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7" r:id="rId16"/>
    <p:sldId id="298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296" r:id="rId2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8"/>
    </p:embeddedFont>
    <p:embeddedFont>
      <p:font typeface="Oswald" panose="020B0604020202020204" charset="0"/>
      <p:regular r:id="rId29"/>
      <p:bold r:id="rId30"/>
    </p:embeddedFont>
    <p:embeddedFont>
      <p:font typeface="Tinos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90A9C8-5A2B-4010-AE31-E48D098E95F3}" v="245" dt="2021-11-04T06:14:14.255"/>
  </p1510:revLst>
</p1510:revInfo>
</file>

<file path=ppt/tableStyles.xml><?xml version="1.0" encoding="utf-8"?>
<a:tblStyleLst xmlns:a="http://schemas.openxmlformats.org/drawingml/2006/main" def="{6988ACF4-3818-4CD2-8BD2-5DE9EAB1D2DE}">
  <a:tblStyle styleId="{6988ACF4-3818-4CD2-8BD2-5DE9EAB1D2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603" autoAdjust="0"/>
    <p:restoredTop sz="86404" autoAdjust="0"/>
  </p:normalViewPr>
  <p:slideViewPr>
    <p:cSldViewPr snapToGrid="0">
      <p:cViewPr varScale="1">
        <p:scale>
          <a:sx n="110" d="100"/>
          <a:sy n="110" d="100"/>
        </p:scale>
        <p:origin x="77" y="106"/>
      </p:cViewPr>
      <p:guideLst/>
    </p:cSldViewPr>
  </p:slideViewPr>
  <p:outlineViewPr>
    <p:cViewPr>
      <p:scale>
        <a:sx n="33" d="100"/>
        <a:sy n="33" d="100"/>
      </p:scale>
      <p:origin x="0" y="-4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261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89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493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86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487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040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1465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32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9951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760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710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392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44571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87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546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980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950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690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21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746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1842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168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2713" y="333900"/>
            <a:ext cx="7798575" cy="480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912650" y="1915625"/>
            <a:ext cx="5469600" cy="1159800"/>
          </a:xfrm>
          <a:prstGeom prst="rect">
            <a:avLst/>
          </a:prstGeom>
          <a:effectLst>
            <a:outerShdw blurRad="14288" dist="9525" dir="162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 descr="libr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556175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4961272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 descr="libr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9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 descr="libr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nos"/>
              <a:buChar char="◈"/>
              <a:defRPr sz="30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nos"/>
              <a:buChar char="◆"/>
              <a:defRPr sz="24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nos"/>
              <a:buChar char="◇"/>
              <a:defRPr sz="24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⬥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ctrTitle"/>
          </p:nvPr>
        </p:nvSpPr>
        <p:spPr>
          <a:xfrm>
            <a:off x="1912650" y="1991850"/>
            <a:ext cx="5469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số</a:t>
            </a:r>
            <a:br>
              <a:rPr lang="en-US" dirty="0"/>
            </a:br>
            <a:r>
              <a:rPr lang="en-US" sz="4000" dirty="0" err="1"/>
              <a:t>Chủ</a:t>
            </a:r>
            <a:r>
              <a:rPr lang="en-US" sz="4000" dirty="0"/>
              <a:t> </a:t>
            </a:r>
            <a:r>
              <a:rPr lang="en-US" sz="4000" dirty="0" err="1"/>
              <a:t>đề</a:t>
            </a:r>
            <a:r>
              <a:rPr lang="en-US" sz="4000" dirty="0"/>
              <a:t> </a:t>
            </a:r>
            <a:r>
              <a:rPr lang="en-US" sz="4000" dirty="0" err="1"/>
              <a:t>Phương</a:t>
            </a:r>
            <a:r>
              <a:rPr lang="en-US" sz="4000" dirty="0"/>
              <a:t> </a:t>
            </a:r>
            <a:r>
              <a:rPr lang="en-US" sz="4000" dirty="0" err="1"/>
              <a:t>pháp</a:t>
            </a:r>
            <a:r>
              <a:rPr lang="en-US" sz="4000" dirty="0"/>
              <a:t> </a:t>
            </a:r>
            <a:r>
              <a:rPr lang="en-US" sz="4000" dirty="0" err="1"/>
              <a:t>lặp</a:t>
            </a:r>
            <a:r>
              <a:rPr lang="en-US" sz="4000" dirty="0"/>
              <a:t> Seidel </a:t>
            </a:r>
            <a:r>
              <a:rPr lang="en-US" sz="4000" dirty="0" err="1"/>
              <a:t>và</a:t>
            </a:r>
            <a:r>
              <a:rPr lang="en-US" sz="4000" dirty="0"/>
              <a:t> Gauss Seidel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2021</a:t>
            </a:r>
            <a:endParaRPr sz="2000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1454400" y="540000"/>
            <a:ext cx="3231075" cy="402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1.Phương </a:t>
            </a:r>
            <a:r>
              <a:rPr lang="en-US" sz="1700" dirty="0" err="1"/>
              <a:t>pháp</a:t>
            </a:r>
            <a:r>
              <a:rPr lang="en-US" sz="1700" dirty="0"/>
              <a:t> </a:t>
            </a:r>
            <a:r>
              <a:rPr lang="en-US" sz="1700" dirty="0" err="1"/>
              <a:t>lặp</a:t>
            </a:r>
            <a:r>
              <a:rPr lang="en-US" sz="1700" dirty="0"/>
              <a:t> Gauss Seidel</a:t>
            </a:r>
            <a:endParaRPr sz="1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1454400" y="741275"/>
                <a:ext cx="6487200" cy="346385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2.1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Đối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với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ma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trận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chéo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trội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hàng</a:t>
                </a:r>
                <a:endParaRPr lang="en-US" sz="13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⇔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US" sz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𝑛𝑛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𝑛𝑛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 </m:t>
                                      </m:r>
                                    </m:e>
                                  </m:eqAr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 </m:t>
                                      </m:r>
                                    </m:e>
                                  </m:eqAr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𝑛𝑛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⇔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 </m:t>
                                      </m:r>
                                    </m:e>
                                  </m:eqAr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 </m:t>
                                      </m:r>
                                    </m:e>
                                  </m:eqAr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US" sz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𝑛𝑛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𝑛𝑛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 </m:t>
                                      </m:r>
                                    </m:e>
                                  </m:eqAr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 </m:t>
                                      </m:r>
                                    </m:e>
                                  </m:eqAr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+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𝑛𝑛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Khi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đó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ta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đã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đưa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phương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trình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ban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đầu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về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dạn</a:t>
                </a:r>
                <a:r>
                  <a:rPr lang="en-US" sz="1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</a:t>
                </a:r>
                <a:r>
                  <a:rPr lang="en-US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X=A`X+B`</a:t>
                </a: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Dễ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thấy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`</m:t>
                            </m:r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&lt; 1 do 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ma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trận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chéo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trội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hàng</a:t>
                </a: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Từ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đó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có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thể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áp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dụng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công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thức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lặp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Seidel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để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giải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phương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trình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sau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khi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đổi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85" name="Google Shape;8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1454400" y="741275"/>
                <a:ext cx="6487200" cy="3463850"/>
              </a:xfrm>
              <a:prstGeom prst="rect">
                <a:avLst/>
              </a:prstGeom>
              <a:blipFill>
                <a:blip r:embed="rId3"/>
                <a:stretch>
                  <a:fillRect l="-188" b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635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1454400" y="540000"/>
            <a:ext cx="3231075" cy="402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1.Phương </a:t>
            </a:r>
            <a:r>
              <a:rPr lang="en-US" sz="1700" dirty="0" err="1"/>
              <a:t>pháp</a:t>
            </a:r>
            <a:r>
              <a:rPr lang="en-US" sz="1700" dirty="0"/>
              <a:t> </a:t>
            </a:r>
            <a:r>
              <a:rPr lang="en-US" sz="1700" dirty="0" err="1"/>
              <a:t>lặp</a:t>
            </a:r>
            <a:r>
              <a:rPr lang="en-US" sz="1700" dirty="0"/>
              <a:t> Gauss Seidel</a:t>
            </a:r>
            <a:endParaRPr sz="1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1454400" y="741275"/>
                <a:ext cx="6487200" cy="346385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2.2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Đối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với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ma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trận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chéo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trội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cột</a:t>
                </a:r>
                <a:endParaRPr lang="en-US" sz="13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trận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A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được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gọi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ma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trận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chéo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trội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cột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nếu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nó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thỏa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mãn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</a:t>
                </a: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𝑖𝑖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|&gt;</m:t>
                    </m:r>
                    <m:nary>
                      <m:naryPr>
                        <m:chr m:val="∑"/>
                        <m:limLoc m:val="undOvr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𝑗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=1,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𝑗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≠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𝑗𝑖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  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∀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Khi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đó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với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phương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trình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có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dạng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    AX=B</a:t>
                </a: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Hay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</a:t>
                </a: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Xét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</a:t>
                </a:r>
                <a:r>
                  <a:rPr lang="en-US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   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Đặt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Y=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85" name="Google Shape;8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1454400" y="741275"/>
                <a:ext cx="6487200" cy="3463850"/>
              </a:xfrm>
              <a:prstGeom prst="rect">
                <a:avLst/>
              </a:prstGeom>
              <a:blipFill>
                <a:blip r:embed="rId3"/>
                <a:stretch>
                  <a:fillRect l="-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2333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1454400" y="540000"/>
            <a:ext cx="3231075" cy="402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1.Phương </a:t>
            </a:r>
            <a:r>
              <a:rPr lang="en-US" sz="1700" dirty="0" err="1"/>
              <a:t>pháp</a:t>
            </a:r>
            <a:r>
              <a:rPr lang="en-US" sz="1700" dirty="0"/>
              <a:t> </a:t>
            </a:r>
            <a:r>
              <a:rPr lang="en-US" sz="1700" dirty="0" err="1"/>
              <a:t>lặp</a:t>
            </a:r>
            <a:r>
              <a:rPr lang="en-US" sz="1700" dirty="0"/>
              <a:t> Gauss Seidel</a:t>
            </a:r>
            <a:endParaRPr sz="1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1454400" y="741275"/>
                <a:ext cx="6487200" cy="346385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2.2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Đối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với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ma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trận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chéo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trội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cột</a:t>
                </a:r>
                <a:endParaRPr lang="en-US" sz="13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=&gt; X=TY=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𝑛𝑛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Thay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 X=TY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vào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phương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trình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 ban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đầu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 ta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được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: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30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𝑛𝑛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</a:t>
                </a:r>
                <a:r>
                  <a:rPr lang="en-US" sz="1200" dirty="0"/>
                  <a:t>⇔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=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   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sz="13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5" name="Google Shape;8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1454400" y="741275"/>
                <a:ext cx="6487200" cy="3463850"/>
              </a:xfrm>
              <a:prstGeom prst="rect">
                <a:avLst/>
              </a:prstGeom>
              <a:blipFill>
                <a:blip r:embed="rId3"/>
                <a:stretch>
                  <a:fillRect l="-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6799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1454400" y="540000"/>
            <a:ext cx="3231075" cy="402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1.Phương </a:t>
            </a:r>
            <a:r>
              <a:rPr lang="en-US" sz="1700" dirty="0" err="1"/>
              <a:t>pháp</a:t>
            </a:r>
            <a:r>
              <a:rPr lang="en-US" sz="1700" dirty="0"/>
              <a:t> </a:t>
            </a:r>
            <a:r>
              <a:rPr lang="en-US" sz="1700" dirty="0" err="1"/>
              <a:t>lặp</a:t>
            </a:r>
            <a:r>
              <a:rPr lang="en-US" sz="1700" dirty="0"/>
              <a:t> Gauss Seidel</a:t>
            </a:r>
            <a:endParaRPr sz="1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1454400" y="741275"/>
                <a:ext cx="6487200" cy="346385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2.2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Đối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với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ma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trận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chéo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trội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cột</a:t>
                </a:r>
                <a:endParaRPr lang="en-US" sz="13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38100" indent="0">
                  <a:buNone/>
                </a:pPr>
                <a:r>
                  <a:rPr lang="en-US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/>
                  <a:t>⇔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</a:p>
              <a:p>
                <a:pPr marL="38100" indent="0">
                  <a:buNone/>
                </a:pP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Khi </a:t>
                </a:r>
                <a:r>
                  <a:rPr lang="en-US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đó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ta </a:t>
                </a:r>
                <a:r>
                  <a:rPr lang="en-US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đã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đưa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phương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trình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ban </a:t>
                </a:r>
                <a:r>
                  <a:rPr lang="en-US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đầu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về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dạng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 Y=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Y+B</a:t>
                </a:r>
              </a:p>
              <a:p>
                <a:pPr marL="38100" indent="0">
                  <a:buNone/>
                </a:pPr>
                <a:r>
                  <a:rPr lang="en-US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Dễ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thấy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"</m:t>
                            </m:r>
                          </m:e>
                        </m:d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 1 do A </a:t>
                </a:r>
                <a:r>
                  <a:rPr lang="en-US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 </a:t>
                </a:r>
                <a:r>
                  <a:rPr lang="en-US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trận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chéo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trội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cột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300"/>
                  </a:spcBef>
                  <a:buNone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Từ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đó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ta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có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thể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áp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dụng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công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thức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lặp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Seidel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để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giải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phương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trình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Y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sau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khi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biến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đổi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ta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sẽ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được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phương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trình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X=TY ,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công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thức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đánh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giá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sai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số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sẽ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38100" indent="0">
                  <a:buNone/>
                </a:pPr>
                <a:r>
                  <a:rPr lang="en-US" sz="1200" dirty="0"/>
                  <a:t>Nếu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&lt;1  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th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ì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p/>
                            </m:sSup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)(1−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marL="38100" indent="0">
                  <a:buNone/>
                </a:pPr>
                <a:r>
                  <a:rPr lang="en-US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Trong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đó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   </a:t>
                </a:r>
                <a:r>
                  <a:rPr lang="en-US" sz="1200" dirty="0"/>
                  <a:t>S=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e>
                    </m:func>
                  </m:oMath>
                </a14:m>
                <a:r>
                  <a:rPr lang="en-US" sz="1200" dirty="0"/>
                  <a:t>;   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sz="1200" dirty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"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"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den>
                        </m:f>
                      </m:e>
                    </m:func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"</m:t>
                            </m:r>
                          </m:e>
                        </m:d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&lt;1      </m:t>
                    </m:r>
                  </m:oMath>
                </a14:m>
                <a:endParaRPr lang="en-US" sz="1200" dirty="0"/>
              </a:p>
              <a:p>
                <a:pPr marL="0" indent="0" algn="just">
                  <a:lnSpc>
                    <a:spcPct val="110000"/>
                  </a:lnSpc>
                  <a:spcBef>
                    <a:spcPts val="300"/>
                  </a:spcBef>
                  <a:buNone/>
                </a:pPr>
                <a:r>
                  <a:rPr lang="en-US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sz="13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5" name="Google Shape;8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1454400" y="741275"/>
                <a:ext cx="6487200" cy="3463850"/>
              </a:xfrm>
              <a:prstGeom prst="rect">
                <a:avLst/>
              </a:prstGeom>
              <a:blipFill>
                <a:blip r:embed="rId3"/>
                <a:stretch>
                  <a:fillRect l="-188" b="-5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3174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1454400" y="540000"/>
            <a:ext cx="3231075" cy="402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Oswald" panose="020B0604020202020204" charset="0"/>
                <a:ea typeface="Tinos" panose="020B0604020202020204" charset="0"/>
                <a:cs typeface="Tinos" panose="020B0604020202020204" charset="0"/>
              </a:rPr>
              <a:t>3. </a:t>
            </a:r>
            <a:r>
              <a:rPr lang="en-US" sz="1700" dirty="0" err="1">
                <a:latin typeface="Oswald" panose="020B0604020202020204" charset="0"/>
                <a:ea typeface="Tinos" panose="020B0604020202020204" charset="0"/>
                <a:cs typeface="Tinos" panose="020B0604020202020204" charset="0"/>
              </a:rPr>
              <a:t>Đánh</a:t>
            </a:r>
            <a:r>
              <a:rPr lang="en-US" sz="1700" dirty="0">
                <a:latin typeface="Oswald" panose="020B0604020202020204" charset="0"/>
                <a:ea typeface="Tinos" panose="020B0604020202020204" charset="0"/>
                <a:cs typeface="Tinos" panose="020B0604020202020204" charset="0"/>
              </a:rPr>
              <a:t> </a:t>
            </a:r>
            <a:r>
              <a:rPr lang="en-US" sz="1700" dirty="0" err="1">
                <a:latin typeface="Oswald" panose="020B0604020202020204" charset="0"/>
                <a:ea typeface="Tinos" panose="020B0604020202020204" charset="0"/>
                <a:cs typeface="Tinos" panose="020B0604020202020204" charset="0"/>
              </a:rPr>
              <a:t>giá</a:t>
            </a:r>
            <a:endParaRPr sz="1700" dirty="0">
              <a:latin typeface="Oswald" panose="020B0604020202020204" charset="0"/>
              <a:ea typeface="Tinos" panose="020B0604020202020204" charset="0"/>
              <a:cs typeface="Tinos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1537527" y="263293"/>
                <a:ext cx="6487200" cy="396234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  <a:tabLst>
                    <a:tab pos="5760720" algn="l"/>
                  </a:tabLst>
                </a:pPr>
                <a:endParaRPr lang="en-US" sz="14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  <a:tabLst>
                    <a:tab pos="5760720" algn="l"/>
                  </a:tabLst>
                </a:pPr>
                <a:endParaRPr lang="en-US" sz="14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  <a:tabLst>
                    <a:tab pos="5760720" algn="l"/>
                  </a:tabLst>
                </a:pPr>
                <a:endParaRPr lang="en-US" sz="16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  <a:tabLst>
                    <a:tab pos="5760720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Ta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nhận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thấy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rằng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phương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pháp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lặp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Gauss-Seidel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một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phiên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bản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cải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tiến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phương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pháp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Jacobi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Seidel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phiên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bản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cải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tiến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phương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pháp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lặp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đơn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về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tốc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độ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hội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tụ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số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vòng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lặp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). Do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đó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nó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vẫn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giữ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lại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các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ưu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điểm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phương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pháp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cũ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như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  <a:tabLst>
                    <a:tab pos="5760720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+)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Giá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trị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lặp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ban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đầu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tùy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ý.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  <a:tabLst>
                    <a:tab pos="5760720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+)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Kiểm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soát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được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sai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số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nghiệm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  <a:tabLst>
                    <a:tab pos="5760720" algn="l"/>
                  </a:tabLst>
                </a:pP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cả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nhược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điểm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như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  <a:tabLst>
                    <a:tab pos="5760720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+)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Phải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trận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chéo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trội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phương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pháp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(Gauss-Seidel).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  <a:tabLst>
                    <a:tab pos="5760720" algn="l"/>
                  </a:tabLst>
                </a:pPr>
                <a:endParaRPr lang="en-US" sz="16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5" name="Google Shape;8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1537527" y="263293"/>
                <a:ext cx="6487200" cy="3962343"/>
              </a:xfrm>
              <a:prstGeom prst="rect">
                <a:avLst/>
              </a:prstGeom>
              <a:blipFill>
                <a:blip r:embed="rId3"/>
                <a:stretch>
                  <a:fillRect l="-4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1736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1454400" y="540000"/>
            <a:ext cx="3231075" cy="402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Oswald" panose="020B0604020202020204" charset="0"/>
                <a:ea typeface="Tinos" panose="020B0604020202020204" charset="0"/>
                <a:cs typeface="Tinos" panose="020B0604020202020204" charset="0"/>
              </a:rPr>
              <a:t>4. </a:t>
            </a:r>
            <a:r>
              <a:rPr lang="en-US" sz="1700" dirty="0" err="1">
                <a:latin typeface="Oswald" panose="020B0604020202020204" charset="0"/>
                <a:ea typeface="Tinos" panose="020B0604020202020204" charset="0"/>
                <a:cs typeface="Tinos" panose="020B0604020202020204" charset="0"/>
              </a:rPr>
              <a:t>Chương</a:t>
            </a:r>
            <a:r>
              <a:rPr lang="en-US" sz="1700" dirty="0">
                <a:latin typeface="Oswald" panose="020B0604020202020204" charset="0"/>
                <a:ea typeface="Tinos" panose="020B0604020202020204" charset="0"/>
                <a:cs typeface="Tinos" panose="020B0604020202020204" charset="0"/>
              </a:rPr>
              <a:t> </a:t>
            </a:r>
            <a:r>
              <a:rPr lang="en-US" sz="1700" dirty="0" err="1">
                <a:latin typeface="Oswald" panose="020B0604020202020204" charset="0"/>
                <a:ea typeface="Tinos" panose="020B0604020202020204" charset="0"/>
                <a:cs typeface="Tinos" panose="020B0604020202020204" charset="0"/>
              </a:rPr>
              <a:t>trình</a:t>
            </a:r>
            <a:endParaRPr sz="1700" dirty="0">
              <a:latin typeface="Oswald" panose="020B0604020202020204" charset="0"/>
              <a:ea typeface="Tinos" panose="020B0604020202020204" charset="0"/>
              <a:cs typeface="Tinos" panose="020B0604020202020204" charset="0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690B9AD-2410-441E-969D-37E693C24A25}"/>
              </a:ext>
            </a:extLst>
          </p:cNvPr>
          <p:cNvSpPr/>
          <p:nvPr/>
        </p:nvSpPr>
        <p:spPr>
          <a:xfrm>
            <a:off x="1454400" y="1070262"/>
            <a:ext cx="789709" cy="519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Begin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05F930B0-1D0B-4044-82A8-E717C896AD5B}"/>
              </a:ext>
            </a:extLst>
          </p:cNvPr>
          <p:cNvSpPr/>
          <p:nvPr/>
        </p:nvSpPr>
        <p:spPr>
          <a:xfrm>
            <a:off x="2830995" y="1070261"/>
            <a:ext cx="1062131" cy="51954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Input</a:t>
            </a:r>
          </a:p>
          <a:p>
            <a:pPr algn="ctr"/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n,eps,A,B</a:t>
            </a:r>
            <a:endParaRPr lang="en-US" sz="11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117C39-534C-43DA-8063-E4EDD7183DDA}"/>
              </a:ext>
            </a:extLst>
          </p:cNvPr>
          <p:cNvSpPr/>
          <p:nvPr/>
        </p:nvSpPr>
        <p:spPr>
          <a:xfrm>
            <a:off x="4454235" y="1198858"/>
            <a:ext cx="955963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p=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calDig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(A)</a:t>
            </a:r>
            <a:endParaRPr lang="en-US" sz="11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1165C5B-16D0-47C5-9D06-4315A9D8AA2B}"/>
              </a:ext>
            </a:extLst>
          </p:cNvPr>
          <p:cNvSpPr/>
          <p:nvPr/>
        </p:nvSpPr>
        <p:spPr>
          <a:xfrm>
            <a:off x="5577840" y="1769920"/>
            <a:ext cx="879764" cy="58189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p=0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64A5FE-367B-4271-B1EF-4DFC59CB156C}"/>
              </a:ext>
            </a:extLst>
          </p:cNvPr>
          <p:cNvSpPr/>
          <p:nvPr/>
        </p:nvSpPr>
        <p:spPr>
          <a:xfrm rot="18962081">
            <a:off x="6354039" y="1663029"/>
            <a:ext cx="446869" cy="167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true</a:t>
            </a:r>
            <a:endParaRPr lang="en-US" sz="11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5D832F-F3BD-463F-BF44-A07B7B6C8521}"/>
              </a:ext>
            </a:extLst>
          </p:cNvPr>
          <p:cNvSpPr/>
          <p:nvPr/>
        </p:nvSpPr>
        <p:spPr>
          <a:xfrm>
            <a:off x="5434471" y="2393470"/>
            <a:ext cx="533348" cy="1591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false</a:t>
            </a:r>
            <a:endParaRPr lang="en-US" sz="11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8A4016-55AA-46D9-B300-F93D5E06F05B}"/>
              </a:ext>
            </a:extLst>
          </p:cNvPr>
          <p:cNvSpPr/>
          <p:nvPr/>
        </p:nvSpPr>
        <p:spPr>
          <a:xfrm>
            <a:off x="6920346" y="1039086"/>
            <a:ext cx="1274617" cy="581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Output: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Not diagonally dominant matrix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AA389-8DE8-4E39-8561-650610F69089}"/>
              </a:ext>
            </a:extLst>
          </p:cNvPr>
          <p:cNvSpPr/>
          <p:nvPr/>
        </p:nvSpPr>
        <p:spPr>
          <a:xfrm>
            <a:off x="3105493" y="2176015"/>
            <a:ext cx="879764" cy="29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X=TX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826E535-43F2-40E1-893D-911E13F66DAF}"/>
                  </a:ext>
                </a:extLst>
              </p:cNvPr>
              <p:cNvSpPr/>
              <p:nvPr/>
            </p:nvSpPr>
            <p:spPr>
              <a:xfrm>
                <a:off x="4940531" y="2642756"/>
                <a:ext cx="2177937" cy="10525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max1=max(1/</a:t>
                </a:r>
                <a:r>
                  <a:rPr lang="en-US" sz="1100" dirty="0">
                    <a:effectLst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1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C=</a:t>
                </a:r>
                <a:r>
                  <a:rPr lang="en-US" sz="11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setAtoC</a:t>
                </a:r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11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A,p</a:t>
                </a:r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D=</a:t>
                </a:r>
                <a:r>
                  <a:rPr lang="en-US" sz="11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setBtoD</a:t>
                </a:r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11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B,p</a:t>
                </a:r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y=</a:t>
                </a:r>
                <a:r>
                  <a:rPr lang="en-US" sz="11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getY</a:t>
                </a:r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(C)   ,      </a:t>
                </a:r>
                <a:r>
                  <a:rPr lang="en-US" sz="11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T=</a:t>
                </a:r>
                <a:r>
                  <a:rPr lang="en-US" sz="11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diag</a:t>
                </a:r>
                <a:r>
                  <a:rPr lang="en-US" sz="11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1/</m:t>
                    </m:r>
                    <m:sSub>
                      <m:sSub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1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𝑖𝑖</m:t>
                        </m:r>
                      </m:sub>
                    </m:sSub>
                    <m:r>
                      <a:rPr lang="en-US" sz="11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1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s=((p==1)?1:(getY2(C)*max1))</a:t>
                </a:r>
              </a:p>
              <a:p>
                <a:pPr algn="ctr"/>
                <a:r>
                  <a:rPr lang="en-US" sz="11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Epss</a:t>
                </a:r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=eps(eps)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826E535-43F2-40E1-893D-911E13F66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531" y="2642756"/>
                <a:ext cx="2177937" cy="1052506"/>
              </a:xfrm>
              <a:prstGeom prst="rect">
                <a:avLst/>
              </a:prstGeom>
              <a:blipFill>
                <a:blip r:embed="rId3"/>
                <a:stretch>
                  <a:fillRect t="-2273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23BCE447-D89A-49E5-823E-FB0535DEFDAF}"/>
              </a:ext>
            </a:extLst>
          </p:cNvPr>
          <p:cNvSpPr/>
          <p:nvPr/>
        </p:nvSpPr>
        <p:spPr>
          <a:xfrm>
            <a:off x="2456407" y="2972208"/>
            <a:ext cx="2177937" cy="393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X=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Seidelloop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(C,D,p,eps,X0,y,s)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CCC3E8-7780-4D87-A31C-D6EFA369368D}"/>
              </a:ext>
            </a:extLst>
          </p:cNvPr>
          <p:cNvCxnSpPr>
            <a:stCxn id="2" idx="3"/>
            <a:endCxn id="4" idx="5"/>
          </p:cNvCxnSpPr>
          <p:nvPr/>
        </p:nvCxnSpPr>
        <p:spPr>
          <a:xfrm flipV="1">
            <a:off x="2244109" y="1330034"/>
            <a:ext cx="6518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E53213-963F-48ED-94EF-A22121158AAE}"/>
              </a:ext>
            </a:extLst>
          </p:cNvPr>
          <p:cNvCxnSpPr>
            <a:stCxn id="4" idx="2"/>
            <a:endCxn id="5" idx="1"/>
          </p:cNvCxnSpPr>
          <p:nvPr/>
        </p:nvCxnSpPr>
        <p:spPr>
          <a:xfrm flipV="1">
            <a:off x="3828183" y="1323549"/>
            <a:ext cx="626052" cy="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DF98D2-0BB2-4D25-80F9-9776C23590F2}"/>
              </a:ext>
            </a:extLst>
          </p:cNvPr>
          <p:cNvCxnSpPr>
            <a:stCxn id="6" idx="3"/>
          </p:cNvCxnSpPr>
          <p:nvPr/>
        </p:nvCxnSpPr>
        <p:spPr>
          <a:xfrm flipV="1">
            <a:off x="6457604" y="1620979"/>
            <a:ext cx="462742" cy="439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68DB9E6-C143-42F7-902D-D211242D641C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>
            <a:off x="6017722" y="2351811"/>
            <a:ext cx="11778" cy="29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D89EC8-5460-4E9A-B1AE-727BAD95AC92}"/>
              </a:ext>
            </a:extLst>
          </p:cNvPr>
          <p:cNvCxnSpPr>
            <a:stCxn id="3" idx="1"/>
            <a:endCxn id="12" idx="3"/>
          </p:cNvCxnSpPr>
          <p:nvPr/>
        </p:nvCxnSpPr>
        <p:spPr>
          <a:xfrm flipH="1">
            <a:off x="4634344" y="3169009"/>
            <a:ext cx="306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6C43AB-B60C-47FE-A5D0-59F1FA186C7D}"/>
              </a:ext>
            </a:extLst>
          </p:cNvPr>
          <p:cNvCxnSpPr/>
          <p:nvPr/>
        </p:nvCxnSpPr>
        <p:spPr>
          <a:xfrm>
            <a:off x="5271655" y="1448240"/>
            <a:ext cx="561109" cy="45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1A53F03-4848-4E43-ABD5-8550AC2805C9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H="1" flipV="1">
            <a:off x="3545375" y="2473888"/>
            <a:ext cx="1" cy="49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7BE2658-89A6-4DC1-8A86-3CC435D915AB}"/>
              </a:ext>
            </a:extLst>
          </p:cNvPr>
          <p:cNvSpPr/>
          <p:nvPr/>
        </p:nvSpPr>
        <p:spPr>
          <a:xfrm>
            <a:off x="3616037" y="2621297"/>
            <a:ext cx="471051" cy="2112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p=2</a:t>
            </a:r>
            <a:endParaRPr lang="en-US" sz="11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6E3E218-F9D3-4EEE-914E-90E56D840CFB}"/>
              </a:ext>
            </a:extLst>
          </p:cNvPr>
          <p:cNvSpPr/>
          <p:nvPr/>
        </p:nvSpPr>
        <p:spPr>
          <a:xfrm>
            <a:off x="1495639" y="2230681"/>
            <a:ext cx="789706" cy="18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output: X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6CC620-DE1A-4DCA-B4CF-A17A0CC4756C}"/>
              </a:ext>
            </a:extLst>
          </p:cNvPr>
          <p:cNvCxnSpPr>
            <a:stCxn id="11" idx="1"/>
            <a:endCxn id="47" idx="3"/>
          </p:cNvCxnSpPr>
          <p:nvPr/>
        </p:nvCxnSpPr>
        <p:spPr>
          <a:xfrm flipH="1" flipV="1">
            <a:off x="2285345" y="2324951"/>
            <a:ext cx="8201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B0B69B81-F4B4-410F-BEE9-248A73551269}"/>
              </a:ext>
            </a:extLst>
          </p:cNvPr>
          <p:cNvCxnSpPr>
            <a:stCxn id="12" idx="1"/>
            <a:endCxn id="47" idx="2"/>
          </p:cNvCxnSpPr>
          <p:nvPr/>
        </p:nvCxnSpPr>
        <p:spPr>
          <a:xfrm rot="10800000">
            <a:off x="1890493" y="2419221"/>
            <a:ext cx="565915" cy="7497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444CE36-3B43-4EA5-9C36-9457F64742DF}"/>
              </a:ext>
            </a:extLst>
          </p:cNvPr>
          <p:cNvSpPr/>
          <p:nvPr/>
        </p:nvSpPr>
        <p:spPr>
          <a:xfrm>
            <a:off x="1495639" y="3952953"/>
            <a:ext cx="54870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end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FC460ED-70CF-40F4-A630-9B121BC70564}"/>
              </a:ext>
            </a:extLst>
          </p:cNvPr>
          <p:cNvCxnSpPr>
            <a:stCxn id="9" idx="2"/>
            <a:endCxn id="54" idx="3"/>
          </p:cNvCxnSpPr>
          <p:nvPr/>
        </p:nvCxnSpPr>
        <p:spPr>
          <a:xfrm rot="5400000">
            <a:off x="3562274" y="103044"/>
            <a:ext cx="2477447" cy="55133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6F4D06A-F313-4692-8535-7F69E5EC4493}"/>
              </a:ext>
            </a:extLst>
          </p:cNvPr>
          <p:cNvCxnSpPr/>
          <p:nvPr/>
        </p:nvCxnSpPr>
        <p:spPr>
          <a:xfrm>
            <a:off x="1648691" y="2419220"/>
            <a:ext cx="0" cy="1533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513438F6-5F8B-4208-BB81-CB9D42BB5F8D}"/>
              </a:ext>
            </a:extLst>
          </p:cNvPr>
          <p:cNvSpPr/>
          <p:nvPr/>
        </p:nvSpPr>
        <p:spPr>
          <a:xfrm>
            <a:off x="1922860" y="2613925"/>
            <a:ext cx="480904" cy="2186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p=1</a:t>
            </a:r>
            <a:endParaRPr lang="en-US" sz="11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300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1454400" y="540000"/>
            <a:ext cx="3231075" cy="402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4. </a:t>
            </a:r>
            <a:r>
              <a:rPr lang="en-US" sz="1700" dirty="0" err="1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Chương</a:t>
            </a:r>
            <a:r>
              <a:rPr lang="en-US" sz="17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</a:t>
            </a:r>
            <a:r>
              <a:rPr lang="en-US" sz="1700" dirty="0" err="1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trình</a:t>
            </a:r>
            <a:endParaRPr sz="1700" dirty="0"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1686500" y="873718"/>
                <a:ext cx="6487200" cy="396234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b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4.1 </a:t>
                </a:r>
                <a:r>
                  <a:rPr lang="en-US" sz="1200" b="1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Các</a:t>
                </a:r>
                <a:r>
                  <a:rPr lang="en-US" sz="1200" b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b="1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gói</a:t>
                </a:r>
                <a:endParaRPr lang="en-US" sz="1200" b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Gói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1: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calDig</a:t>
                </a:r>
                <a:endParaRPr lang="en-US" sz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Input : A ( ma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trận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trong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Ax=B)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Output : p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{0,1,2} (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tương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ứng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trận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không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chéo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trội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chéo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trội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hoặc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chéo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trội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cột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B1: If (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d>
                          <m:d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d>
                          <m:d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with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1…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) 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{p=1; Skip to B4}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B2: If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d>
                          <m:d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d>
                          <m:d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with j=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1…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) 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{p=2; Skip to B4}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B3: p=0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B4: Return p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300"/>
                  </a:spcBef>
                  <a:buNone/>
                  <a:tabLst>
                    <a:tab pos="5760720" algn="l"/>
                  </a:tabLst>
                </a:pPr>
                <a:endParaRPr lang="en-US" sz="13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  <a:tabLst>
                    <a:tab pos="5760720" algn="l"/>
                  </a:tabLst>
                </a:pPr>
                <a:endParaRPr lang="en-US" sz="16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5" name="Google Shape;8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1686500" y="873718"/>
                <a:ext cx="6487200" cy="3962343"/>
              </a:xfrm>
              <a:prstGeom prst="rect">
                <a:avLst/>
              </a:prstGeom>
              <a:blipFill>
                <a:blip r:embed="rId3"/>
                <a:stretch>
                  <a:fillRect l="-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964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1454400" y="540000"/>
            <a:ext cx="3231075" cy="402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4. </a:t>
            </a:r>
            <a:r>
              <a:rPr lang="en-US" sz="1700" dirty="0" err="1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Chương</a:t>
            </a:r>
            <a:r>
              <a:rPr lang="en-US" sz="17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</a:t>
            </a:r>
            <a:r>
              <a:rPr lang="en-US" sz="1700" dirty="0" err="1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trình</a:t>
            </a:r>
            <a:endParaRPr sz="1700" dirty="0"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1960850" y="838641"/>
                <a:ext cx="6487200" cy="396234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sz="13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Gói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2: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setBtoD</a:t>
                </a:r>
                <a:endParaRPr lang="en-US" sz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Input :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B,A,p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. ( vector B, ma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trận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trong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Ax=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B,p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loại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chuẩn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Output : D. ( vector D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trong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pt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x=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Cx+D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biến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đổi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từ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pt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Ax=B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khi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p=1 (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chuẩn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vô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cùng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hoặc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trong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pt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y=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Cy+D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biến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đổi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từ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Ax=B 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x=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yT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khi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p=2 (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chuẩn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1) 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for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=1 to n: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if p==2: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D=B;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	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Return D;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300"/>
                  </a:spcBef>
                  <a:buNone/>
                  <a:tabLst>
                    <a:tab pos="5760720" algn="l"/>
                  </a:tabLst>
                </a:pPr>
                <a:endParaRPr lang="en-US" sz="13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  <a:tabLst>
                    <a:tab pos="5760720" algn="l"/>
                  </a:tabLst>
                </a:pPr>
                <a:endParaRPr lang="en-US" sz="16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5" name="Google Shape;8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1960850" y="838641"/>
                <a:ext cx="6487200" cy="3962343"/>
              </a:xfrm>
              <a:prstGeom prst="rect">
                <a:avLst/>
              </a:prstGeom>
              <a:blipFill>
                <a:blip r:embed="rId3"/>
                <a:stretch>
                  <a:fillRect l="-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6451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1454400" y="540000"/>
            <a:ext cx="3231075" cy="402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4. </a:t>
            </a:r>
            <a:r>
              <a:rPr lang="en-US" sz="1700" dirty="0" err="1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Chương</a:t>
            </a:r>
            <a:r>
              <a:rPr lang="en-US" sz="17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</a:t>
            </a:r>
            <a:r>
              <a:rPr lang="en-US" sz="1700" dirty="0" err="1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trình</a:t>
            </a:r>
            <a:endParaRPr sz="1700" dirty="0"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Google Shape;85;p1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1586018" y="824402"/>
                <a:ext cx="6487200" cy="396234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Gói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3: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setAtoC</a:t>
                </a:r>
                <a:endParaRPr lang="en-US" sz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Input :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A,p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( ma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trận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A, p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loại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chuẩn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Output : C (ma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trận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C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trong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pt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x=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Cx+D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biến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đổi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từ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pt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Ax=B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khi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p=1 (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chuẩn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vô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cùng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hoặc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trong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y=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Cy+D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biến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đổi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từ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pt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Ax=B 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x=Ty 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khi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p=2 (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chuẩn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1) 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for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=1 to n: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300"/>
                  </a:spcBef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for j=1 to n: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if (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) 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);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else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=0;</m:t>
                    </m:r>
                  </m:oMath>
                </a14:m>
                <a:endParaRPr lang="en-US" sz="12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if p==2: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for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=1 to n: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300"/>
                  </a:spcBef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for j=1 to n: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if (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) 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);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else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=0;</m:t>
                    </m:r>
                  </m:oMath>
                </a14:m>
                <a:endParaRPr lang="en-US" sz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Return C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300"/>
                  </a:spcBef>
                  <a:buNone/>
                  <a:tabLst>
                    <a:tab pos="5760720" algn="l"/>
                  </a:tabLst>
                </a:pPr>
                <a:endParaRPr lang="en-US" sz="13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  <a:tabLst>
                    <a:tab pos="5760720" algn="l"/>
                  </a:tabLst>
                </a:pPr>
                <a:endParaRPr lang="en-US" sz="16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5" name="Google Shape;8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1586018" y="824402"/>
                <a:ext cx="6487200" cy="39623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6247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1454400" y="540000"/>
            <a:ext cx="3231075" cy="402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4. </a:t>
            </a:r>
            <a:r>
              <a:rPr lang="en-US" sz="1700" dirty="0" err="1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Chương</a:t>
            </a:r>
            <a:r>
              <a:rPr lang="en-US" sz="17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</a:t>
            </a:r>
            <a:r>
              <a:rPr lang="en-US" sz="1700" dirty="0" err="1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trình</a:t>
            </a:r>
            <a:endParaRPr sz="1700" dirty="0"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1877723" y="1035684"/>
                <a:ext cx="6487200" cy="396234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Gói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4: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getNorm</a:t>
                </a:r>
                <a:endParaRPr lang="en-US" sz="1200" b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sz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Input :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D,p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(D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vector, p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loại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chuẩn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)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Output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(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Chuẩn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p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vector D)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B1:If (p=1) skip to B2;Else skip to B3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B2: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= Max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1…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US" sz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B3: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B4: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300"/>
                  </a:spcBef>
                  <a:buNone/>
                  <a:tabLst>
                    <a:tab pos="5760720" algn="l"/>
                  </a:tabLst>
                </a:pPr>
                <a:endParaRPr lang="en-US" sz="13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  <a:tabLst>
                    <a:tab pos="5760720" algn="l"/>
                  </a:tabLst>
                </a:pPr>
                <a:endParaRPr lang="en-US" sz="16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5" name="Google Shape;8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1877723" y="1035684"/>
                <a:ext cx="6487200" cy="39623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144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MỤC LỤC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1556174" y="1578149"/>
            <a:ext cx="5219025" cy="2913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Phương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lặp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Seidel</a:t>
            </a: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  <a:tabLst>
                <a:tab pos="5760720" algn="l"/>
                <a:tab pos="59436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1.1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thuyết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………………............................................................</a:t>
            </a:r>
            <a:endParaRPr lang="en-US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  <a:tabLst>
                <a:tab pos="5760720" algn="l"/>
                <a:tab pos="5943600" algn="l"/>
              </a:tabLst>
            </a:pPr>
            <a:r>
              <a:rPr lang="en-US" sz="1400" dirty="0">
                <a:solidFill>
                  <a:srgbClr val="2524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1.2 </a:t>
            </a:r>
            <a:r>
              <a:rPr lang="en-US" sz="1400" dirty="0" err="1">
                <a:solidFill>
                  <a:srgbClr val="2524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400" dirty="0">
                <a:solidFill>
                  <a:srgbClr val="2524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524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1400" dirty="0">
                <a:solidFill>
                  <a:srgbClr val="2524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………………...........................................................</a:t>
            </a:r>
            <a:endParaRPr lang="en-US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  <a:tabLst>
                <a:tab pos="5760720" algn="l"/>
                <a:tab pos="5943600" algn="l"/>
              </a:tabLst>
            </a:pPr>
            <a:r>
              <a:rPr lang="en-US" sz="1400" dirty="0">
                <a:solidFill>
                  <a:srgbClr val="2524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1.3 </a:t>
            </a:r>
            <a:r>
              <a:rPr lang="en-US" sz="1400" dirty="0" err="1">
                <a:solidFill>
                  <a:srgbClr val="2524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400" dirty="0">
                <a:solidFill>
                  <a:srgbClr val="2524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524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kiện</a:t>
            </a:r>
            <a:r>
              <a:rPr lang="en-US" sz="1400" dirty="0">
                <a:solidFill>
                  <a:srgbClr val="2524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524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hội</a:t>
            </a:r>
            <a:r>
              <a:rPr lang="en-US" sz="1400" dirty="0">
                <a:solidFill>
                  <a:srgbClr val="2524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524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solidFill>
                  <a:srgbClr val="2524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524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</a:t>
            </a:r>
            <a:r>
              <a:rPr lang="en-US" sz="1400" dirty="0">
                <a:solidFill>
                  <a:srgbClr val="2524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524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400" dirty="0">
                <a:solidFill>
                  <a:srgbClr val="2524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…...........................................................</a:t>
            </a:r>
          </a:p>
          <a:p>
            <a:pPr marL="0" indent="0">
              <a:lnSpc>
                <a:spcPct val="110000"/>
              </a:lnSpc>
              <a:spcBef>
                <a:spcPts val="300"/>
              </a:spcBef>
              <a:buNone/>
              <a:tabLst>
                <a:tab pos="5760720" algn="l"/>
                <a:tab pos="5943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2.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Phương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lặp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Gauss Seidel</a:t>
            </a: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  <a:tabLst>
                <a:tab pos="5760720" algn="l"/>
                <a:tab pos="59436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2.1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Chéo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trội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…………………………………………………</a:t>
            </a:r>
          </a:p>
          <a:p>
            <a:pPr marL="0" marR="0" indent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  <a:tabLst>
                <a:tab pos="5760720" algn="l"/>
                <a:tab pos="5943600" algn="l"/>
              </a:tabLst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2.2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Chéo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trội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…………………………………………………...</a:t>
            </a:r>
          </a:p>
          <a:p>
            <a:pPr marL="0" indent="0">
              <a:lnSpc>
                <a:spcPct val="110000"/>
              </a:lnSpc>
              <a:spcBef>
                <a:spcPts val="300"/>
              </a:spcBef>
              <a:buNone/>
              <a:tabLst>
                <a:tab pos="5760720" algn="l"/>
                <a:tab pos="5943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3. </a:t>
            </a:r>
            <a:r>
              <a:rPr lang="en-US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phương</a:t>
            </a: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endParaRPr lang="en-US" sz="14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300"/>
              </a:spcBef>
              <a:buNone/>
              <a:tabLst>
                <a:tab pos="5760720" algn="l"/>
                <a:tab pos="5943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4.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Chương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endParaRPr lang="en-US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2"/>
          </p:nvPr>
        </p:nvSpPr>
        <p:spPr>
          <a:xfrm>
            <a:off x="4969475" y="1517125"/>
            <a:ext cx="3478575" cy="2207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25212A"/>
              </a:solidFill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1454400" y="540000"/>
            <a:ext cx="3231075" cy="402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4. </a:t>
            </a:r>
            <a:r>
              <a:rPr lang="en-US" sz="1700" dirty="0" err="1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Chương</a:t>
            </a:r>
            <a:r>
              <a:rPr lang="en-US" sz="17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</a:t>
            </a:r>
            <a:r>
              <a:rPr lang="en-US" sz="1700" dirty="0" err="1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trình</a:t>
            </a:r>
            <a:endParaRPr sz="1700" dirty="0"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1877723" y="1035684"/>
                <a:ext cx="6487200" cy="396234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Gói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5: getY1</a:t>
                </a:r>
                <a:endParaRPr lang="en-US" sz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Input :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C,p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(ma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trận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C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trong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x=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Cx+D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khi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p=1 (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chuẩn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vô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cực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hoặc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trong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y=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Cy+D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khi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p=2 (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chuẩn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1) 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, p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loại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chuẩn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Output : y ( y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hệ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số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co)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y=0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For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=1 to n   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vi-V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vi-V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vi-V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vi-V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vi-V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vi-V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vi-V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vi-V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vi-V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vi-V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vi-V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vi-V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vi-V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vi-V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;y</a:t>
                </a:r>
                <a:r>
                  <a:rPr lang="vi-VN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 sz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vi-V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vi-VN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vi-V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1 − 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vi-VN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vi-V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vi-V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if p==2: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y=0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j=1 to n   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vi-V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vi-V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vi-V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vi-V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vi-V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vi-V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;y</a:t>
                </a:r>
                <a:r>
                  <a:rPr lang="vi-VN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 sz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vi-V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1 − </m:t>
                            </m:r>
                            <m:sSub>
                              <m:sSubPr>
                                <m:ctrlPr>
                                  <a:rPr lang="en-US" sz="120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vi-V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Return y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300"/>
                  </a:spcBef>
                  <a:buNone/>
                  <a:tabLst>
                    <a:tab pos="5760720" algn="l"/>
                  </a:tabLst>
                </a:pPr>
                <a:endParaRPr lang="en-US" sz="13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  <a:tabLst>
                    <a:tab pos="5760720" algn="l"/>
                  </a:tabLst>
                </a:pPr>
                <a:endParaRPr lang="en-US" sz="16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5" name="Google Shape;8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1877723" y="1035684"/>
                <a:ext cx="6487200" cy="39623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7221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1454400" y="540000"/>
            <a:ext cx="3231075" cy="402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4. </a:t>
            </a:r>
            <a:r>
              <a:rPr lang="en-US" sz="1700" dirty="0" err="1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Chương</a:t>
            </a:r>
            <a:r>
              <a:rPr lang="en-US" sz="17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</a:t>
            </a:r>
            <a:r>
              <a:rPr lang="en-US" sz="1700" dirty="0" err="1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trình</a:t>
            </a:r>
            <a:endParaRPr sz="1700" dirty="0"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1606113" y="936064"/>
                <a:ext cx="6487200" cy="396234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Gói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6: getY2</a:t>
                </a:r>
                <a:endParaRPr lang="en-US" sz="12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Input :C (ma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trận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C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trong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y=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Cy+D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Output : s ( s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hệ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số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thêm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khi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chuẩn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1)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s=0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j=1 to n   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300"/>
                  </a:spcBef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vi-V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vi-V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vi-V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; s</a:t>
                </a:r>
                <a:r>
                  <a:rPr lang="vi-VN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 sz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fName>
                      <m:e>
                        <m:r>
                          <a:rPr lang="vi-V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Return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vi-V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1 −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300"/>
                  </a:spcBef>
                  <a:buNone/>
                  <a:tabLst>
                    <a:tab pos="5760720" algn="l"/>
                  </a:tabLst>
                </a:pPr>
                <a:endParaRPr lang="en-US" sz="13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  <a:tabLst>
                    <a:tab pos="5760720" algn="l"/>
                  </a:tabLst>
                </a:pPr>
                <a:endParaRPr lang="en-US" sz="16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5" name="Google Shape;8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1606113" y="936064"/>
                <a:ext cx="6487200" cy="39623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0065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1454400" y="540000"/>
            <a:ext cx="3231075" cy="402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4. </a:t>
            </a:r>
            <a:r>
              <a:rPr lang="en-US" sz="1700" dirty="0" err="1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Chương</a:t>
            </a:r>
            <a:r>
              <a:rPr lang="en-US" sz="17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</a:t>
            </a:r>
            <a:r>
              <a:rPr lang="en-US" sz="1700" dirty="0" err="1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trình</a:t>
            </a:r>
            <a:endParaRPr sz="1700" dirty="0"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1621414" y="741275"/>
                <a:ext cx="6487200" cy="396234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sz="12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Gói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7: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SeidelLoop</a:t>
                </a:r>
                <a:endParaRPr lang="en-US" sz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Input :C,D,p,eps,X0,y,s (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trong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đó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C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D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trận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vector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trong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pt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x=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Cx+D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khi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p=1 (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chuẩn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vô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cùng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hoặc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trận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vector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trong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pt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y=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Cy+D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x=Ty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khi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p=2 (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chuẩn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1) , p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loại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chuẩn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sai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số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, X0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vector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nghiệm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ban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đầu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, y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hệ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số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co, s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hệ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số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 them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khi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chuẩn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1 )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Output : X (X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vector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kết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quả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pt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x=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Cx+D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khi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p=1 (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chuẩn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vô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cùng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hoặc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vector 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kết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quả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pt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Y=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Cy+D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khi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p=2 (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chuẩn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1) 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eps1=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𝑒𝑝𝑠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*0.5;        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eps2=eps-eps1;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Lấy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vector X=X0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X1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Do: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	X1=X;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1…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;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Return X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300"/>
                  </a:spcBef>
                  <a:buNone/>
                  <a:tabLst>
                    <a:tab pos="5760720" algn="l"/>
                  </a:tabLst>
                </a:pPr>
                <a:endParaRPr lang="en-US" sz="13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  <a:tabLst>
                    <a:tab pos="5760720" algn="l"/>
                  </a:tabLst>
                </a:pPr>
                <a:endParaRPr lang="en-US" sz="16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5" name="Google Shape;8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1621414" y="741275"/>
                <a:ext cx="6487200" cy="3962343"/>
              </a:xfrm>
              <a:prstGeom prst="rect">
                <a:avLst/>
              </a:prstGeom>
              <a:blipFill>
                <a:blip r:embed="rId3"/>
                <a:stretch>
                  <a:fillRect l="-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5608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1454400" y="540000"/>
            <a:ext cx="3231075" cy="402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4. </a:t>
            </a:r>
            <a:r>
              <a:rPr lang="en-US" sz="1700" dirty="0" err="1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Chương</a:t>
            </a:r>
            <a:r>
              <a:rPr lang="en-US" sz="17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</a:t>
            </a:r>
            <a:r>
              <a:rPr lang="en-US" sz="1700" dirty="0" err="1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trình</a:t>
            </a:r>
            <a:endParaRPr sz="1700" dirty="0"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1621414" y="741275"/>
                <a:ext cx="6487200" cy="396234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sz="12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Gói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8: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khangg</a:t>
                </a:r>
                <a:endParaRPr lang="en-US" sz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Input :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A,B,esp,p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( A, B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trận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vector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trong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pt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Ax=B,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sai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số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, p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loại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chuẩn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Output :X4(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kết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quả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bài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toán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matran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C=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setAtoC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A,p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Vector D=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setDtoB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B,A,p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=1 to n: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max1=max(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vi-V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b="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X4=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SeidelLoop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(C,D,p,esp,X4,getY1(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C,p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),((p==1)?1:(getY2(C)*max1)));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=1 to n: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300"/>
                  </a:spcBef>
                  <a:buNone/>
                </a:pP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((p==1)?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*(1/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vi-V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)))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300"/>
                  </a:spcBef>
                  <a:buNone/>
                </a:pP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Return X4;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300"/>
                  </a:spcBef>
                  <a:buNone/>
                  <a:tabLst>
                    <a:tab pos="5760720" algn="l"/>
                  </a:tabLst>
                </a:pPr>
                <a:endParaRPr lang="en-US" sz="13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  <a:tabLst>
                    <a:tab pos="5760720" algn="l"/>
                  </a:tabLst>
                </a:pPr>
                <a:endParaRPr lang="en-US" sz="16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5" name="Google Shape;8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1621414" y="741275"/>
                <a:ext cx="6487200" cy="3962343"/>
              </a:xfrm>
              <a:prstGeom prst="rect">
                <a:avLst/>
              </a:prstGeom>
              <a:blipFill>
                <a:blip r:embed="rId3"/>
                <a:stretch>
                  <a:fillRect l="-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7973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1454400" y="540000"/>
            <a:ext cx="3231075" cy="402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4. </a:t>
            </a:r>
            <a:r>
              <a:rPr lang="en-US" sz="1700" dirty="0" err="1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Chương</a:t>
            </a:r>
            <a:r>
              <a:rPr lang="en-US" sz="17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</a:t>
            </a:r>
            <a:r>
              <a:rPr lang="en-US" sz="1700" dirty="0" err="1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trình</a:t>
            </a:r>
            <a:endParaRPr sz="1700" dirty="0"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4294967295"/>
          </p:nvPr>
        </p:nvSpPr>
        <p:spPr>
          <a:xfrm>
            <a:off x="1621414" y="741275"/>
            <a:ext cx="6487200" cy="3962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Gói</a:t>
            </a:r>
            <a:r>
              <a:rPr lang="en-US" sz="1200" b="1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main:</a:t>
            </a:r>
            <a:endParaRPr lang="en-US" sz="120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indent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Input :</a:t>
            </a:r>
            <a:r>
              <a:rPr lang="en-US" sz="120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A,B,esp</a:t>
            </a:r>
            <a:r>
              <a:rPr lang="en-US" sz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( A, B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ma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trận</a:t>
            </a:r>
            <a:r>
              <a:rPr lang="en-US" sz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US" sz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vector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trong</a:t>
            </a:r>
            <a:r>
              <a:rPr lang="en-US" sz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pt</a:t>
            </a:r>
            <a:r>
              <a:rPr lang="en-US" sz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Ax=B,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esp</a:t>
            </a:r>
            <a:r>
              <a:rPr lang="en-US" sz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sai</a:t>
            </a:r>
            <a:r>
              <a:rPr lang="en-US" sz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số</a:t>
            </a:r>
            <a:r>
              <a:rPr lang="en-US" sz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p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loại</a:t>
            </a:r>
            <a:r>
              <a:rPr lang="en-US" sz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chuẩn</a:t>
            </a:r>
            <a:r>
              <a:rPr lang="en-US" sz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0" marR="0" indent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Output: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khangg</a:t>
            </a:r>
            <a:endParaRPr lang="en-US" sz="12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indent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300"/>
              </a:spcBef>
              <a:buNone/>
              <a:tabLst>
                <a:tab pos="5760720" algn="l"/>
              </a:tabLst>
            </a:pPr>
            <a:endParaRPr lang="en-US" sz="130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indent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  <a:tabLst>
                <a:tab pos="5760720" algn="l"/>
              </a:tabLst>
            </a:pPr>
            <a:endParaRPr lang="en-US" sz="160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8078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1454400" y="540000"/>
            <a:ext cx="3231075" cy="402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4. </a:t>
            </a:r>
            <a:r>
              <a:rPr lang="en-US" sz="1700" dirty="0" err="1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Chương</a:t>
            </a:r>
            <a:r>
              <a:rPr lang="en-US" sz="17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</a:t>
            </a:r>
            <a:r>
              <a:rPr lang="en-US" sz="1700" dirty="0" err="1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trình</a:t>
            </a:r>
            <a:endParaRPr sz="1700" dirty="0"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1530600" y="1032220"/>
                <a:ext cx="6487200" cy="396234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lnSpc>
                    <a:spcPct val="110000"/>
                  </a:lnSpc>
                  <a:spcBef>
                    <a:spcPts val="300"/>
                  </a:spcBef>
                  <a:buNone/>
                  <a:tabLst>
                    <a:tab pos="5760720" algn="l"/>
                  </a:tabLst>
                </a:pPr>
                <a:r>
                  <a:rPr lang="en-US" sz="1300" b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4.2 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Hệ</a:t>
                </a:r>
                <a:r>
                  <a:rPr lang="en-US" sz="1300" b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thống</a:t>
                </a:r>
                <a:r>
                  <a:rPr lang="en-US" sz="1300" b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ví</a:t>
                </a:r>
                <a:r>
                  <a:rPr lang="en-US" sz="1300" b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dụ</a:t>
                </a:r>
                <a:endParaRPr lang="en-US" sz="1300" b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VD1: Ta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sẽ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giải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hệ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phương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trình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sau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với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sai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số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0.02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  </m:t>
                          </m:r>
                          <m:eqArr>
                            <m:eqArr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eqArr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+1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=5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 1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+1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=4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=7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                B=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38100" indent="0">
                  <a:buNone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Input:Ta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dễ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ràng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thấy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rằng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đây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ma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trận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chéo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trội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hàng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nên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có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thể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áp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dụng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phương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pháp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Gauss Seidel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   </m:t>
                            </m:r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)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để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giải.Ta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chọn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giá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trị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lặp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ban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đầu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hoàn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toàn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bất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kì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X0=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</a:t>
                </a:r>
                <a:r>
                  <a:rPr lang="en-US" sz="1200" dirty="0"/>
                  <a:t>Sau </a:t>
                </a:r>
                <a:r>
                  <a:rPr lang="en-US" sz="1200" dirty="0" err="1"/>
                  <a:t>đó</a:t>
                </a:r>
                <a:r>
                  <a:rPr lang="en-US" sz="1200" dirty="0"/>
                  <a:t> ta </a:t>
                </a:r>
                <a:r>
                  <a:rPr lang="en-US" sz="1200" dirty="0" err="1"/>
                  <a:t>thử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tính</a:t>
                </a:r>
                <a:r>
                  <a:rPr lang="en-US" sz="1200" dirty="0"/>
                  <a:t> </a:t>
                </a:r>
                <a:r>
                  <a:rPr lang="en-US" sz="1200" dirty="0" err="1"/>
                  <a:t>giá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trị</a:t>
                </a:r>
                <a:r>
                  <a:rPr lang="en-US" sz="1200" dirty="0"/>
                  <a:t> </a:t>
                </a:r>
                <a:r>
                  <a:rPr lang="en-US" sz="1200" dirty="0" err="1"/>
                  <a:t>của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trong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phương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trình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trên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bằng</a:t>
                </a:r>
                <a:r>
                  <a:rPr lang="en-US" sz="1200" dirty="0"/>
                  <a:t> </a:t>
                </a:r>
                <a:r>
                  <a:rPr lang="en-US" sz="1200" dirty="0" err="1"/>
                  <a:t>máy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tính</a:t>
                </a:r>
                <a:r>
                  <a:rPr lang="en-US" sz="1200" dirty="0"/>
                  <a:t> </a:t>
                </a:r>
                <a:r>
                  <a:rPr lang="en-US" sz="1200" dirty="0" err="1"/>
                  <a:t>cầm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tay</a:t>
                </a:r>
                <a:r>
                  <a:rPr lang="en-US" sz="1200" dirty="0"/>
                  <a:t> </a:t>
                </a:r>
                <a:r>
                  <a:rPr lang="en-US" sz="1200" dirty="0" err="1"/>
                  <a:t>sẽ</a:t>
                </a:r>
                <a:r>
                  <a:rPr lang="en-US" sz="1200" dirty="0"/>
                  <a:t> ra </a:t>
                </a:r>
                <a:r>
                  <a:rPr lang="en-US" sz="1200" dirty="0" err="1"/>
                  <a:t>kết</a:t>
                </a:r>
                <a:r>
                  <a:rPr lang="en-US" sz="1200" dirty="0"/>
                  <a:t> </a:t>
                </a:r>
                <a:r>
                  <a:rPr lang="en-US" sz="1200" dirty="0" err="1"/>
                  <a:t>quả</a:t>
                </a:r>
                <a:r>
                  <a:rPr lang="en-US" sz="1200" dirty="0"/>
                  <a:t>: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3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0.619047619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0.8571428571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0.8095238095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                         A*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300"/>
                  </a:spcBef>
                  <a:buNone/>
                  <a:tabLst>
                    <a:tab pos="5760720" algn="l"/>
                  </a:tabLst>
                </a:pPr>
                <a:endParaRPr lang="en-US" sz="13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  <a:tabLst>
                    <a:tab pos="5760720" algn="l"/>
                  </a:tabLst>
                </a:pPr>
                <a:endParaRPr lang="en-US" sz="16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5" name="Google Shape;8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1530600" y="1032220"/>
                <a:ext cx="6487200" cy="3962343"/>
              </a:xfrm>
              <a:prstGeom prst="rect">
                <a:avLst/>
              </a:prstGeom>
              <a:blipFill>
                <a:blip r:embed="rId3"/>
                <a:stretch>
                  <a:fillRect l="-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148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1454400" y="540000"/>
            <a:ext cx="3231075" cy="402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1.Phương </a:t>
            </a:r>
            <a:r>
              <a:rPr lang="en-US" sz="1700" dirty="0" err="1"/>
              <a:t>pháp</a:t>
            </a:r>
            <a:r>
              <a:rPr lang="en-US" sz="1700" dirty="0"/>
              <a:t> </a:t>
            </a:r>
            <a:r>
              <a:rPr lang="en-US" sz="1700" dirty="0" err="1"/>
              <a:t>lặp</a:t>
            </a:r>
            <a:r>
              <a:rPr lang="en-US" sz="1700" dirty="0"/>
              <a:t> Seidel</a:t>
            </a:r>
            <a:endParaRPr sz="1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1569600" y="942550"/>
                <a:ext cx="6487200" cy="29736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3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1.1 </a:t>
                </a:r>
                <a:r>
                  <a:rPr lang="en-US" sz="13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Lý</a:t>
                </a:r>
                <a:r>
                  <a:rPr lang="en-US" sz="13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3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thuyết</a:t>
                </a:r>
                <a:endParaRPr lang="en-US" sz="13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Xét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X = αX +β</a:t>
                </a:r>
              </a:p>
              <a:p>
                <a:pPr marL="0" indent="0"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phân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tích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ma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trận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α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thành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2 ma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trận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tam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giác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dưới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đúng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và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ma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trận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tam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giác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trên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: α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α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(1)</m:t>
                        </m:r>
                      </m:sup>
                    </m:sSup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α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(2)</m:t>
                        </m:r>
                      </m:sup>
                    </m:sSup>
                  </m:oMath>
                </a14:m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Với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</a:t>
                </a: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3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α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(1)</m:t>
                        </m:r>
                      </m:sup>
                    </m:sSup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</a:t>
                </a:r>
                <a:r>
                  <a:rPr lang="en-US" sz="1200" dirty="0" err="1"/>
                  <a:t>và</a:t>
                </a:r>
                <a:r>
                  <a:rPr lang="en-US" sz="1200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en-US" sz="12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200" dirty="0"/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Từ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đó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có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X= αX +β=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α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α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𝑋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β</m:t>
                    </m:r>
                  </m:oMath>
                </a14:m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X=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α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(1)</m:t>
                        </m:r>
                      </m:sup>
                    </m:sSup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𝑋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α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X +β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5" name="Google Shape;8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1569600" y="942550"/>
                <a:ext cx="6487200" cy="2973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1454400" y="540000"/>
            <a:ext cx="3231075" cy="402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1.Phương </a:t>
            </a:r>
            <a:r>
              <a:rPr lang="en-US" sz="1700" dirty="0" err="1"/>
              <a:t>pháp</a:t>
            </a:r>
            <a:r>
              <a:rPr lang="en-US" sz="1700" dirty="0"/>
              <a:t> </a:t>
            </a:r>
            <a:r>
              <a:rPr lang="en-US" sz="1700" dirty="0" err="1"/>
              <a:t>lặp</a:t>
            </a:r>
            <a:r>
              <a:rPr lang="en-US" sz="1700" dirty="0"/>
              <a:t> Seidel</a:t>
            </a:r>
            <a:endParaRPr sz="1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1569600" y="755024"/>
                <a:ext cx="6878450" cy="350737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3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1.2 </a:t>
                </a:r>
                <a:r>
                  <a:rPr lang="en-US" sz="13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13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3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endParaRPr lang="en-US" sz="13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Chọn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xấp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xỉ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đầu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bất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kỳ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r>
                  <a:rPr lang="en-US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Tính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theo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công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thức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lặp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  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α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(1)</m:t>
                        </m:r>
                      </m:sup>
                    </m:sSup>
                    <m:sSup>
                      <m:sSup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α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(2)</m:t>
                        </m:r>
                      </m:sup>
                    </m:sSup>
                    <m:sSup>
                      <m:sSup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+β 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với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k=1,2,3,…</a:t>
                </a:r>
              </a:p>
              <a:p>
                <a:pPr marL="0" indent="0">
                  <a:buNone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Cụ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thể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(1)</m:t>
                                </m:r>
                              </m:sup>
                            </m:sSubSup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grow m:val="on"/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1</m:t>
                                    </m:r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                               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.</m:t>
                            </m:r>
                            <m:sSubSup>
                              <m:sSub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grow m:val="on"/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=2</m:t>
                                </m:r>
                              </m:sub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2</m:t>
                                    </m:r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          </m:t>
                            </m:r>
                          </m:e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      </m:t>
                            </m:r>
                          </m:e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⋯                                                                               </m:t>
                            </m:r>
                          </m:e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grow m:val="on"/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+</m:t>
                                </m:r>
                              </m:e>
                            </m:nary>
                            <m:nary>
                              <m:naryPr>
                                <m:chr m:val="∑"/>
                                <m:grow m:val="on"/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⋯                                                                               </m:t>
                            </m:r>
                          </m:e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grow m:val="on"/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𝑛𝑗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 </m:t>
                                </m:r>
                              </m:e>
                            </m:nary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𝑛𝑛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.</m:t>
                            </m:r>
                            <m:sSubSup>
                              <m:sSub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𝑛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5" name="Google Shape;8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1569600" y="755024"/>
                <a:ext cx="6878450" cy="3507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28652D-6DC7-47E6-BA69-61CAB5732A91}"/>
                  </a:ext>
                </a:extLst>
              </p:cNvPr>
              <p:cNvSpPr txBox="1"/>
              <p:nvPr/>
            </p:nvSpPr>
            <p:spPr>
              <a:xfrm>
                <a:off x="4891175" y="2038950"/>
                <a:ext cx="3556875" cy="18108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Hay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grow m:val="on"/>
                        <m:ctrlP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.</m:t>
                        </m:r>
                        <m:sSubSup>
                          <m:sSubSupPr>
                            <m:ctrlP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nary>
                      <m:naryPr>
                        <m:chr m:val="∑"/>
                        <m:grow m:val="on"/>
                        <m:ctrlP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.</m:t>
                        </m:r>
                        <m:sSubSup>
                          <m:sSubSupPr>
                            <m:ctrlP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</a:t>
                </a:r>
                <a:r>
                  <a:rPr lang="en-US" sz="12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=1,2,…n</a:t>
                </a:r>
              </a:p>
              <a:p>
                <a:pPr marL="228600" marR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</a:t>
                </a:r>
                <a:r>
                  <a:rPr lang="en-US" sz="12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Tổng</a:t>
                </a:r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quát</a:t>
                </a:r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cho</a:t>
                </a:r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phép</a:t>
                </a:r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lặp</a:t>
                </a:r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thứ</a:t>
                </a:r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k:</a:t>
                </a:r>
              </a:p>
              <a:p>
                <a:pPr marL="228600" marR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Calibri" panose="020F0502020204030204" pitchFamily="34" charset="0"/>
                  </a:rPr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grow m:val="on"/>
                        <m:ctrlP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naryPr>
                      <m:sub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.</m:t>
                        </m:r>
                        <m:sSubSup>
                          <m:sSubSupPr>
                            <m:ctrlP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+</m:t>
                        </m:r>
                      </m:e>
                    </m:nary>
                    <m:nary>
                      <m:naryPr>
                        <m:chr m:val="∑"/>
                        <m:grow m:val="on"/>
                        <m:ctrlP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naryPr>
                      <m:sub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.</m:t>
                        </m:r>
                        <m:sSubSup>
                          <m:sSubSupPr>
                            <m:ctrlP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en-US" sz="1200" i="1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</a:t>
                </a:r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685800" marR="0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𝑖</m:t>
                      </m:r>
                      <m:r>
                        <a:rPr lang="en-US" sz="12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en-US" sz="12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12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2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1,</m:t>
                          </m:r>
                          <m:r>
                            <a:rPr lang="en-US" sz="12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sz="12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</m:t>
                      </m:r>
                      <m:r>
                        <a:rPr lang="en-US" sz="12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𝑘</m:t>
                      </m:r>
                      <m:r>
                        <a:rPr lang="en-US" sz="12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=1,2,3,…</m:t>
                      </m:r>
                    </m:oMath>
                  </m:oMathPara>
                </a14:m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28652D-6DC7-47E6-BA69-61CAB5732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175" y="2038950"/>
                <a:ext cx="3556875" cy="18108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88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1454400" y="540000"/>
            <a:ext cx="3231075" cy="402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1.Phương </a:t>
            </a:r>
            <a:r>
              <a:rPr lang="en-US" sz="1700" dirty="0" err="1"/>
              <a:t>pháp</a:t>
            </a:r>
            <a:r>
              <a:rPr lang="en-US" sz="1700" dirty="0"/>
              <a:t> </a:t>
            </a:r>
            <a:r>
              <a:rPr lang="en-US" sz="1700" dirty="0" err="1"/>
              <a:t>lặp</a:t>
            </a:r>
            <a:r>
              <a:rPr lang="en-US" sz="1700" dirty="0"/>
              <a:t> Seidel</a:t>
            </a:r>
            <a:endParaRPr sz="1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1569600" y="942550"/>
                <a:ext cx="6487200" cy="346385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3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1.3 </a:t>
                </a:r>
                <a:r>
                  <a:rPr lang="en-US" sz="13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Điều</a:t>
                </a:r>
                <a:r>
                  <a:rPr lang="en-US" sz="13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kiện</a:t>
                </a:r>
                <a:r>
                  <a:rPr lang="en-US" sz="13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hội</a:t>
                </a:r>
                <a:r>
                  <a:rPr lang="en-US" sz="13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tụ</a:t>
                </a:r>
                <a:r>
                  <a:rPr lang="en-US" sz="13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và</a:t>
                </a:r>
                <a:r>
                  <a:rPr lang="en-US" sz="13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sai</a:t>
                </a:r>
                <a:r>
                  <a:rPr lang="en-US" sz="13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số</a:t>
                </a:r>
                <a:endParaRPr lang="en-US" sz="13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Nếu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quá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trình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lặp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hội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tụ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func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thì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𝑋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nghiệm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đúng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của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hệ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Chứng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minh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𝑋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 </m:t>
                        </m:r>
                      </m:e>
                    </m:acc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khi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𝑘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→∞</m:t>
                    </m:r>
                    <m:r>
                      <a:rPr lang="en-US" sz="12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nên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α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(1)</m:t>
                        </m:r>
                      </m:sup>
                    </m:sSup>
                    <m:acc>
                      <m:accPr>
                        <m:chr m:val="̅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𝑋</m:t>
                        </m:r>
                      </m:e>
                    </m:acc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α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(2)</m:t>
                        </m:r>
                      </m:sup>
                    </m:sSup>
                    <m:acc>
                      <m:accPr>
                        <m:chr m:val="̅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+β </a:t>
                </a:r>
              </a:p>
              <a:p>
                <a:pPr marL="266700" marR="0" indent="0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                                              </m:t>
                    </m:r>
                    <m:acc>
                      <m:accPr>
                        <m:chr m:val="̅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= α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+β    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vậy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𝑋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1.3.1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Điều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kiện</a:t>
                </a:r>
                <a:r>
                  <a:rPr lang="en-US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	</a:t>
                </a: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 algn="just">
                  <a:lnSpc>
                    <a:spcPct val="110000"/>
                  </a:lnSpc>
                  <a:spcBef>
                    <a:spcPts val="300"/>
                  </a:spcBef>
                  <a:buNone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Nếu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một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chuẩn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nào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đó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của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ma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trận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α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thỏa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mãn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điều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kiện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𝛼</m:t>
                            </m:r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𝑝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&lt;1      (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𝑝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=∞,1)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/>
                  <a:t>thì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phương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pháp</a:t>
                </a:r>
                <a:r>
                  <a:rPr lang="en-US" sz="1200" dirty="0"/>
                  <a:t> </a:t>
                </a:r>
                <a:r>
                  <a:rPr lang="en-US" sz="1200" dirty="0" err="1"/>
                  <a:t>lặp</a:t>
                </a:r>
                <a:r>
                  <a:rPr lang="en-US" sz="1200" dirty="0"/>
                  <a:t> Seidel </a:t>
                </a:r>
                <a:r>
                  <a:rPr lang="en-US" sz="1200" dirty="0" err="1"/>
                  <a:t>hội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tụ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tới</a:t>
                </a:r>
                <a:r>
                  <a:rPr lang="en-US" sz="1200" dirty="0"/>
                  <a:t> </a:t>
                </a:r>
                <a:r>
                  <a:rPr lang="en-US" sz="1200" dirty="0" err="1"/>
                  <a:t>nghiệm</a:t>
                </a:r>
                <a:r>
                  <a:rPr lang="en-US" sz="1200" dirty="0"/>
                  <a:t> </a:t>
                </a:r>
                <a:r>
                  <a:rPr lang="en-US" sz="1200" dirty="0" err="1"/>
                  <a:t>đúng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của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hệ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phương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trình</a:t>
                </a:r>
                <a:r>
                  <a:rPr lang="en-US" sz="1200" dirty="0"/>
                  <a:t> </a:t>
                </a:r>
                <a:r>
                  <a:rPr lang="en-US" sz="1200" dirty="0" err="1"/>
                  <a:t>với</a:t>
                </a:r>
                <a:r>
                  <a:rPr lang="en-US" sz="1200" dirty="0"/>
                  <a:t> </a:t>
                </a:r>
                <a:r>
                  <a:rPr lang="en-US" sz="1200" dirty="0" err="1"/>
                  <a:t>xấp</a:t>
                </a:r>
                <a:r>
                  <a:rPr lang="en-US" sz="1200" dirty="0"/>
                  <a:t> </a:t>
                </a:r>
                <a:r>
                  <a:rPr lang="en-US" sz="1200" dirty="0" err="1"/>
                  <a:t>xỉ</a:t>
                </a:r>
                <a:r>
                  <a:rPr lang="en-US" sz="1200" dirty="0"/>
                  <a:t> </a:t>
                </a:r>
                <a:r>
                  <a:rPr lang="en-US" sz="1200" dirty="0" err="1"/>
                  <a:t>đầu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bất</a:t>
                </a:r>
                <a:r>
                  <a:rPr lang="en-US" sz="1200" dirty="0"/>
                  <a:t> </a:t>
                </a:r>
                <a:r>
                  <a:rPr lang="en-US" sz="1200" dirty="0" err="1"/>
                  <a:t>kỳ</a:t>
                </a: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1.3.2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Công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thức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đánh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giá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sai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số</a:t>
                </a:r>
                <a:endParaRPr lang="en-US" sz="12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a)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Nếu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𝛼</m:t>
                            </m:r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∞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&lt;1  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th</m:t>
                    </m:r>
                    <m:r>
                      <a:rPr lang="en-US" sz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ì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: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∞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&lt;</m:t>
                    </m:r>
                    <m:f>
                      <m:f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𝜆</m:t>
                        </m:r>
                      </m:num>
                      <m:den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1−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𝜆</m:t>
                        </m:r>
                      </m:den>
                    </m:f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Trong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đó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λ=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nary>
                          </m:num>
                          <m:den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1−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den>
                        </m:f>
                      </m:e>
                    </m:func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≤ 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𝛼</m:t>
                            </m:r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∞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&lt;1     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hoặc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∞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&lt;</m:t>
                    </m:r>
                    <m:f>
                      <m:f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𝛼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1−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𝛼</m:t>
                            </m:r>
                          </m:e>
                        </m:d>
                      </m:den>
                    </m:f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5" name="Google Shape;8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1569600" y="942550"/>
                <a:ext cx="6487200" cy="3463850"/>
              </a:xfrm>
              <a:prstGeom prst="rect">
                <a:avLst/>
              </a:prstGeom>
              <a:blipFill>
                <a:blip r:embed="rId3"/>
                <a:stretch>
                  <a:fillRect l="-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265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1454400" y="540000"/>
            <a:ext cx="3231075" cy="402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1.Phương </a:t>
            </a:r>
            <a:r>
              <a:rPr lang="en-US" sz="1700" dirty="0" err="1"/>
              <a:t>pháp</a:t>
            </a:r>
            <a:r>
              <a:rPr lang="en-US" sz="1700" dirty="0"/>
              <a:t> </a:t>
            </a:r>
            <a:r>
              <a:rPr lang="en-US" sz="1700" dirty="0" err="1"/>
              <a:t>lặp</a:t>
            </a:r>
            <a:r>
              <a:rPr lang="en-US" sz="1700" dirty="0"/>
              <a:t> Seidel</a:t>
            </a:r>
            <a:endParaRPr sz="1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1454400" y="831376"/>
                <a:ext cx="6487200" cy="346385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1.3.2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Công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thức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đánh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giá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sai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số</a:t>
                </a:r>
                <a:endParaRPr lang="en-US" sz="12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38100" indent="0">
                  <a:buNone/>
                </a:pPr>
                <a:r>
                  <a:rPr lang="en-US" sz="1200" dirty="0" err="1"/>
                  <a:t>Chứng</a:t>
                </a:r>
                <a:r>
                  <a:rPr lang="en-US" sz="1200" dirty="0"/>
                  <a:t> </a:t>
                </a:r>
                <a:r>
                  <a:rPr lang="en-US" sz="1200" dirty="0" err="1"/>
                  <a:t>minh</a:t>
                </a:r>
                <a:r>
                  <a:rPr lang="en-US" sz="1200" dirty="0"/>
                  <a:t>: </a:t>
                </a:r>
              </a:p>
              <a:p>
                <a:pPr marL="38100" indent="0">
                  <a:buNone/>
                </a:pPr>
                <a:r>
                  <a:rPr lang="en-US" sz="1200" dirty="0"/>
                  <a:t>Ta </a:t>
                </a:r>
                <a:r>
                  <a:rPr lang="en-US" sz="1200" dirty="0" err="1"/>
                  <a:t>có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grow m:val="on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nary>
                      <m:naryPr>
                        <m:chr m:val="∑"/>
                        <m:grow m:val="on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200" dirty="0"/>
                  <a:t>  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1200" dirty="0"/>
                  <a:t>            k=1,2,…  </a:t>
                </a:r>
              </a:p>
              <a:p>
                <a:pPr marL="38100" indent="0">
                  <a:buNone/>
                </a:pPr>
                <a:r>
                  <a:rPr lang="en-US" sz="1200" dirty="0"/>
                  <a:t> </a:t>
                </a:r>
                <a:r>
                  <a:rPr lang="en-US" sz="1200" dirty="0" err="1"/>
                  <a:t>Nếu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là</a:t>
                </a:r>
                <a:r>
                  <a:rPr lang="en-US" sz="1200" dirty="0"/>
                  <a:t> </a:t>
                </a:r>
                <a:r>
                  <a:rPr lang="en-US" sz="1200" dirty="0" err="1"/>
                  <a:t>nghiệm</a:t>
                </a:r>
                <a:r>
                  <a:rPr lang="en-US" sz="1200" dirty="0"/>
                  <a:t> </a:t>
                </a:r>
                <a:r>
                  <a:rPr lang="en-US" sz="1200" dirty="0" err="1"/>
                  <a:t>đúng</a:t>
                </a:r>
                <a:r>
                  <a:rPr lang="en-US" sz="1200" dirty="0"/>
                  <a:t> </a:t>
                </a:r>
                <a:r>
                  <a:rPr lang="en-US" sz="1200" dirty="0" err="1"/>
                  <a:t>của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phương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trình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thì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grow m:val="on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200" dirty="0"/>
                  <a:t>             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1200" dirty="0"/>
                  <a:t>            </a:t>
                </a:r>
              </a:p>
              <a:p>
                <a:pPr marL="38100" indent="0">
                  <a:buNone/>
                </a:pPr>
                <a:r>
                  <a:rPr lang="en-US" sz="1200" dirty="0" err="1"/>
                  <a:t>Từ</a:t>
                </a:r>
                <a:r>
                  <a:rPr lang="en-US" sz="1200" dirty="0"/>
                  <a:t> </a:t>
                </a:r>
                <a:r>
                  <a:rPr lang="en-US" sz="1200" dirty="0" err="1"/>
                  <a:t>đó</a:t>
                </a:r>
                <a:r>
                  <a:rPr lang="en-US" sz="1200" dirty="0"/>
                  <a:t> </a:t>
                </a:r>
                <a:r>
                  <a:rPr lang="en-US" sz="1200" dirty="0" err="1"/>
                  <a:t>suy</a:t>
                </a:r>
                <a:r>
                  <a:rPr lang="en-US" sz="1200" dirty="0"/>
                  <a:t> ra: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sz="12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grow m:val="on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.(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)+</m:t>
                        </m:r>
                      </m:e>
                    </m:nary>
                    <m:nary>
                      <m:naryPr>
                        <m:chr m:val="∑"/>
                        <m:grow m:val="on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.(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200" dirty="0"/>
              </a:p>
              <a:p>
                <a:pPr marL="38100" indent="0">
                  <a:buNone/>
                </a:pPr>
                <a:r>
                  <a:rPr lang="en-US" sz="1200" dirty="0"/>
                  <a:t>=&gt;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grow m:val="on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|.|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|+</m:t>
                        </m:r>
                      </m:e>
                    </m:nary>
                    <m:nary>
                      <m:naryPr>
                        <m:chr m:val="∑"/>
                        <m:grow m:val="on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|.|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1200" dirty="0"/>
              </a:p>
              <a:p>
                <a:pPr marL="38100" indent="0">
                  <a:buNone/>
                </a:pPr>
                <a:r>
                  <a:rPr lang="en-US" sz="1200" dirty="0"/>
                  <a:t> Đặt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grow m:val="on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| ;   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grow m:val="on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1200" dirty="0"/>
              </a:p>
              <a:p>
                <a:pPr marL="38100" indent="0">
                  <a:buNone/>
                </a:pPr>
                <a:r>
                  <a:rPr lang="en-US" sz="1200" dirty="0" err="1"/>
                  <a:t>Mà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1200" dirty="0"/>
                  <a:t>      ∀</a:t>
                </a:r>
                <a:r>
                  <a:rPr lang="en-US" sz="1200" dirty="0" err="1"/>
                  <a:t>i</a:t>
                </a:r>
                <a:r>
                  <a:rPr lang="en-US" sz="1200" dirty="0"/>
                  <a:t> </a:t>
                </a:r>
                <a:r>
                  <a:rPr lang="en-US" sz="1200" dirty="0" err="1"/>
                  <a:t>nên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12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1200" dirty="0"/>
                  <a:t>    ∀</a:t>
                </a:r>
                <a:r>
                  <a:rPr lang="en-US" sz="1200" dirty="0" err="1"/>
                  <a:t>i</a:t>
                </a:r>
                <a:r>
                  <a:rPr lang="en-US" sz="1200" dirty="0"/>
                  <a:t>   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5" name="Google Shape;8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1454400" y="831376"/>
                <a:ext cx="6487200" cy="3463850"/>
              </a:xfrm>
              <a:prstGeom prst="rect">
                <a:avLst/>
              </a:prstGeom>
              <a:blipFill>
                <a:blip r:embed="rId3"/>
                <a:stretch>
                  <a:fillRect l="-94" b="-13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041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1454400" y="540000"/>
            <a:ext cx="3231075" cy="402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1.Phương </a:t>
            </a:r>
            <a:r>
              <a:rPr lang="en-US" sz="1700" dirty="0" err="1"/>
              <a:t>pháp</a:t>
            </a:r>
            <a:r>
              <a:rPr lang="en-US" sz="1700" dirty="0"/>
              <a:t> </a:t>
            </a:r>
            <a:r>
              <a:rPr lang="en-US" sz="1700" dirty="0" err="1"/>
              <a:t>lặp</a:t>
            </a:r>
            <a:r>
              <a:rPr lang="en-US" sz="1700" dirty="0"/>
              <a:t> Seidel</a:t>
            </a:r>
            <a:endParaRPr sz="1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1454400" y="831376"/>
                <a:ext cx="6487200" cy="346385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1.3.2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Công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thức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đánh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giá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sai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số</a:t>
                </a:r>
                <a:endParaRPr lang="en-US" sz="12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∞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hay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∞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  </m:t>
                    </m:r>
                    <m:f>
                      <m:f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</a:t>
                </a: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Đặt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λ=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nary>
                          </m:num>
                          <m:den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1−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den>
                        </m:f>
                      </m:e>
                    </m:func>
                    <m:r>
                      <a:rPr lang="en-US" sz="12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được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∞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  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𝜆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</a:t>
                </a: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sẽ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chứng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minh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λ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≤ 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𝛼</m:t>
                            </m:r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∞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&lt;1</m:t>
                    </m:r>
                    <m:r>
                      <a:rPr lang="en-US" sz="12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Thật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vậy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ta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có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grow m:val="on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naryPr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𝑗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|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|≤ </m:t>
                        </m:r>
                      </m:e>
                    </m:nary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𝛼</m:t>
                            </m:r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∞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&lt;1</m:t>
                    </m:r>
                  </m:oMath>
                </a14:m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có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  <m:f>
                      <m:f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𝛼</m:t>
                                </m:r>
                              </m:e>
                            </m:d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∞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  <m:f>
                      <m:f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𝛼</m:t>
                                </m:r>
                              </m:e>
                            </m:d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∞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𝛼</m:t>
                                </m:r>
                              </m:e>
                            </m:d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∞</m:t>
                            </m:r>
                          </m:sub>
                        </m:sSub>
                      </m:num>
                      <m:den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𝛼</m:t>
                            </m:r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∞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&lt;1</m:t>
                    </m:r>
                  </m:oMath>
                </a14:m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=&gt; λ=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𝛼</m:t>
                            </m:r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∞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&lt;1</m:t>
                    </m:r>
                  </m:oMath>
                </a14:m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Mặt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khác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∞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 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𝜆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∞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≤....≤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𝜆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𝑘</m:t>
                        </m:r>
                      </m:sup>
                    </m:sSup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 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</a:t>
                </a: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∞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→0    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𝑘h𝑖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𝑘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→ ∞</m:t>
                    </m:r>
                    <m:r>
                      <a:rPr lang="en-US" sz="12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   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Hay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func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38100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85" name="Google Shape;8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1454400" y="831376"/>
                <a:ext cx="6487200" cy="3463850"/>
              </a:xfrm>
              <a:prstGeom prst="rect">
                <a:avLst/>
              </a:prstGeom>
              <a:blipFill>
                <a:blip r:embed="rId3"/>
                <a:stretch>
                  <a:fillRect l="-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6756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1454400" y="540000"/>
            <a:ext cx="3231075" cy="402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1.Phương </a:t>
            </a:r>
            <a:r>
              <a:rPr lang="en-US" sz="1700" dirty="0" err="1"/>
              <a:t>pháp</a:t>
            </a:r>
            <a:r>
              <a:rPr lang="en-US" sz="1700" dirty="0"/>
              <a:t> </a:t>
            </a:r>
            <a:r>
              <a:rPr lang="en-US" sz="1700" dirty="0" err="1"/>
              <a:t>lặp</a:t>
            </a:r>
            <a:r>
              <a:rPr lang="en-US" sz="1700" dirty="0"/>
              <a:t> Seidel</a:t>
            </a:r>
            <a:endParaRPr sz="1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1454400" y="831376"/>
                <a:ext cx="6487200" cy="346385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1.3.2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Công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thức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đánh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giá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sai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số</a:t>
                </a:r>
                <a:endParaRPr lang="en-US" sz="12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38100" indent="0">
                  <a:buNone/>
                </a:pPr>
                <a:r>
                  <a:rPr lang="en-US" sz="1200" dirty="0"/>
                  <a:t>b) </a:t>
                </a:r>
                <a:r>
                  <a:rPr lang="en-US" sz="1200" dirty="0" err="1"/>
                  <a:t>Nếu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&lt;1  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th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ì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200" dirty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)(1−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  <a:p>
                <a:pPr marL="38100" indent="0">
                  <a:buNone/>
                </a:pPr>
                <a:r>
                  <a:rPr lang="en-US" sz="1200" dirty="0" err="1"/>
                  <a:t>Trong</a:t>
                </a:r>
                <a:r>
                  <a:rPr lang="en-US" sz="1200" dirty="0"/>
                  <a:t> </a:t>
                </a:r>
                <a:r>
                  <a:rPr lang="en-US" sz="1200" dirty="0" err="1"/>
                  <a:t>đó</a:t>
                </a:r>
                <a:r>
                  <a:rPr lang="en-US" sz="1200" dirty="0"/>
                  <a:t>: </a:t>
                </a:r>
              </a:p>
              <a:p>
                <a:pPr marL="38100" indent="0">
                  <a:buNone/>
                </a:pPr>
                <a:r>
                  <a:rPr lang="en-US" sz="1200" dirty="0"/>
                  <a:t>S=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e>
                    </m:func>
                  </m:oMath>
                </a14:m>
                <a:r>
                  <a:rPr lang="en-US" sz="1200" dirty="0"/>
                  <a:t>;   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sz="1200" dirty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den>
                        </m:f>
                      </m:e>
                    </m:func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&lt;1      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85" name="Google Shape;8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1454400" y="831376"/>
                <a:ext cx="6487200" cy="3463850"/>
              </a:xfrm>
              <a:prstGeom prst="rect">
                <a:avLst/>
              </a:prstGeom>
              <a:blipFill>
                <a:blip r:embed="rId3"/>
                <a:stretch>
                  <a:fillRect l="-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5829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1454400" y="540000"/>
            <a:ext cx="3231075" cy="402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1.Phương </a:t>
            </a:r>
            <a:r>
              <a:rPr lang="en-US" sz="1700" dirty="0" err="1"/>
              <a:t>pháp</a:t>
            </a:r>
            <a:r>
              <a:rPr lang="en-US" sz="1700" dirty="0"/>
              <a:t> </a:t>
            </a:r>
            <a:r>
              <a:rPr lang="en-US" sz="1700" dirty="0" err="1"/>
              <a:t>lặp</a:t>
            </a:r>
            <a:r>
              <a:rPr lang="en-US" sz="1700" dirty="0"/>
              <a:t> Gauss Seidel</a:t>
            </a:r>
            <a:endParaRPr sz="1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1454400" y="741275"/>
                <a:ext cx="6487200" cy="346385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2.1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Đối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với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ma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trận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chéo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trội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hàng</a:t>
                </a:r>
                <a:endParaRPr lang="en-US" sz="13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Ma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trận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 A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được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gọi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 ma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trận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chéo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trội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hàng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nếu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nó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thỏa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mãn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: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𝑖𝑖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|&gt;</m:t>
                    </m:r>
                    <m:nary>
                      <m:naryPr>
                        <m:chr m:val="∑"/>
                        <m:limLoc m:val="undOvr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𝑗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=1,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𝑗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≠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,   ∀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i</a:t>
                </a:r>
                <a:endParaRPr lang="en-US" sz="1200" dirty="0">
                  <a:solidFill>
                    <a:srgbClr val="000000"/>
                  </a:solidFill>
                  <a:effectLst/>
                  <a:latin typeface="Tinos" panose="020B0604020202020204" charset="0"/>
                  <a:ea typeface="Tinos" panose="020B0604020202020204" charset="0"/>
                  <a:cs typeface="Tinos" panose="020B0604020202020204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Ma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đó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với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phương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trình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có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dạng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:  AX=B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Hay </a:t>
                </a:r>
                <a:r>
                  <a:rPr lang="en-US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</a:t>
                </a: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Nhân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2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vế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với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ma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trận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T=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diag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1/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𝑖𝑖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),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vào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bên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trái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ta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được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</a:t>
                </a: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𝑛𝑛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85" name="Google Shape;8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1454400" y="741275"/>
                <a:ext cx="6487200" cy="3463850"/>
              </a:xfrm>
              <a:prstGeom prst="rect">
                <a:avLst/>
              </a:prstGeom>
              <a:blipFill>
                <a:blip r:embed="rId3"/>
                <a:stretch>
                  <a:fillRect l="-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127026"/>
      </p:ext>
    </p:extLst>
  </p:cSld>
  <p:clrMapOvr>
    <a:masterClrMapping/>
  </p:clrMapOvr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25212A"/>
      </a:dk1>
      <a:lt1>
        <a:srgbClr val="FFFFFF"/>
      </a:lt1>
      <a:dk2>
        <a:srgbClr val="797281"/>
      </a:dk2>
      <a:lt2>
        <a:srgbClr val="E7E6E9"/>
      </a:lt2>
      <a:accent1>
        <a:srgbClr val="B87647"/>
      </a:accent1>
      <a:accent2>
        <a:srgbClr val="A85A5A"/>
      </a:accent2>
      <a:accent3>
        <a:srgbClr val="853E61"/>
      </a:accent3>
      <a:accent4>
        <a:srgbClr val="5C3959"/>
      </a:accent4>
      <a:accent5>
        <a:srgbClr val="CC4125"/>
      </a:accent5>
      <a:accent6>
        <a:srgbClr val="E4B681"/>
      </a:accent6>
      <a:hlink>
        <a:srgbClr val="25212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67EA44385C645A61F527470A803C6" ma:contentTypeVersion="7" ma:contentTypeDescription="Create a new document." ma:contentTypeScope="" ma:versionID="5e435e2c888aabec13620977d7455544">
  <xsd:schema xmlns:xsd="http://www.w3.org/2001/XMLSchema" xmlns:xs="http://www.w3.org/2001/XMLSchema" xmlns:p="http://schemas.microsoft.com/office/2006/metadata/properties" xmlns:ns2="c0b09c89-4db7-4272-96b1-7857f8178130" xmlns:ns3="fafca14e-5926-4aba-b21c-859abbd99a94" targetNamespace="http://schemas.microsoft.com/office/2006/metadata/properties" ma:root="true" ma:fieldsID="c6708de422b45e5869731643d45a23b8" ns2:_="" ns3:_="">
    <xsd:import namespace="c0b09c89-4db7-4272-96b1-7857f8178130"/>
    <xsd:import namespace="fafca14e-5926-4aba-b21c-859abbd99a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b09c89-4db7-4272-96b1-7857f81781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ca14e-5926-4aba-b21c-859abbd99a9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E13C60-8F17-4A86-AC6D-7C95C1E8B682}"/>
</file>

<file path=customXml/itemProps2.xml><?xml version="1.0" encoding="utf-8"?>
<ds:datastoreItem xmlns:ds="http://schemas.openxmlformats.org/officeDocument/2006/customXml" ds:itemID="{A8632F32-EE18-49AA-AA85-EFA982F87A35}"/>
</file>

<file path=customXml/itemProps3.xml><?xml version="1.0" encoding="utf-8"?>
<ds:datastoreItem xmlns:ds="http://schemas.openxmlformats.org/officeDocument/2006/customXml" ds:itemID="{8D9F08B0-FFC8-48A9-B3A5-64B4E529F99C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1400</TotalTime>
  <Words>2389</Words>
  <Application>Microsoft Office PowerPoint</Application>
  <PresentationFormat>On-screen Show (16:9)</PresentationFormat>
  <Paragraphs>271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Tinos</vt:lpstr>
      <vt:lpstr>Arial</vt:lpstr>
      <vt:lpstr>Cambria Math</vt:lpstr>
      <vt:lpstr>Oswald</vt:lpstr>
      <vt:lpstr>Times New Roman</vt:lpstr>
      <vt:lpstr>Quintus template</vt:lpstr>
      <vt:lpstr>Giải tích số Chủ đề Phương pháp lặp Seidel và Gauss Seidel   2021</vt:lpstr>
      <vt:lpstr>MỤC LỤC              </vt:lpstr>
      <vt:lpstr>1.Phương pháp lặp Seidel</vt:lpstr>
      <vt:lpstr>1.Phương pháp lặp Seidel</vt:lpstr>
      <vt:lpstr>1.Phương pháp lặp Seidel</vt:lpstr>
      <vt:lpstr>1.Phương pháp lặp Seidel</vt:lpstr>
      <vt:lpstr>1.Phương pháp lặp Seidel</vt:lpstr>
      <vt:lpstr>1.Phương pháp lặp Seidel</vt:lpstr>
      <vt:lpstr>1.Phương pháp lặp Gauss Seidel</vt:lpstr>
      <vt:lpstr>1.Phương pháp lặp Gauss Seidel</vt:lpstr>
      <vt:lpstr>1.Phương pháp lặp Gauss Seidel</vt:lpstr>
      <vt:lpstr>1.Phương pháp lặp Gauss Seidel</vt:lpstr>
      <vt:lpstr>1.Phương pháp lặp Gauss Seidel</vt:lpstr>
      <vt:lpstr>3. Đánh giá</vt:lpstr>
      <vt:lpstr>4. Chương trình</vt:lpstr>
      <vt:lpstr>4. Chương trình</vt:lpstr>
      <vt:lpstr>4. Chương trình</vt:lpstr>
      <vt:lpstr>4. Chương trình</vt:lpstr>
      <vt:lpstr>4. Chương trình</vt:lpstr>
      <vt:lpstr>4. Chương trình</vt:lpstr>
      <vt:lpstr>4. Chương trình</vt:lpstr>
      <vt:lpstr>4. Chương trình</vt:lpstr>
      <vt:lpstr>4. Chương trình</vt:lpstr>
      <vt:lpstr>4. Chương trình</vt:lpstr>
      <vt:lpstr>4. Chương trình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Giải tích số Chủ đề Phương pháp lặp Seidel và Gauss Seidel   2021</dc:title>
  <dc:creator>Khang Trinh</dc:creator>
  <cp:lastModifiedBy>Khang Trinh</cp:lastModifiedBy>
  <cp:revision>6</cp:revision>
  <dcterms:modified xsi:type="dcterms:W3CDTF">2021-11-08T17:52:39Z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0x01010013267EA44385C645A61F527470A803C6</vt:lpwstr>
  </property>
</Properties>
</file>