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7" r:id="rId3"/>
    <p:sldId id="276" r:id="rId4"/>
    <p:sldId id="270" r:id="rId5"/>
    <p:sldId id="292" r:id="rId6"/>
    <p:sldId id="272" r:id="rId7"/>
    <p:sldId id="293" r:id="rId8"/>
    <p:sldId id="273" r:id="rId9"/>
    <p:sldId id="283" r:id="rId10"/>
    <p:sldId id="294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8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EB754C75-C6E6-41EC-90D3-7425C88B31BD}">
          <p14:sldIdLst>
            <p14:sldId id="275"/>
          </p14:sldIdLst>
        </p14:section>
        <p14:section name="Mục Chưa có tên" id="{7C50E951-48B2-456E-9CD1-F97947D8CBE7}">
          <p14:sldIdLst>
            <p14:sldId id="267"/>
            <p14:sldId id="276"/>
            <p14:sldId id="270"/>
            <p14:sldId id="292"/>
            <p14:sldId id="272"/>
            <p14:sldId id="293"/>
            <p14:sldId id="273"/>
            <p14:sldId id="283"/>
            <p14:sldId id="294"/>
            <p14:sldId id="284"/>
            <p14:sldId id="285"/>
            <p14:sldId id="286"/>
            <p14:sldId id="287"/>
            <p14:sldId id="288"/>
            <p14:sldId id="290"/>
            <p14:sldId id="291"/>
            <p14:sldId id="28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00000"/>
    <a:srgbClr val="FF0000"/>
    <a:srgbClr val="CE16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7020" autoAdjust="0"/>
  </p:normalViewPr>
  <p:slideViewPr>
    <p:cSldViewPr snapToGrid="0">
      <p:cViewPr varScale="1">
        <p:scale>
          <a:sx n="81" d="100"/>
          <a:sy n="81" d="100"/>
        </p:scale>
        <p:origin x="7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9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CB5AD5E6-F09D-417B-BC47-EF0B3D39BCDB}"/>
              </a:ext>
            </a:extLst>
          </p:cNvPr>
          <p:cNvSpPr txBox="1"/>
          <p:nvPr userDrawn="1"/>
        </p:nvSpPr>
        <p:spPr>
          <a:xfrm>
            <a:off x="0" y="-8045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12" Type="http://schemas.openxmlformats.org/officeDocument/2006/relationships/image" Target="../media/image370.png"/><Relationship Id="rId17" Type="http://schemas.openxmlformats.org/officeDocument/2006/relationships/image" Target="../media/image42.png"/><Relationship Id="rId2" Type="http://schemas.openxmlformats.org/officeDocument/2006/relationships/image" Target="../media/image27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14" Type="http://schemas.openxmlformats.org/officeDocument/2006/relationships/image" Target="../media/image3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12" Type="http://schemas.openxmlformats.org/officeDocument/2006/relationships/image" Target="../media/image530.png"/><Relationship Id="rId17" Type="http://schemas.openxmlformats.org/officeDocument/2006/relationships/image" Target="../media/image58.png"/><Relationship Id="rId2" Type="http://schemas.openxmlformats.org/officeDocument/2006/relationships/image" Target="../media/image27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20.png"/><Relationship Id="rId15" Type="http://schemas.openxmlformats.org/officeDocument/2006/relationships/image" Target="../media/image56.png"/><Relationship Id="rId10" Type="http://schemas.openxmlformats.org/officeDocument/2006/relationships/image" Target="../media/image51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8B89990-D88B-4A64-ACD5-38455EF7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09"/>
            <a:ext cx="3648356" cy="1002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774578-1034-41A2-84AD-A93160437A6D}"/>
              </a:ext>
            </a:extLst>
          </p:cNvPr>
          <p:cNvSpPr txBox="1"/>
          <p:nvPr/>
        </p:nvSpPr>
        <p:spPr>
          <a:xfrm>
            <a:off x="4351132" y="2092373"/>
            <a:ext cx="318997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800" cap="all">
                <a:solidFill>
                  <a:srgbClr val="FF0000"/>
                </a:solidFill>
              </a:rPr>
              <a:t>Giải tích số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7E40D-4D4E-4A4E-8794-AAF6C1900E62}"/>
              </a:ext>
            </a:extLst>
          </p:cNvPr>
          <p:cNvSpPr txBox="1"/>
          <p:nvPr/>
        </p:nvSpPr>
        <p:spPr>
          <a:xfrm>
            <a:off x="4613223" y="4045099"/>
            <a:ext cx="26629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/>
              <a:t>Trần Thanh Tùng - 20206184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E9CAB-3F69-4FC2-872F-EB933B47CCE5}"/>
              </a:ext>
            </a:extLst>
          </p:cNvPr>
          <p:cNvSpPr txBox="1"/>
          <p:nvPr/>
        </p:nvSpPr>
        <p:spPr>
          <a:xfrm>
            <a:off x="3102014" y="3022570"/>
            <a:ext cx="553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Phương pháp lũy thừa và phương pháp xuống thang tìm giá trị riêng và vectơ riêng</a:t>
            </a:r>
          </a:p>
        </p:txBody>
      </p:sp>
    </p:spTree>
    <p:extLst>
      <p:ext uri="{BB962C8B-B14F-4D97-AF65-F5344CB8AC3E}">
        <p14:creationId xmlns:p14="http://schemas.microsoft.com/office/powerpoint/2010/main" val="2421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Phương pháp xuống thang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E6A3B71-9E99-4830-94C6-1CE72DBF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3150379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kern="0" dirty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Xây dựng công thức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6117B-338F-47E4-9E4E-BCC305CEFCFA}"/>
              </a:ext>
            </a:extLst>
          </p:cNvPr>
          <p:cNvSpPr/>
          <p:nvPr/>
        </p:nvSpPr>
        <p:spPr>
          <a:xfrm>
            <a:off x="342087" y="891250"/>
            <a:ext cx="3145829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2D8F09-816F-451A-AC79-DA8AF427015F}"/>
                  </a:ext>
                </a:extLst>
              </p:cNvPr>
              <p:cNvSpPr txBox="1"/>
              <p:nvPr/>
            </p:nvSpPr>
            <p:spPr>
              <a:xfrm>
                <a:off x="388286" y="1616101"/>
                <a:ext cx="2471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2D8F09-816F-451A-AC79-DA8AF427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6" y="1616101"/>
                <a:ext cx="2471061" cy="307777"/>
              </a:xfrm>
              <a:prstGeom prst="rect">
                <a:avLst/>
              </a:prstGeom>
              <a:blipFill>
                <a:blip r:embed="rId2"/>
                <a:stretch>
                  <a:fillRect l="-3704" r="-172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EB846-5E97-4A00-9E20-A61AD00A7D06}"/>
                  </a:ext>
                </a:extLst>
              </p:cNvPr>
              <p:cNvSpPr txBox="1"/>
              <p:nvPr/>
            </p:nvSpPr>
            <p:spPr>
              <a:xfrm>
                <a:off x="337539" y="2310485"/>
                <a:ext cx="3141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EB846-5E97-4A00-9E20-A61AD00A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9" y="2310485"/>
                <a:ext cx="3141373" cy="307777"/>
              </a:xfrm>
              <a:prstGeom prst="rect">
                <a:avLst/>
              </a:prstGeom>
              <a:blipFill>
                <a:blip r:embed="rId3"/>
                <a:stretch>
                  <a:fillRect l="-1357" r="-13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33791B-626E-4CD7-9BC5-1EB87BB579C8}"/>
                  </a:ext>
                </a:extLst>
              </p:cNvPr>
              <p:cNvSpPr txBox="1"/>
              <p:nvPr/>
            </p:nvSpPr>
            <p:spPr>
              <a:xfrm>
                <a:off x="337539" y="3004869"/>
                <a:ext cx="3721660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33791B-626E-4CD7-9BC5-1EB87BB5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9" y="3004869"/>
                <a:ext cx="3721660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23F9E4-060A-4EF8-ADD6-1BA84591FD0F}"/>
                  </a:ext>
                </a:extLst>
              </p:cNvPr>
              <p:cNvSpPr txBox="1"/>
              <p:nvPr/>
            </p:nvSpPr>
            <p:spPr>
              <a:xfrm>
                <a:off x="1148490" y="3852115"/>
                <a:ext cx="13369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en-US" sz="20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23F9E4-060A-4EF8-ADD6-1BA84591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90" y="3852115"/>
                <a:ext cx="1336904" cy="307777"/>
              </a:xfrm>
              <a:prstGeom prst="rect">
                <a:avLst/>
              </a:prstGeom>
              <a:blipFill>
                <a:blip r:embed="rId5"/>
                <a:stretch>
                  <a:fillRect l="-1364" r="-363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FBDD19-7446-4F35-A22A-E737640CEE1D}"/>
                  </a:ext>
                </a:extLst>
              </p:cNvPr>
              <p:cNvSpPr txBox="1"/>
              <p:nvPr/>
            </p:nvSpPr>
            <p:spPr>
              <a:xfrm>
                <a:off x="1138463" y="4546499"/>
                <a:ext cx="9543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FBDD19-7446-4F35-A22A-E737640C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3" y="4546499"/>
                <a:ext cx="954364" cy="307777"/>
              </a:xfrm>
              <a:prstGeom prst="rect">
                <a:avLst/>
              </a:prstGeom>
              <a:blipFill>
                <a:blip r:embed="rId6"/>
                <a:stretch>
                  <a:fillRect l="-3205" r="-256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1475C-7AE9-4EB4-B9D6-6BA91843560F}"/>
                  </a:ext>
                </a:extLst>
              </p:cNvPr>
              <p:cNvSpPr txBox="1"/>
              <p:nvPr/>
            </p:nvSpPr>
            <p:spPr>
              <a:xfrm>
                <a:off x="1138463" y="5240882"/>
                <a:ext cx="1077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1475C-7AE9-4EB4-B9D6-6BA91843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3" y="5240882"/>
                <a:ext cx="1077026" cy="307777"/>
              </a:xfrm>
              <a:prstGeom prst="rect">
                <a:avLst/>
              </a:prstGeom>
              <a:blipFill>
                <a:blip r:embed="rId7"/>
                <a:stretch>
                  <a:fillRect l="-2841" r="-22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B681E8-85AA-4F82-AAEC-A31518F41091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C30EB7-84D7-40E4-9D40-EA7BD0CA6D74}"/>
                  </a:ext>
                </a:extLst>
              </p:cNvPr>
              <p:cNvSpPr txBox="1"/>
              <p:nvPr/>
            </p:nvSpPr>
            <p:spPr>
              <a:xfrm>
                <a:off x="6446763" y="1616101"/>
                <a:ext cx="32847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C30EB7-84D7-40E4-9D40-EA7BD0CA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63" y="1616101"/>
                <a:ext cx="3284745" cy="307777"/>
              </a:xfrm>
              <a:prstGeom prst="rect">
                <a:avLst/>
              </a:prstGeom>
              <a:blipFill>
                <a:blip r:embed="rId8"/>
                <a:stretch>
                  <a:fillRect l="-1487" r="-55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33FFEE-D60B-4C2A-9168-9D6FCEA22A09}"/>
                  </a:ext>
                </a:extLst>
              </p:cNvPr>
              <p:cNvSpPr txBox="1"/>
              <p:nvPr/>
            </p:nvSpPr>
            <p:spPr>
              <a:xfrm>
                <a:off x="6416283" y="2310688"/>
                <a:ext cx="3545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33FFEE-D60B-4C2A-9168-9D6FCEA22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3" y="2310688"/>
                <a:ext cx="3545714" cy="307777"/>
              </a:xfrm>
              <a:prstGeom prst="rect">
                <a:avLst/>
              </a:prstGeom>
              <a:blipFill>
                <a:blip r:embed="rId9"/>
                <a:stretch>
                  <a:fillRect l="-1721" r="-154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9E2D5E-CC4F-4BD5-AB87-91DD1E6725E3}"/>
                  </a:ext>
                </a:extLst>
              </p:cNvPr>
              <p:cNvSpPr txBox="1"/>
              <p:nvPr/>
            </p:nvSpPr>
            <p:spPr>
              <a:xfrm>
                <a:off x="6446763" y="3005275"/>
                <a:ext cx="50677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9E2D5E-CC4F-4BD5-AB87-91DD1E67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63" y="3005275"/>
                <a:ext cx="5067734" cy="307777"/>
              </a:xfrm>
              <a:prstGeom prst="rect">
                <a:avLst/>
              </a:prstGeom>
              <a:blipFill>
                <a:blip r:embed="rId10"/>
                <a:stretch>
                  <a:fillRect l="-1805" r="-60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F99EC-4277-426F-AB02-54F720E71393}"/>
                  </a:ext>
                </a:extLst>
              </p:cNvPr>
              <p:cNvSpPr txBox="1"/>
              <p:nvPr/>
            </p:nvSpPr>
            <p:spPr>
              <a:xfrm>
                <a:off x="6416283" y="3699862"/>
                <a:ext cx="3768339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F99EC-4277-426F-AB02-54F720E7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3" y="3699862"/>
                <a:ext cx="3768339" cy="4606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064AC4-1F37-4EFF-9074-838EC222FA3A}"/>
                  </a:ext>
                </a:extLst>
              </p:cNvPr>
              <p:cNvSpPr txBox="1"/>
              <p:nvPr/>
            </p:nvSpPr>
            <p:spPr>
              <a:xfrm>
                <a:off x="7234776" y="4547311"/>
                <a:ext cx="13259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064AC4-1F37-4EFF-9074-838EC222F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76" y="4547311"/>
                <a:ext cx="1325940" cy="307777"/>
              </a:xfrm>
              <a:prstGeom prst="rect">
                <a:avLst/>
              </a:prstGeom>
              <a:blipFill>
                <a:blip r:embed="rId12"/>
                <a:stretch>
                  <a:fillRect l="-1843" r="-184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5AC7D6-8DDC-4923-82B1-B1AB2A2B484E}"/>
                  </a:ext>
                </a:extLst>
              </p:cNvPr>
              <p:cNvSpPr txBox="1"/>
              <p:nvPr/>
            </p:nvSpPr>
            <p:spPr>
              <a:xfrm>
                <a:off x="7234776" y="5241899"/>
                <a:ext cx="1077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5AC7D6-8DDC-4923-82B1-B1AB2A2B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76" y="5241899"/>
                <a:ext cx="1077026" cy="307777"/>
              </a:xfrm>
              <a:prstGeom prst="rect">
                <a:avLst/>
              </a:prstGeom>
              <a:blipFill>
                <a:blip r:embed="rId13"/>
                <a:stretch>
                  <a:fillRect l="-2841" r="-284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1159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Phương pháp xuống thang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E6A3B71-9E99-4830-94C6-1CE72DBF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3706142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TH1: Xuống thang 1 lần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6117B-338F-47E4-9E4E-BCC305CEFCFA}"/>
              </a:ext>
            </a:extLst>
          </p:cNvPr>
          <p:cNvSpPr/>
          <p:nvPr/>
        </p:nvSpPr>
        <p:spPr>
          <a:xfrm>
            <a:off x="342087" y="891250"/>
            <a:ext cx="3701593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hỗ dành sẵn cho Văn bản 4">
                <a:extLst>
                  <a:ext uri="{FF2B5EF4-FFF2-40B4-BE49-F238E27FC236}">
                    <a16:creationId xmlns:a16="http://schemas.microsoft.com/office/drawing/2014/main" id="{803C7932-3445-4F8A-B770-DBD2834FA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39" y="1616101"/>
                <a:ext cx="9426221" cy="78773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Ma trận mới nhận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0 làm giá trị riêng với các vectơ riêng tương ứng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vi-VN" sz="2000" dirty="0"/>
              </a:p>
            </p:txBody>
          </p:sp>
        </mc:Choice>
        <mc:Fallback xmlns="">
          <p:sp>
            <p:nvSpPr>
              <p:cNvPr id="26" name="Chỗ dành sẵn cho Văn bản 4">
                <a:extLst>
                  <a:ext uri="{FF2B5EF4-FFF2-40B4-BE49-F238E27FC236}">
                    <a16:creationId xmlns:a16="http://schemas.microsoft.com/office/drawing/2014/main" id="{803C7932-3445-4F8A-B770-DBD2834FA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9" y="1616101"/>
                <a:ext cx="9426221" cy="787734"/>
              </a:xfrm>
              <a:prstGeom prst="rect">
                <a:avLst/>
              </a:prstGeom>
              <a:blipFill>
                <a:blip r:embed="rId2"/>
                <a:stretch>
                  <a:fillRect l="-646" t="-3876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hỗ dành sẵn cho Văn bản 4">
            <a:extLst>
              <a:ext uri="{FF2B5EF4-FFF2-40B4-BE49-F238E27FC236}">
                <a16:creationId xmlns:a16="http://schemas.microsoft.com/office/drawing/2014/main" id="{A16E2B93-7747-4AAD-865D-F10BB6B4818A}"/>
              </a:ext>
            </a:extLst>
          </p:cNvPr>
          <p:cNvSpPr txBox="1">
            <a:spLocks/>
          </p:cNvSpPr>
          <p:nvPr/>
        </p:nvSpPr>
        <p:spPr>
          <a:xfrm>
            <a:off x="337539" y="2798191"/>
            <a:ext cx="9426221" cy="65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Dùng phương pháp lũy thừa để tính các trị riêng trội và vecto riêng tương ứng</a:t>
            </a:r>
            <a:endParaRPr lang="vi-V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hỗ dành sẵn cho Văn bản 4">
                <a:extLst>
                  <a:ext uri="{FF2B5EF4-FFF2-40B4-BE49-F238E27FC236}">
                    <a16:creationId xmlns:a16="http://schemas.microsoft.com/office/drawing/2014/main" id="{ACAE8A82-BF82-429D-88B0-4901E4A1C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39" y="3843147"/>
                <a:ext cx="9426221" cy="72461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Dùng trị riêng tìm được và giải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 tìm vecto riêng ban đầu</a:t>
                </a:r>
                <a:endParaRPr lang="vi-V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Chỗ dành sẵn cho Văn bản 4">
                <a:extLst>
                  <a:ext uri="{FF2B5EF4-FFF2-40B4-BE49-F238E27FC236}">
                    <a16:creationId xmlns:a16="http://schemas.microsoft.com/office/drawing/2014/main" id="{ACAE8A82-BF82-429D-88B0-4901E4A1C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9" y="3843147"/>
                <a:ext cx="9426221" cy="724610"/>
              </a:xfrm>
              <a:prstGeom prst="rect">
                <a:avLst/>
              </a:prstGeom>
              <a:blipFill>
                <a:blip r:embed="rId3"/>
                <a:stretch>
                  <a:fillRect l="-646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hỗ dành sẵn cho Văn bản 4">
            <a:extLst>
              <a:ext uri="{FF2B5EF4-FFF2-40B4-BE49-F238E27FC236}">
                <a16:creationId xmlns:a16="http://schemas.microsoft.com/office/drawing/2014/main" id="{BF24A2AE-9E5E-4246-8339-E8E3EB598871}"/>
              </a:ext>
            </a:extLst>
          </p:cNvPr>
          <p:cNvSpPr txBox="1">
            <a:spLocks/>
          </p:cNvSpPr>
          <p:nvPr/>
        </p:nvSpPr>
        <p:spPr>
          <a:xfrm>
            <a:off x="337539" y="4962113"/>
            <a:ext cx="9426221" cy="731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Tiếp tục quá trình xuống thang n-1 lần để tìm được toàn bộ giá trị riêng và vector riêng</a:t>
            </a:r>
            <a:r>
              <a:rPr lang="en-US" sz="2000"/>
              <a:t>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41687677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Phương pháp xuống thang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E6A3B71-9E99-4830-94C6-1CE72DBF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3701593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TH2: Xuống thang 2 lần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6117B-338F-47E4-9E4E-BCC305CEFCFA}"/>
              </a:ext>
            </a:extLst>
          </p:cNvPr>
          <p:cNvSpPr/>
          <p:nvPr/>
        </p:nvSpPr>
        <p:spPr>
          <a:xfrm>
            <a:off x="342087" y="891250"/>
            <a:ext cx="3701593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Văn bản 4">
                <a:extLst>
                  <a:ext uri="{FF2B5EF4-FFF2-40B4-BE49-F238E27FC236}">
                    <a16:creationId xmlns:a16="http://schemas.microsoft.com/office/drawing/2014/main" id="{E0557992-8BBF-4240-AAFD-8320CFB2E4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39" y="1616100"/>
                <a:ext cx="9172221" cy="106111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Ma trận mới nhận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0, 0 làm giá trị riêng với các vectơ riêng tương ứng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  <a:endParaRPr lang="vi-VN" sz="2000" dirty="0"/>
              </a:p>
            </p:txBody>
          </p:sp>
        </mc:Choice>
        <mc:Fallback xmlns="">
          <p:sp>
            <p:nvSpPr>
              <p:cNvPr id="13" name="Chỗ dành sẵn cho Văn bản 4">
                <a:extLst>
                  <a:ext uri="{FF2B5EF4-FFF2-40B4-BE49-F238E27FC236}">
                    <a16:creationId xmlns:a16="http://schemas.microsoft.com/office/drawing/2014/main" id="{E0557992-8BBF-4240-AAFD-8320CFB2E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9" y="1616100"/>
                <a:ext cx="9172221" cy="1061111"/>
              </a:xfrm>
              <a:prstGeom prst="rect">
                <a:avLst/>
              </a:prstGeom>
              <a:blipFill>
                <a:blip r:embed="rId2"/>
                <a:stretch>
                  <a:fillRect l="-664" t="-2874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ỗ dành sẵn cho Văn bản 4">
            <a:extLst>
              <a:ext uri="{FF2B5EF4-FFF2-40B4-BE49-F238E27FC236}">
                <a16:creationId xmlns:a16="http://schemas.microsoft.com/office/drawing/2014/main" id="{6736C2BE-78A2-42CD-B29C-1C3B94F63CEB}"/>
              </a:ext>
            </a:extLst>
          </p:cNvPr>
          <p:cNvSpPr txBox="1">
            <a:spLocks/>
          </p:cNvSpPr>
          <p:nvPr/>
        </p:nvSpPr>
        <p:spPr>
          <a:xfrm>
            <a:off x="337539" y="2798191"/>
            <a:ext cx="9172221" cy="65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Dùng phương pháp lũy thừa để tính các trị riêng trội và vecto riêng tương ứng</a:t>
            </a:r>
            <a:endParaRPr lang="vi-V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hỗ dành sẵn cho Văn bản 4">
                <a:extLst>
                  <a:ext uri="{FF2B5EF4-FFF2-40B4-BE49-F238E27FC236}">
                    <a16:creationId xmlns:a16="http://schemas.microsoft.com/office/drawing/2014/main" id="{0CA72CF0-C88D-460B-A485-21F9F51A9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39" y="3843147"/>
                <a:ext cx="9172221" cy="72461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Dùng trị riêng tìm được và giải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 tìm vecto riêng ban đầu</a:t>
                </a:r>
                <a:endParaRPr lang="vi-V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hỗ dành sẵn cho Văn bản 4">
                <a:extLst>
                  <a:ext uri="{FF2B5EF4-FFF2-40B4-BE49-F238E27FC236}">
                    <a16:creationId xmlns:a16="http://schemas.microsoft.com/office/drawing/2014/main" id="{0CA72CF0-C88D-460B-A485-21F9F51A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9" y="3843147"/>
                <a:ext cx="9172221" cy="724610"/>
              </a:xfrm>
              <a:prstGeom prst="rect">
                <a:avLst/>
              </a:prstGeom>
              <a:blipFill>
                <a:blip r:embed="rId3"/>
                <a:stretch>
                  <a:fillRect l="-664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ỗ dành sẵn cho Văn bản 4">
            <a:extLst>
              <a:ext uri="{FF2B5EF4-FFF2-40B4-BE49-F238E27FC236}">
                <a16:creationId xmlns:a16="http://schemas.microsoft.com/office/drawing/2014/main" id="{540767C2-A980-4152-929E-7DDFD9B71002}"/>
              </a:ext>
            </a:extLst>
          </p:cNvPr>
          <p:cNvSpPr txBox="1">
            <a:spLocks/>
          </p:cNvSpPr>
          <p:nvPr/>
        </p:nvSpPr>
        <p:spPr>
          <a:xfrm>
            <a:off x="337539" y="4962113"/>
            <a:ext cx="9172221" cy="731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Tiếp tục quá trình xuống thang n-2 lần để tìm được toàn bộ giá trị riêng và vector riêng</a:t>
            </a:r>
            <a:r>
              <a:rPr lang="en-US" sz="2000"/>
              <a:t>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4099886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Thuật toán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B517B07-0C7E-4012-941B-7374104A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3734841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chuẩn hóa: normalize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743D5-827A-4E29-92BE-C6570BEA3E60}"/>
              </a:ext>
            </a:extLst>
          </p:cNvPr>
          <p:cNvSpPr/>
          <p:nvPr/>
        </p:nvSpPr>
        <p:spPr>
          <a:xfrm>
            <a:off x="342087" y="891250"/>
            <a:ext cx="3730292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ỗ dành sẵn cho Văn bản 4">
            <a:extLst>
              <a:ext uri="{FF2B5EF4-FFF2-40B4-BE49-F238E27FC236}">
                <a16:creationId xmlns:a16="http://schemas.microsoft.com/office/drawing/2014/main" id="{0A040688-EE53-4D12-8359-3517CA38F492}"/>
              </a:ext>
            </a:extLst>
          </p:cNvPr>
          <p:cNvSpPr txBox="1">
            <a:spLocks/>
          </p:cNvSpPr>
          <p:nvPr/>
        </p:nvSpPr>
        <p:spPr>
          <a:xfrm>
            <a:off x="337538" y="1648591"/>
            <a:ext cx="5714469" cy="1721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x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Tìm số có giá trị tuyệt đối lớn nhất trong x là x[i]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 đã chuẩn hóa = x/x[i]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x đã chuẩn hóa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3F27E1-63E7-492C-82D9-371C2DD458C1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5721A4F0-B0E4-4430-A3F2-B9D3216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889013"/>
            <a:ext cx="2831184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tính A^mx: calc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1513-5031-44E4-98F5-99015F7080A8}"/>
              </a:ext>
            </a:extLst>
          </p:cNvPr>
          <p:cNvSpPr/>
          <p:nvPr/>
        </p:nvSpPr>
        <p:spPr>
          <a:xfrm>
            <a:off x="6100548" y="891250"/>
            <a:ext cx="2826637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ỗ dành sẵn cho Văn bản 4">
            <a:extLst>
              <a:ext uri="{FF2B5EF4-FFF2-40B4-BE49-F238E27FC236}">
                <a16:creationId xmlns:a16="http://schemas.microsoft.com/office/drawing/2014/main" id="{5E05F0F2-20E1-4D7A-A4F2-DCC451D79053}"/>
              </a:ext>
            </a:extLst>
          </p:cNvPr>
          <p:cNvSpPr txBox="1">
            <a:spLocks/>
          </p:cNvSpPr>
          <p:nvPr/>
        </p:nvSpPr>
        <p:spPr>
          <a:xfrm>
            <a:off x="6139994" y="1648591"/>
            <a:ext cx="5714469" cy="2612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A,m,B (đã lưu sẵn B[0] = x)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M = A x B[m-1]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Lưu B[m] = 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Lưu A^mx đã chuẩn hóa vào cột m mảng 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Thuật toán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B517B07-0C7E-4012-941B-7374104A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9" y="889013"/>
            <a:ext cx="2831184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kiểm tra: check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743D5-827A-4E29-92BE-C6570BEA3E60}"/>
              </a:ext>
            </a:extLst>
          </p:cNvPr>
          <p:cNvSpPr/>
          <p:nvPr/>
        </p:nvSpPr>
        <p:spPr>
          <a:xfrm>
            <a:off x="342087" y="891250"/>
            <a:ext cx="2826636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ỗ dành sẵn cho Văn bản 4">
            <a:extLst>
              <a:ext uri="{FF2B5EF4-FFF2-40B4-BE49-F238E27FC236}">
                <a16:creationId xmlns:a16="http://schemas.microsoft.com/office/drawing/2014/main" id="{0A040688-EE53-4D12-8359-3517CA38F492}"/>
              </a:ext>
            </a:extLst>
          </p:cNvPr>
          <p:cNvSpPr txBox="1">
            <a:spLocks/>
          </p:cNvSpPr>
          <p:nvPr/>
        </p:nvSpPr>
        <p:spPr>
          <a:xfrm>
            <a:off x="337538" y="1648591"/>
            <a:ext cx="11514528" cy="4032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A,x,eps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mảng B trống, B[0] = x, calc(A,1,B), calc(A,2,B)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 m = 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 while: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phần tử lớn nhất của (B[m]-B[m-1]) &lt; eps =&gt; TH1, kết thúc vòng lặp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phần tử lớn nhất của (B[m]-B[m-2]) &lt; eps =&gt; TH2, kết thúc vòng lặp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lặp 3012 lần mà không có 2 dấu hiệu trên =&gt; TH3, kết thúc vòng lặp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 m lên 1, calc(A,m,B)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m,TH,B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197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Thuật toán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B517B07-0C7E-4012-941B-7374104A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4243889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xuống thang TH1: deflate1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743D5-827A-4E29-92BE-C6570BEA3E60}"/>
              </a:ext>
            </a:extLst>
          </p:cNvPr>
          <p:cNvSpPr/>
          <p:nvPr/>
        </p:nvSpPr>
        <p:spPr>
          <a:xfrm>
            <a:off x="342088" y="891250"/>
            <a:ext cx="4239340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ỗ dành sẵn cho Văn bản 4">
            <a:extLst>
              <a:ext uri="{FF2B5EF4-FFF2-40B4-BE49-F238E27FC236}">
                <a16:creationId xmlns:a16="http://schemas.microsoft.com/office/drawing/2014/main" id="{0A040688-EE53-4D12-8359-3517CA38F492}"/>
              </a:ext>
            </a:extLst>
          </p:cNvPr>
          <p:cNvSpPr txBox="1">
            <a:spLocks/>
          </p:cNvSpPr>
          <p:nvPr/>
        </p:nvSpPr>
        <p:spPr>
          <a:xfrm>
            <a:off x="337538" y="1648591"/>
            <a:ext cx="5714469" cy="1721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A,v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theta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Xuống thang A = theta * 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A đã xuống thang, theta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3F27E1-63E7-492C-82D9-371C2DD458C1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5721A4F0-B0E4-4430-A3F2-B9D3216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89013"/>
            <a:ext cx="4239339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xuống thang TH2: deflate2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1513-5031-44E4-98F5-99015F7080A8}"/>
              </a:ext>
            </a:extLst>
          </p:cNvPr>
          <p:cNvSpPr/>
          <p:nvPr/>
        </p:nvSpPr>
        <p:spPr>
          <a:xfrm>
            <a:off x="6100548" y="891250"/>
            <a:ext cx="4234791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ỗ dành sẵn cho Văn bản 4">
            <a:extLst>
              <a:ext uri="{FF2B5EF4-FFF2-40B4-BE49-F238E27FC236}">
                <a16:creationId xmlns:a16="http://schemas.microsoft.com/office/drawing/2014/main" id="{5E05F0F2-20E1-4D7A-A4F2-DCC451D79053}"/>
              </a:ext>
            </a:extLst>
          </p:cNvPr>
          <p:cNvSpPr txBox="1">
            <a:spLocks/>
          </p:cNvSpPr>
          <p:nvPr/>
        </p:nvSpPr>
        <p:spPr>
          <a:xfrm>
            <a:off x="6139994" y="1648591"/>
            <a:ext cx="5714469" cy="26389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A,v1,v2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A, theta1 = deflate1(A,v1)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v2' = theta1 * v2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v2' = normalize(v2')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A,theta2 = deflate1(A,v2')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A đã xuống thang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039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Thuật toán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B517B07-0C7E-4012-941B-7374104A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4243889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xử lý TH1: TH_1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743D5-827A-4E29-92BE-C6570BEA3E60}"/>
              </a:ext>
            </a:extLst>
          </p:cNvPr>
          <p:cNvSpPr/>
          <p:nvPr/>
        </p:nvSpPr>
        <p:spPr>
          <a:xfrm>
            <a:off x="342088" y="891250"/>
            <a:ext cx="4239340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ỗ dành sẵn cho Văn bản 4">
            <a:extLst>
              <a:ext uri="{FF2B5EF4-FFF2-40B4-BE49-F238E27FC236}">
                <a16:creationId xmlns:a16="http://schemas.microsoft.com/office/drawing/2014/main" id="{0A040688-EE53-4D12-8359-3517CA38F492}"/>
              </a:ext>
            </a:extLst>
          </p:cNvPr>
          <p:cNvSpPr txBox="1">
            <a:spLocks/>
          </p:cNvSpPr>
          <p:nvPr/>
        </p:nvSpPr>
        <p:spPr>
          <a:xfrm>
            <a:off x="337538" y="1648590"/>
            <a:ext cx="5714469" cy="4173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x,i,A,B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 = B[-1]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A^(m+1)x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lamda = A^(m+1)x/B[-1] (tọa độ bất kì khác 0)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ra lamda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Nếu i = 0 thì in ra v (Nếu i khác 0 thì dùng thuật toán giải hệ pt tuyến tính để tìm vecto riêng rồi in ra)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A=deflate1(A,v), i+=1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 A,i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3F27E1-63E7-492C-82D9-371C2DD458C1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5721A4F0-B0E4-4430-A3F2-B9D3216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89013"/>
            <a:ext cx="4239339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TH2: TH_2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1513-5031-44E4-98F5-99015F7080A8}"/>
              </a:ext>
            </a:extLst>
          </p:cNvPr>
          <p:cNvSpPr/>
          <p:nvPr/>
        </p:nvSpPr>
        <p:spPr>
          <a:xfrm>
            <a:off x="6100548" y="891250"/>
            <a:ext cx="4234791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hỗ dành sẵn cho Văn bản 4">
                <a:extLst>
                  <a:ext uri="{FF2B5EF4-FFF2-40B4-BE49-F238E27FC236}">
                    <a16:creationId xmlns:a16="http://schemas.microsoft.com/office/drawing/2014/main" id="{5E05F0F2-20E1-4D7A-A4F2-DCC451D790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9994" y="1648591"/>
                <a:ext cx="5714469" cy="43181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x,i,A,m,B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A^(m+1)x, A^(m+2)x, A^(m+3)x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lamda1, lamda2 =+-sqrt(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 tra xem m có chia hết cho 2 không để tính v1,v2 theo công thức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ra lamda1, lamda2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i = 0 thì in ra v1, v2 (Nếu i khác 0 thì như TH1)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deflate2(A,v1,v2),  i+=2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A,i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vi-V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hỗ dành sẵn cho Văn bản 4">
                <a:extLst>
                  <a:ext uri="{FF2B5EF4-FFF2-40B4-BE49-F238E27FC236}">
                    <a16:creationId xmlns:a16="http://schemas.microsoft.com/office/drawing/2014/main" id="{5E05F0F2-20E1-4D7A-A4F2-DCC451D7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994" y="1648591"/>
                <a:ext cx="5714469" cy="4318159"/>
              </a:xfrm>
              <a:prstGeom prst="rect">
                <a:avLst/>
              </a:prstGeom>
              <a:blipFill>
                <a:blip r:embed="rId2"/>
                <a:stretch>
                  <a:fillRect l="-1066" t="-705" r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6754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Thuật toán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B517B07-0C7E-4012-941B-7374104A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4243889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xử lý TH3: TH_3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7743D5-827A-4E29-92BE-C6570BEA3E60}"/>
              </a:ext>
            </a:extLst>
          </p:cNvPr>
          <p:cNvSpPr/>
          <p:nvPr/>
        </p:nvSpPr>
        <p:spPr>
          <a:xfrm>
            <a:off x="342088" y="891250"/>
            <a:ext cx="4239340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ỗ dành sẵn cho Văn bản 4">
            <a:extLst>
              <a:ext uri="{FF2B5EF4-FFF2-40B4-BE49-F238E27FC236}">
                <a16:creationId xmlns:a16="http://schemas.microsoft.com/office/drawing/2014/main" id="{0A040688-EE53-4D12-8359-3517CA38F492}"/>
              </a:ext>
            </a:extLst>
          </p:cNvPr>
          <p:cNvSpPr txBox="1">
            <a:spLocks/>
          </p:cNvSpPr>
          <p:nvPr/>
        </p:nvSpPr>
        <p:spPr>
          <a:xfrm>
            <a:off x="337538" y="1648591"/>
            <a:ext cx="5714469" cy="4032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x,i,A,B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A^(m+1)x, A^(m+2)x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Chọn a1,b1,c1,a2,b2,c2 (khác 0)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p,q như công thức trong lý thuyết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lamda1, lamda2 = cách giải pt bậc 2 (dùng delta)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v1,v2 như công thức trong lý thuyết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ra lamda1, lamda2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Nếu i = 0 thì in ra v1, v2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(Nếu i khác 0 thì như TH1)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3F27E1-63E7-492C-82D9-371C2DD458C1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5721A4F0-B0E4-4430-A3F2-B9D3216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89013"/>
            <a:ext cx="5272721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kumimoji="0" lang="fr-FR" sz="2400" b="1" i="0" u="none" strike="noStrike" kern="0" cap="none" spc="0" normalizeH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trình chính: power_iteration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1513-5031-44E4-98F5-99015F7080A8}"/>
              </a:ext>
            </a:extLst>
          </p:cNvPr>
          <p:cNvSpPr/>
          <p:nvPr/>
        </p:nvSpPr>
        <p:spPr>
          <a:xfrm>
            <a:off x="6100548" y="891250"/>
            <a:ext cx="5268173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ỗ dành sẵn cho Văn bản 4">
            <a:extLst>
              <a:ext uri="{FF2B5EF4-FFF2-40B4-BE49-F238E27FC236}">
                <a16:creationId xmlns:a16="http://schemas.microsoft.com/office/drawing/2014/main" id="{5E05F0F2-20E1-4D7A-A4F2-DCC451D79053}"/>
              </a:ext>
            </a:extLst>
          </p:cNvPr>
          <p:cNvSpPr txBox="1">
            <a:spLocks/>
          </p:cNvSpPr>
          <p:nvPr/>
        </p:nvSpPr>
        <p:spPr>
          <a:xfrm>
            <a:off x="6139994" y="1648591"/>
            <a:ext cx="5714469" cy="4318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A,eps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Tạo vector x ngẫu nhiên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0, n = cấp của ma trận vuông 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Lặp while (i &lt; n)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m,TH,B = check(A,x)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ra số lần lặp m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 = 1 =&gt; TH_1(x,i,A,B)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 = 2 =&gt; TH_2(x,i,A,m,B)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 = 3 =&gt; TH_3(x,i,A,B), kết thúc vòng lặp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505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D96B7-2839-47AA-BCBF-934A02DA9E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Đánh giá phương pháp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ỗ dành sẵn cho Văn bản 4">
            <a:extLst>
              <a:ext uri="{FF2B5EF4-FFF2-40B4-BE49-F238E27FC236}">
                <a16:creationId xmlns:a16="http://schemas.microsoft.com/office/drawing/2014/main" id="{0A040688-EE53-4D12-8359-3517CA38F492}"/>
              </a:ext>
            </a:extLst>
          </p:cNvPr>
          <p:cNvSpPr txBox="1">
            <a:spLocks/>
          </p:cNvSpPr>
          <p:nvPr/>
        </p:nvSpPr>
        <p:spPr>
          <a:xfrm>
            <a:off x="337538" y="1648591"/>
            <a:ext cx="11514528" cy="4032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Văn bản 4">
            <a:extLst>
              <a:ext uri="{FF2B5EF4-FFF2-40B4-BE49-F238E27FC236}">
                <a16:creationId xmlns:a16="http://schemas.microsoft.com/office/drawing/2014/main" id="{7CEE6C33-C232-4B81-8B0A-1A67FE0C362F}"/>
              </a:ext>
            </a:extLst>
          </p:cNvPr>
          <p:cNvSpPr txBox="1">
            <a:spLocks/>
          </p:cNvSpPr>
          <p:nvPr/>
        </p:nvSpPr>
        <p:spPr>
          <a:xfrm>
            <a:off x="337538" y="1177061"/>
            <a:ext cx="9283982" cy="4032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Khá đơn giản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Hoạt động tốt với các ma trận thưa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Hội tụ chậm nếu trị riêng không trội hẳn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Chỉ tìm được trị riêng và vector riêng trội, nếu muốn tìm hết vector thì phải xuống thang rồi giải hệ phương trình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958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5647450" y="777564"/>
            <a:ext cx="5695739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ea typeface="#9Slide02 Tieu de dai" panose="02000000000000000000" pitchFamily="2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946D0B1-4914-4D41-A49D-471D1C0AC4B1}"/>
              </a:ext>
            </a:extLst>
          </p:cNvPr>
          <p:cNvSpPr txBox="1"/>
          <p:nvPr/>
        </p:nvSpPr>
        <p:spPr>
          <a:xfrm>
            <a:off x="5049878" y="2322454"/>
            <a:ext cx="689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 </a:t>
            </a:r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8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4457-F38F-4F8E-BAC3-896A445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Bài toán và ý tưởng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CEB94C-C739-485B-BFA6-22E895E6B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524001"/>
            <a:ext cx="8882744" cy="1175656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Tính gần đúng giá trị riêng trội và vectơ riêng tương ứng của ma trận vuông cấp n có các phần tử là thực và có đủ n giá trị riêng thực hoặc phức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4C4235-9C04-47F8-AC61-33D06EB1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9" y="889013"/>
            <a:ext cx="2079090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5616FD8-278E-4896-B4D5-535407658AFC}"/>
              </a:ext>
            </a:extLst>
          </p:cNvPr>
          <p:cNvSpPr txBox="1"/>
          <p:nvPr/>
        </p:nvSpPr>
        <p:spPr>
          <a:xfrm>
            <a:off x="337539" y="2699657"/>
            <a:ext cx="6640286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Tính gần đúng trị riêng trội của ma trận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54D7A-484A-4DD8-BE77-ED8C786DCA99}"/>
              </a:ext>
            </a:extLst>
          </p:cNvPr>
          <p:cNvSpPr/>
          <p:nvPr/>
        </p:nvSpPr>
        <p:spPr>
          <a:xfrm>
            <a:off x="342087" y="891250"/>
            <a:ext cx="2069995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B315F0-8D35-49B8-89ED-696B76F3C967}"/>
                  </a:ext>
                </a:extLst>
              </p:cNvPr>
              <p:cNvSpPr txBox="1"/>
              <p:nvPr/>
            </p:nvSpPr>
            <p:spPr>
              <a:xfrm>
                <a:off x="961534" y="3429000"/>
                <a:ext cx="3544478" cy="22993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B315F0-8D35-49B8-89ED-696B76F3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34" y="3429000"/>
                <a:ext cx="3544478" cy="2299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497AB4-5E22-4C47-9932-D8AAC6C2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Bài toán và ý tưởng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9491E04-BCF6-4A0A-A6FD-5BC9EF29255C}"/>
              </a:ext>
            </a:extLst>
          </p:cNvPr>
          <p:cNvSpPr txBox="1"/>
          <p:nvPr/>
        </p:nvSpPr>
        <p:spPr>
          <a:xfrm>
            <a:off x="337540" y="1861223"/>
            <a:ext cx="2283112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riêng trội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698F822C-9117-4691-9A58-0148CC21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13" y="890131"/>
            <a:ext cx="6890546" cy="7492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Sử dụng tính chất của giá trị riêng trội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D26F46-AB66-44B9-ADF6-DDD9DC602660}"/>
              </a:ext>
            </a:extLst>
          </p:cNvPr>
          <p:cNvSpPr/>
          <p:nvPr/>
        </p:nvSpPr>
        <p:spPr>
          <a:xfrm>
            <a:off x="342086" y="891249"/>
            <a:ext cx="6888273" cy="748109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7E32CD-7705-4790-B428-E447F596C258}"/>
                  </a:ext>
                </a:extLst>
              </p:cNvPr>
              <p:cNvSpPr txBox="1"/>
              <p:nvPr/>
            </p:nvSpPr>
            <p:spPr>
              <a:xfrm>
                <a:off x="4187072" y="2662132"/>
                <a:ext cx="3817856" cy="52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07000"/>
                  </a:lnSpc>
                  <a:spcAft>
                    <a:spcPts val="800"/>
                  </a:spcAft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≥⋯≥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7E32CD-7705-4790-B428-E447F596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072" y="2662132"/>
                <a:ext cx="3817856" cy="524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ộp Văn bản 8">
            <a:extLst>
              <a:ext uri="{FF2B5EF4-FFF2-40B4-BE49-F238E27FC236}">
                <a16:creationId xmlns:a16="http://schemas.microsoft.com/office/drawing/2014/main" id="{71495427-FBA8-42C0-8ACB-7E3F5E982F54}"/>
              </a:ext>
            </a:extLst>
          </p:cNvPr>
          <p:cNvSpPr txBox="1"/>
          <p:nvPr/>
        </p:nvSpPr>
        <p:spPr>
          <a:xfrm>
            <a:off x="337540" y="2260628"/>
            <a:ext cx="7920340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Ma</a:t>
            </a:r>
            <a:r>
              <a:rPr lang="en-U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 A vuông cỡ n thực có các giá trị riêng khác nhau xếp theo thứ tự: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5A440-DECF-461B-B0A3-ED192A6B0A30}"/>
              </a:ext>
            </a:extLst>
          </p:cNvPr>
          <p:cNvGrpSpPr/>
          <p:nvPr/>
        </p:nvGrpSpPr>
        <p:grpSpPr>
          <a:xfrm>
            <a:off x="337540" y="3188477"/>
            <a:ext cx="6892819" cy="525016"/>
            <a:chOff x="337540" y="3058668"/>
            <a:chExt cx="6892819" cy="525016"/>
          </a:xfrm>
        </p:grpSpPr>
        <p:sp>
          <p:nvSpPr>
            <p:cNvPr id="11" name="Hộp Văn bản 8">
              <a:extLst>
                <a:ext uri="{FF2B5EF4-FFF2-40B4-BE49-F238E27FC236}">
                  <a16:creationId xmlns:a16="http://schemas.microsoft.com/office/drawing/2014/main" id="{23D0EAE5-9A0C-474F-A88F-E641ECEE3C60}"/>
                </a:ext>
              </a:extLst>
            </p:cNvPr>
            <p:cNvSpPr txBox="1"/>
            <p:nvPr/>
          </p:nvSpPr>
          <p:spPr>
            <a:xfrm>
              <a:off x="337540" y="3059438"/>
              <a:ext cx="4658666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Các vector riêng ứng với các giá trị riêng: </a:t>
              </a:r>
              <a:endPara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281E7A-FD8D-4F9D-84CC-A334B5A02A63}"/>
                    </a:ext>
                  </a:extLst>
                </p:cNvPr>
                <p:cNvSpPr txBox="1"/>
                <p:nvPr/>
              </p:nvSpPr>
              <p:spPr>
                <a:xfrm>
                  <a:off x="4864231" y="3058668"/>
                  <a:ext cx="2366128" cy="525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07000"/>
                    </a:lnSpc>
                    <a:spcAft>
                      <a:spcPts val="800"/>
                    </a:spcAft>
                    <a:defRPr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281E7A-FD8D-4F9D-84CC-A334B5A02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231" y="3058668"/>
                  <a:ext cx="2366128" cy="5250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4A64B-293D-4777-A501-8EEFE7407830}"/>
              </a:ext>
            </a:extLst>
          </p:cNvPr>
          <p:cNvGrpSpPr/>
          <p:nvPr/>
        </p:nvGrpSpPr>
        <p:grpSpPr>
          <a:xfrm>
            <a:off x="337540" y="3715592"/>
            <a:ext cx="6591161" cy="1174852"/>
            <a:chOff x="337540" y="3582914"/>
            <a:chExt cx="6591161" cy="1174852"/>
          </a:xfrm>
        </p:grpSpPr>
        <p:sp>
          <p:nvSpPr>
            <p:cNvPr id="13" name="Hộp Văn bản 8">
              <a:extLst>
                <a:ext uri="{FF2B5EF4-FFF2-40B4-BE49-F238E27FC236}">
                  <a16:creationId xmlns:a16="http://schemas.microsoft.com/office/drawing/2014/main" id="{F225D9AF-5D0E-4143-9DC7-6BD2DFC02BFE}"/>
                </a:ext>
              </a:extLst>
            </p:cNvPr>
            <p:cNvSpPr txBox="1"/>
            <p:nvPr/>
          </p:nvSpPr>
          <p:spPr>
            <a:xfrm>
              <a:off x="337540" y="3582914"/>
              <a:ext cx="1263644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Khi đó: </a:t>
              </a:r>
              <a:endPara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5B1FC9-FCAC-40CB-B23E-AA45B82F8296}"/>
                    </a:ext>
                  </a:extLst>
                </p:cNvPr>
                <p:cNvSpPr txBox="1"/>
                <p:nvPr/>
              </p:nvSpPr>
              <p:spPr>
                <a:xfrm>
                  <a:off x="1479096" y="3586698"/>
                  <a:ext cx="2018248" cy="52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07000"/>
                    </a:lnSpc>
                    <a:spcAft>
                      <a:spcPts val="800"/>
                    </a:spcAft>
                    <a:defRPr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5B1FC9-FCAC-40CB-B23E-AA45B82F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096" y="3586698"/>
                  <a:ext cx="2018248" cy="5242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4C6A2B-C87D-4669-8EF2-3E57BFFEE027}"/>
                </a:ext>
              </a:extLst>
            </p:cNvPr>
            <p:cNvSpPr txBox="1"/>
            <p:nvPr/>
          </p:nvSpPr>
          <p:spPr>
            <a:xfrm>
              <a:off x="3357410" y="3582914"/>
              <a:ext cx="2044149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7000"/>
                </a:lnSpc>
                <a:spcAft>
                  <a:spcPts val="800"/>
                </a:spcAft>
                <a:defRPr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là giá trị riêng trội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697859-7520-4CC7-88E9-107DF6184274}"/>
                    </a:ext>
                  </a:extLst>
                </p:cNvPr>
                <p:cNvSpPr txBox="1"/>
                <p:nvPr/>
              </p:nvSpPr>
              <p:spPr>
                <a:xfrm>
                  <a:off x="1479096" y="4233520"/>
                  <a:ext cx="3026917" cy="52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07000"/>
                    </a:lnSpc>
                    <a:spcAft>
                      <a:spcPts val="800"/>
                    </a:spcAft>
                    <a:defRPr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697859-7520-4CC7-88E9-107DF6184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096" y="4233520"/>
                  <a:ext cx="3026917" cy="5242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C7C8A3-5C51-4AF5-8936-685BBF489640}"/>
                </a:ext>
              </a:extLst>
            </p:cNvPr>
            <p:cNvSpPr txBox="1"/>
            <p:nvPr/>
          </p:nvSpPr>
          <p:spPr>
            <a:xfrm>
              <a:off x="4379484" y="4237728"/>
              <a:ext cx="2549217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7000"/>
                </a:lnSpc>
                <a:spcAft>
                  <a:spcPts val="800"/>
                </a:spcAft>
                <a:defRPr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là các giá trị riêng trội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80681C-3C72-41BE-AFE1-6734EE9D2CD0}"/>
              </a:ext>
            </a:extLst>
          </p:cNvPr>
          <p:cNvGrpSpPr/>
          <p:nvPr/>
        </p:nvGrpSpPr>
        <p:grpSpPr>
          <a:xfrm>
            <a:off x="337540" y="4892542"/>
            <a:ext cx="7317026" cy="1138197"/>
            <a:chOff x="337540" y="4892542"/>
            <a:chExt cx="7317026" cy="1138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Hộp Văn bản 8">
                  <a:extLst>
                    <a:ext uri="{FF2B5EF4-FFF2-40B4-BE49-F238E27FC236}">
                      <a16:creationId xmlns:a16="http://schemas.microsoft.com/office/drawing/2014/main" id="{2D728F9E-E84F-4039-8459-9F760597203C}"/>
                    </a:ext>
                  </a:extLst>
                </p:cNvPr>
                <p:cNvSpPr txBox="1"/>
                <p:nvPr/>
              </p:nvSpPr>
              <p:spPr>
                <a:xfrm>
                  <a:off x="337540" y="5199421"/>
                  <a:ext cx="3715986" cy="831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000" b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Tính chất</a:t>
                  </a:r>
                  <a:r>
                    <a:rPr lang="en-US"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là giá trị riêng trội 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</a:t>
                  </a:r>
                  <a:endPara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Hộp Văn bản 8">
                  <a:extLst>
                    <a:ext uri="{FF2B5EF4-FFF2-40B4-BE49-F238E27FC236}">
                      <a16:creationId xmlns:a16="http://schemas.microsoft.com/office/drawing/2014/main" id="{2D728F9E-E84F-4039-8459-9F7605972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40" y="5199421"/>
                  <a:ext cx="3715986" cy="831318"/>
                </a:xfrm>
                <a:prstGeom prst="rect">
                  <a:avLst/>
                </a:prstGeom>
                <a:blipFill>
                  <a:blip r:embed="rId6"/>
                  <a:stretch>
                    <a:fillRect l="-1639" t="-4412" r="-1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7DECD8-DBAA-4101-B3F1-26A938504C2D}"/>
                    </a:ext>
                  </a:extLst>
                </p:cNvPr>
                <p:cNvSpPr txBox="1"/>
                <p:nvPr/>
              </p:nvSpPr>
              <p:spPr>
                <a:xfrm>
                  <a:off x="3824620" y="4892542"/>
                  <a:ext cx="1843375" cy="1013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07000"/>
                    </a:lnSpc>
                    <a:spcAft>
                      <a:spcPts val="800"/>
                    </a:spcAft>
                    <a:defRPr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−&gt;0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7DECD8-DBAA-4101-B3F1-26A938504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620" y="4892542"/>
                  <a:ext cx="1843375" cy="10131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A76217-F9F4-4657-898A-2F5956797439}"/>
                    </a:ext>
                  </a:extLst>
                </p:cNvPr>
                <p:cNvSpPr txBox="1"/>
                <p:nvPr/>
              </p:nvSpPr>
              <p:spPr>
                <a:xfrm>
                  <a:off x="5912912" y="5199421"/>
                  <a:ext cx="1741654" cy="52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07000"/>
                    </a:lnSpc>
                    <a:spcAft>
                      <a:spcPts val="800"/>
                    </a:spcAft>
                    <a:defRPr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→∞ ∀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≠1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A76217-F9F4-4657-898A-2F5956797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912" y="5199421"/>
                  <a:ext cx="1741654" cy="5242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9CAE2D-2B97-4625-A451-2F5565139179}"/>
                </a:ext>
              </a:extLst>
            </p:cNvPr>
            <p:cNvSpPr txBox="1"/>
            <p:nvPr/>
          </p:nvSpPr>
          <p:spPr>
            <a:xfrm>
              <a:off x="5520575" y="5199421"/>
              <a:ext cx="545288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7000"/>
                </a:lnSpc>
                <a:spcAft>
                  <a:spcPts val="800"/>
                </a:spcAft>
                <a:defRPr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khi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6808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8DD7-150E-4004-89EE-C7F52E6F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Xây dựng công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BD53D1-C606-448B-8C1E-CA60236C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3989365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 noProof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TH1: </a:t>
            </a:r>
            <a:r>
              <a:rPr lang="fr-FR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 riêng      thực, đơn   </a:t>
            </a:r>
            <a:endParaRPr lang="fr-F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D2DBF-6295-4482-A013-CA59D3597F32}"/>
              </a:ext>
            </a:extLst>
          </p:cNvPr>
          <p:cNvSpPr/>
          <p:nvPr/>
        </p:nvSpPr>
        <p:spPr>
          <a:xfrm>
            <a:off x="342088" y="891250"/>
            <a:ext cx="3984816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0419E7-AABC-4453-B159-9341687CB30C}"/>
                  </a:ext>
                </a:extLst>
              </p:cNvPr>
              <p:cNvSpPr txBox="1"/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0419E7-AABC-4453-B159-9341687C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blipFill>
                <a:blip r:embed="rId2"/>
                <a:stretch>
                  <a:fillRect l="-19672" r="-49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20D28A-185D-4477-B109-AFE1663129D9}"/>
                  </a:ext>
                </a:extLst>
              </p:cNvPr>
              <p:cNvSpPr txBox="1"/>
              <p:nvPr/>
            </p:nvSpPr>
            <p:spPr>
              <a:xfrm>
                <a:off x="337538" y="1661442"/>
                <a:ext cx="137095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20D28A-185D-4477-B109-AFE16631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1661442"/>
                <a:ext cx="1370953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B8C20B-056A-4B44-B464-F191E822301F}"/>
                  </a:ext>
                </a:extLst>
              </p:cNvPr>
              <p:cNvSpPr txBox="1"/>
              <p:nvPr/>
            </p:nvSpPr>
            <p:spPr>
              <a:xfrm>
                <a:off x="337538" y="2570892"/>
                <a:ext cx="2022156" cy="835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B8C20B-056A-4B44-B464-F191E822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2570892"/>
                <a:ext cx="2022156" cy="835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9C43-30D9-4FD9-9567-22E4910BE454}"/>
                  </a:ext>
                </a:extLst>
              </p:cNvPr>
              <p:cNvSpPr txBox="1"/>
              <p:nvPr/>
            </p:nvSpPr>
            <p:spPr>
              <a:xfrm>
                <a:off x="337538" y="3481844"/>
                <a:ext cx="2248693" cy="835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9C43-30D9-4FD9-9567-22E4910BE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3481844"/>
                <a:ext cx="2248693" cy="835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7A76F7-28B0-4027-94B7-ED62F1A7985E}"/>
                  </a:ext>
                </a:extLst>
              </p:cNvPr>
              <p:cNvSpPr txBox="1"/>
              <p:nvPr/>
            </p:nvSpPr>
            <p:spPr>
              <a:xfrm>
                <a:off x="337538" y="4392796"/>
                <a:ext cx="3741409" cy="1086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7A76F7-28B0-4027-94B7-ED62F1A7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4392796"/>
                <a:ext cx="3741409" cy="1086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190BF1-22DE-4DD3-858A-E09A448794C6}"/>
                  </a:ext>
                </a:extLst>
              </p:cNvPr>
              <p:cNvSpPr txBox="1"/>
              <p:nvPr/>
            </p:nvSpPr>
            <p:spPr>
              <a:xfrm>
                <a:off x="6881568" y="2570892"/>
                <a:ext cx="3157275" cy="72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190BF1-22DE-4DD3-858A-E09A4487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2570892"/>
                <a:ext cx="3157275" cy="722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4B2305-C8AE-4C44-80DA-56788AE8D633}"/>
                  </a:ext>
                </a:extLst>
              </p:cNvPr>
              <p:cNvSpPr txBox="1"/>
              <p:nvPr/>
            </p:nvSpPr>
            <p:spPr>
              <a:xfrm>
                <a:off x="6881567" y="1661442"/>
                <a:ext cx="2950739" cy="72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khi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đủ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4B2305-C8AE-4C44-80DA-56788AE8D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7" y="1661442"/>
                <a:ext cx="2950739" cy="7223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DDF391-0940-4D03-985D-7BF297C07D26}"/>
                  </a:ext>
                </a:extLst>
              </p:cNvPr>
              <p:cNvSpPr txBox="1"/>
              <p:nvPr/>
            </p:nvSpPr>
            <p:spPr>
              <a:xfrm>
                <a:off x="6881568" y="3480342"/>
                <a:ext cx="1532279" cy="633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DDF391-0940-4D03-985D-7BF297C0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3480342"/>
                <a:ext cx="1532279" cy="6337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906EB9-7C14-46C3-BA87-B9199A1B1452}"/>
              </a:ext>
            </a:extLst>
          </p:cNvPr>
          <p:cNvCxnSpPr/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5A2391-2D2D-4F0E-AAE8-D1A45BEB36F6}"/>
                  </a:ext>
                </a:extLst>
              </p:cNvPr>
              <p:cNvSpPr txBox="1"/>
              <p:nvPr/>
            </p:nvSpPr>
            <p:spPr>
              <a:xfrm>
                <a:off x="7151892" y="4301241"/>
                <a:ext cx="333161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ươ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5A2391-2D2D-4F0E-AAE8-D1A45BEB3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92" y="4301241"/>
                <a:ext cx="3331618" cy="313291"/>
              </a:xfrm>
              <a:prstGeom prst="rect">
                <a:avLst/>
              </a:prstGeom>
              <a:blipFill>
                <a:blip r:embed="rId10"/>
                <a:stretch>
                  <a:fillRect l="-1280" t="-1961" r="-2377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360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3D98A7-70F6-4653-B340-F060EA3BB3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Xây dựng công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45D1FDC-8D92-40F4-BEC3-1EB2058B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5375105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kern="0" dirty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 noProof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TH2: </a:t>
            </a:r>
            <a:r>
              <a:rPr lang="fr-FR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 riêng     ,      thực và     =  </a:t>
            </a:r>
            <a:endParaRPr lang="fr-F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19A13A-53F4-4F7D-B2CE-D50676C958DB}"/>
              </a:ext>
            </a:extLst>
          </p:cNvPr>
          <p:cNvSpPr/>
          <p:nvPr/>
        </p:nvSpPr>
        <p:spPr>
          <a:xfrm>
            <a:off x="342088" y="891250"/>
            <a:ext cx="5370555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03193-4300-44EE-8E2E-3A7F44E4C146}"/>
                  </a:ext>
                </a:extLst>
              </p:cNvPr>
              <p:cNvSpPr txBox="1"/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03193-4300-44EE-8E2E-3A7F44E4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blipFill>
                <a:blip r:embed="rId2"/>
                <a:stretch>
                  <a:fillRect l="-19672" r="-49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8C0E1C-E47F-40EB-8621-ACEAFDE74803}"/>
                  </a:ext>
                </a:extLst>
              </p:cNvPr>
              <p:cNvSpPr txBox="1"/>
              <p:nvPr/>
            </p:nvSpPr>
            <p:spPr>
              <a:xfrm>
                <a:off x="3097058" y="1022959"/>
                <a:ext cx="378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8C0E1C-E47F-40EB-8621-ACEAFDE7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58" y="1022959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l="-17742" r="-64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E510A9-2FB4-4E5E-9A58-54B78BB68D79}"/>
                  </a:ext>
                </a:extLst>
              </p:cNvPr>
              <p:cNvSpPr txBox="1"/>
              <p:nvPr/>
            </p:nvSpPr>
            <p:spPr>
              <a:xfrm>
                <a:off x="4434629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E510A9-2FB4-4E5E-9A58-54B78BB68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29" y="1022959"/>
                <a:ext cx="371127" cy="369332"/>
              </a:xfrm>
              <a:prstGeom prst="rect">
                <a:avLst/>
              </a:prstGeom>
              <a:blipFill>
                <a:blip r:embed="rId4"/>
                <a:stretch>
                  <a:fillRect l="-19672" r="-49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E7C2-4E3C-43D2-911B-D77AA6622BD6}"/>
                  </a:ext>
                </a:extLst>
              </p:cNvPr>
              <p:cNvSpPr txBox="1"/>
              <p:nvPr/>
            </p:nvSpPr>
            <p:spPr>
              <a:xfrm>
                <a:off x="5010699" y="1022959"/>
                <a:ext cx="60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E7C2-4E3C-43D2-911B-D77AA662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99" y="1022959"/>
                <a:ext cx="607474" cy="369332"/>
              </a:xfrm>
              <a:prstGeom prst="rect">
                <a:avLst/>
              </a:prstGeom>
              <a:blipFill>
                <a:blip r:embed="rId5"/>
                <a:stretch>
                  <a:fillRect l="-2000" r="-3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63375-08FE-456F-80B0-69DC30BD7AEE}"/>
                  </a:ext>
                </a:extLst>
              </p:cNvPr>
              <p:cNvSpPr txBox="1"/>
              <p:nvPr/>
            </p:nvSpPr>
            <p:spPr>
              <a:xfrm>
                <a:off x="337538" y="1655709"/>
                <a:ext cx="137095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63375-08FE-456F-80B0-69DC30BD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1655709"/>
                <a:ext cx="1370953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B9CCA9-E782-4E7D-B251-026E7B8296F6}"/>
                  </a:ext>
                </a:extLst>
              </p:cNvPr>
              <p:cNvSpPr txBox="1"/>
              <p:nvPr/>
            </p:nvSpPr>
            <p:spPr>
              <a:xfrm>
                <a:off x="337538" y="2565159"/>
                <a:ext cx="4120423" cy="835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B9CCA9-E782-4E7D-B251-026E7B82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2565159"/>
                <a:ext cx="4120423" cy="835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5E5F14-9EA7-4137-AC3C-481D21F1B2A6}"/>
                  </a:ext>
                </a:extLst>
              </p:cNvPr>
              <p:cNvSpPr txBox="1"/>
              <p:nvPr/>
            </p:nvSpPr>
            <p:spPr>
              <a:xfrm>
                <a:off x="337538" y="3476111"/>
                <a:ext cx="5035481" cy="835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5E5F14-9EA7-4137-AC3C-481D21F1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3476111"/>
                <a:ext cx="5035481" cy="8356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CD6F1E-8725-409E-B58F-801FE62C5003}"/>
                  </a:ext>
                </a:extLst>
              </p:cNvPr>
              <p:cNvSpPr txBox="1"/>
              <p:nvPr/>
            </p:nvSpPr>
            <p:spPr>
              <a:xfrm>
                <a:off x="337538" y="4445620"/>
                <a:ext cx="4549322" cy="835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CD6F1E-8725-409E-B58F-801FE62C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4445620"/>
                <a:ext cx="4549322" cy="835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08338F-77E6-46A3-B381-361651092648}"/>
                  </a:ext>
                </a:extLst>
              </p:cNvPr>
              <p:cNvSpPr txBox="1"/>
              <p:nvPr/>
            </p:nvSpPr>
            <p:spPr>
              <a:xfrm>
                <a:off x="6881567" y="1661442"/>
                <a:ext cx="4197046" cy="716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khi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đủ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08338F-77E6-46A3-B381-36165109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7" y="1661442"/>
                <a:ext cx="4197046" cy="7166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C40FD-537C-4148-8E84-973571E2FD90}"/>
                  </a:ext>
                </a:extLst>
              </p:cNvPr>
              <p:cNvSpPr txBox="1"/>
              <p:nvPr/>
            </p:nvSpPr>
            <p:spPr>
              <a:xfrm>
                <a:off x="6881567" y="2635589"/>
                <a:ext cx="4009687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khi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đủ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C40FD-537C-4148-8E84-973571E2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7" y="2635589"/>
                <a:ext cx="4009687" cy="7064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F39E4F-FB31-4480-AA92-44DAB8F10655}"/>
                  </a:ext>
                </a:extLst>
              </p:cNvPr>
              <p:cNvSpPr txBox="1"/>
              <p:nvPr/>
            </p:nvSpPr>
            <p:spPr>
              <a:xfrm>
                <a:off x="6881568" y="3538526"/>
                <a:ext cx="4439164" cy="716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F39E4F-FB31-4480-AA92-44DAB8F1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3538526"/>
                <a:ext cx="4439164" cy="716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D32360-A4DA-476B-B543-39276C732482}"/>
                  </a:ext>
                </a:extLst>
              </p:cNvPr>
              <p:cNvSpPr txBox="1"/>
              <p:nvPr/>
            </p:nvSpPr>
            <p:spPr>
              <a:xfrm>
                <a:off x="6881568" y="4441207"/>
                <a:ext cx="1658339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D32360-A4DA-476B-B543-39276C73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4441207"/>
                <a:ext cx="1658339" cy="6278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77C24F-29B1-4486-8813-A4AAEC17CEC2}"/>
                  </a:ext>
                </a:extLst>
              </p:cNvPr>
              <p:cNvSpPr txBox="1"/>
              <p:nvPr/>
            </p:nvSpPr>
            <p:spPr>
              <a:xfrm>
                <a:off x="6881568" y="5255339"/>
                <a:ext cx="9086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77C24F-29B1-4486-8813-A4AAEC17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5255339"/>
                <a:ext cx="908647" cy="307777"/>
              </a:xfrm>
              <a:prstGeom prst="rect">
                <a:avLst/>
              </a:prstGeom>
              <a:blipFill>
                <a:blip r:embed="rId14"/>
                <a:stretch>
                  <a:fillRect l="-8054" t="-25490" r="-536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A8873B-C003-430F-9EA1-B6A85A1C189E}"/>
              </a:ext>
            </a:extLst>
          </p:cNvPr>
          <p:cNvCxnSpPr/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3D98A7-70F6-4653-B340-F060EA3B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112713"/>
            <a:ext cx="11515725" cy="436562"/>
          </a:xfrm>
        </p:spPr>
        <p:txBody>
          <a:bodyPr/>
          <a:lstStyle/>
          <a:p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Xây dựng công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45D1FDC-8D92-40F4-BEC3-1EB2058B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5375105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kern="0" dirty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 noProof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TH2: </a:t>
            </a:r>
            <a:r>
              <a:rPr lang="fr-FR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 riêng     ,      thực và     =  </a:t>
            </a:r>
            <a:endParaRPr lang="fr-F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19A13A-53F4-4F7D-B2CE-D50676C958DB}"/>
              </a:ext>
            </a:extLst>
          </p:cNvPr>
          <p:cNvSpPr/>
          <p:nvPr/>
        </p:nvSpPr>
        <p:spPr>
          <a:xfrm>
            <a:off x="342088" y="891250"/>
            <a:ext cx="5370555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03193-4300-44EE-8E2E-3A7F44E4C146}"/>
                  </a:ext>
                </a:extLst>
              </p:cNvPr>
              <p:cNvSpPr txBox="1"/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03193-4300-44EE-8E2E-3A7F44E4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blipFill>
                <a:blip r:embed="rId2"/>
                <a:stretch>
                  <a:fillRect l="-19672" r="-655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8C0E1C-E47F-40EB-8621-ACEAFDE74803}"/>
                  </a:ext>
                </a:extLst>
              </p:cNvPr>
              <p:cNvSpPr txBox="1"/>
              <p:nvPr/>
            </p:nvSpPr>
            <p:spPr>
              <a:xfrm>
                <a:off x="3097058" y="1022959"/>
                <a:ext cx="378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8C0E1C-E47F-40EB-8621-ACEAFDE7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58" y="1022959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l="-17742" r="-64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E510A9-2FB4-4E5E-9A58-54B78BB68D79}"/>
                  </a:ext>
                </a:extLst>
              </p:cNvPr>
              <p:cNvSpPr txBox="1"/>
              <p:nvPr/>
            </p:nvSpPr>
            <p:spPr>
              <a:xfrm>
                <a:off x="4434629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E510A9-2FB4-4E5E-9A58-54B78BB68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29" y="1022959"/>
                <a:ext cx="371127" cy="369332"/>
              </a:xfrm>
              <a:prstGeom prst="rect">
                <a:avLst/>
              </a:prstGeom>
              <a:blipFill>
                <a:blip r:embed="rId4"/>
                <a:stretch>
                  <a:fillRect l="-19672" r="-655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E7C2-4E3C-43D2-911B-D77AA6622BD6}"/>
                  </a:ext>
                </a:extLst>
              </p:cNvPr>
              <p:cNvSpPr txBox="1"/>
              <p:nvPr/>
            </p:nvSpPr>
            <p:spPr>
              <a:xfrm>
                <a:off x="5010699" y="1022959"/>
                <a:ext cx="607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E7C2-4E3C-43D2-911B-D77AA662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99" y="1022959"/>
                <a:ext cx="607474" cy="369332"/>
              </a:xfrm>
              <a:prstGeom prst="rect">
                <a:avLst/>
              </a:prstGeom>
              <a:blipFill>
                <a:blip r:embed="rId5"/>
                <a:stretch>
                  <a:fillRect l="-2000" r="-30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99B433-E7EF-4A8A-AFB1-7C6E8F6FA26D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08338F-77E6-46A3-B381-361651092648}"/>
                  </a:ext>
                </a:extLst>
              </p:cNvPr>
              <p:cNvSpPr txBox="1"/>
              <p:nvPr/>
            </p:nvSpPr>
            <p:spPr>
              <a:xfrm>
                <a:off x="6881567" y="1661442"/>
                <a:ext cx="4197046" cy="716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khi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đủ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08338F-77E6-46A3-B381-36165109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7" y="1661442"/>
                <a:ext cx="4197046" cy="7166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C40FD-537C-4148-8E84-973571E2FD90}"/>
                  </a:ext>
                </a:extLst>
              </p:cNvPr>
              <p:cNvSpPr txBox="1"/>
              <p:nvPr/>
            </p:nvSpPr>
            <p:spPr>
              <a:xfrm>
                <a:off x="6881567" y="2635589"/>
                <a:ext cx="4009687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khi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đủ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9C40FD-537C-4148-8E84-973571E2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7" y="2635589"/>
                <a:ext cx="4009687" cy="7064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F39E4F-FB31-4480-AA92-44DAB8F10655}"/>
                  </a:ext>
                </a:extLst>
              </p:cNvPr>
              <p:cNvSpPr txBox="1"/>
              <p:nvPr/>
            </p:nvSpPr>
            <p:spPr>
              <a:xfrm>
                <a:off x="6881568" y="3538526"/>
                <a:ext cx="4439164" cy="716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F39E4F-FB31-4480-AA92-44DAB8F1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3538526"/>
                <a:ext cx="4439164" cy="716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D32360-A4DA-476B-B543-39276C732482}"/>
                  </a:ext>
                </a:extLst>
              </p:cNvPr>
              <p:cNvSpPr txBox="1"/>
              <p:nvPr/>
            </p:nvSpPr>
            <p:spPr>
              <a:xfrm>
                <a:off x="6881568" y="4441207"/>
                <a:ext cx="1658339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D32360-A4DA-476B-B543-39276C73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4441207"/>
                <a:ext cx="1658339" cy="6278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78F17-9F34-4980-BC96-0D8033C85B82}"/>
                  </a:ext>
                </a:extLst>
              </p:cNvPr>
              <p:cNvSpPr txBox="1"/>
              <p:nvPr/>
            </p:nvSpPr>
            <p:spPr>
              <a:xfrm>
                <a:off x="337538" y="1661442"/>
                <a:ext cx="3250056" cy="72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78F17-9F34-4980-BC96-0D8033C85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1661442"/>
                <a:ext cx="3250056" cy="7223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A3079-C1B8-42B6-8FBA-C402D747B2DC}"/>
                  </a:ext>
                </a:extLst>
              </p:cNvPr>
              <p:cNvSpPr txBox="1"/>
              <p:nvPr/>
            </p:nvSpPr>
            <p:spPr>
              <a:xfrm>
                <a:off x="337538" y="2704449"/>
                <a:ext cx="5477525" cy="72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A3079-C1B8-42B6-8FBA-C402D747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2704449"/>
                <a:ext cx="5477525" cy="7223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72F634-4FA9-4A9A-8F90-8ECCA9CAC8B9}"/>
                  </a:ext>
                </a:extLst>
              </p:cNvPr>
              <p:cNvSpPr txBox="1"/>
              <p:nvPr/>
            </p:nvSpPr>
            <p:spPr>
              <a:xfrm>
                <a:off x="337538" y="3747456"/>
                <a:ext cx="5449505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ươ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72F634-4FA9-4A9A-8F90-8ECCA9CA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3747456"/>
                <a:ext cx="5449505" cy="313291"/>
              </a:xfrm>
              <a:prstGeom prst="rect">
                <a:avLst/>
              </a:prstGeom>
              <a:blipFill>
                <a:blip r:embed="rId16"/>
                <a:stretch>
                  <a:fillRect l="-225" t="-1923" r="-112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6B104F-B7EB-4C01-8BF3-CA408EDBE5AB}"/>
                  </a:ext>
                </a:extLst>
              </p:cNvPr>
              <p:cNvSpPr txBox="1"/>
              <p:nvPr/>
            </p:nvSpPr>
            <p:spPr>
              <a:xfrm>
                <a:off x="337538" y="4402916"/>
                <a:ext cx="5449505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ươ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6B104F-B7EB-4C01-8BF3-CA408EDB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4402916"/>
                <a:ext cx="5449505" cy="313291"/>
              </a:xfrm>
              <a:prstGeom prst="rect">
                <a:avLst/>
              </a:prstGeom>
              <a:blipFill>
                <a:blip r:embed="rId17"/>
                <a:stretch>
                  <a:fillRect l="-224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77C24F-29B1-4486-8813-A4AAEC17CEC2}"/>
                  </a:ext>
                </a:extLst>
              </p:cNvPr>
              <p:cNvSpPr txBox="1"/>
              <p:nvPr/>
            </p:nvSpPr>
            <p:spPr>
              <a:xfrm>
                <a:off x="6881568" y="5255339"/>
                <a:ext cx="9086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77C24F-29B1-4486-8813-A4AAEC17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68" y="5255339"/>
                <a:ext cx="908647" cy="307777"/>
              </a:xfrm>
              <a:prstGeom prst="rect">
                <a:avLst/>
              </a:prstGeom>
              <a:blipFill>
                <a:blip r:embed="rId18"/>
                <a:stretch>
                  <a:fillRect l="-8054" t="-25490" r="-536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8458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82F0E6-74E4-4D1C-8BDE-B5E330AD82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Xây dựng công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3DAD841-FCFF-4103-A6EB-771DA52D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5375105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kern="0" noProof="0" dirty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 noProof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TH3: </a:t>
            </a:r>
            <a:r>
              <a:rPr lang="fr-FR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 riêng      và      phức liên hợp</a:t>
            </a:r>
            <a:endParaRPr lang="fr-F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9A487C-59CD-48A7-8E6E-1D31369155B1}"/>
              </a:ext>
            </a:extLst>
          </p:cNvPr>
          <p:cNvSpPr/>
          <p:nvPr/>
        </p:nvSpPr>
        <p:spPr>
          <a:xfrm>
            <a:off x="342088" y="891250"/>
            <a:ext cx="5370555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F01496-4B51-4F14-97C6-8EF6A7797DE5}"/>
                  </a:ext>
                </a:extLst>
              </p:cNvPr>
              <p:cNvSpPr txBox="1"/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F01496-4B51-4F14-97C6-8EF6A779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blipFill>
                <a:blip r:embed="rId2"/>
                <a:stretch>
                  <a:fillRect l="-19672" r="-491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79E6B7-C77B-4199-86A0-9FF15664E70A}"/>
                  </a:ext>
                </a:extLst>
              </p:cNvPr>
              <p:cNvSpPr txBox="1"/>
              <p:nvPr/>
            </p:nvSpPr>
            <p:spPr>
              <a:xfrm>
                <a:off x="3344386" y="1022959"/>
                <a:ext cx="378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79E6B7-C77B-4199-86A0-9FF15664E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86" y="1022959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l="-17742" r="-64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98380A-90A4-49EC-A109-EF4CA5C9C197}"/>
                  </a:ext>
                </a:extLst>
              </p:cNvPr>
              <p:cNvSpPr txBox="1"/>
              <p:nvPr/>
            </p:nvSpPr>
            <p:spPr>
              <a:xfrm>
                <a:off x="337538" y="1663785"/>
                <a:ext cx="2455416" cy="712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98380A-90A4-49EC-A109-EF4CA5C9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1663785"/>
                <a:ext cx="2455416" cy="71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D1A20B-216A-43BE-AD46-D2B0D70ECDAD}"/>
                  </a:ext>
                </a:extLst>
              </p:cNvPr>
              <p:cNvSpPr txBox="1"/>
              <p:nvPr/>
            </p:nvSpPr>
            <p:spPr>
              <a:xfrm>
                <a:off x="336755" y="2833669"/>
                <a:ext cx="3037178" cy="319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D1A20B-216A-43BE-AD46-D2B0D70E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" y="2833669"/>
                <a:ext cx="3037178" cy="319959"/>
              </a:xfrm>
              <a:prstGeom prst="rect">
                <a:avLst/>
              </a:prstGeom>
              <a:blipFill>
                <a:blip r:embed="rId5"/>
                <a:stretch>
                  <a:fillRect l="-1004" r="-80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32D27D-A905-4699-BCE6-7DE8405A8304}"/>
                  </a:ext>
                </a:extLst>
              </p:cNvPr>
              <p:cNvSpPr txBox="1"/>
              <p:nvPr/>
            </p:nvSpPr>
            <p:spPr>
              <a:xfrm>
                <a:off x="336755" y="3605734"/>
                <a:ext cx="4820422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32D27D-A905-4699-BCE6-7DE8405A8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" y="3605734"/>
                <a:ext cx="4820422" cy="313291"/>
              </a:xfrm>
              <a:prstGeom prst="rect">
                <a:avLst/>
              </a:prstGeom>
              <a:blipFill>
                <a:blip r:embed="rId6"/>
                <a:stretch>
                  <a:fillRect l="-506" r="-75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8763EE-AED2-4FEC-83DB-76DC9866FC1E}"/>
                  </a:ext>
                </a:extLst>
              </p:cNvPr>
              <p:cNvSpPr txBox="1"/>
              <p:nvPr/>
            </p:nvSpPr>
            <p:spPr>
              <a:xfrm>
                <a:off x="336755" y="4371131"/>
                <a:ext cx="15349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8763EE-AED2-4FEC-83DB-76DC9866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" y="4371131"/>
                <a:ext cx="1534907" cy="307777"/>
              </a:xfrm>
              <a:prstGeom prst="rect">
                <a:avLst/>
              </a:prstGeom>
              <a:blipFill>
                <a:blip r:embed="rId7"/>
                <a:stretch>
                  <a:fillRect l="-3571" r="-3175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9DF5C9-68F9-4261-A59C-EAD6A1DF1103}"/>
                  </a:ext>
                </a:extLst>
              </p:cNvPr>
              <p:cNvSpPr txBox="1"/>
              <p:nvPr/>
            </p:nvSpPr>
            <p:spPr>
              <a:xfrm>
                <a:off x="336755" y="4721577"/>
                <a:ext cx="10359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9DF5C9-68F9-4261-A59C-EAD6A1DF1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" y="4721577"/>
                <a:ext cx="1035989" cy="307777"/>
              </a:xfrm>
              <a:prstGeom prst="rect">
                <a:avLst/>
              </a:prstGeom>
              <a:blipFill>
                <a:blip r:embed="rId8"/>
                <a:stretch>
                  <a:fillRect l="-5882" r="-52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6293D-79BD-4551-B33B-91E10FE0D68E}"/>
                  </a:ext>
                </a:extLst>
              </p:cNvPr>
              <p:cNvSpPr txBox="1"/>
              <p:nvPr/>
            </p:nvSpPr>
            <p:spPr>
              <a:xfrm>
                <a:off x="336755" y="5386013"/>
                <a:ext cx="21711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6293D-79BD-4551-B33B-91E10FE0D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" y="5386013"/>
                <a:ext cx="2171107" cy="307777"/>
              </a:xfrm>
              <a:prstGeom prst="rect">
                <a:avLst/>
              </a:prstGeom>
              <a:blipFill>
                <a:blip r:embed="rId9"/>
                <a:stretch>
                  <a:fillRect l="-1685" r="-2528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EAFAA-EC9B-4B17-9D11-6A6A3FC4326C}"/>
                  </a:ext>
                </a:extLst>
              </p:cNvPr>
              <p:cNvSpPr txBox="1"/>
              <p:nvPr/>
            </p:nvSpPr>
            <p:spPr>
              <a:xfrm>
                <a:off x="6533825" y="1661442"/>
                <a:ext cx="1964769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EAFAA-EC9B-4B17-9D11-6A6A3FC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25" y="1661442"/>
                <a:ext cx="1964769" cy="978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058616-9209-4AF7-A6F8-9C15476DFBF8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B57EEE-3795-4DD7-9435-55652DC5449E}"/>
                  </a:ext>
                </a:extLst>
              </p:cNvPr>
              <p:cNvSpPr txBox="1"/>
              <p:nvPr/>
            </p:nvSpPr>
            <p:spPr>
              <a:xfrm>
                <a:off x="6533825" y="2833669"/>
                <a:ext cx="2113848" cy="577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B57EEE-3795-4DD7-9435-55652DC5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25" y="2833669"/>
                <a:ext cx="2113848" cy="5774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87C0C-806C-4E8F-A833-EAA4517AC0BD}"/>
                  </a:ext>
                </a:extLst>
              </p:cNvPr>
              <p:cNvSpPr txBox="1"/>
              <p:nvPr/>
            </p:nvSpPr>
            <p:spPr>
              <a:xfrm>
                <a:off x="6793319" y="3682691"/>
                <a:ext cx="1854354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87C0C-806C-4E8F-A833-EAA4517A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9" y="3682691"/>
                <a:ext cx="1854354" cy="634661"/>
              </a:xfrm>
              <a:prstGeom prst="rect">
                <a:avLst/>
              </a:prstGeom>
              <a:blipFill>
                <a:blip r:embed="rId1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E44292-65C3-4D86-A213-E65052A59A71}"/>
                  </a:ext>
                </a:extLst>
              </p:cNvPr>
              <p:cNvSpPr txBox="1"/>
              <p:nvPr/>
            </p:nvSpPr>
            <p:spPr>
              <a:xfrm>
                <a:off x="6580500" y="4678908"/>
                <a:ext cx="9086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E44292-65C3-4D86-A213-E65052A59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00" y="4678908"/>
                <a:ext cx="908647" cy="307777"/>
              </a:xfrm>
              <a:prstGeom prst="rect">
                <a:avLst/>
              </a:prstGeom>
              <a:blipFill>
                <a:blip r:embed="rId13"/>
                <a:stretch>
                  <a:fillRect l="-8000" t="-26000" r="-5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857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82F0E6-74E4-4D1C-8BDE-B5E330AD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112713"/>
            <a:ext cx="11515725" cy="436562"/>
          </a:xfrm>
        </p:spPr>
        <p:txBody>
          <a:bodyPr/>
          <a:lstStyle/>
          <a:p>
            <a:r>
              <a:rPr lang="en-US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Xây dựng công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3DAD841-FCFF-4103-A6EB-771DA52D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8" y="889013"/>
            <a:ext cx="5375105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kern="0" noProof="0" dirty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 noProof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TH3: </a:t>
            </a:r>
            <a:r>
              <a:rPr lang="fr-FR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 riêng      và      phức liên hợp</a:t>
            </a:r>
            <a:endParaRPr lang="fr-F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9A487C-59CD-48A7-8E6E-1D31369155B1}"/>
              </a:ext>
            </a:extLst>
          </p:cNvPr>
          <p:cNvSpPr/>
          <p:nvPr/>
        </p:nvSpPr>
        <p:spPr>
          <a:xfrm>
            <a:off x="342088" y="891250"/>
            <a:ext cx="5370555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F01496-4B51-4F14-97C6-8EF6A7797DE5}"/>
                  </a:ext>
                </a:extLst>
              </p:cNvPr>
              <p:cNvSpPr txBox="1"/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F01496-4B51-4F14-97C6-8EF6A779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5" y="1022959"/>
                <a:ext cx="371127" cy="369332"/>
              </a:xfrm>
              <a:prstGeom prst="rect">
                <a:avLst/>
              </a:prstGeom>
              <a:blipFill>
                <a:blip r:embed="rId2"/>
                <a:stretch>
                  <a:fillRect l="-19672" r="-655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79E6B7-C77B-4199-86A0-9FF15664E70A}"/>
                  </a:ext>
                </a:extLst>
              </p:cNvPr>
              <p:cNvSpPr txBox="1"/>
              <p:nvPr/>
            </p:nvSpPr>
            <p:spPr>
              <a:xfrm>
                <a:off x="3344386" y="1022959"/>
                <a:ext cx="378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79E6B7-C77B-4199-86A0-9FF15664E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86" y="1022959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l="-17742" r="-64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EAFAA-EC9B-4B17-9D11-6A6A3FC4326C}"/>
                  </a:ext>
                </a:extLst>
              </p:cNvPr>
              <p:cNvSpPr txBox="1"/>
              <p:nvPr/>
            </p:nvSpPr>
            <p:spPr>
              <a:xfrm>
                <a:off x="6533825" y="1661442"/>
                <a:ext cx="1964769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EAFAA-EC9B-4B17-9D11-6A6A3FC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25" y="1661442"/>
                <a:ext cx="1964769" cy="978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058616-9209-4AF7-A6F8-9C15476DFBF8}"/>
              </a:ext>
            </a:extLst>
          </p:cNvPr>
          <p:cNvCxnSpPr>
            <a:cxnSpLocks/>
          </p:cNvCxnSpPr>
          <p:nvPr/>
        </p:nvCxnSpPr>
        <p:spPr>
          <a:xfrm>
            <a:off x="6096000" y="1661442"/>
            <a:ext cx="0" cy="403234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B57EEE-3795-4DD7-9435-55652DC5449E}"/>
                  </a:ext>
                </a:extLst>
              </p:cNvPr>
              <p:cNvSpPr txBox="1"/>
              <p:nvPr/>
            </p:nvSpPr>
            <p:spPr>
              <a:xfrm>
                <a:off x="6533825" y="2833669"/>
                <a:ext cx="2113848" cy="577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B57EEE-3795-4DD7-9435-55652DC5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25" y="2833669"/>
                <a:ext cx="2113848" cy="5774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87C0C-806C-4E8F-A833-EAA4517AC0BD}"/>
                  </a:ext>
                </a:extLst>
              </p:cNvPr>
              <p:cNvSpPr txBox="1"/>
              <p:nvPr/>
            </p:nvSpPr>
            <p:spPr>
              <a:xfrm>
                <a:off x="6793319" y="3682691"/>
                <a:ext cx="1854354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87C0C-806C-4E8F-A833-EAA4517AC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9" y="3682691"/>
                <a:ext cx="1854354" cy="634661"/>
              </a:xfrm>
              <a:prstGeom prst="rect">
                <a:avLst/>
              </a:prstGeom>
              <a:blipFill>
                <a:blip r:embed="rId1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E44292-65C3-4D86-A213-E65052A59A71}"/>
                  </a:ext>
                </a:extLst>
              </p:cNvPr>
              <p:cNvSpPr txBox="1"/>
              <p:nvPr/>
            </p:nvSpPr>
            <p:spPr>
              <a:xfrm>
                <a:off x="6580500" y="4678908"/>
                <a:ext cx="9086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E44292-65C3-4D86-A213-E65052A59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00" y="4678908"/>
                <a:ext cx="908647" cy="307777"/>
              </a:xfrm>
              <a:prstGeom prst="rect">
                <a:avLst/>
              </a:prstGeom>
              <a:blipFill>
                <a:blip r:embed="rId13"/>
                <a:stretch>
                  <a:fillRect l="-8000" t="-26000" r="-5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911B7-3FD3-42B2-8E1C-786A5EED065D}"/>
                  </a:ext>
                </a:extLst>
              </p:cNvPr>
              <p:cNvSpPr txBox="1"/>
              <p:nvPr/>
            </p:nvSpPr>
            <p:spPr>
              <a:xfrm>
                <a:off x="336755" y="1661442"/>
                <a:ext cx="3843745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911B7-3FD3-42B2-8E1C-786A5EED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" y="1661442"/>
                <a:ext cx="3843745" cy="319318"/>
              </a:xfrm>
              <a:prstGeom prst="rect">
                <a:avLst/>
              </a:prstGeom>
              <a:blipFill>
                <a:blip r:embed="rId14"/>
                <a:stretch>
                  <a:fillRect l="-951" t="-1923" r="-15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3CDB5-1C2B-476E-92F6-96C9640C6A56}"/>
                  </a:ext>
                </a:extLst>
              </p:cNvPr>
              <p:cNvSpPr txBox="1"/>
              <p:nvPr/>
            </p:nvSpPr>
            <p:spPr>
              <a:xfrm>
                <a:off x="344944" y="2565157"/>
                <a:ext cx="48960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3CDB5-1C2B-476E-92F6-96C9640C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4" y="2565157"/>
                <a:ext cx="4896020" cy="347403"/>
              </a:xfrm>
              <a:prstGeom prst="rect">
                <a:avLst/>
              </a:prstGeom>
              <a:blipFill>
                <a:blip r:embed="rId15"/>
                <a:stretch>
                  <a:fillRect l="-498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FFEE26-99DC-4611-96BF-2C7E8CB42D33}"/>
                  </a:ext>
                </a:extLst>
              </p:cNvPr>
              <p:cNvSpPr txBox="1"/>
              <p:nvPr/>
            </p:nvSpPr>
            <p:spPr>
              <a:xfrm>
                <a:off x="337538" y="3496957"/>
                <a:ext cx="5228033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ươ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FFEE26-99DC-4611-96BF-2C7E8CB4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3496957"/>
                <a:ext cx="5228033" cy="321563"/>
              </a:xfrm>
              <a:prstGeom prst="rect">
                <a:avLst/>
              </a:prstGeom>
              <a:blipFill>
                <a:blip r:embed="rId16"/>
                <a:stretch>
                  <a:fillRect l="-35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C0944C-CB01-4B5D-981D-D7DBA4C6A3CE}"/>
                  </a:ext>
                </a:extLst>
              </p:cNvPr>
              <p:cNvSpPr txBox="1"/>
              <p:nvPr/>
            </p:nvSpPr>
            <p:spPr>
              <a:xfrm>
                <a:off x="337538" y="4402916"/>
                <a:ext cx="5233997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ươ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C0944C-CB01-4B5D-981D-D7DBA4C6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38" y="4402916"/>
                <a:ext cx="5233997" cy="321563"/>
              </a:xfrm>
              <a:prstGeom prst="rect">
                <a:avLst/>
              </a:prstGeom>
              <a:blipFill>
                <a:blip r:embed="rId17"/>
                <a:stretch>
                  <a:fillRect l="-233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1105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F01227A-DA89-450B-AD62-6FBC37D71A89}"/>
              </a:ext>
            </a:extLst>
          </p:cNvPr>
          <p:cNvGrpSpPr/>
          <p:nvPr/>
        </p:nvGrpSpPr>
        <p:grpSpPr>
          <a:xfrm>
            <a:off x="344592" y="1800811"/>
            <a:ext cx="4990978" cy="399405"/>
            <a:chOff x="344592" y="1800811"/>
            <a:chExt cx="4990978" cy="39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E1B682-708F-455E-AC40-81AFFBFC894D}"/>
                    </a:ext>
                  </a:extLst>
                </p:cNvPr>
                <p:cNvSpPr txBox="1"/>
                <p:nvPr/>
              </p:nvSpPr>
              <p:spPr>
                <a:xfrm>
                  <a:off x="344592" y="1846626"/>
                  <a:ext cx="2249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E1B682-708F-455E-AC40-81AFFBFC8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92" y="1846626"/>
                  <a:ext cx="2249847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923A33-CEEF-4312-8577-1AD4D7C7B09C}"/>
                </a:ext>
              </a:extLst>
            </p:cNvPr>
            <p:cNvSpPr txBox="1"/>
            <p:nvPr/>
          </p:nvSpPr>
          <p:spPr>
            <a:xfrm>
              <a:off x="2412081" y="1800811"/>
              <a:ext cx="2923489" cy="39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7000"/>
                </a:lnSpc>
                <a:spcAft>
                  <a:spcPts val="800"/>
                </a:spcAft>
                <a:defRPr sz="20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/>
                <a:t>có thành phần thứ s bằng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487D1E-368C-459C-A9D0-30A41BF09DB2}"/>
                  </a:ext>
                </a:extLst>
              </p:cNvPr>
              <p:cNvSpPr txBox="1"/>
              <p:nvPr/>
            </p:nvSpPr>
            <p:spPr>
              <a:xfrm>
                <a:off x="405666" y="3720147"/>
                <a:ext cx="2424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487D1E-368C-459C-A9D0-30A41BF0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6" y="3720147"/>
                <a:ext cx="2424766" cy="307777"/>
              </a:xfrm>
              <a:prstGeom prst="rect">
                <a:avLst/>
              </a:prstGeom>
              <a:blipFill>
                <a:blip r:embed="rId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21991-8B0A-43AC-B023-6973316ED240}"/>
                  </a:ext>
                </a:extLst>
              </p:cNvPr>
              <p:cNvSpPr txBox="1"/>
              <p:nvPr/>
            </p:nvSpPr>
            <p:spPr>
              <a:xfrm>
                <a:off x="405666" y="3143113"/>
                <a:ext cx="21276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21991-8B0A-43AC-B023-6973316ED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6" y="3143113"/>
                <a:ext cx="2127698" cy="307777"/>
              </a:xfrm>
              <a:prstGeom prst="rect">
                <a:avLst/>
              </a:prstGeom>
              <a:blipFill>
                <a:blip r:embed="rId4"/>
                <a:stretch>
                  <a:fillRect l="-14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851FD0-F095-411E-B594-A2A3ED31B7C8}"/>
                  </a:ext>
                </a:extLst>
              </p:cNvPr>
              <p:cNvSpPr txBox="1"/>
              <p:nvPr/>
            </p:nvSpPr>
            <p:spPr>
              <a:xfrm>
                <a:off x="405666" y="4296842"/>
                <a:ext cx="14032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851FD0-F095-411E-B594-A2A3ED31B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6" y="4296842"/>
                <a:ext cx="1403205" cy="307777"/>
              </a:xfrm>
              <a:prstGeom prst="rect">
                <a:avLst/>
              </a:prstGeom>
              <a:blipFill>
                <a:blip r:embed="rId5"/>
                <a:stretch>
                  <a:fillRect l="-3913" r="-347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6E6A3B71-9E99-4830-94C6-1CE72DBF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39" y="889013"/>
            <a:ext cx="2079090" cy="6372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2400" b="1" kern="0">
                <a:solidFill>
                  <a:srgbClr val="333399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r>
              <a:rPr kumimoji="0" lang="fr-FR" sz="2400" b="1" i="0" u="none" strike="noStrike" kern="0" cap="none" spc="0" normalizeH="0" baseline="0" noProof="0">
                <a:ln>
                  <a:noFill/>
                </a:ln>
                <a:solidFill>
                  <a:srgbClr val="33339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6117B-338F-47E4-9E4E-BCC305CEFCFA}"/>
              </a:ext>
            </a:extLst>
          </p:cNvPr>
          <p:cNvSpPr/>
          <p:nvPr/>
        </p:nvSpPr>
        <p:spPr>
          <a:xfrm>
            <a:off x="342087" y="891250"/>
            <a:ext cx="2069995" cy="632750"/>
          </a:xfrm>
          <a:prstGeom prst="rect">
            <a:avLst/>
          </a:prstGeom>
          <a:noFill/>
          <a:ln w="28575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3B679E-3300-42E8-BB6D-1074C005837C}"/>
              </a:ext>
            </a:extLst>
          </p:cNvPr>
          <p:cNvGrpSpPr/>
          <p:nvPr/>
        </p:nvGrpSpPr>
        <p:grpSpPr>
          <a:xfrm>
            <a:off x="344592" y="2474790"/>
            <a:ext cx="6743216" cy="399405"/>
            <a:chOff x="344592" y="2474790"/>
            <a:chExt cx="6743216" cy="39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E157CD-0D2C-40C8-AE57-DF14ADE512F2}"/>
                    </a:ext>
                  </a:extLst>
                </p:cNvPr>
                <p:cNvSpPr txBox="1"/>
                <p:nvPr/>
              </p:nvSpPr>
              <p:spPr>
                <a:xfrm>
                  <a:off x="2557209" y="2520603"/>
                  <a:ext cx="45305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E157CD-0D2C-40C8-AE57-DF14ADE51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209" y="2520603"/>
                  <a:ext cx="453059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6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358AAD-57B9-4ADD-A53C-4FB7E5696D15}"/>
                    </a:ext>
                  </a:extLst>
                </p:cNvPr>
                <p:cNvSpPr txBox="1"/>
                <p:nvPr/>
              </p:nvSpPr>
              <p:spPr>
                <a:xfrm>
                  <a:off x="344592" y="2474790"/>
                  <a:ext cx="2351474" cy="399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07000"/>
                    </a:lnSpc>
                    <a:spcAft>
                      <a:spcPts val="800"/>
                    </a:spcAft>
                    <a:defRPr sz="200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/>
                    <a:t>Xây dựng ma trận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358AAD-57B9-4ADD-A53C-4FB7E5696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92" y="2474790"/>
                  <a:ext cx="2351474" cy="399405"/>
                </a:xfrm>
                <a:prstGeom prst="rect">
                  <a:avLst/>
                </a:prstGeom>
                <a:blipFill>
                  <a:blip r:embed="rId7"/>
                  <a:stretch>
                    <a:fillRect t="-9231" r="-1039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iêu đề 1">
            <a:extLst>
              <a:ext uri="{FF2B5EF4-FFF2-40B4-BE49-F238E27FC236}">
                <a16:creationId xmlns:a16="http://schemas.microsoft.com/office/drawing/2014/main" id="{A6EDF17D-9AFB-49FA-BBA9-2D792957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Phương pháp xuống thang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7" ma:contentTypeDescription="Create a new document." ma:contentTypeScope="" ma:versionID="5e435e2c888aabec13620977d7455544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c6708de422b45e5869731643d45a23b8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6ECD56-F68C-4EE8-9E6C-63AF1790CAA7}"/>
</file>

<file path=customXml/itemProps2.xml><?xml version="1.0" encoding="utf-8"?>
<ds:datastoreItem xmlns:ds="http://schemas.openxmlformats.org/officeDocument/2006/customXml" ds:itemID="{AACF730D-4B71-4A9F-9340-42DC5685C1F7}"/>
</file>

<file path=customXml/itemProps3.xml><?xml version="1.0" encoding="utf-8"?>
<ds:datastoreItem xmlns:ds="http://schemas.openxmlformats.org/officeDocument/2006/customXml" ds:itemID="{E498C231-DEAC-4822-AFB9-3CB12E98875A}"/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2015</TotalTime>
  <Words>1808</Words>
  <Application>Microsoft Office PowerPoint</Application>
  <PresentationFormat>Widescreen</PresentationFormat>
  <Paragraphs>212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Lato</vt:lpstr>
      <vt:lpstr>Times New Roman</vt:lpstr>
      <vt:lpstr>Office Theme</vt:lpstr>
      <vt:lpstr>PowerPoint Presentation</vt:lpstr>
      <vt:lpstr>1. Bài toán và ý tưởng</vt:lpstr>
      <vt:lpstr>1. Bài toán và ý tưởng</vt:lpstr>
      <vt:lpstr>2. Xây dựng công thức</vt:lpstr>
      <vt:lpstr>2. Xây dựng công thức</vt:lpstr>
      <vt:lpstr>2. Xây dựng công thức</vt:lpstr>
      <vt:lpstr>2. Xây dựng công thức</vt:lpstr>
      <vt:lpstr>2. Xây dựng công thức</vt:lpstr>
      <vt:lpstr>3. Phương pháp xuống thang</vt:lpstr>
      <vt:lpstr>3. Phương pháp xuống thang</vt:lpstr>
      <vt:lpstr>3. Phương pháp xuống thang</vt:lpstr>
      <vt:lpstr>3. Phương pháp xuống thang</vt:lpstr>
      <vt:lpstr>4. Thuật toán</vt:lpstr>
      <vt:lpstr>4. Thuật toán</vt:lpstr>
      <vt:lpstr>4. Thuật toán</vt:lpstr>
      <vt:lpstr>4. Thuật toán</vt:lpstr>
      <vt:lpstr>4. Thuật toán</vt:lpstr>
      <vt:lpstr>5. Đánh giá phương pháp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Tran Thanh Tung 20206184</cp:lastModifiedBy>
  <cp:revision>29</cp:revision>
  <dcterms:created xsi:type="dcterms:W3CDTF">2020-12-31T09:57:48Z</dcterms:created>
  <dcterms:modified xsi:type="dcterms:W3CDTF">2021-12-20T14:08:12Z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