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0" r:id="rId6"/>
    <p:sldId id="311" r:id="rId7"/>
    <p:sldId id="282" r:id="rId8"/>
    <p:sldId id="281" r:id="rId9"/>
    <p:sldId id="283" r:id="rId10"/>
    <p:sldId id="284" r:id="rId11"/>
    <p:sldId id="286" r:id="rId12"/>
    <p:sldId id="296" r:id="rId13"/>
    <p:sldId id="285" r:id="rId14"/>
    <p:sldId id="287" r:id="rId15"/>
    <p:sldId id="288" r:id="rId16"/>
    <p:sldId id="312" r:id="rId17"/>
    <p:sldId id="289" r:id="rId18"/>
    <p:sldId id="290" r:id="rId19"/>
    <p:sldId id="291" r:id="rId20"/>
    <p:sldId id="297" r:id="rId21"/>
    <p:sldId id="298" r:id="rId22"/>
    <p:sldId id="292" r:id="rId23"/>
    <p:sldId id="293" r:id="rId24"/>
    <p:sldId id="313" r:id="rId25"/>
    <p:sldId id="299" r:id="rId26"/>
    <p:sldId id="300" r:id="rId27"/>
    <p:sldId id="301" r:id="rId28"/>
    <p:sldId id="302" r:id="rId29"/>
    <p:sldId id="303" r:id="rId30"/>
    <p:sldId id="304" r:id="rId31"/>
    <p:sldId id="314" r:id="rId32"/>
    <p:sldId id="306" r:id="rId33"/>
    <p:sldId id="307" r:id="rId34"/>
    <p:sldId id="308" r:id="rId35"/>
    <p:sldId id="310" r:id="rId36"/>
    <p:sldId id="25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 Viet Trung 20173415" initials="NVT2" lastIdx="5" clrIdx="0">
    <p:extLst>
      <p:ext uri="{19B8F6BF-5375-455C-9EA6-DF929625EA0E}">
        <p15:presenceInfo xmlns:p15="http://schemas.microsoft.com/office/powerpoint/2012/main" userId="Ngo Viet Trung 201734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0" autoAdjust="0"/>
    <p:restoredTop sz="94660"/>
  </p:normalViewPr>
  <p:slideViewPr>
    <p:cSldViewPr snapToGrid="0">
      <p:cViewPr>
        <p:scale>
          <a:sx n="100" d="100"/>
          <a:sy n="100" d="100"/>
        </p:scale>
        <p:origin x="758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01/20/2022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CHỦ ĐỀ 17:</a:t>
            </a:r>
            <a:br>
              <a:rPr lang="en-US" dirty="0"/>
            </a:b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91832"/>
            <a:ext cx="6858000" cy="1655762"/>
          </a:xfrm>
        </p:spPr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Quang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MSSV: 20173179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E947-83B2-4031-97DF-DC21BC4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vector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1B0E89-4A1F-483F-AD3F-D10504B86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396" y="2035205"/>
            <a:ext cx="4792813" cy="408036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CA201A-5663-4FA4-ADC2-CF3C44FB3A7C}"/>
              </a:ext>
            </a:extLst>
          </p:cNvPr>
          <p:cNvSpPr txBox="1">
            <a:spLocks/>
          </p:cNvSpPr>
          <p:nvPr/>
        </p:nvSpPr>
        <p:spPr>
          <a:xfrm>
            <a:off x="488950" y="1415440"/>
            <a:ext cx="8470901" cy="501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F61B88-8DFC-4D08-A029-11E48AE50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350" y="1567840"/>
                <a:ext cx="8470901" cy="5013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F61B88-8DFC-4D08-A029-11E48AE5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1567840"/>
                <a:ext cx="8470901" cy="5013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6E9D-A73B-460B-B002-88BC9A8A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vector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D14A62-0D22-4A67-AD86-FA825CE67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46200"/>
                <a:ext cx="8324124" cy="4902199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𝐦𝐧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𝐧𝐧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rank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 </a:t>
                </a:r>
                <a:r>
                  <a:rPr lang="en-US" dirty="0" err="1"/>
                  <a:t>của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Các</a:t>
                </a:r>
                <a:r>
                  <a:rPr lang="en-US" dirty="0"/>
                  <a:t> vector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trái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Các vector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D14A62-0D22-4A67-AD86-FA825CE67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46200"/>
                <a:ext cx="8324124" cy="4902199"/>
              </a:xfrm>
              <a:blipFill>
                <a:blip r:embed="rId2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9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78BB-7460-439A-A21A-13D63F17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vector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6DA11-1F0F-43D7-8E96-8FCEF19B1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Với: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6DA11-1F0F-43D7-8E96-8FCEF19B1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82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0148-BC05-4EB8-AD42-2AE27205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vector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p:pic>
        <p:nvPicPr>
          <p:cNvPr id="2048" name="Content Placeholder 2047">
            <a:extLst>
              <a:ext uri="{FF2B5EF4-FFF2-40B4-BE49-F238E27FC236}">
                <a16:creationId xmlns:a16="http://schemas.microsoft.com/office/drawing/2014/main" id="{3841E866-E3CD-4EB1-84AE-4FA556A6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529" y="1613284"/>
            <a:ext cx="5944430" cy="4887007"/>
          </a:xfrm>
        </p:spPr>
      </p:pic>
    </p:spTree>
    <p:extLst>
      <p:ext uri="{BB962C8B-B14F-4D97-AF65-F5344CB8AC3E}">
        <p14:creationId xmlns:p14="http://schemas.microsoft.com/office/powerpoint/2010/main" val="38204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9C48-C7D7-4EB4-B80A-15C1C3AB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1A6D8-9E5D-4E81-9ECD-44B4D162C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một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như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ở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lúc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trước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US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1A6D8-9E5D-4E81-9ECD-44B4D162C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31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290C-AC65-4D3B-9177-5179070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2C4DB-4ABC-4AD8-A039-7B2130737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Như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, ta </a:t>
                </a:r>
                <a:r>
                  <a:rPr lang="en-US" dirty="0" err="1"/>
                  <a:t>có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trực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𝐴𝑉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⇔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⇔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2C4DB-4ABC-4AD8-A039-7B2130737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26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290C-AC65-4D3B-9177-5179070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11376-3C4B-44BA-AF51-8DEA4B646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75" y="1238248"/>
            <a:ext cx="7735862" cy="5409694"/>
          </a:xfrm>
        </p:spPr>
      </p:pic>
    </p:spTree>
    <p:extLst>
      <p:ext uri="{BB962C8B-B14F-4D97-AF65-F5344CB8AC3E}">
        <p14:creationId xmlns:p14="http://schemas.microsoft.com/office/powerpoint/2010/main" val="125127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27A2-EEA1-4197-82FE-B502F46B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A860A-8E6B-4FED-81CC-CB08E171D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Xét </a:t>
                </a: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vector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A860A-8E6B-4FED-81CC-CB08E171D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3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83C5-C2DF-464F-91CE-508BD42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B302A-66C4-4101-B156-48945531C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46199"/>
                <a:ext cx="8026400" cy="4902199"/>
              </a:xfrm>
            </p:spPr>
            <p:txBody>
              <a:bodyPr anchor="ctr"/>
              <a:lstStyle/>
              <a:p>
                <a:pPr marL="514350" indent="-514350">
                  <a:buAutoNum type="arabicPeriod"/>
                </a:pPr>
                <a:r>
                  <a:rPr lang="en-US" sz="2600" b="1" dirty="0" err="1">
                    <a:solidFill>
                      <a:schemeClr val="accent5"/>
                    </a:solidFill>
                  </a:rPr>
                  <a:t>Nén</a:t>
                </a:r>
                <a:r>
                  <a:rPr lang="en-US" sz="26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sz="2600" b="1" dirty="0" err="1">
                    <a:solidFill>
                      <a:schemeClr val="accent5"/>
                    </a:solidFill>
                  </a:rPr>
                  <a:t>ảnh</a:t>
                </a:r>
                <a:endParaRPr lang="en-US" sz="2600" b="1" dirty="0">
                  <a:solidFill>
                    <a:schemeClr val="accent5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US" sz="2600" b="1" dirty="0"/>
              </a:p>
              <a:p>
                <a:pPr marL="0" indent="0">
                  <a:buNone/>
                </a:pP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bức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, ta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đen</a:t>
                </a:r>
                <a:r>
                  <a:rPr lang="en-US" dirty="0"/>
                  <a:t> </a:t>
                </a:r>
                <a:r>
                  <a:rPr lang="en-US" dirty="0" err="1"/>
                  <a:t>trắng</a:t>
                </a:r>
                <a:r>
                  <a:rPr lang="en-US" dirty="0"/>
                  <a:t>, </a:t>
                </a:r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đen</a:t>
                </a:r>
                <a:r>
                  <a:rPr lang="en-US" dirty="0"/>
                  <a:t> </a:t>
                </a:r>
                <a:r>
                  <a:rPr lang="en-US" dirty="0" err="1"/>
                  <a:t>trắng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1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nằm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255]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Coi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giữ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,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gần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Khi </a:t>
                </a:r>
                <a:r>
                  <a:rPr lang="en-US" dirty="0" err="1"/>
                  <a:t>đó</a:t>
                </a:r>
                <a:r>
                  <a:rPr lang="en-US" dirty="0"/>
                  <a:t>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xấp</a:t>
                </a:r>
                <a:r>
                  <a:rPr lang="en-US" dirty="0"/>
                  <a:t> </a:t>
                </a:r>
                <a:r>
                  <a:rPr lang="en-US" dirty="0" err="1"/>
                  <a:t>xỉ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 </a:t>
                </a:r>
                <a:r>
                  <a:rPr lang="en-US" dirty="0" err="1"/>
                  <a:t>trận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B302A-66C4-4101-B156-48945531C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46199"/>
                <a:ext cx="8026400" cy="4902199"/>
              </a:xfrm>
              <a:blipFill>
                <a:blip r:embed="rId2"/>
                <a:stretch>
                  <a:fillRect l="-1367" r="-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5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24F8-458E-419E-86F8-D6C35FD0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673AE-90B5-4E76-B432-CDFE6A31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b="1" dirty="0"/>
                  <a:t>Định </a:t>
                </a:r>
                <a:r>
                  <a:rPr lang="en-US" b="1" dirty="0" err="1"/>
                  <a:t>lý</a:t>
                </a:r>
                <a:r>
                  <a:rPr lang="en-US" b="1" dirty="0"/>
                  <a:t> </a:t>
                </a:r>
                <a:r>
                  <a:rPr lang="en-US" b="1" dirty="0" err="1"/>
                  <a:t>Frobenius</a:t>
                </a:r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Frobenius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Frobenius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673AE-90B5-4E76-B432-CDFE6A31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8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1CC-F1C8-480F-93D3-A18B61A5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0EA73-89EF-4748-9D5C-4B49F7183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libri (Body)"/>
                  </a:rPr>
                  <a:t>Hệ </a:t>
                </a:r>
                <a:r>
                  <a:rPr lang="en-US" dirty="0" err="1">
                    <a:latin typeface="Calibri (Body)"/>
                  </a:rPr>
                  <a:t>trực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chuẩn</a:t>
                </a:r>
                <a:r>
                  <a:rPr lang="en-US" dirty="0">
                    <a:latin typeface="Calibri (Body)"/>
                  </a:rPr>
                  <a:t>: </a:t>
                </a:r>
                <a:r>
                  <a:rPr lang="en-US" dirty="0" err="1">
                    <a:latin typeface="Calibri (Body)"/>
                  </a:rPr>
                  <a:t>Một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hệ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cơ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sở</a:t>
                </a:r>
                <a:r>
                  <a:rPr lang="en-US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được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gọi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là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hệ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trực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chuẩn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nếu</a:t>
                </a:r>
                <a:r>
                  <a:rPr lang="en-US" dirty="0">
                    <a:latin typeface="Calibri (Body)"/>
                  </a:rPr>
                  <a:t>:</a:t>
                </a:r>
                <a:br>
                  <a:rPr lang="en-US" dirty="0">
                    <a:latin typeface="Calibri (Body)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 &amp;&amp;&amp;∀1≤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&amp;     &amp;&amp;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libri (Body)"/>
                  </a:rPr>
                  <a:t>Ma </a:t>
                </a:r>
                <a:r>
                  <a:rPr lang="en-US" dirty="0" err="1">
                    <a:latin typeface="Calibri (Body)"/>
                  </a:rPr>
                  <a:t>trận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trực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giao</a:t>
                </a:r>
                <a:r>
                  <a:rPr lang="en-US" dirty="0">
                    <a:latin typeface="Calibri (Body)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là</a:t>
                </a:r>
                <a:r>
                  <a:rPr lang="en-US" dirty="0">
                    <a:latin typeface="Calibri (Body)"/>
                  </a:rPr>
                  <a:t> ma </a:t>
                </a:r>
                <a:r>
                  <a:rPr lang="en-US" dirty="0" err="1">
                    <a:latin typeface="Calibri (Body)"/>
                  </a:rPr>
                  <a:t>trận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trực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giao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nếu</a:t>
                </a:r>
                <a:r>
                  <a:rPr lang="en-US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là</a:t>
                </a:r>
                <a:r>
                  <a:rPr lang="en-US" dirty="0">
                    <a:latin typeface="Calibri (Body)"/>
                  </a:rPr>
                  <a:t> 1 </a:t>
                </a:r>
                <a:r>
                  <a:rPr lang="en-US" dirty="0" err="1">
                    <a:latin typeface="Calibri (Body)"/>
                  </a:rPr>
                  <a:t>hệ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trực</a:t>
                </a:r>
                <a:r>
                  <a:rPr lang="en-US" dirty="0">
                    <a:latin typeface="Calibri (Body)"/>
                  </a:rPr>
                  <a:t> </a:t>
                </a:r>
                <a:r>
                  <a:rPr lang="en-US" dirty="0" err="1">
                    <a:latin typeface="Calibri (Body)"/>
                  </a:rPr>
                  <a:t>chuẩn</a:t>
                </a:r>
                <a:r>
                  <a:rPr lang="en-US" dirty="0">
                    <a:latin typeface="Calibri (Body)"/>
                  </a:rPr>
                  <a:t> </a:t>
                </a:r>
                <a:br>
                  <a:rPr lang="en-US" dirty="0">
                    <a:latin typeface="Calibri (Body)"/>
                  </a:rPr>
                </a:br>
                <a:endParaRPr lang="en-US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0EA73-89EF-4748-9D5C-4B49F7183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39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1C95-3553-41DA-A375-B3806694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DAB2C-A172-4DFA-9F39-44B063384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Vết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là</a:t>
                </a:r>
                <a:r>
                  <a:rPr lang="en-GB" dirty="0"/>
                  <a:t> 2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bất</a:t>
                </a:r>
                <a:r>
                  <a:rPr lang="en-GB" dirty="0"/>
                  <a:t> </a:t>
                </a:r>
                <a:r>
                  <a:rPr lang="en-GB" dirty="0" err="1"/>
                  <a:t>kì</a:t>
                </a:r>
                <a:r>
                  <a:rPr lang="en-GB" dirty="0"/>
                  <a:t> </a:t>
                </a:r>
                <a:r>
                  <a:rPr lang="en-GB" dirty="0" err="1"/>
                  <a:t>thì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DAB2C-A172-4DFA-9F39-44B063384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0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BE7E-B8CE-4B85-AC18-DBE8F0A1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F7AE2-2A3D-4F7F-A327-8D229441C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u="sng" dirty="0"/>
                  <a:t>Chứng </a:t>
                </a:r>
                <a:r>
                  <a:rPr lang="en-GB" i="1" u="sng" dirty="0" err="1"/>
                  <a:t>minh</a:t>
                </a:r>
                <a:r>
                  <a:rPr lang="en-GB" i="1" u="sng" dirty="0"/>
                  <a:t>:</a:t>
                </a:r>
              </a:p>
              <a:p>
                <a:pPr marL="0" indent="0">
                  <a:buNone/>
                </a:pPr>
                <a:r>
                  <a:rPr lang="en-GB" dirty="0" err="1"/>
                  <a:t>Với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lần</a:t>
                </a:r>
                <a:r>
                  <a:rPr lang="en-GB" dirty="0"/>
                  <a:t> </a:t>
                </a:r>
                <a:r>
                  <a:rPr lang="en-GB" dirty="0" err="1"/>
                  <a:t>lượt</a:t>
                </a:r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vector </a:t>
                </a:r>
                <a:r>
                  <a:rPr lang="en-GB" dirty="0" err="1"/>
                  <a:t>dòng</a:t>
                </a:r>
                <a:r>
                  <a:rPr lang="en-GB" dirty="0"/>
                  <a:t> </a:t>
                </a:r>
                <a:r>
                  <a:rPr lang="en-GB" dirty="0" err="1"/>
                  <a:t>thứ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cột</a:t>
                </a:r>
                <a:r>
                  <a:rPr lang="en-GB" dirty="0"/>
                  <a:t> </a:t>
                </a:r>
                <a:r>
                  <a:rPr lang="en-GB" dirty="0" err="1"/>
                  <a:t>thứ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Khi </a:t>
                </a:r>
                <a:r>
                  <a:rPr lang="en-GB" dirty="0" err="1"/>
                  <a:t>đó</a:t>
                </a:r>
                <a:r>
                  <a:rPr lang="en-GB" dirty="0"/>
                  <a:t> ta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/>
                  <a:t>phần</a:t>
                </a:r>
                <a:r>
                  <a:rPr lang="en-GB" dirty="0"/>
                  <a:t> </a:t>
                </a:r>
                <a:r>
                  <a:rPr lang="en-GB" dirty="0" err="1"/>
                  <a:t>tử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của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Biến</a:t>
                </a:r>
                <a:r>
                  <a:rPr lang="en-GB" dirty="0"/>
                  <a:t> </a:t>
                </a:r>
                <a:r>
                  <a:rPr lang="en-GB" dirty="0" err="1"/>
                  <a:t>đổi</a:t>
                </a:r>
                <a:r>
                  <a:rPr lang="en-GB" dirty="0"/>
                  <a:t> </a:t>
                </a:r>
                <a:r>
                  <a:rPr lang="en-GB" dirty="0" err="1"/>
                  <a:t>tương</a:t>
                </a:r>
                <a:r>
                  <a:rPr lang="en-GB" dirty="0"/>
                  <a:t> </a:t>
                </a:r>
                <a:r>
                  <a:rPr lang="en-GB" dirty="0" err="1"/>
                  <a:t>tự</a:t>
                </a:r>
                <a:r>
                  <a:rPr lang="en-GB" dirty="0"/>
                  <a:t>, ta </a:t>
                </a:r>
                <a:r>
                  <a:rPr lang="en-GB" dirty="0" err="1"/>
                  <a:t>được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F7AE2-2A3D-4F7F-A327-8D229441C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1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26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9830-0687-4AC1-B6B5-52C4C2FB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84663C-3B1C-4655-BB45-ABAAB8BB4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46200"/>
                <a:ext cx="8026400" cy="5179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Khi </a:t>
                </a:r>
                <a:r>
                  <a:rPr lang="en-US" dirty="0" err="1"/>
                  <a:t>đó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 </a:t>
                </a:r>
                <a:r>
                  <a:rPr lang="en-US" dirty="0" err="1"/>
                  <a:t>đó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84663C-3B1C-4655-BB45-ABAAB8BB4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46200"/>
                <a:ext cx="8026400" cy="5179860"/>
              </a:xfrm>
              <a:blipFill>
                <a:blip r:embed="rId2"/>
                <a:stretch>
                  <a:fillRect l="-911" t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91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5FF7-1E80-4934-BF54-963C9E6A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34D88-04A9-4AF1-B385-5BB7F8890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Vậy: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Sai </a:t>
                </a:r>
                <a:r>
                  <a:rPr lang="en-US" dirty="0" err="1"/>
                  <a:t>số</a:t>
                </a:r>
                <a:r>
                  <a:rPr lang="en-US" dirty="0"/>
                  <a:t> do </a:t>
                </a:r>
                <a:r>
                  <a:rPr lang="en-US" dirty="0" err="1"/>
                  <a:t>xấp</a:t>
                </a:r>
                <a:r>
                  <a:rPr lang="en-US" dirty="0"/>
                  <a:t> </a:t>
                </a:r>
                <a:r>
                  <a:rPr lang="en-US" dirty="0" err="1"/>
                  <a:t>xỉ</a:t>
                </a:r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bỏ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so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, ta </a:t>
                </a:r>
                <a:r>
                  <a:rPr lang="en-US" dirty="0" err="1"/>
                  <a:t>muốn</a:t>
                </a:r>
                <a:r>
                  <a:rPr lang="en-US" dirty="0"/>
                  <a:t> </a:t>
                </a:r>
                <a:r>
                  <a:rPr lang="en-US" dirty="0" err="1"/>
                  <a:t>giữ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ít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của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34D88-04A9-4AF1-B385-5BB7F8890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6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5FF7-1E80-4934-BF54-963C9E6A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707A9-F7D6-4182-A2D4-AF35DB54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88" y="1238248"/>
            <a:ext cx="4574423" cy="51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8AD-0D46-48F8-A5F6-9AB7F71F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86F6-7140-4C56-A2B6-EE8D8D93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613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5"/>
                </a:solidFill>
              </a:rPr>
              <a:t>2. </a:t>
            </a:r>
            <a:r>
              <a:rPr lang="en-US" sz="2600" b="1" dirty="0" err="1">
                <a:solidFill>
                  <a:schemeClr val="accent5"/>
                </a:solidFill>
              </a:rPr>
              <a:t>Nghịch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đảo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suy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rộng</a:t>
            </a:r>
            <a:r>
              <a:rPr lang="en-US" sz="2600" b="1" dirty="0">
                <a:solidFill>
                  <a:schemeClr val="accent5"/>
                </a:solidFill>
              </a:rPr>
              <a:t> (Pseudo-inverse)</a:t>
            </a:r>
          </a:p>
          <a:p>
            <a:pPr marL="0" indent="0">
              <a:buNone/>
            </a:pPr>
            <a:endParaRPr lang="en-GB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C7D85A-68C4-40C6-BF32-C46FD475A323}"/>
                  </a:ext>
                </a:extLst>
              </p:cNvPr>
              <p:cNvSpPr txBox="1"/>
              <p:nvPr/>
            </p:nvSpPr>
            <p:spPr>
              <a:xfrm>
                <a:off x="488950" y="2392221"/>
                <a:ext cx="7707086" cy="34376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Giả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:r>
                  <a:rPr lang="en-GB" dirty="0" err="1"/>
                  <a:t>khai</a:t>
                </a:r>
                <a:r>
                  <a:rPr lang="en-GB" dirty="0"/>
                  <a:t> </a:t>
                </a:r>
                <a:r>
                  <a:rPr lang="en-GB" dirty="0" err="1"/>
                  <a:t>triển</a:t>
                </a:r>
                <a:r>
                  <a:rPr lang="en-GB" dirty="0"/>
                  <a:t> </a:t>
                </a:r>
                <a:r>
                  <a:rPr lang="en-GB" dirty="0" err="1"/>
                  <a:t>kì</a:t>
                </a:r>
                <a:r>
                  <a:rPr lang="en-GB" dirty="0"/>
                  <a:t> </a:t>
                </a:r>
                <a:r>
                  <a:rPr lang="en-GB" dirty="0" err="1"/>
                  <a:t>dị</a:t>
                </a:r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GB" dirty="0"/>
                  <a:t>Khi </a:t>
                </a:r>
                <a:r>
                  <a:rPr lang="en-GB" dirty="0" err="1"/>
                  <a:t>đó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</a:rPr>
                  <a:t>Được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gọi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là</a:t>
                </a:r>
                <a:r>
                  <a:rPr lang="en-US" dirty="0">
                    <a:ea typeface="Cambria Math" panose="02040503050406030204" pitchFamily="18" charset="0"/>
                  </a:rPr>
                  <a:t> ma </a:t>
                </a:r>
                <a:r>
                  <a:rPr lang="en-US" dirty="0" err="1">
                    <a:ea typeface="Cambria Math" panose="02040503050406030204" pitchFamily="18" charset="0"/>
                  </a:rPr>
                  <a:t>trận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nghịch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đảo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suy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rộng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của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Ma </a:t>
                </a:r>
                <a:r>
                  <a:rPr lang="en-US" b="0" dirty="0" err="1">
                    <a:ea typeface="Cambria Math" panose="02040503050406030204" pitchFamily="18" charset="0"/>
                  </a:rPr>
                  <a:t>trận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nghịch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đảo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suy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rộng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trái</a:t>
                </a:r>
                <a:r>
                  <a:rPr lang="en-US" b="0" dirty="0">
                    <a:ea typeface="Cambria Math" panose="020405030504060302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Ma </a:t>
                </a:r>
                <a:r>
                  <a:rPr lang="en-US" b="0" dirty="0" err="1">
                    <a:ea typeface="Cambria Math" panose="02040503050406030204" pitchFamily="18" charset="0"/>
                  </a:rPr>
                  <a:t>trận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nghịch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đảo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suy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rộng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phải</a:t>
                </a:r>
                <a:r>
                  <a:rPr lang="en-US" b="0" dirty="0">
                    <a:ea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C7D85A-68C4-40C6-BF32-C46FD475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2392221"/>
                <a:ext cx="7707086" cy="3437672"/>
              </a:xfrm>
              <a:prstGeom prst="rect">
                <a:avLst/>
              </a:prstGeom>
              <a:blipFill>
                <a:blip r:embed="rId2"/>
                <a:stretch>
                  <a:fillRect l="-633" t="-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4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9936-5B4F-40C2-9D9E-20AF219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98FCA-5E85-4970-8F6A-3D4574429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Với ma </a:t>
                </a:r>
                <a:r>
                  <a:rPr lang="en-US" dirty="0" err="1">
                    <a:ea typeface="Cambria Math" panose="02040503050406030204" pitchFamily="18" charset="0"/>
                  </a:rPr>
                  <a:t>trận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ea typeface="Cambria Math" panose="02040503050406030204" pitchFamily="18" charset="0"/>
                  </a:rPr>
                  <a:t>Xét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Khi </a:t>
                </a:r>
                <a:r>
                  <a:rPr lang="en-GB" dirty="0" err="1"/>
                  <a:t>đó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nghịch</a:t>
                </a:r>
                <a:r>
                  <a:rPr lang="en-GB" dirty="0"/>
                  <a:t> </a:t>
                </a:r>
                <a:r>
                  <a:rPr lang="en-GB" dirty="0" err="1"/>
                  <a:t>đảo</a:t>
                </a:r>
                <a:r>
                  <a:rPr lang="en-GB" dirty="0"/>
                  <a:t> </a:t>
                </a:r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rộng</a:t>
                </a:r>
                <a:r>
                  <a:rPr lang="en-GB" dirty="0"/>
                  <a:t> </a:t>
                </a:r>
                <a:r>
                  <a:rPr lang="en-GB" dirty="0" err="1"/>
                  <a:t>phải</a:t>
                </a:r>
                <a:r>
                  <a:rPr lang="en-GB" dirty="0"/>
                  <a:t> </a:t>
                </a:r>
                <a:r>
                  <a:rPr lang="en-GB" dirty="0" err="1"/>
                  <a:t>và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được</a:t>
                </a:r>
                <a:r>
                  <a:rPr lang="en-GB" dirty="0"/>
                  <a:t> </a:t>
                </a:r>
                <a:r>
                  <a:rPr lang="en-GB" dirty="0" err="1"/>
                  <a:t>xác</a:t>
                </a:r>
                <a:r>
                  <a:rPr lang="en-GB" dirty="0"/>
                  <a:t> </a:t>
                </a:r>
                <a:r>
                  <a:rPr lang="en-GB" dirty="0" err="1"/>
                  <a:t>định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tương</a:t>
                </a:r>
                <a:r>
                  <a:rPr lang="en-GB" dirty="0"/>
                  <a:t> </a:t>
                </a:r>
                <a:r>
                  <a:rPr lang="en-GB" dirty="0" err="1"/>
                  <a:t>tự</a:t>
                </a:r>
                <a:r>
                  <a:rPr lang="en-GB" dirty="0"/>
                  <a:t> ta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nghịch</a:t>
                </a:r>
                <a:r>
                  <a:rPr lang="en-GB" dirty="0"/>
                  <a:t> </a:t>
                </a:r>
                <a:r>
                  <a:rPr lang="en-GB" dirty="0" err="1"/>
                  <a:t>đảo</a:t>
                </a:r>
                <a:r>
                  <a:rPr lang="en-GB" dirty="0"/>
                  <a:t> </a:t>
                </a:r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rộng</a:t>
                </a:r>
                <a:r>
                  <a:rPr lang="en-GB" dirty="0"/>
                  <a:t> </a:t>
                </a:r>
                <a:r>
                  <a:rPr lang="en-GB" dirty="0" err="1"/>
                  <a:t>trái</a:t>
                </a:r>
                <a:r>
                  <a:rPr lang="en-GB" dirty="0"/>
                  <a:t> </a:t>
                </a:r>
                <a:r>
                  <a:rPr lang="en-GB" dirty="0" err="1"/>
                  <a:t>và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đượ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đị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như</a:t>
                </a:r>
                <a:r>
                  <a:rPr lang="en-GB" dirty="0"/>
                  <a:t> </a:t>
                </a:r>
                <a:r>
                  <a:rPr lang="en-GB" dirty="0" err="1"/>
                  <a:t>sau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98FCA-5E85-4970-8F6A-3D4574429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4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5943-9535-4BA9-909F-1E246D3B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1513D-0D94-4167-8F7D-9241D5678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Ứng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</a:t>
                </a:r>
                <a:r>
                  <a:rPr lang="en-US" dirty="0" err="1"/>
                  <a:t>suy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>
                  <a:buFont typeface="Symbol" panose="05050102010706020507" pitchFamily="18" charset="2"/>
                  <a:buChar char=""/>
                </a:pPr>
                <a:r>
                  <a:rPr lang="en-GB" dirty="0"/>
                  <a:t> </a:t>
                </a: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thì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ẽ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nghịch</a:t>
                </a:r>
                <a:r>
                  <a:rPr lang="en-GB" dirty="0"/>
                  <a:t> </a:t>
                </a:r>
                <a:r>
                  <a:rPr lang="en-GB" dirty="0" err="1"/>
                  <a:t>đảo</a:t>
                </a:r>
                <a:r>
                  <a:rPr lang="en-GB" dirty="0"/>
                  <a:t> </a:t>
                </a:r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rộng</a:t>
                </a:r>
                <a:r>
                  <a:rPr lang="en-GB" dirty="0"/>
                  <a:t> </a:t>
                </a:r>
                <a:r>
                  <a:rPr lang="en-GB" dirty="0" err="1"/>
                  <a:t>phải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Không</a:t>
                </a:r>
                <a:r>
                  <a:rPr lang="en-GB" dirty="0"/>
                  <a:t> </a:t>
                </a:r>
                <a:r>
                  <a:rPr lang="en-GB" dirty="0" err="1"/>
                  <a:t>giúp</a:t>
                </a:r>
                <a:r>
                  <a:rPr lang="en-GB" dirty="0"/>
                  <a:t> </a:t>
                </a:r>
                <a:r>
                  <a:rPr lang="en-GB" dirty="0" err="1"/>
                  <a:t>ích</a:t>
                </a:r>
                <a:r>
                  <a:rPr lang="en-GB" dirty="0"/>
                  <a:t> </a:t>
                </a:r>
                <a:r>
                  <a:rPr lang="en-GB" dirty="0" err="1"/>
                  <a:t>gì</a:t>
                </a:r>
                <a:r>
                  <a:rPr lang="en-GB" dirty="0"/>
                  <a:t> </a:t>
                </a:r>
                <a:r>
                  <a:rPr lang="en-GB" dirty="0" err="1"/>
                  <a:t>nhiều</a:t>
                </a:r>
                <a:r>
                  <a:rPr lang="en-GB" dirty="0"/>
                  <a:t> </a:t>
                </a:r>
                <a:r>
                  <a:rPr lang="en-GB" dirty="0" err="1"/>
                  <a:t>trong</a:t>
                </a:r>
                <a:r>
                  <a:rPr lang="en-GB" dirty="0"/>
                  <a:t> </a:t>
                </a:r>
                <a:r>
                  <a:rPr lang="en-GB" dirty="0" err="1"/>
                  <a:t>trường</a:t>
                </a:r>
                <a:r>
                  <a:rPr lang="en-GB" dirty="0"/>
                  <a:t> </a:t>
                </a:r>
                <a:r>
                  <a:rPr lang="en-GB" dirty="0" err="1"/>
                  <a:t>hợp</a:t>
                </a:r>
                <a:r>
                  <a:rPr lang="en-GB" dirty="0"/>
                  <a:t> </a:t>
                </a:r>
                <a:r>
                  <a:rPr lang="en-GB" dirty="0" err="1"/>
                  <a:t>này</a:t>
                </a:r>
                <a:r>
                  <a:rPr lang="en-GB" dirty="0"/>
                  <a:t>.</a:t>
                </a:r>
              </a:p>
              <a:p>
                <a:pPr>
                  <a:buFont typeface="Symbol" panose="05050102010706020507" pitchFamily="18" charset="2"/>
                  <a:buChar char=""/>
                </a:pP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thì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sẽ</a:t>
                </a:r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nghịch</a:t>
                </a:r>
                <a:r>
                  <a:rPr lang="en-GB" dirty="0"/>
                  <a:t> </a:t>
                </a:r>
                <a:r>
                  <a:rPr lang="en-GB" dirty="0" err="1"/>
                  <a:t>đảo</a:t>
                </a:r>
                <a:r>
                  <a:rPr lang="en-GB" dirty="0"/>
                  <a:t> </a:t>
                </a:r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rộng</a:t>
                </a:r>
                <a:r>
                  <a:rPr lang="en-GB" dirty="0"/>
                  <a:t> </a:t>
                </a:r>
                <a:r>
                  <a:rPr lang="en-GB" dirty="0" err="1"/>
                  <a:t>trái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Khi </a:t>
                </a:r>
                <a:r>
                  <a:rPr lang="en-GB" dirty="0" err="1"/>
                  <a:t>đó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1513D-0D94-4167-8F7D-9241D5678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83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4165-2F3F-43EE-AB82-4E12BD04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EE782-7FAC-4BF2-BDC8-F8744D23E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Xét </a:t>
                </a: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EE782-7FAC-4BF2-BDC8-F8744D23E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32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45DD-34DE-4FEC-B184-2105E29F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56847-5A3F-4534-A5B1-D2F0C25C5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Thực </a:t>
                </a:r>
                <a:r>
                  <a:rPr lang="en-US" dirty="0" err="1"/>
                  <a:t>chất</a:t>
                </a:r>
                <a:r>
                  <a:rPr lang="en-US" dirty="0"/>
                  <a:t>,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</a:t>
                </a:r>
                <a:r>
                  <a:rPr lang="en-US" dirty="0" err="1"/>
                  <a:t>suy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mà</a:t>
                </a:r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</a:t>
                </a:r>
                <a:r>
                  <a:rPr lang="en-GB" dirty="0" err="1"/>
                  <a:t>lời</a:t>
                </a:r>
                <a:r>
                  <a:rPr lang="en-GB" dirty="0"/>
                  <a:t> </a:t>
                </a:r>
                <a:r>
                  <a:rPr lang="en-GB" dirty="0" err="1"/>
                  <a:t>giải</a:t>
                </a:r>
                <a:r>
                  <a:rPr lang="en-GB" dirty="0"/>
                  <a:t> </a:t>
                </a:r>
                <a:r>
                  <a:rPr lang="en-GB" dirty="0" err="1"/>
                  <a:t>cho</a:t>
                </a:r>
                <a:r>
                  <a:rPr lang="en-GB" dirty="0"/>
                  <a:t> </a:t>
                </a:r>
                <a:r>
                  <a:rPr lang="en-GB" dirty="0" err="1"/>
                  <a:t>bài</a:t>
                </a:r>
                <a:r>
                  <a:rPr lang="en-GB" dirty="0"/>
                  <a:t> </a:t>
                </a:r>
                <a:r>
                  <a:rPr lang="en-GB" dirty="0" err="1"/>
                  <a:t>toán</a:t>
                </a:r>
                <a:r>
                  <a:rPr lang="en-GB" dirty="0"/>
                  <a:t> </a:t>
                </a:r>
                <a:r>
                  <a:rPr lang="en-GB" dirty="0" err="1"/>
                  <a:t>bình</a:t>
                </a:r>
                <a:r>
                  <a:rPr lang="en-GB" dirty="0"/>
                  <a:t> </a:t>
                </a:r>
                <a:r>
                  <a:rPr lang="en-GB" dirty="0" err="1"/>
                  <a:t>phương</a:t>
                </a:r>
                <a:r>
                  <a:rPr lang="en-GB" dirty="0"/>
                  <a:t> </a:t>
                </a:r>
                <a:r>
                  <a:rPr lang="en-GB" dirty="0" err="1"/>
                  <a:t>tối</a:t>
                </a:r>
                <a:r>
                  <a:rPr lang="en-GB" dirty="0"/>
                  <a:t> </a:t>
                </a:r>
                <a:r>
                  <a:rPr lang="en-GB" dirty="0" err="1"/>
                  <a:t>thiểu</a:t>
                </a:r>
                <a:r>
                  <a:rPr lang="en-GB" dirty="0"/>
                  <a:t>. </a:t>
                </a:r>
                <a:r>
                  <a:rPr lang="en-GB" dirty="0" err="1"/>
                  <a:t>Thông</a:t>
                </a:r>
                <a:r>
                  <a:rPr lang="en-GB" dirty="0"/>
                  <a:t> </a:t>
                </a:r>
                <a:r>
                  <a:rPr lang="en-GB" dirty="0" err="1"/>
                  <a:t>thường</a:t>
                </a:r>
                <a:r>
                  <a:rPr lang="en-GB" dirty="0"/>
                  <a:t> </a:t>
                </a:r>
                <a:r>
                  <a:rPr lang="en-GB" dirty="0" err="1"/>
                  <a:t>sẽ</a:t>
                </a:r>
                <a:r>
                  <a:rPr lang="en-GB" dirty="0"/>
                  <a:t> </a:t>
                </a:r>
                <a:r>
                  <a:rPr lang="en-GB" dirty="0" err="1"/>
                  <a:t>không</a:t>
                </a:r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/>
                  <a:t>lời</a:t>
                </a:r>
                <a:r>
                  <a:rPr lang="en-GB" dirty="0"/>
                  <a:t> </a:t>
                </a:r>
                <a:r>
                  <a:rPr lang="en-GB" dirty="0" err="1"/>
                  <a:t>giải</a:t>
                </a:r>
                <a:r>
                  <a:rPr lang="en-GB" dirty="0"/>
                  <a:t> </a:t>
                </a:r>
                <a:r>
                  <a:rPr lang="en-GB" dirty="0" err="1"/>
                  <a:t>chính</a:t>
                </a:r>
                <a:r>
                  <a:rPr lang="en-GB" dirty="0"/>
                  <a:t> </a:t>
                </a:r>
                <a:r>
                  <a:rPr lang="en-GB" dirty="0" err="1"/>
                  <a:t>xác</a:t>
                </a:r>
                <a:r>
                  <a:rPr lang="en-GB" dirty="0"/>
                  <a:t> </a:t>
                </a:r>
                <a:r>
                  <a:rPr lang="en-GB" dirty="0" err="1"/>
                  <a:t>cho</a:t>
                </a:r>
                <a:r>
                  <a:rPr lang="en-GB" dirty="0"/>
                  <a:t> </a:t>
                </a:r>
                <a:r>
                  <a:rPr lang="en-GB" dirty="0" err="1"/>
                  <a:t>bài</a:t>
                </a:r>
                <a:r>
                  <a:rPr lang="en-GB" dirty="0"/>
                  <a:t> </a:t>
                </a:r>
                <a:r>
                  <a:rPr lang="en-GB" dirty="0" err="1"/>
                  <a:t>toán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hình</a:t>
                </a:r>
                <a:r>
                  <a:rPr lang="en-GB" dirty="0"/>
                  <a:t> </a:t>
                </a:r>
                <a:r>
                  <a:rPr lang="en-GB" dirty="0" err="1"/>
                  <a:t>chữ</a:t>
                </a:r>
                <a:r>
                  <a:rPr lang="en-GB" dirty="0"/>
                  <a:t> </a:t>
                </a:r>
                <a:r>
                  <a:rPr lang="en-GB" dirty="0" err="1"/>
                  <a:t>nhật</a:t>
                </a:r>
                <a:r>
                  <a:rPr lang="en-GB" dirty="0"/>
                  <a:t> </a:t>
                </a:r>
                <a:r>
                  <a:rPr lang="en-GB" dirty="0" err="1"/>
                  <a:t>đứng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u="sng" dirty="0" err="1"/>
                  <a:t>Bài</a:t>
                </a:r>
                <a:r>
                  <a:rPr lang="en-GB" u="sng" dirty="0"/>
                  <a:t> </a:t>
                </a:r>
                <a:r>
                  <a:rPr lang="en-GB" u="sng" dirty="0" err="1"/>
                  <a:t>toán</a:t>
                </a:r>
                <a:r>
                  <a:rPr lang="en-GB" u="sng" dirty="0"/>
                  <a:t> </a:t>
                </a:r>
                <a:r>
                  <a:rPr lang="en-GB" u="sng" dirty="0" err="1"/>
                  <a:t>bình</a:t>
                </a:r>
                <a:r>
                  <a:rPr lang="en-GB" u="sng" dirty="0"/>
                  <a:t> </a:t>
                </a:r>
                <a:r>
                  <a:rPr lang="en-GB" u="sng" dirty="0" err="1"/>
                  <a:t>phương</a:t>
                </a:r>
                <a:r>
                  <a:rPr lang="en-GB" u="sng" dirty="0"/>
                  <a:t> </a:t>
                </a:r>
                <a:r>
                  <a:rPr lang="en-GB" u="sng" dirty="0" err="1"/>
                  <a:t>tối</a:t>
                </a:r>
                <a:r>
                  <a:rPr lang="en-GB" u="sng" dirty="0"/>
                  <a:t> </a:t>
                </a:r>
                <a:r>
                  <a:rPr lang="en-GB" u="sng" dirty="0" err="1"/>
                  <a:t>thiểu</a:t>
                </a:r>
                <a:r>
                  <a:rPr lang="en-GB" u="sng" dirty="0"/>
                  <a:t>:</a:t>
                </a:r>
              </a:p>
              <a:p>
                <a:pPr marL="0" indent="0">
                  <a:buNone/>
                </a:pP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:r>
                  <a:rPr lang="en-GB" dirty="0" err="1"/>
                  <a:t>mỗi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;…;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xét</a:t>
                </a:r>
                <a:r>
                  <a:rPr lang="en-GB" dirty="0"/>
                  <a:t> </a:t>
                </a:r>
                <a:r>
                  <a:rPr lang="en-GB" dirty="0" err="1"/>
                  <a:t>hàm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Khi </a:t>
                </a:r>
                <a:r>
                  <a:rPr lang="en-GB" dirty="0" err="1"/>
                  <a:t>đó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56847-5A3F-4534-A5B1-D2F0C25C5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1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41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D81-8371-47B8-9D19-FACD322D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04DE5-F0EF-4B7D-8A78-1FC0A8291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Nếu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trực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:</a:t>
                </a:r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trực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04DE5-F0EF-4B7D-8A78-1FC0A8291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323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41-0E58-49C8-8A7C-88386E31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946A0-1CBF-4BB6-A0B6-337F21D83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46200"/>
                <a:ext cx="8026400" cy="51798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Cho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Do </a:t>
                </a:r>
                <a:r>
                  <a:rPr lang="en-GB" dirty="0" err="1"/>
                  <a:t>đó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là</a:t>
                </a:r>
                <a:r>
                  <a:rPr lang="en-GB" dirty="0"/>
                  <a:t> </a:t>
                </a:r>
                <a:r>
                  <a:rPr lang="en-GB" dirty="0" err="1"/>
                  <a:t>nghiệm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bài</a:t>
                </a:r>
                <a:r>
                  <a:rPr lang="en-GB" dirty="0"/>
                  <a:t> </a:t>
                </a:r>
                <a:r>
                  <a:rPr lang="en-GB" dirty="0" err="1"/>
                  <a:t>toán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cũng</a:t>
                </a:r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 </a:t>
                </a:r>
                <a:r>
                  <a:rPr lang="en-GB" dirty="0" err="1"/>
                  <a:t>nghiệm</a:t>
                </a:r>
                <a:r>
                  <a:rPr lang="en-GB" dirty="0"/>
                  <a:t> </a:t>
                </a:r>
                <a:r>
                  <a:rPr lang="en-GB" dirty="0" err="1"/>
                  <a:t>duy</a:t>
                </a:r>
                <a:r>
                  <a:rPr lang="en-GB" dirty="0"/>
                  <a:t> </a:t>
                </a:r>
                <a:r>
                  <a:rPr lang="en-GB" dirty="0" err="1"/>
                  <a:t>nhất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946A0-1CBF-4BB6-A0B6-337F21D83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46200"/>
                <a:ext cx="8026400" cy="5179860"/>
              </a:xfrm>
              <a:blipFill>
                <a:blip r:embed="rId2"/>
                <a:stretch>
                  <a:fillRect l="-911" t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23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41-0E58-49C8-8A7C-88386E31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2FC68-EFA8-4DE6-BF50-7AFE97B6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3" y="1346200"/>
            <a:ext cx="7681927" cy="51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6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8AD-0D46-48F8-A5F6-9AB7F71F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86F6-7140-4C56-A2B6-EE8D8D93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613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5"/>
                </a:solidFill>
              </a:rPr>
              <a:t>3. </a:t>
            </a:r>
            <a:r>
              <a:rPr lang="en-US" sz="2600" b="1" dirty="0" err="1">
                <a:solidFill>
                  <a:schemeClr val="accent5"/>
                </a:solidFill>
              </a:rPr>
              <a:t>Tìm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số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điều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kiện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</a:rPr>
              <a:t>của</a:t>
            </a:r>
            <a:r>
              <a:rPr lang="en-US" sz="2600" b="1" dirty="0">
                <a:solidFill>
                  <a:schemeClr val="accent5"/>
                </a:solidFill>
              </a:rPr>
              <a:t> ma </a:t>
            </a:r>
            <a:r>
              <a:rPr lang="en-US" sz="2600" b="1" dirty="0" err="1">
                <a:solidFill>
                  <a:schemeClr val="accent5"/>
                </a:solidFill>
              </a:rPr>
              <a:t>trận</a:t>
            </a:r>
            <a:endParaRPr lang="en-US" sz="2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C7D85A-68C4-40C6-BF32-C46FD475A323}"/>
                  </a:ext>
                </a:extLst>
              </p:cNvPr>
              <p:cNvSpPr txBox="1"/>
              <p:nvPr/>
            </p:nvSpPr>
            <p:spPr>
              <a:xfrm>
                <a:off x="488950" y="2067381"/>
                <a:ext cx="7707086" cy="45250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Với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là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ma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trận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khả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nghịch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Xét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phươn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g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trình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Ví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dụ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:</a:t>
                </a: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285750" marR="0" lvl="0" indent="-28575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2;2</m:t>
                        </m:r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Ta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có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285750" marR="0" lvl="0" indent="-28575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2;2.001</m:t>
                        </m:r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Ta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có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2.001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lvl="0"/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lvl="0"/>
                <a:r>
                  <a:rPr lang="en-US" dirty="0" err="1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Nhận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xét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có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sự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thay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đổi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nhỏ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và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dẫn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đến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có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sự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biến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đổi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lớn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lvl="0"/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C7D85A-68C4-40C6-BF32-C46FD475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2067381"/>
                <a:ext cx="7707086" cy="4525085"/>
              </a:xfrm>
              <a:prstGeom prst="rect">
                <a:avLst/>
              </a:prstGeom>
              <a:blipFill>
                <a:blip r:embed="rId2"/>
                <a:stretch>
                  <a:fillRect l="-633" t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38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F7F5-5E3A-47F2-AD5D-63B53067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3E2BC-5A88-4509-9673-E312AD390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đượ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gọi</a:t>
                </a:r>
                <a:r>
                  <a:rPr lang="en-GB" dirty="0"/>
                  <a:t> </a:t>
                </a:r>
                <a:r>
                  <a:rPr lang="en-GB" dirty="0" err="1"/>
                  <a:t>là</a:t>
                </a:r>
                <a:r>
                  <a:rPr lang="en-GB" dirty="0"/>
                  <a:t>: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tốt</a:t>
                </a:r>
                <a:r>
                  <a:rPr lang="en-GB" dirty="0"/>
                  <a:t>: </a:t>
                </a:r>
                <a:r>
                  <a:rPr lang="en-GB" dirty="0" err="1"/>
                  <a:t>Nếu</a:t>
                </a:r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/>
                  <a:t>sự</a:t>
                </a:r>
                <a:r>
                  <a:rPr lang="en-GB" dirty="0"/>
                  <a:t> </a:t>
                </a:r>
                <a:r>
                  <a:rPr lang="en-GB" dirty="0" err="1"/>
                  <a:t>thay</a:t>
                </a:r>
                <a:r>
                  <a:rPr lang="en-GB" dirty="0"/>
                  <a:t> </a:t>
                </a:r>
                <a:r>
                  <a:rPr lang="en-GB" dirty="0" err="1"/>
                  <a:t>đổi</a:t>
                </a:r>
                <a:r>
                  <a:rPr lang="en-GB" dirty="0"/>
                  <a:t> </a:t>
                </a:r>
                <a:r>
                  <a:rPr lang="en-GB" dirty="0" err="1"/>
                  <a:t>nhỏ</a:t>
                </a:r>
                <a:r>
                  <a:rPr lang="en-GB" dirty="0"/>
                  <a:t> 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dẫn</a:t>
                </a:r>
                <a:r>
                  <a:rPr lang="en-GB" dirty="0"/>
                  <a:t> </a:t>
                </a:r>
                <a:r>
                  <a:rPr lang="en-GB" dirty="0" err="1"/>
                  <a:t>đến</a:t>
                </a:r>
                <a:r>
                  <a:rPr lang="en-GB" dirty="0"/>
                  <a:t> </a:t>
                </a:r>
                <a:r>
                  <a:rPr lang="en-GB" dirty="0" err="1"/>
                  <a:t>thay</a:t>
                </a:r>
                <a:r>
                  <a:rPr lang="en-GB" dirty="0"/>
                  <a:t> </a:t>
                </a:r>
                <a:r>
                  <a:rPr lang="en-GB" dirty="0" err="1"/>
                  <a:t>đổi</a:t>
                </a:r>
                <a:r>
                  <a:rPr lang="en-GB" dirty="0"/>
                  <a:t> </a:t>
                </a:r>
                <a:r>
                  <a:rPr lang="en-GB" dirty="0" err="1"/>
                  <a:t>nhỏ</a:t>
                </a:r>
                <a:r>
                  <a:rPr lang="en-GB" dirty="0"/>
                  <a:t> ở </a:t>
                </a:r>
                <a:r>
                  <a:rPr lang="en-GB" dirty="0" err="1"/>
                  <a:t>nghiệm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>
                  <a:buFont typeface="Symbol" panose="05050102010706020507" pitchFamily="18" charset="2"/>
                  <a:buChar char="-"/>
                </a:pPr>
                <a:r>
                  <a:rPr lang="en-GB" dirty="0"/>
                  <a:t> Ma </a:t>
                </a:r>
                <a:r>
                  <a:rPr lang="en-GB" dirty="0" err="1"/>
                  <a:t>trận</a:t>
                </a:r>
                <a:r>
                  <a:rPr lang="en-GB" dirty="0"/>
                  <a:t> </a:t>
                </a:r>
                <a:r>
                  <a:rPr lang="en-GB" dirty="0" err="1"/>
                  <a:t>xấu</a:t>
                </a:r>
                <a:r>
                  <a:rPr lang="en-GB" dirty="0"/>
                  <a:t>: </a:t>
                </a:r>
                <a:r>
                  <a:rPr lang="en-GB" dirty="0" err="1"/>
                  <a:t>Nếu</a:t>
                </a:r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/>
                  <a:t>sự</a:t>
                </a:r>
                <a:r>
                  <a:rPr lang="en-GB" dirty="0"/>
                  <a:t> </a:t>
                </a:r>
                <a:r>
                  <a:rPr lang="en-GB" dirty="0" err="1"/>
                  <a:t>thay</a:t>
                </a:r>
                <a:r>
                  <a:rPr lang="en-GB" dirty="0"/>
                  <a:t> </a:t>
                </a:r>
                <a:r>
                  <a:rPr lang="en-GB" dirty="0" err="1"/>
                  <a:t>đổi</a:t>
                </a:r>
                <a:r>
                  <a:rPr lang="en-GB" dirty="0"/>
                  <a:t> </a:t>
                </a:r>
                <a:r>
                  <a:rPr lang="en-GB" dirty="0" err="1"/>
                  <a:t>nhỏ</a:t>
                </a:r>
                <a:r>
                  <a:rPr lang="en-GB" dirty="0"/>
                  <a:t> 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dẫn</a:t>
                </a:r>
                <a:r>
                  <a:rPr lang="en-GB" dirty="0"/>
                  <a:t> </a:t>
                </a:r>
                <a:r>
                  <a:rPr lang="en-GB" dirty="0" err="1"/>
                  <a:t>đến</a:t>
                </a:r>
                <a:r>
                  <a:rPr lang="en-GB" dirty="0"/>
                  <a:t> </a:t>
                </a:r>
                <a:r>
                  <a:rPr lang="en-GB" dirty="0" err="1"/>
                  <a:t>thay</a:t>
                </a:r>
                <a:r>
                  <a:rPr lang="en-GB" dirty="0"/>
                  <a:t> </a:t>
                </a:r>
                <a:r>
                  <a:rPr lang="en-GB" dirty="0" err="1"/>
                  <a:t>đổi</a:t>
                </a:r>
                <a:r>
                  <a:rPr lang="en-GB" dirty="0"/>
                  <a:t> </a:t>
                </a:r>
                <a:r>
                  <a:rPr lang="en-GB" dirty="0" err="1"/>
                  <a:t>lớn</a:t>
                </a:r>
                <a:r>
                  <a:rPr lang="en-GB" dirty="0"/>
                  <a:t> ở </a:t>
                </a:r>
                <a:r>
                  <a:rPr lang="en-GB" dirty="0" err="1"/>
                  <a:t>nghiệm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3E2BC-5A88-4509-9673-E312AD390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0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A38-BAEA-46BB-83BA-8D5A46E1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02457-0A4C-4ECC-B48F-ACDAF1C60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127342"/>
                <a:ext cx="8026400" cy="5730658"/>
              </a:xfrm>
            </p:spPr>
            <p:txBody>
              <a:bodyPr anchor="ctr"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‖‖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Lại</a:t>
                </a:r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Khi </a:t>
                </a:r>
                <a:r>
                  <a:rPr lang="en-GB" dirty="0" err="1"/>
                  <a:t>đó</a:t>
                </a:r>
                <a:r>
                  <a:rPr lang="en-GB" dirty="0"/>
                  <a:t> </a:t>
                </a:r>
                <a:r>
                  <a:rPr lang="en-GB" dirty="0" err="1"/>
                  <a:t>số</a:t>
                </a:r>
                <a:r>
                  <a:rPr lang="en-GB" dirty="0"/>
                  <a:t> </a:t>
                </a:r>
                <a:r>
                  <a:rPr lang="en-GB" dirty="0" err="1"/>
                  <a:t>điều</a:t>
                </a:r>
                <a:r>
                  <a:rPr lang="en-GB" dirty="0"/>
                  <a:t> </a:t>
                </a:r>
                <a:r>
                  <a:rPr lang="en-GB" dirty="0" err="1"/>
                  <a:t>kiện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A </a:t>
                </a:r>
                <a:r>
                  <a:rPr lang="en-GB" dirty="0" err="1"/>
                  <a:t>được</a:t>
                </a:r>
                <a:r>
                  <a:rPr lang="en-GB" dirty="0"/>
                  <a:t> </a:t>
                </a:r>
                <a:r>
                  <a:rPr lang="en-GB" dirty="0" err="1"/>
                  <a:t>xác</a:t>
                </a:r>
                <a:r>
                  <a:rPr lang="en-GB" dirty="0"/>
                  <a:t> </a:t>
                </a:r>
                <a:r>
                  <a:rPr lang="en-GB" dirty="0" err="1"/>
                  <a:t>định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‖‖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02457-0A4C-4ECC-B48F-ACDAF1C60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127342"/>
                <a:ext cx="8026400" cy="5730658"/>
              </a:xfr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3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5850-6A86-4E87-AAB5-52E2E8E2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71332-2231-4F1A-B3D3-A41CA03E1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GB" b="0" dirty="0">
                    <a:latin typeface="Cambria Math" panose="02040503050406030204" pitchFamily="18" charset="0"/>
                  </a:rPr>
                  <a:t>M</a:t>
                </a:r>
                <a:r>
                  <a:rPr lang="en-GB" dirty="0" err="1">
                    <a:latin typeface="Cambria Math" panose="02040503050406030204" pitchFamily="18" charset="0"/>
                  </a:rPr>
                  <a:t>à</a:t>
                </a:r>
                <a:endParaRPr lang="en-GB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</m:t>
                            </m:r>
                          </m: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Tương</a:t>
                </a:r>
                <a:r>
                  <a:rPr lang="en-GB" dirty="0"/>
                  <a:t> </a:t>
                </a:r>
                <a:r>
                  <a:rPr lang="en-GB" dirty="0" err="1"/>
                  <a:t>tự</a:t>
                </a:r>
                <a:r>
                  <a:rPr lang="en-GB" dirty="0"/>
                  <a:t> </a:t>
                </a:r>
                <a:r>
                  <a:rPr lang="en-GB" dirty="0" err="1"/>
                  <a:t>như</a:t>
                </a:r>
                <a:r>
                  <a:rPr lang="en-GB" dirty="0"/>
                  <a:t> </a:t>
                </a:r>
                <a:r>
                  <a:rPr lang="en-GB" dirty="0" err="1"/>
                  <a:t>vậy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𝑐𝑜𝑛𝑑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71332-2231-4F1A-B3D3-A41CA03E1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91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247815-5EC1-4360-AB2C-324AEC7D9777}"/>
              </a:ext>
            </a:extLst>
          </p:cNvPr>
          <p:cNvSpPr txBox="1"/>
          <p:nvPr/>
        </p:nvSpPr>
        <p:spPr>
          <a:xfrm>
            <a:off x="2505075" y="3362325"/>
            <a:ext cx="621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Xin </a:t>
            </a:r>
            <a:r>
              <a:rPr lang="en-US" sz="3600" b="1" i="1" dirty="0" err="1"/>
              <a:t>chân</a:t>
            </a:r>
            <a:r>
              <a:rPr lang="en-US" sz="3600" b="1" i="1" dirty="0"/>
              <a:t> </a:t>
            </a:r>
            <a:r>
              <a:rPr lang="en-US" sz="3600" b="1" i="1" dirty="0" err="1"/>
              <a:t>thành</a:t>
            </a:r>
            <a:r>
              <a:rPr lang="en-US" sz="3600" b="1" i="1" dirty="0"/>
              <a:t> </a:t>
            </a:r>
            <a:r>
              <a:rPr lang="en-US" sz="3600" b="1" i="1" dirty="0" err="1"/>
              <a:t>cảm</a:t>
            </a:r>
            <a:r>
              <a:rPr lang="en-US" sz="3600" b="1" i="1" dirty="0"/>
              <a:t> </a:t>
            </a:r>
            <a:r>
              <a:rPr lang="en-US" sz="3600" b="1" i="1" dirty="0" err="1"/>
              <a:t>ơn</a:t>
            </a:r>
            <a:r>
              <a:rPr lang="en-US" sz="36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CFB-DB35-4EB1-B1B7-821B4E0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B75FB-8B9D-40D1-8AB8-2CBED833C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Với </a:t>
                </a:r>
                <a:r>
                  <a:rPr lang="en-US" dirty="0" err="1"/>
                  <a:t>mọi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vuông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ta </a:t>
                </a:r>
                <a:r>
                  <a:rPr lang="en-US" dirty="0" err="1"/>
                  <a:t>đều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tách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: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𝑷𝑫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ở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B75FB-8B9D-40D1-8AB8-2CBED833C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82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5F87-EA35-4C27-ACD4-0297EBE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4458-9161-44E7-905F-456C28B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4083050" cy="490219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 3 </a:t>
            </a:r>
            <a:r>
              <a:rPr lang="en-US" dirty="0" err="1"/>
              <a:t>bước</a:t>
            </a:r>
            <a:r>
              <a:rPr lang="en-US" dirty="0"/>
              <a:t>:</a:t>
            </a:r>
          </a:p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(rotation)</a:t>
            </a:r>
          </a:p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nới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(scaling)</a:t>
            </a:r>
          </a:p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95B3B-B867-44FE-A1C9-DB38997A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61" y="2066209"/>
            <a:ext cx="4166992" cy="3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CFB-DB35-4EB1-B1B7-821B4E0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B75FB-8B9D-40D1-8AB8-2CBED833C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một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xét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US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Khi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một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đường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chéo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thành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phần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trên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đường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chéo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hệ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vector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kì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hệ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vector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kì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phải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B75FB-8B9D-40D1-8AB8-2CBED833C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0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1B1D-E668-4BAA-8A3F-749D6425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vector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BF894-62B4-4949-9C56-FF386220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415440"/>
                <a:ext cx="8470901" cy="501302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𝐦𝐧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𝐧𝐧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rank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 </a:t>
                </a:r>
                <a:r>
                  <a:rPr lang="en-US" dirty="0" err="1"/>
                  <a:t>của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Các</a:t>
                </a:r>
                <a:r>
                  <a:rPr lang="en-US" dirty="0"/>
                  <a:t> vector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trái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Các vector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dị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BF894-62B4-4949-9C56-FF386220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415440"/>
                <a:ext cx="8470901" cy="5013021"/>
              </a:xfrm>
              <a:blipFill>
                <a:blip r:embed="rId2"/>
                <a:stretch>
                  <a:fillRect l="-863" t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709628-7586-47BF-9213-E5213061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40" y="3519744"/>
            <a:ext cx="659222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EADE-74AE-4F16-8C94-B337A2B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888B61-D4F7-4D2B-8A78-13A9613324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" y="1855394"/>
            <a:ext cx="7227083" cy="40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5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30FA-A662-4B5C-A0CF-AFA8D58E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vector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07B1-71E8-4AF4-9EC6-6C0289F92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46200"/>
                <a:ext cx="8026400" cy="52139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Với: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07B1-71E8-4AF4-9EC6-6C0289F92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46200"/>
                <a:ext cx="8026400" cy="5213991"/>
              </a:xfrm>
              <a:blipFill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0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B7C6AD-4C30-4F97-B858-21DFC1CA4337}"/>
</file>

<file path=customXml/itemProps2.xml><?xml version="1.0" encoding="utf-8"?>
<ds:datastoreItem xmlns:ds="http://schemas.openxmlformats.org/officeDocument/2006/customXml" ds:itemID="{FFB78375-B9A4-463D-AEAE-DA85571A64A3}"/>
</file>

<file path=customXml/itemProps3.xml><?xml version="1.0" encoding="utf-8"?>
<ds:datastoreItem xmlns:ds="http://schemas.openxmlformats.org/officeDocument/2006/customXml" ds:itemID="{7057D4B8-2F4D-40BD-9340-A9159B1D145B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5647</TotalTime>
  <Words>1639</Words>
  <Application>Microsoft Office PowerPoint</Application>
  <PresentationFormat>On-screen Show (4:3)</PresentationFormat>
  <Paragraphs>203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 (Body)</vt:lpstr>
      <vt:lpstr>Arial</vt:lpstr>
      <vt:lpstr>Calibri</vt:lpstr>
      <vt:lpstr>Calibri Light</vt:lpstr>
      <vt:lpstr>Cambria Math</vt:lpstr>
      <vt:lpstr>Symbol</vt:lpstr>
      <vt:lpstr>Office Theme</vt:lpstr>
      <vt:lpstr>CHỦ ĐỀ 17: Khai triển kì dị của ma trận và ứng dụng</vt:lpstr>
      <vt:lpstr>Kiến thức chuẩn bị</vt:lpstr>
      <vt:lpstr>Kiến thức chuẩn bị</vt:lpstr>
      <vt:lpstr>Phân tích giá trị riêng</vt:lpstr>
      <vt:lpstr>Ánh xạ hình cầu đơn vị</vt:lpstr>
      <vt:lpstr>Phân tích giá trị riêng</vt:lpstr>
      <vt:lpstr>Giá trị kỳ dị và vector kỳ dị</vt:lpstr>
      <vt:lpstr>PowerPoint Presentation</vt:lpstr>
      <vt:lpstr>Giá trị kỳ dị và vector kỳ dị</vt:lpstr>
      <vt:lpstr>Giá trị kỳ dị và vector kỳ dị</vt:lpstr>
      <vt:lpstr>Giá trị kỳ dị và vector kỳ dị</vt:lpstr>
      <vt:lpstr>Giá trị kỳ dị và vector kỳ dị</vt:lpstr>
      <vt:lpstr>Giá trị kỳ dị và vector kỳ dị</vt:lpstr>
      <vt:lpstr>Tìm giá trị kì dị</vt:lpstr>
      <vt:lpstr>Tìm giá trị kì dị</vt:lpstr>
      <vt:lpstr>Tìm giá trị kì dị</vt:lpstr>
      <vt:lpstr>Tìm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Ứng dụng của giá trị kì dị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Quang Huy 20173179</cp:lastModifiedBy>
  <cp:revision>65</cp:revision>
  <dcterms:created xsi:type="dcterms:W3CDTF">2016-07-25T07:53:11Z</dcterms:created>
  <dcterms:modified xsi:type="dcterms:W3CDTF">2022-01-21T10:45:06Z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