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fntdata" ContentType="application/x-fontdata"/>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28"/>
  </p:notesMasterIdLst>
  <p:sldIdLst>
    <p:sldId id="256" r:id="rId2"/>
    <p:sldId id="257" r:id="rId3"/>
    <p:sldId id="285" r:id="rId4"/>
    <p:sldId id="286" r:id="rId5"/>
    <p:sldId id="287" r:id="rId6"/>
    <p:sldId id="288" r:id="rId7"/>
    <p:sldId id="295" r:id="rId8"/>
    <p:sldId id="294" r:id="rId9"/>
    <p:sldId id="296" r:id="rId10"/>
    <p:sldId id="297" r:id="rId11"/>
    <p:sldId id="290" r:id="rId12"/>
    <p:sldId id="298" r:id="rId13"/>
    <p:sldId id="299" r:id="rId14"/>
    <p:sldId id="300" r:id="rId15"/>
    <p:sldId id="289" r:id="rId16"/>
    <p:sldId id="291" r:id="rId17"/>
    <p:sldId id="292" r:id="rId18"/>
    <p:sldId id="293" r:id="rId19"/>
    <p:sldId id="301" r:id="rId20"/>
    <p:sldId id="305" r:id="rId21"/>
    <p:sldId id="302" r:id="rId22"/>
    <p:sldId id="310" r:id="rId23"/>
    <p:sldId id="306" r:id="rId24"/>
    <p:sldId id="307" r:id="rId25"/>
    <p:sldId id="309" r:id="rId26"/>
    <p:sldId id="278" r:id="rId27"/>
  </p:sldIdLst>
  <p:sldSz cx="9144000" cy="5143500" type="screen16x9"/>
  <p:notesSz cx="6858000" cy="9144000"/>
  <p:embeddedFontLst>
    <p:embeddedFont>
      <p:font typeface="Cambria Math" panose="02040503050406030204" pitchFamily="18" charset="0"/>
      <p:regular r:id="rId29"/>
    </p:embeddedFont>
    <p:embeddedFont>
      <p:font typeface="Oswald" panose="00000500000000000000" pitchFamily="2" charset="0"/>
      <p:regular r:id="rId30"/>
      <p:bold r:id="rId31"/>
    </p:embeddedFont>
    <p:embeddedFont>
      <p:font typeface="Tinos"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62358DD-02AA-41BB-BDFF-946C868435C4}">
  <a:tblStyle styleId="{662358DD-02AA-41BB-BDFF-946C868435C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viewProps" Target="viewProps.xml"/><Relationship Id="rId40"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672713" y="333900"/>
            <a:ext cx="7798575" cy="4809601"/>
          </a:xfrm>
          <a:prstGeom prst="rect">
            <a:avLst/>
          </a:prstGeom>
          <a:noFill/>
          <a:ln>
            <a:noFill/>
          </a:ln>
        </p:spPr>
      </p:pic>
      <p:sp>
        <p:nvSpPr>
          <p:cNvPr id="11" name="Google Shape;11;p2"/>
          <p:cNvSpPr txBox="1">
            <a:spLocks noGrp="1"/>
          </p:cNvSpPr>
          <p:nvPr>
            <p:ph type="ctrTitle"/>
          </p:nvPr>
        </p:nvSpPr>
        <p:spPr>
          <a:xfrm>
            <a:off x="1912650" y="1915625"/>
            <a:ext cx="5469600" cy="1159800"/>
          </a:xfrm>
          <a:prstGeom prst="rect">
            <a:avLst/>
          </a:prstGeom>
          <a:effectLst>
            <a:outerShdw blurRad="14288" dist="9525" dir="16200000" algn="bl" rotWithShape="0">
              <a:schemeClr val="dk1">
                <a:alpha val="50000"/>
              </a:schemeClr>
            </a:outerShdw>
          </a:effectLst>
        </p:spPr>
        <p:txBody>
          <a:bodyPr spcFirstLastPara="1" wrap="square" lIns="91425" tIns="91425" rIns="91425" bIns="91425" anchor="ctr" anchorCtr="0">
            <a:noAutofit/>
          </a:bodyPr>
          <a:lstStyle>
            <a:lvl1pPr lvl="0">
              <a:spcBef>
                <a:spcPts val="0"/>
              </a:spcBef>
              <a:spcAft>
                <a:spcPts val="0"/>
              </a:spcAft>
              <a:buClr>
                <a:schemeClr val="accent6"/>
              </a:buClr>
              <a:buSzPts val="4800"/>
              <a:buNone/>
              <a:defRPr sz="4800">
                <a:solidFill>
                  <a:schemeClr val="accent6"/>
                </a:solidFill>
              </a:defRPr>
            </a:lvl1pPr>
            <a:lvl2pPr lvl="1">
              <a:spcBef>
                <a:spcPts val="0"/>
              </a:spcBef>
              <a:spcAft>
                <a:spcPts val="0"/>
              </a:spcAft>
              <a:buClr>
                <a:schemeClr val="accent6"/>
              </a:buClr>
              <a:buSzPts val="4800"/>
              <a:buNone/>
              <a:defRPr sz="4800">
                <a:solidFill>
                  <a:schemeClr val="accent6"/>
                </a:solidFill>
              </a:defRPr>
            </a:lvl2pPr>
            <a:lvl3pPr lvl="2">
              <a:spcBef>
                <a:spcPts val="0"/>
              </a:spcBef>
              <a:spcAft>
                <a:spcPts val="0"/>
              </a:spcAft>
              <a:buClr>
                <a:schemeClr val="accent6"/>
              </a:buClr>
              <a:buSzPts val="4800"/>
              <a:buNone/>
              <a:defRPr sz="4800">
                <a:solidFill>
                  <a:schemeClr val="accent6"/>
                </a:solidFill>
              </a:defRPr>
            </a:lvl3pPr>
            <a:lvl4pPr lvl="3">
              <a:spcBef>
                <a:spcPts val="0"/>
              </a:spcBef>
              <a:spcAft>
                <a:spcPts val="0"/>
              </a:spcAft>
              <a:buClr>
                <a:schemeClr val="accent6"/>
              </a:buClr>
              <a:buSzPts val="4800"/>
              <a:buNone/>
              <a:defRPr sz="4800">
                <a:solidFill>
                  <a:schemeClr val="accent6"/>
                </a:solidFill>
              </a:defRPr>
            </a:lvl4pPr>
            <a:lvl5pPr lvl="4">
              <a:spcBef>
                <a:spcPts val="0"/>
              </a:spcBef>
              <a:spcAft>
                <a:spcPts val="0"/>
              </a:spcAft>
              <a:buClr>
                <a:schemeClr val="accent6"/>
              </a:buClr>
              <a:buSzPts val="4800"/>
              <a:buNone/>
              <a:defRPr sz="4800">
                <a:solidFill>
                  <a:schemeClr val="accent6"/>
                </a:solidFill>
              </a:defRPr>
            </a:lvl5pPr>
            <a:lvl6pPr lvl="5">
              <a:spcBef>
                <a:spcPts val="0"/>
              </a:spcBef>
              <a:spcAft>
                <a:spcPts val="0"/>
              </a:spcAft>
              <a:buClr>
                <a:schemeClr val="accent6"/>
              </a:buClr>
              <a:buSzPts val="4800"/>
              <a:buNone/>
              <a:defRPr sz="4800">
                <a:solidFill>
                  <a:schemeClr val="accent6"/>
                </a:solidFill>
              </a:defRPr>
            </a:lvl6pPr>
            <a:lvl7pPr lvl="6">
              <a:spcBef>
                <a:spcPts val="0"/>
              </a:spcBef>
              <a:spcAft>
                <a:spcPts val="0"/>
              </a:spcAft>
              <a:buClr>
                <a:schemeClr val="accent6"/>
              </a:buClr>
              <a:buSzPts val="4800"/>
              <a:buNone/>
              <a:defRPr sz="4800">
                <a:solidFill>
                  <a:schemeClr val="accent6"/>
                </a:solidFill>
              </a:defRPr>
            </a:lvl7pPr>
            <a:lvl8pPr lvl="7">
              <a:spcBef>
                <a:spcPts val="0"/>
              </a:spcBef>
              <a:spcAft>
                <a:spcPts val="0"/>
              </a:spcAft>
              <a:buClr>
                <a:schemeClr val="accent6"/>
              </a:buClr>
              <a:buSzPts val="4800"/>
              <a:buNone/>
              <a:defRPr sz="4800">
                <a:solidFill>
                  <a:schemeClr val="accent6"/>
                </a:solidFill>
              </a:defRPr>
            </a:lvl8pPr>
            <a:lvl9pPr lvl="8">
              <a:spcBef>
                <a:spcPts val="0"/>
              </a:spcBef>
              <a:spcAft>
                <a:spcPts val="0"/>
              </a:spcAft>
              <a:buClr>
                <a:schemeClr val="accent6"/>
              </a:buClr>
              <a:buSzPts val="4800"/>
              <a:buNone/>
              <a:defRPr sz="4800">
                <a:solidFill>
                  <a:schemeClr val="accent6"/>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pic>
        <p:nvPicPr>
          <p:cNvPr id="29" name="Google Shape;29;p6" descr="libr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30" name="Google Shape;30;p6"/>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1" name="Google Shape;31;p6"/>
          <p:cNvSpPr txBox="1">
            <a:spLocks noGrp="1"/>
          </p:cNvSpPr>
          <p:nvPr>
            <p:ph type="body" idx="1"/>
          </p:nvPr>
        </p:nvSpPr>
        <p:spPr>
          <a:xfrm>
            <a:off x="1556175" y="1479375"/>
            <a:ext cx="3211800" cy="3598800"/>
          </a:xfrm>
          <a:prstGeom prst="rect">
            <a:avLst/>
          </a:prstGeom>
        </p:spPr>
        <p:txBody>
          <a:bodyPr spcFirstLastPara="1" wrap="square" lIns="91425" tIns="91425" rIns="91425" bIns="91425" anchor="t" anchorCtr="0">
            <a:noAutofit/>
          </a:bodyPr>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32" name="Google Shape;32;p6"/>
          <p:cNvSpPr txBox="1">
            <a:spLocks noGrp="1"/>
          </p:cNvSpPr>
          <p:nvPr>
            <p:ph type="body" idx="2"/>
          </p:nvPr>
        </p:nvSpPr>
        <p:spPr>
          <a:xfrm>
            <a:off x="4961272" y="1479375"/>
            <a:ext cx="3211800" cy="3598800"/>
          </a:xfrm>
          <a:prstGeom prst="rect">
            <a:avLst/>
          </a:prstGeom>
        </p:spPr>
        <p:txBody>
          <a:bodyPr spcFirstLastPara="1" wrap="square" lIns="91425" tIns="91425" rIns="91425" bIns="91425" anchor="t" anchorCtr="0">
            <a:noAutofit/>
          </a:bodyPr>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33" name="Google Shape;33;p6"/>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4" name="Google Shape;34;p6"/>
          <p:cNvCxnSpPr/>
          <p:nvPr/>
        </p:nvCxnSpPr>
        <p:spPr>
          <a:xfrm>
            <a:off x="1664750" y="1357125"/>
            <a:ext cx="65262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pic>
        <p:nvPicPr>
          <p:cNvPr id="49" name="Google Shape;49;p9" descr="libr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9"/>
          <p:cNvSpPr txBox="1">
            <a:spLocks noGrp="1"/>
          </p:cNvSpPr>
          <p:nvPr>
            <p:ph type="body" idx="1"/>
          </p:nvPr>
        </p:nvSpPr>
        <p:spPr>
          <a:xfrm>
            <a:off x="1592350" y="3640275"/>
            <a:ext cx="6562500" cy="519600"/>
          </a:xfrm>
          <a:prstGeom prst="rect">
            <a:avLst/>
          </a:prstGeom>
        </p:spPr>
        <p:txBody>
          <a:bodyPr spcFirstLastPara="1" wrap="square" lIns="91425" tIns="91425" rIns="91425" bIns="91425" anchor="t" anchorCtr="0">
            <a:noAutofit/>
          </a:bodyPr>
          <a:lstStyle>
            <a:lvl1pPr marL="457200" lvl="0" indent="-228600">
              <a:spcBef>
                <a:spcPts val="360"/>
              </a:spcBef>
              <a:spcAft>
                <a:spcPts val="0"/>
              </a:spcAft>
              <a:buClr>
                <a:srgbClr val="666666"/>
              </a:buClr>
              <a:buSzPts val="1600"/>
              <a:buNone/>
              <a:defRPr sz="1600" i="1">
                <a:solidFill>
                  <a:srgbClr val="666666"/>
                </a:solidFill>
              </a:defRPr>
            </a:lvl1pPr>
          </a:lstStyle>
          <a:p>
            <a:endParaRPr/>
          </a:p>
        </p:txBody>
      </p:sp>
      <p:sp>
        <p:nvSpPr>
          <p:cNvPr id="51" name="Google Shape;51;p9"/>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52" name="Google Shape;52;p9"/>
          <p:cNvCxnSpPr/>
          <p:nvPr/>
        </p:nvCxnSpPr>
        <p:spPr>
          <a:xfrm>
            <a:off x="1706950" y="3643125"/>
            <a:ext cx="63213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 Closed book">
  <p:cSld name="BLANK_1_1">
    <p:spTree>
      <p:nvGrpSpPr>
        <p:cNvPr id="1" name="Shape 63"/>
        <p:cNvGrpSpPr/>
        <p:nvPr/>
      </p:nvGrpSpPr>
      <p:grpSpPr>
        <a:xfrm>
          <a:off x="0" y="0"/>
          <a:ext cx="0" cy="0"/>
          <a:chOff x="0" y="0"/>
          <a:chExt cx="0" cy="0"/>
        </a:xfrm>
      </p:grpSpPr>
      <p:pic>
        <p:nvPicPr>
          <p:cNvPr id="64" name="Google Shape;64;p13"/>
          <p:cNvPicPr preferRelativeResize="0"/>
          <p:nvPr/>
        </p:nvPicPr>
        <p:blipFill rotWithShape="1">
          <a:blip r:embed="rId2">
            <a:alphaModFix/>
          </a:blip>
          <a:srcRect/>
          <a:stretch/>
        </p:blipFill>
        <p:spPr>
          <a:xfrm flipH="1">
            <a:off x="672713" y="333900"/>
            <a:ext cx="7798575" cy="480960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556175" y="719375"/>
            <a:ext cx="6616800" cy="6999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1pPr>
            <a:lvl2pPr lvl="1">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2pPr>
            <a:lvl3pPr lvl="2">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3pPr>
            <a:lvl4pPr lvl="3">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4pPr>
            <a:lvl5pPr lvl="4">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5pPr>
            <a:lvl6pPr lvl="5">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6pPr>
            <a:lvl7pPr lvl="6">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7pPr>
            <a:lvl8pPr lvl="7">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8pPr>
            <a:lvl9pPr lvl="8">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1556175" y="1378821"/>
            <a:ext cx="6616800" cy="30423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1"/>
              </a:buClr>
              <a:buSzPts val="3000"/>
              <a:buFont typeface="Tinos"/>
              <a:buChar char="◈"/>
              <a:defRPr sz="3000">
                <a:solidFill>
                  <a:schemeClr val="dk1"/>
                </a:solidFill>
                <a:latin typeface="Tinos"/>
                <a:ea typeface="Tinos"/>
                <a:cs typeface="Tinos"/>
                <a:sym typeface="Tinos"/>
              </a:defRPr>
            </a:lvl1pPr>
            <a:lvl2pPr marL="914400" lvl="1" indent="-381000">
              <a:spcBef>
                <a:spcPts val="0"/>
              </a:spcBef>
              <a:spcAft>
                <a:spcPts val="0"/>
              </a:spcAft>
              <a:buClr>
                <a:schemeClr val="dk1"/>
              </a:buClr>
              <a:buSzPts val="2400"/>
              <a:buFont typeface="Tinos"/>
              <a:buChar char="◆"/>
              <a:defRPr sz="2400">
                <a:solidFill>
                  <a:schemeClr val="dk1"/>
                </a:solidFill>
                <a:latin typeface="Tinos"/>
                <a:ea typeface="Tinos"/>
                <a:cs typeface="Tinos"/>
                <a:sym typeface="Tinos"/>
              </a:defRPr>
            </a:lvl2pPr>
            <a:lvl3pPr marL="1371600" lvl="2" indent="-381000">
              <a:spcBef>
                <a:spcPts val="0"/>
              </a:spcBef>
              <a:spcAft>
                <a:spcPts val="0"/>
              </a:spcAft>
              <a:buClr>
                <a:schemeClr val="dk1"/>
              </a:buClr>
              <a:buSzPts val="2400"/>
              <a:buFont typeface="Tinos"/>
              <a:buChar char="◇"/>
              <a:defRPr sz="2400">
                <a:solidFill>
                  <a:schemeClr val="dk1"/>
                </a:solidFill>
                <a:latin typeface="Tinos"/>
                <a:ea typeface="Tinos"/>
                <a:cs typeface="Tinos"/>
                <a:sym typeface="Tinos"/>
              </a:defRPr>
            </a:lvl3pPr>
            <a:lvl4pPr marL="1828800" lvl="3"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4pPr>
            <a:lvl5pPr marL="2286000" lvl="4"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5pPr>
            <a:lvl6pPr marL="2743200" lvl="5"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6pPr>
            <a:lvl7pPr marL="3200400" lvl="6"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7pPr>
            <a:lvl8pPr marL="3657600" lvl="7"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8pPr>
            <a:lvl9pPr marL="4114800" lvl="8"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9pPr>
          </a:lstStyle>
          <a:p>
            <a:endParaRPr/>
          </a:p>
        </p:txBody>
      </p:sp>
      <p:sp>
        <p:nvSpPr>
          <p:cNvPr id="8" name="Google Shape;8;p1"/>
          <p:cNvSpPr txBox="1">
            <a:spLocks noGrp="1"/>
          </p:cNvSpPr>
          <p:nvPr>
            <p:ph type="sldNum" idx="12"/>
          </p:nvPr>
        </p:nvSpPr>
        <p:spPr>
          <a:xfrm>
            <a:off x="7899350" y="4098426"/>
            <a:ext cx="548700" cy="393600"/>
          </a:xfrm>
          <a:prstGeom prst="rect">
            <a:avLst/>
          </a:prstGeom>
          <a:noFill/>
          <a:ln>
            <a:noFill/>
          </a:ln>
        </p:spPr>
        <p:txBody>
          <a:bodyPr spcFirstLastPara="1" wrap="square" lIns="91425" tIns="91425" rIns="91425" bIns="91425" anchor="ctr" anchorCtr="0">
            <a:noAutofit/>
          </a:bodyPr>
          <a:lstStyle>
            <a:lvl1pPr lvl="0" algn="r">
              <a:buNone/>
              <a:defRPr sz="1200">
                <a:solidFill>
                  <a:schemeClr val="dk2"/>
                </a:solidFill>
                <a:latin typeface="Tinos"/>
                <a:ea typeface="Tinos"/>
                <a:cs typeface="Tinos"/>
                <a:sym typeface="Tinos"/>
              </a:defRPr>
            </a:lvl1pPr>
            <a:lvl2pPr lvl="1" algn="r">
              <a:buNone/>
              <a:defRPr sz="1200">
                <a:solidFill>
                  <a:schemeClr val="dk2"/>
                </a:solidFill>
                <a:latin typeface="Tinos"/>
                <a:ea typeface="Tinos"/>
                <a:cs typeface="Tinos"/>
                <a:sym typeface="Tinos"/>
              </a:defRPr>
            </a:lvl2pPr>
            <a:lvl3pPr lvl="2" algn="r">
              <a:buNone/>
              <a:defRPr sz="1200">
                <a:solidFill>
                  <a:schemeClr val="dk2"/>
                </a:solidFill>
                <a:latin typeface="Tinos"/>
                <a:ea typeface="Tinos"/>
                <a:cs typeface="Tinos"/>
                <a:sym typeface="Tinos"/>
              </a:defRPr>
            </a:lvl3pPr>
            <a:lvl4pPr lvl="3" algn="r">
              <a:buNone/>
              <a:defRPr sz="1200">
                <a:solidFill>
                  <a:schemeClr val="dk2"/>
                </a:solidFill>
                <a:latin typeface="Tinos"/>
                <a:ea typeface="Tinos"/>
                <a:cs typeface="Tinos"/>
                <a:sym typeface="Tinos"/>
              </a:defRPr>
            </a:lvl4pPr>
            <a:lvl5pPr lvl="4" algn="r">
              <a:buNone/>
              <a:defRPr sz="1200">
                <a:solidFill>
                  <a:schemeClr val="dk2"/>
                </a:solidFill>
                <a:latin typeface="Tinos"/>
                <a:ea typeface="Tinos"/>
                <a:cs typeface="Tinos"/>
                <a:sym typeface="Tinos"/>
              </a:defRPr>
            </a:lvl5pPr>
            <a:lvl6pPr lvl="5" algn="r">
              <a:buNone/>
              <a:defRPr sz="1200">
                <a:solidFill>
                  <a:schemeClr val="dk2"/>
                </a:solidFill>
                <a:latin typeface="Tinos"/>
                <a:ea typeface="Tinos"/>
                <a:cs typeface="Tinos"/>
                <a:sym typeface="Tinos"/>
              </a:defRPr>
            </a:lvl6pPr>
            <a:lvl7pPr lvl="6" algn="r">
              <a:buNone/>
              <a:defRPr sz="1200">
                <a:solidFill>
                  <a:schemeClr val="dk2"/>
                </a:solidFill>
                <a:latin typeface="Tinos"/>
                <a:ea typeface="Tinos"/>
                <a:cs typeface="Tinos"/>
                <a:sym typeface="Tinos"/>
              </a:defRPr>
            </a:lvl7pPr>
            <a:lvl8pPr lvl="7" algn="r">
              <a:buNone/>
              <a:defRPr sz="1200">
                <a:solidFill>
                  <a:schemeClr val="dk2"/>
                </a:solidFill>
                <a:latin typeface="Tinos"/>
                <a:ea typeface="Tinos"/>
                <a:cs typeface="Tinos"/>
                <a:sym typeface="Tinos"/>
              </a:defRPr>
            </a:lvl8pPr>
            <a:lvl9pPr lvl="8" algn="r">
              <a:buNone/>
              <a:defRPr sz="1200">
                <a:solidFill>
                  <a:schemeClr val="dk2"/>
                </a:solidFill>
                <a:latin typeface="Tinos"/>
                <a:ea typeface="Tinos"/>
                <a:cs typeface="Tinos"/>
                <a:sym typeface="Tino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5" r:id="rId3"/>
    <p:sldLayoutId id="2147483659"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4.wmf"/><Relationship Id="rId4" Type="http://schemas.openxmlformats.org/officeDocument/2006/relationships/oleObject" Target="../embeddings/oleObject18.bin"/></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8.wmf"/><Relationship Id="rId4" Type="http://schemas.openxmlformats.org/officeDocument/2006/relationships/oleObject" Target="../embeddings/oleObject19.bin"/></Relationships>
</file>

<file path=ppt/slides/_rels/slide14.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9.wmf"/><Relationship Id="rId4" Type="http://schemas.openxmlformats.org/officeDocument/2006/relationships/oleObject" Target="../embeddings/oleObject20.bin"/></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1.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2.bin"/><Relationship Id="rId5" Type="http://schemas.openxmlformats.org/officeDocument/2006/relationships/image" Target="../media/image30.wmf"/><Relationship Id="rId4" Type="http://schemas.openxmlformats.org/officeDocument/2006/relationships/oleObject" Target="../embeddings/oleObject21.bin"/></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33.wmf"/><Relationship Id="rId4" Type="http://schemas.openxmlformats.org/officeDocument/2006/relationships/oleObject" Target="../embeddings/oleObject23.bin"/></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40.wmf"/><Relationship Id="rId4" Type="http://schemas.openxmlformats.org/officeDocument/2006/relationships/oleObject" Target="../embeddings/oleObject24.bin"/></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7.png"/><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 Id="rId9" Type="http://schemas.openxmlformats.org/officeDocument/2006/relationships/image" Target="../media/image6.wmf"/></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7.wmf"/><Relationship Id="rId4"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image" Target="../media/image15.png"/><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8.bin"/><Relationship Id="rId11" Type="http://schemas.openxmlformats.org/officeDocument/2006/relationships/image" Target="../media/image14.wmf"/><Relationship Id="rId5" Type="http://schemas.openxmlformats.org/officeDocument/2006/relationships/image" Target="../media/image11.w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13.wmf"/></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2.bin"/><Relationship Id="rId5" Type="http://schemas.openxmlformats.org/officeDocument/2006/relationships/image" Target="../media/image16.wmf"/><Relationship Id="rId4" Type="http://schemas.openxmlformats.org/officeDocument/2006/relationships/oleObject" Target="../embeddings/oleObject11.bin"/></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4.bin"/><Relationship Id="rId5" Type="http://schemas.openxmlformats.org/officeDocument/2006/relationships/image" Target="../media/image19.wmf"/><Relationship Id="rId4" Type="http://schemas.openxmlformats.org/officeDocument/2006/relationships/oleObject" Target="../embeddings/oleObject13.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image" Target="../media/image25.png"/><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6.bin"/><Relationship Id="rId5" Type="http://schemas.openxmlformats.org/officeDocument/2006/relationships/image" Target="../media/image21.wmf"/><Relationship Id="rId4" Type="http://schemas.openxmlformats.org/officeDocument/2006/relationships/oleObject" Target="../embeddings/oleObject15.bin"/><Relationship Id="rId9" Type="http://schemas.openxmlformats.org/officeDocument/2006/relationships/image" Target="../media/image2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ctrTitle"/>
          </p:nvPr>
        </p:nvSpPr>
        <p:spPr>
          <a:xfrm>
            <a:off x="1390134" y="421560"/>
            <a:ext cx="6570043" cy="175013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Chủ đề 27: Bài Toán Cauchy</a:t>
            </a:r>
            <a:br>
              <a:rPr lang="en" sz="3200" dirty="0"/>
            </a:br>
            <a:r>
              <a:rPr lang="en" sz="3200" dirty="0"/>
              <a:t>Phương pháp xấp xỉ liên tiếp </a:t>
            </a:r>
            <a:r>
              <a:rPr lang="vi-VN" sz="3200" dirty="0"/>
              <a:t>Picard</a:t>
            </a:r>
            <a:endParaRPr sz="3200" dirty="0"/>
          </a:p>
        </p:txBody>
      </p:sp>
      <p:sp>
        <p:nvSpPr>
          <p:cNvPr id="2" name="TextBox 1">
            <a:extLst>
              <a:ext uri="{FF2B5EF4-FFF2-40B4-BE49-F238E27FC236}">
                <a16:creationId xmlns:a16="http://schemas.microsoft.com/office/drawing/2014/main" id="{A92FF3E2-4B74-4372-AE41-C39EC12C99AD}"/>
              </a:ext>
            </a:extLst>
          </p:cNvPr>
          <p:cNvSpPr txBox="1"/>
          <p:nvPr/>
        </p:nvSpPr>
        <p:spPr>
          <a:xfrm>
            <a:off x="1586078" y="2171699"/>
            <a:ext cx="6570043" cy="1200329"/>
          </a:xfrm>
          <a:prstGeom prst="rect">
            <a:avLst/>
          </a:prstGeom>
          <a:noFill/>
        </p:spPr>
        <p:txBody>
          <a:bodyPr wrap="square" rtlCol="0">
            <a:spAutoFit/>
          </a:bodyPr>
          <a:lstStyle/>
          <a:p>
            <a:r>
              <a:rPr lang="en-US" sz="2400" dirty="0" err="1">
                <a:solidFill>
                  <a:schemeClr val="accent1">
                    <a:lumMod val="20000"/>
                    <a:lumOff val="80000"/>
                  </a:schemeClr>
                </a:solidFill>
              </a:rPr>
              <a:t>Người</a:t>
            </a:r>
            <a:r>
              <a:rPr lang="en-US" sz="2400" dirty="0">
                <a:solidFill>
                  <a:schemeClr val="accent1">
                    <a:lumMod val="20000"/>
                    <a:lumOff val="80000"/>
                  </a:schemeClr>
                </a:solidFill>
              </a:rPr>
              <a:t> </a:t>
            </a:r>
            <a:r>
              <a:rPr lang="en-US" sz="2400" dirty="0" err="1">
                <a:solidFill>
                  <a:schemeClr val="accent1">
                    <a:lumMod val="20000"/>
                    <a:lumOff val="80000"/>
                  </a:schemeClr>
                </a:solidFill>
              </a:rPr>
              <a:t>thực</a:t>
            </a:r>
            <a:r>
              <a:rPr lang="en-US" sz="2400" dirty="0">
                <a:solidFill>
                  <a:schemeClr val="accent1">
                    <a:lumMod val="20000"/>
                    <a:lumOff val="80000"/>
                  </a:schemeClr>
                </a:solidFill>
              </a:rPr>
              <a:t> </a:t>
            </a:r>
            <a:r>
              <a:rPr lang="en-US" sz="2400" dirty="0" err="1">
                <a:solidFill>
                  <a:schemeClr val="accent1">
                    <a:lumMod val="20000"/>
                    <a:lumOff val="80000"/>
                  </a:schemeClr>
                </a:solidFill>
              </a:rPr>
              <a:t>hiện</a:t>
            </a:r>
            <a:r>
              <a:rPr lang="en-US" sz="2400" dirty="0">
                <a:solidFill>
                  <a:schemeClr val="accent1">
                    <a:lumMod val="20000"/>
                    <a:lumOff val="80000"/>
                  </a:schemeClr>
                </a:solidFill>
              </a:rPr>
              <a:t>: Ngô Thị Hương</a:t>
            </a:r>
          </a:p>
          <a:p>
            <a:r>
              <a:rPr lang="en-US" sz="2400" dirty="0" err="1">
                <a:solidFill>
                  <a:schemeClr val="accent1">
                    <a:lumMod val="20000"/>
                    <a:lumOff val="80000"/>
                  </a:schemeClr>
                </a:solidFill>
              </a:rPr>
              <a:t>Lớp</a:t>
            </a:r>
            <a:r>
              <a:rPr lang="en-US" sz="2400" dirty="0">
                <a:solidFill>
                  <a:schemeClr val="accent1">
                    <a:lumMod val="20000"/>
                    <a:lumOff val="80000"/>
                  </a:schemeClr>
                </a:solidFill>
              </a:rPr>
              <a:t>: CTTN </a:t>
            </a:r>
            <a:r>
              <a:rPr lang="en-US" sz="2400" dirty="0" err="1">
                <a:solidFill>
                  <a:schemeClr val="accent1">
                    <a:lumMod val="20000"/>
                    <a:lumOff val="80000"/>
                  </a:schemeClr>
                </a:solidFill>
              </a:rPr>
              <a:t>Toán</a:t>
            </a:r>
            <a:r>
              <a:rPr lang="en-US" sz="2400" dirty="0">
                <a:solidFill>
                  <a:schemeClr val="accent1">
                    <a:lumMod val="20000"/>
                    <a:lumOff val="80000"/>
                  </a:schemeClr>
                </a:solidFill>
              </a:rPr>
              <a:t> Tin K64</a:t>
            </a:r>
          </a:p>
          <a:p>
            <a:r>
              <a:rPr lang="en-US" sz="2400" dirty="0" err="1">
                <a:solidFill>
                  <a:schemeClr val="accent1">
                    <a:lumMod val="20000"/>
                    <a:lumOff val="80000"/>
                  </a:schemeClr>
                </a:solidFill>
              </a:rPr>
              <a:t>Giáo</a:t>
            </a:r>
            <a:r>
              <a:rPr lang="en-US" sz="2400" dirty="0">
                <a:solidFill>
                  <a:schemeClr val="accent1">
                    <a:lumMod val="20000"/>
                    <a:lumOff val="80000"/>
                  </a:schemeClr>
                </a:solidFill>
              </a:rPr>
              <a:t> </a:t>
            </a:r>
            <a:r>
              <a:rPr lang="en-US" sz="2400" dirty="0" err="1">
                <a:solidFill>
                  <a:schemeClr val="accent1">
                    <a:lumMod val="20000"/>
                    <a:lumOff val="80000"/>
                  </a:schemeClr>
                </a:solidFill>
              </a:rPr>
              <a:t>viên</a:t>
            </a:r>
            <a:r>
              <a:rPr lang="en-US" sz="2400" dirty="0">
                <a:solidFill>
                  <a:schemeClr val="accent1">
                    <a:lumMod val="20000"/>
                    <a:lumOff val="80000"/>
                  </a:schemeClr>
                </a:solidFill>
              </a:rPr>
              <a:t> </a:t>
            </a:r>
            <a:r>
              <a:rPr lang="en-US" sz="2400" dirty="0" err="1">
                <a:solidFill>
                  <a:schemeClr val="accent1">
                    <a:lumMod val="20000"/>
                    <a:lumOff val="80000"/>
                  </a:schemeClr>
                </a:solidFill>
              </a:rPr>
              <a:t>hướng</a:t>
            </a:r>
            <a:r>
              <a:rPr lang="en-US" sz="2400" dirty="0">
                <a:solidFill>
                  <a:schemeClr val="accent1">
                    <a:lumMod val="20000"/>
                    <a:lumOff val="80000"/>
                  </a:schemeClr>
                </a:solidFill>
              </a:rPr>
              <a:t> </a:t>
            </a:r>
            <a:r>
              <a:rPr lang="en-US" sz="2400" dirty="0" err="1">
                <a:solidFill>
                  <a:schemeClr val="accent1">
                    <a:lumMod val="20000"/>
                    <a:lumOff val="80000"/>
                  </a:schemeClr>
                </a:solidFill>
              </a:rPr>
              <a:t>dẫn</a:t>
            </a:r>
            <a:r>
              <a:rPr lang="en-US" sz="2400" dirty="0">
                <a:solidFill>
                  <a:schemeClr val="accent1">
                    <a:lumMod val="20000"/>
                    <a:lumOff val="80000"/>
                  </a:schemeClr>
                </a:solidFill>
              </a:rPr>
              <a:t>: </a:t>
            </a:r>
            <a:r>
              <a:rPr lang="en-US" sz="2400" dirty="0" err="1">
                <a:solidFill>
                  <a:schemeClr val="accent1">
                    <a:lumMod val="20000"/>
                    <a:lumOff val="80000"/>
                  </a:schemeClr>
                </a:solidFill>
              </a:rPr>
              <a:t>TS.Hà</a:t>
            </a:r>
            <a:r>
              <a:rPr lang="en-US" sz="2400" dirty="0">
                <a:solidFill>
                  <a:schemeClr val="accent1">
                    <a:lumMod val="20000"/>
                    <a:lumOff val="80000"/>
                  </a:schemeClr>
                </a:solidFill>
              </a:rPr>
              <a:t> Thị </a:t>
            </a:r>
            <a:r>
              <a:rPr lang="en-US" sz="2400" dirty="0" err="1">
                <a:solidFill>
                  <a:schemeClr val="accent1">
                    <a:lumMod val="20000"/>
                    <a:lumOff val="80000"/>
                  </a:schemeClr>
                </a:solidFill>
              </a:rPr>
              <a:t>Ngọc</a:t>
            </a:r>
            <a:r>
              <a:rPr lang="en-US" sz="2400" dirty="0">
                <a:solidFill>
                  <a:schemeClr val="accent1">
                    <a:lumMod val="20000"/>
                    <a:lumOff val="80000"/>
                  </a:schemeClr>
                </a:solidFill>
              </a:rPr>
              <a:t> </a:t>
            </a:r>
            <a:r>
              <a:rPr lang="en-US" sz="2400" dirty="0" err="1">
                <a:solidFill>
                  <a:schemeClr val="accent1">
                    <a:lumMod val="20000"/>
                    <a:lumOff val="80000"/>
                  </a:schemeClr>
                </a:solidFill>
              </a:rPr>
              <a:t>Yến</a:t>
            </a:r>
            <a:endParaRPr lang="en-US" sz="2400" dirty="0">
              <a:solidFill>
                <a:schemeClr val="accent1">
                  <a:lumMod val="20000"/>
                  <a:lumOff val="80000"/>
                </a:schemeClr>
              </a:solidFill>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53A20-267E-4968-82BE-E2E87F218E08}"/>
              </a:ext>
            </a:extLst>
          </p:cNvPr>
          <p:cNvSpPr>
            <a:spLocks noGrp="1"/>
          </p:cNvSpPr>
          <p:nvPr>
            <p:ph type="title"/>
          </p:nvPr>
        </p:nvSpPr>
        <p:spPr/>
        <p:txBody>
          <a:bodyPr/>
          <a:lstStyle/>
          <a:p>
            <a:r>
              <a:rPr lang="en-US" dirty="0" err="1"/>
              <a:t>Phương</a:t>
            </a:r>
            <a:r>
              <a:rPr lang="en-US" dirty="0"/>
              <a:t> </a:t>
            </a:r>
            <a:r>
              <a:rPr lang="en-US" dirty="0" err="1"/>
              <a:t>pháp</a:t>
            </a:r>
            <a:r>
              <a:rPr lang="en-US" dirty="0"/>
              <a:t> </a:t>
            </a:r>
            <a:r>
              <a:rPr lang="en-US" dirty="0" err="1"/>
              <a:t>xấp</a:t>
            </a:r>
            <a:r>
              <a:rPr lang="en-US" dirty="0"/>
              <a:t> </a:t>
            </a:r>
            <a:r>
              <a:rPr lang="en-US" dirty="0" err="1"/>
              <a:t>xỉ</a:t>
            </a:r>
            <a:r>
              <a:rPr lang="en-US" dirty="0"/>
              <a:t> </a:t>
            </a:r>
            <a:r>
              <a:rPr lang="en-US" dirty="0" err="1"/>
              <a:t>liên</a:t>
            </a:r>
            <a:r>
              <a:rPr lang="en-US" dirty="0"/>
              <a:t> </a:t>
            </a:r>
            <a:r>
              <a:rPr lang="en-US" dirty="0" err="1"/>
              <a:t>tiếp</a:t>
            </a:r>
            <a:r>
              <a:rPr lang="en-US" dirty="0"/>
              <a:t> Picard</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FCE570A-FF0E-4AE4-A045-FB948F857D69}"/>
                  </a:ext>
                </a:extLst>
              </p:cNvPr>
              <p:cNvSpPr>
                <a:spLocks noGrp="1"/>
              </p:cNvSpPr>
              <p:nvPr>
                <p:ph type="body" idx="1"/>
              </p:nvPr>
            </p:nvSpPr>
            <p:spPr>
              <a:xfrm>
                <a:off x="1556175" y="1479375"/>
                <a:ext cx="6616800" cy="2944750"/>
              </a:xfrm>
            </p:spPr>
            <p:txBody>
              <a:bodyPr/>
              <a:lstStyle/>
              <a:p>
                <a:r>
                  <a:rPr lang="en-US" dirty="0"/>
                  <a:t>Chứng </a:t>
                </a:r>
                <a:r>
                  <a:rPr lang="en-US" dirty="0" err="1"/>
                  <a:t>minh</a:t>
                </a:r>
                <a:r>
                  <a:rPr lang="en-US" dirty="0"/>
                  <a:t>:</a:t>
                </a:r>
              </a:p>
              <a:p>
                <a:pPr marL="88900" indent="0">
                  <a:buNone/>
                </a:pPr>
                <a:r>
                  <a:rPr lang="en-US" dirty="0"/>
                  <a:t>Ta </a:t>
                </a:r>
                <a:r>
                  <a:rPr lang="en-US" dirty="0" err="1"/>
                  <a:t>có</a:t>
                </a:r>
                <a:r>
                  <a:rPr lang="en-US" dirty="0"/>
                  <a:t> , </a:t>
                </a:r>
                <a:r>
                  <a:rPr lang="en-US" dirty="0" err="1"/>
                  <a:t>với</a:t>
                </a:r>
                <a:r>
                  <a:rPr lang="en-US" dirty="0"/>
                  <a:t> </a:t>
                </a:r>
                <a:r>
                  <a:rPr lang="en-US" dirty="0" err="1"/>
                  <a:t>mọi</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𝜖</m:t>
                    </m:r>
                  </m:oMath>
                </a14:m>
                <a:endParaRPr lang="en-US" dirty="0"/>
              </a:p>
              <a:p>
                <a:pPr marL="88900" indent="0">
                  <a:buNone/>
                </a:pPr>
                <a14:m>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e>
                    </m:d>
                    <m:r>
                      <a:rPr lang="en-US" b="0" i="1" smtClean="0">
                        <a:latin typeface="Cambria Math" panose="02040503050406030204" pitchFamily="18" charset="0"/>
                      </a:rPr>
                      <m:t>=|</m:t>
                    </m:r>
                    <m:nary>
                      <m:naryPr>
                        <m:limLoc m:val="undOvr"/>
                        <m:ctrlPr>
                          <a:rPr lang="en-US" b="0" i="1" dirty="0" smtClean="0">
                            <a:latin typeface="Cambria Math" panose="02040503050406030204" pitchFamily="18" charset="0"/>
                          </a:rPr>
                        </m:ctrlPr>
                      </m:naryPr>
                      <m: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𝑡</m:t>
                            </m:r>
                          </m:e>
                          <m:sub>
                            <m:r>
                              <m:rPr>
                                <m:brk m:alnAt="24"/>
                              </m:rPr>
                              <a:rPr lang="en-US" b="0" i="1" dirty="0" smtClean="0">
                                <a:latin typeface="Cambria Math" panose="02040503050406030204" pitchFamily="18" charset="0"/>
                              </a:rPr>
                              <m:t>0</m:t>
                            </m:r>
                          </m:sub>
                        </m:sSub>
                      </m:sub>
                      <m:sup>
                        <m:r>
                          <a:rPr lang="en-US" b="0" i="1" smtClean="0">
                            <a:latin typeface="Cambria Math" panose="02040503050406030204" pitchFamily="18" charset="0"/>
                          </a:rPr>
                          <m:t>𝑡</m:t>
                        </m:r>
                      </m:sup>
                      <m:e>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e>
                    </m:nary>
                    <m:r>
                      <a:rPr lang="en-US" b="0" i="1" smtClean="0">
                        <a:latin typeface="Cambria Math" panose="02040503050406030204" pitchFamily="18" charset="0"/>
                      </a:rPr>
                      <m:t>𝑑𝑠</m:t>
                    </m:r>
                    <m:r>
                      <a:rPr lang="en-US" b="0" i="1" smtClean="0">
                        <a:latin typeface="Cambria Math" panose="02040503050406030204" pitchFamily="18" charset="0"/>
                      </a:rPr>
                      <m:t>|≤</m:t>
                    </m:r>
                  </m:oMath>
                </a14:m>
                <a:r>
                  <a:rPr lang="en-US" dirty="0"/>
                  <a:t> </a:t>
                </a:r>
                <a14:m>
                  <m:oMath xmlns:m="http://schemas.openxmlformats.org/officeDocument/2006/math">
                    <m:nary>
                      <m:naryPr>
                        <m:limLoc m:val="undOvr"/>
                        <m:ctrlPr>
                          <a:rPr lang="en-US" i="1" dirty="0">
                            <a:latin typeface="Cambria Math" panose="02040503050406030204" pitchFamily="18" charset="0"/>
                          </a:rPr>
                        </m:ctrlPr>
                      </m:naryPr>
                      <m:sub>
                        <m:sSub>
                          <m:sSubPr>
                            <m:ctrlPr>
                              <a:rPr lang="en-US" i="1" dirty="0">
                                <a:latin typeface="Cambria Math" panose="02040503050406030204" pitchFamily="18" charset="0"/>
                              </a:rPr>
                            </m:ctrlPr>
                          </m:sSubPr>
                          <m:e>
                            <m:r>
                              <a:rPr lang="en-US" b="0" i="1" dirty="0" smtClean="0">
                                <a:latin typeface="Cambria Math" panose="02040503050406030204" pitchFamily="18" charset="0"/>
                              </a:rPr>
                              <m:t>𝑡</m:t>
                            </m:r>
                          </m:e>
                          <m:sub>
                            <m:r>
                              <m:rPr>
                                <m:brk m:alnAt="24"/>
                              </m:rPr>
                              <a:rPr lang="en-US" i="1" dirty="0">
                                <a:latin typeface="Cambria Math" panose="02040503050406030204" pitchFamily="18" charset="0"/>
                              </a:rPr>
                              <m:t>0</m:t>
                            </m:r>
                          </m:sub>
                        </m:sSub>
                      </m:sub>
                      <m:sup>
                        <m:r>
                          <a:rPr lang="en-US" b="0" i="1" smtClean="0">
                            <a:latin typeface="Cambria Math" panose="02040503050406030204" pitchFamily="18" charset="0"/>
                          </a:rPr>
                          <m:t>𝑡</m:t>
                        </m:r>
                      </m:sup>
                      <m:e>
                        <m:r>
                          <a:rPr lang="en-US" b="0" i="1" smtClean="0">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𝑘</m:t>
                            </m:r>
                            <m:r>
                              <a:rPr lang="en-US" i="1">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r>
                          <a:rPr lang="en-US" b="0" i="1" smtClean="0">
                            <a:latin typeface="Cambria Math" panose="02040503050406030204" pitchFamily="18" charset="0"/>
                          </a:rPr>
                          <m:t>|</m:t>
                        </m:r>
                      </m:e>
                    </m:nary>
                    <m:r>
                      <a:rPr lang="en-US" i="1">
                        <a:latin typeface="Cambria Math" panose="02040503050406030204" pitchFamily="18" charset="0"/>
                      </a:rPr>
                      <m:t>𝑑</m:t>
                    </m:r>
                    <m:r>
                      <a:rPr lang="en-US" b="0" i="1" smtClean="0">
                        <a:latin typeface="Cambria Math" panose="02040503050406030204" pitchFamily="18" charset="0"/>
                      </a:rPr>
                      <m:t>𝑠</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𝑀</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𝑀</m:t>
                    </m:r>
                    <m:r>
                      <a:rPr lang="en-US" i="1">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𝛿</m:t>
                    </m:r>
                  </m:oMath>
                </a14:m>
                <a:endParaRPr lang="en-US" dirty="0"/>
              </a:p>
            </p:txBody>
          </p:sp>
        </mc:Choice>
        <mc:Fallback xmlns="">
          <p:sp>
            <p:nvSpPr>
              <p:cNvPr id="3" name="Text Placeholder 2">
                <a:extLst>
                  <a:ext uri="{FF2B5EF4-FFF2-40B4-BE49-F238E27FC236}">
                    <a16:creationId xmlns:a16="http://schemas.microsoft.com/office/drawing/2014/main" id="{AFCE570A-FF0E-4AE4-A045-FB948F857D69}"/>
                  </a:ext>
                </a:extLst>
              </p:cNvPr>
              <p:cNvSpPr>
                <a:spLocks noGrp="1" noRot="1" noChangeAspect="1" noMove="1" noResize="1" noEditPoints="1" noAdjustHandles="1" noChangeArrowheads="1" noChangeShapeType="1" noTextEdit="1"/>
              </p:cNvSpPr>
              <p:nvPr>
                <p:ph type="body" idx="1"/>
              </p:nvPr>
            </p:nvSpPr>
            <p:spPr>
              <a:xfrm>
                <a:off x="1556175" y="1479375"/>
                <a:ext cx="6616800" cy="2944750"/>
              </a:xfrm>
              <a:blipFill>
                <a:blip r:embed="rId2"/>
                <a:stretch>
                  <a:fillRect/>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7866D33A-406E-4504-9958-FDF5819221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182987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0437E-105D-4BBE-AC7E-CBD5112A9FAD}"/>
              </a:ext>
            </a:extLst>
          </p:cNvPr>
          <p:cNvSpPr>
            <a:spLocks noGrp="1"/>
          </p:cNvSpPr>
          <p:nvPr>
            <p:ph type="title"/>
          </p:nvPr>
        </p:nvSpPr>
        <p:spPr/>
        <p:txBody>
          <a:bodyPr/>
          <a:lstStyle/>
          <a:p>
            <a:r>
              <a:rPr lang="en-US" dirty="0" err="1"/>
              <a:t>Phương</a:t>
            </a:r>
            <a:r>
              <a:rPr lang="en-US" dirty="0"/>
              <a:t> </a:t>
            </a:r>
            <a:r>
              <a:rPr lang="en-US" dirty="0" err="1"/>
              <a:t>pháp</a:t>
            </a:r>
            <a:r>
              <a:rPr lang="en-US" dirty="0"/>
              <a:t> </a:t>
            </a:r>
            <a:r>
              <a:rPr lang="en-US" dirty="0" err="1"/>
              <a:t>xấp</a:t>
            </a:r>
            <a:r>
              <a:rPr lang="en-US" dirty="0"/>
              <a:t> </a:t>
            </a:r>
            <a:r>
              <a:rPr lang="en-US" dirty="0" err="1"/>
              <a:t>xỉ</a:t>
            </a:r>
            <a:r>
              <a:rPr lang="en-US" dirty="0"/>
              <a:t> </a:t>
            </a:r>
            <a:r>
              <a:rPr lang="en-US" dirty="0" err="1"/>
              <a:t>liên</a:t>
            </a:r>
            <a:r>
              <a:rPr lang="en-US" dirty="0"/>
              <a:t> </a:t>
            </a:r>
            <a:r>
              <a:rPr lang="en-US" dirty="0" err="1"/>
              <a:t>tiếp</a:t>
            </a:r>
            <a:r>
              <a:rPr lang="en-US" dirty="0"/>
              <a:t> Picard</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F35958CB-ADBB-4C0D-A266-D55D3FF3AC3A}"/>
                  </a:ext>
                </a:extLst>
              </p:cNvPr>
              <p:cNvSpPr>
                <a:spLocks noGrp="1"/>
              </p:cNvSpPr>
              <p:nvPr>
                <p:ph type="body" idx="1"/>
              </p:nvPr>
            </p:nvSpPr>
            <p:spPr>
              <a:xfrm>
                <a:off x="1556175" y="1346754"/>
                <a:ext cx="6681045" cy="3145271"/>
              </a:xfrm>
            </p:spPr>
            <p:txBody>
              <a:bodyPr/>
              <a:lstStyle/>
              <a:p>
                <a:r>
                  <a:rPr lang="en-US" sz="1800" b="1" dirty="0">
                    <a:latin typeface="+mn-lt"/>
                  </a:rPr>
                  <a:t>Định </a:t>
                </a:r>
                <a:r>
                  <a:rPr lang="en-US" sz="1800" b="1" dirty="0" err="1">
                    <a:latin typeface="+mn-lt"/>
                  </a:rPr>
                  <a:t>lý</a:t>
                </a:r>
                <a:r>
                  <a:rPr lang="en-US" sz="1800" b="1" dirty="0">
                    <a:latin typeface="+mn-lt"/>
                  </a:rPr>
                  <a:t> </a:t>
                </a:r>
                <a:r>
                  <a:rPr lang="en-US" sz="1800" b="1" dirty="0" err="1">
                    <a:latin typeface="+mn-lt"/>
                  </a:rPr>
                  <a:t>tồn</a:t>
                </a:r>
                <a:r>
                  <a:rPr lang="en-US" sz="1800" b="1" dirty="0">
                    <a:latin typeface="+mn-lt"/>
                  </a:rPr>
                  <a:t> </a:t>
                </a:r>
                <a:r>
                  <a:rPr lang="en-US" sz="1800" b="1" dirty="0" err="1">
                    <a:latin typeface="+mn-lt"/>
                  </a:rPr>
                  <a:t>tại</a:t>
                </a:r>
                <a:r>
                  <a:rPr lang="en-US" sz="1800" b="1" dirty="0">
                    <a:latin typeface="+mn-lt"/>
                  </a:rPr>
                  <a:t> </a:t>
                </a:r>
                <a:r>
                  <a:rPr lang="en-US" sz="1800" b="1" dirty="0" err="1">
                    <a:latin typeface="+mn-lt"/>
                  </a:rPr>
                  <a:t>và</a:t>
                </a:r>
                <a:r>
                  <a:rPr lang="en-US" sz="1800" b="1" dirty="0">
                    <a:latin typeface="+mn-lt"/>
                  </a:rPr>
                  <a:t> </a:t>
                </a:r>
                <a:r>
                  <a:rPr lang="en-US" sz="1800" b="1" dirty="0" err="1">
                    <a:latin typeface="+mn-lt"/>
                  </a:rPr>
                  <a:t>duy</a:t>
                </a:r>
                <a:r>
                  <a:rPr lang="en-US" sz="1800" b="1" dirty="0">
                    <a:latin typeface="+mn-lt"/>
                  </a:rPr>
                  <a:t> </a:t>
                </a:r>
                <a:r>
                  <a:rPr lang="en-US" sz="1800" b="1" dirty="0" err="1">
                    <a:latin typeface="+mn-lt"/>
                  </a:rPr>
                  <a:t>nhất</a:t>
                </a:r>
                <a:r>
                  <a:rPr lang="en-US" sz="1800" b="1" dirty="0">
                    <a:latin typeface="+mn-lt"/>
                  </a:rPr>
                  <a:t> </a:t>
                </a:r>
                <a:r>
                  <a:rPr lang="en-US" sz="1800" b="1" dirty="0" err="1">
                    <a:latin typeface="+mn-lt"/>
                  </a:rPr>
                  <a:t>nghiệm</a:t>
                </a:r>
                <a:endParaRPr lang="en-US" sz="1800" b="1" dirty="0">
                  <a:latin typeface="+mn-lt"/>
                </a:endParaRPr>
              </a:p>
              <a:p>
                <a:pPr marL="88900" indent="0">
                  <a:buNone/>
                </a:pPr>
                <a:r>
                  <a:rPr lang="en-US" sz="1800" dirty="0" err="1">
                    <a:latin typeface="+mn-lt"/>
                  </a:rPr>
                  <a:t>Giả</a:t>
                </a:r>
                <a:r>
                  <a:rPr lang="en-US" sz="1800" dirty="0">
                    <a:latin typeface="+mn-lt"/>
                  </a:rPr>
                  <a:t> </a:t>
                </a:r>
                <a:r>
                  <a:rPr lang="en-US" sz="1800" dirty="0" err="1">
                    <a:latin typeface="+mn-lt"/>
                  </a:rPr>
                  <a:t>sử</a:t>
                </a:r>
                <a:r>
                  <a:rPr lang="en-US" sz="1800" dirty="0">
                    <a:latin typeface="+mn-lt"/>
                  </a:rPr>
                  <a:t> </a:t>
                </a:r>
                <a14:m>
                  <m:oMath xmlns:m="http://schemas.openxmlformats.org/officeDocument/2006/math">
                    <m:r>
                      <a:rPr lang="en-US" sz="1800" b="0" i="1" smtClean="0">
                        <a:latin typeface="+mn-lt"/>
                      </a:rPr>
                      <m:t>𝑓</m:t>
                    </m:r>
                    <m:r>
                      <a:rPr lang="en-US" sz="1800" b="0" i="1" smtClean="0">
                        <a:latin typeface="+mn-lt"/>
                      </a:rPr>
                      <m:t>(</m:t>
                    </m:r>
                    <m:r>
                      <a:rPr lang="en-US" sz="1800" b="0" i="1" smtClean="0">
                        <a:latin typeface="+mn-lt"/>
                      </a:rPr>
                      <m:t>𝑡</m:t>
                    </m:r>
                    <m:r>
                      <a:rPr lang="en-US" sz="1800" b="0" i="1" smtClean="0">
                        <a:latin typeface="+mn-lt"/>
                      </a:rPr>
                      <m:t>,</m:t>
                    </m:r>
                    <m:r>
                      <a:rPr lang="en-US" sz="1800" b="0" i="1" smtClean="0">
                        <a:latin typeface="+mn-lt"/>
                      </a:rPr>
                      <m:t>𝑥</m:t>
                    </m:r>
                    <m:r>
                      <a:rPr lang="en-US" sz="1800" b="0" i="1" smtClean="0">
                        <a:latin typeface="+mn-lt"/>
                      </a:rPr>
                      <m:t>)</m:t>
                    </m:r>
                  </m:oMath>
                </a14:m>
                <a:r>
                  <a:rPr lang="en-US" sz="1800" dirty="0">
                    <a:latin typeface="+mn-lt"/>
                  </a:rPr>
                  <a:t> </a:t>
                </a:r>
                <a:r>
                  <a:rPr lang="en-US" sz="1800" dirty="0" err="1">
                    <a:latin typeface="+mn-lt"/>
                  </a:rPr>
                  <a:t>là</a:t>
                </a:r>
                <a:r>
                  <a:rPr lang="en-US" sz="1800" dirty="0">
                    <a:latin typeface="+mn-lt"/>
                  </a:rPr>
                  <a:t> </a:t>
                </a:r>
                <a:r>
                  <a:rPr lang="en-US" sz="1800" dirty="0" err="1">
                    <a:latin typeface="+mn-lt"/>
                  </a:rPr>
                  <a:t>liên</a:t>
                </a:r>
                <a:r>
                  <a:rPr lang="en-US" sz="1800" dirty="0">
                    <a:latin typeface="+mn-lt"/>
                  </a:rPr>
                  <a:t> </a:t>
                </a:r>
                <a:r>
                  <a:rPr lang="en-US" sz="1800" dirty="0" err="1">
                    <a:latin typeface="+mn-lt"/>
                  </a:rPr>
                  <a:t>tục</a:t>
                </a:r>
                <a:r>
                  <a:rPr lang="en-US" sz="1800" dirty="0">
                    <a:latin typeface="+mn-lt"/>
                  </a:rPr>
                  <a:t> </a:t>
                </a:r>
                <a:r>
                  <a:rPr lang="en-US" sz="1800" dirty="0" err="1">
                    <a:latin typeface="+mn-lt"/>
                  </a:rPr>
                  <a:t>và</a:t>
                </a:r>
                <a:r>
                  <a:rPr lang="en-US" sz="1800" dirty="0">
                    <a:latin typeface="+mn-lt"/>
                  </a:rPr>
                  <a:t> </a:t>
                </a:r>
                <a:r>
                  <a:rPr lang="en-US" sz="1800" dirty="0" err="1">
                    <a:latin typeface="+mn-lt"/>
                  </a:rPr>
                  <a:t>thỏa</a:t>
                </a:r>
                <a:r>
                  <a:rPr lang="en-US" sz="1800" dirty="0">
                    <a:latin typeface="+mn-lt"/>
                  </a:rPr>
                  <a:t> </a:t>
                </a:r>
                <a:r>
                  <a:rPr lang="en-US" sz="1800" dirty="0" err="1">
                    <a:latin typeface="+mn-lt"/>
                  </a:rPr>
                  <a:t>mãn</a:t>
                </a:r>
                <a:r>
                  <a:rPr lang="en-US" sz="1800" dirty="0">
                    <a:latin typeface="+mn-lt"/>
                  </a:rPr>
                  <a:t> </a:t>
                </a:r>
                <a:r>
                  <a:rPr lang="en-US" sz="1800" dirty="0" err="1">
                    <a:latin typeface="+mn-lt"/>
                  </a:rPr>
                  <a:t>điều</a:t>
                </a:r>
                <a:r>
                  <a:rPr lang="en-US" sz="1800" dirty="0">
                    <a:latin typeface="+mn-lt"/>
                  </a:rPr>
                  <a:t> </a:t>
                </a:r>
                <a:r>
                  <a:rPr lang="en-US" sz="1800" dirty="0" err="1">
                    <a:latin typeface="+mn-lt"/>
                  </a:rPr>
                  <a:t>kiện</a:t>
                </a:r>
                <a:r>
                  <a:rPr lang="en-US" sz="1800" dirty="0">
                    <a:latin typeface="+mn-lt"/>
                  </a:rPr>
                  <a:t> </a:t>
                </a:r>
                <a:r>
                  <a:rPr lang="en-US" sz="1800" dirty="0" err="1">
                    <a:latin typeface="+mn-lt"/>
                  </a:rPr>
                  <a:t>Lipchiz</a:t>
                </a:r>
                <a:r>
                  <a:rPr lang="en-US" sz="1800" dirty="0">
                    <a:latin typeface="+mn-lt"/>
                  </a:rPr>
                  <a:t> </a:t>
                </a:r>
                <a:r>
                  <a:rPr lang="en-US" sz="1800" dirty="0" err="1">
                    <a:latin typeface="+mn-lt"/>
                  </a:rPr>
                  <a:t>trên</a:t>
                </a:r>
                <a:r>
                  <a:rPr lang="en-US" sz="1800" dirty="0">
                    <a:latin typeface="+mn-lt"/>
                  </a:rPr>
                  <a:t> </a:t>
                </a:r>
                <a:r>
                  <a:rPr lang="en-US" sz="1800" dirty="0" err="1">
                    <a:latin typeface="+mn-lt"/>
                  </a:rPr>
                  <a:t>miền</a:t>
                </a:r>
                <a:r>
                  <a:rPr lang="en-US" sz="1800" dirty="0">
                    <a:latin typeface="+mn-lt"/>
                  </a:rPr>
                  <a:t> </a:t>
                </a:r>
                <a:r>
                  <a:rPr lang="en-US" sz="1800" dirty="0" err="1">
                    <a:latin typeface="+mn-lt"/>
                  </a:rPr>
                  <a:t>hình</a:t>
                </a:r>
                <a:r>
                  <a:rPr lang="en-US" sz="1800" dirty="0">
                    <a:latin typeface="+mn-lt"/>
                  </a:rPr>
                  <a:t> </a:t>
                </a:r>
                <a:r>
                  <a:rPr lang="en-US" sz="1800" dirty="0" err="1">
                    <a:latin typeface="+mn-lt"/>
                  </a:rPr>
                  <a:t>chữ</a:t>
                </a:r>
                <a:r>
                  <a:rPr lang="en-US" sz="1800" dirty="0">
                    <a:latin typeface="+mn-lt"/>
                  </a:rPr>
                  <a:t> </a:t>
                </a:r>
                <a:r>
                  <a:rPr lang="en-US" sz="1800" dirty="0" err="1">
                    <a:latin typeface="+mn-lt"/>
                  </a:rPr>
                  <a:t>nhật</a:t>
                </a:r>
                <a:r>
                  <a:rPr lang="en-US" sz="1800" dirty="0">
                    <a:latin typeface="+mn-lt"/>
                  </a:rPr>
                  <a:t> :</a:t>
                </a:r>
              </a:p>
              <a:p>
                <a:pPr marL="88900" indent="0">
                  <a:buNone/>
                </a:pPr>
                <a14:m>
                  <m:oMathPara xmlns:m="http://schemas.openxmlformats.org/officeDocument/2006/math">
                    <m:oMathParaPr>
                      <m:jc m:val="centerGroup"/>
                    </m:oMathParaPr>
                    <m:oMath xmlns:m="http://schemas.openxmlformats.org/officeDocument/2006/math">
                      <m:r>
                        <a:rPr lang="en-US" sz="1800" b="0" i="1" smtClean="0">
                          <a:latin typeface="+mn-lt"/>
                        </a:rPr>
                        <m:t>𝐷</m:t>
                      </m:r>
                      <m:r>
                        <a:rPr lang="en-US" sz="1800" b="0" i="1" smtClean="0">
                          <a:latin typeface="+mn-lt"/>
                        </a:rPr>
                        <m:t>={(</m:t>
                      </m:r>
                      <m:r>
                        <a:rPr lang="en-US" sz="1800" b="0" i="1" smtClean="0">
                          <a:latin typeface="+mn-lt"/>
                        </a:rPr>
                        <m:t>𝑡</m:t>
                      </m:r>
                      <m:r>
                        <a:rPr lang="en-US" sz="1800" b="0" i="1" smtClean="0">
                          <a:latin typeface="+mn-lt"/>
                        </a:rPr>
                        <m:t>,</m:t>
                      </m:r>
                      <m:r>
                        <a:rPr lang="en-US" sz="1800" b="0" i="1" smtClean="0">
                          <a:latin typeface="+mn-lt"/>
                        </a:rPr>
                        <m:t>𝑥</m:t>
                      </m:r>
                      <m:r>
                        <a:rPr lang="en-US" sz="1800" b="0" i="1" smtClean="0">
                          <a:latin typeface="+mn-lt"/>
                        </a:rPr>
                        <m:t>)∈</m:t>
                      </m:r>
                      <m:sSup>
                        <m:sSupPr>
                          <m:ctrlPr>
                            <a:rPr lang="en-US" sz="1800" b="0" i="1" smtClean="0">
                              <a:latin typeface="+mn-lt"/>
                              <a:ea typeface="Cambria Math" panose="02040503050406030204" pitchFamily="18" charset="0"/>
                            </a:rPr>
                          </m:ctrlPr>
                        </m:sSupPr>
                        <m:e>
                          <m:r>
                            <a:rPr lang="en-US" sz="1800" b="0" i="1" smtClean="0">
                              <a:latin typeface="+mn-lt"/>
                              <a:ea typeface="Cambria Math" panose="02040503050406030204" pitchFamily="18" charset="0"/>
                            </a:rPr>
                            <m:t>𝑅</m:t>
                          </m:r>
                        </m:e>
                        <m:sup>
                          <m:r>
                            <a:rPr lang="en-US" sz="1800" b="0" i="1" smtClean="0">
                              <a:latin typeface="+mn-lt"/>
                              <a:ea typeface="Cambria Math" panose="02040503050406030204" pitchFamily="18" charset="0"/>
                            </a:rPr>
                            <m:t>2</m:t>
                          </m:r>
                        </m:sup>
                      </m:sSup>
                      <m:r>
                        <a:rPr lang="en-US" sz="1800" b="0" i="1" smtClean="0">
                          <a:latin typeface="+mn-lt"/>
                          <a:ea typeface="Cambria Math" panose="02040503050406030204" pitchFamily="18" charset="0"/>
                        </a:rPr>
                        <m:t>||</m:t>
                      </m:r>
                      <m:r>
                        <a:rPr lang="en-US" sz="1800" b="0" i="1" smtClean="0">
                          <a:latin typeface="+mn-lt"/>
                          <a:ea typeface="Cambria Math" panose="02040503050406030204" pitchFamily="18" charset="0"/>
                        </a:rPr>
                        <m:t>𝑡</m:t>
                      </m:r>
                      <m:r>
                        <a:rPr lang="en-US" sz="1800" b="0" i="1" smtClean="0">
                          <a:latin typeface="+mn-lt"/>
                          <a:ea typeface="Cambria Math" panose="02040503050406030204" pitchFamily="18" charset="0"/>
                        </a:rPr>
                        <m:t>−</m:t>
                      </m:r>
                      <m:sSub>
                        <m:sSubPr>
                          <m:ctrlPr>
                            <a:rPr lang="en-US" sz="1800" b="0" i="1" smtClean="0">
                              <a:latin typeface="+mn-lt"/>
                              <a:ea typeface="Cambria Math" panose="02040503050406030204" pitchFamily="18" charset="0"/>
                            </a:rPr>
                          </m:ctrlPr>
                        </m:sSubPr>
                        <m:e>
                          <m:r>
                            <a:rPr lang="en-US" sz="1800" b="0" i="1" smtClean="0">
                              <a:latin typeface="+mn-lt"/>
                              <a:ea typeface="Cambria Math" panose="02040503050406030204" pitchFamily="18" charset="0"/>
                            </a:rPr>
                            <m:t>𝑡</m:t>
                          </m:r>
                        </m:e>
                        <m:sub>
                          <m:r>
                            <a:rPr lang="en-US" sz="1800" b="0" i="1" smtClean="0">
                              <a:latin typeface="+mn-lt"/>
                              <a:ea typeface="Cambria Math" panose="02040503050406030204" pitchFamily="18" charset="0"/>
                            </a:rPr>
                            <m:t>0</m:t>
                          </m:r>
                        </m:sub>
                      </m:sSub>
                      <m:r>
                        <a:rPr lang="en-US" sz="1800" b="0" i="1" smtClean="0">
                          <a:latin typeface="+mn-lt"/>
                          <a:ea typeface="Cambria Math" panose="02040503050406030204" pitchFamily="18" charset="0"/>
                        </a:rPr>
                        <m:t>|≤</m:t>
                      </m:r>
                      <m:r>
                        <a:rPr lang="en-US" sz="1800" i="1">
                          <a:latin typeface="+mn-lt"/>
                          <a:ea typeface="Cambria Math" panose="02040503050406030204" pitchFamily="18" charset="0"/>
                        </a:rPr>
                        <m:t>𝜖</m:t>
                      </m:r>
                      <m:r>
                        <a:rPr lang="en-US" sz="1800" b="0" i="1" smtClean="0">
                          <a:latin typeface="+mn-lt"/>
                          <a:ea typeface="Cambria Math" panose="02040503050406030204" pitchFamily="18" charset="0"/>
                        </a:rPr>
                        <m:t>,|</m:t>
                      </m:r>
                      <m:r>
                        <a:rPr lang="en-US" sz="1800" b="0" i="1" smtClean="0">
                          <a:latin typeface="+mn-lt"/>
                          <a:ea typeface="Cambria Math" panose="02040503050406030204" pitchFamily="18" charset="0"/>
                        </a:rPr>
                        <m:t>𝑥</m:t>
                      </m:r>
                      <m:r>
                        <a:rPr lang="en-US" sz="1800" b="0" i="1" smtClean="0">
                          <a:latin typeface="+mn-lt"/>
                          <a:ea typeface="Cambria Math" panose="02040503050406030204" pitchFamily="18" charset="0"/>
                        </a:rPr>
                        <m:t>−</m:t>
                      </m:r>
                      <m:sSub>
                        <m:sSubPr>
                          <m:ctrlPr>
                            <a:rPr lang="en-US" sz="1800" b="0" i="1" smtClean="0">
                              <a:latin typeface="+mn-lt"/>
                              <a:ea typeface="Cambria Math" panose="02040503050406030204" pitchFamily="18" charset="0"/>
                            </a:rPr>
                          </m:ctrlPr>
                        </m:sSubPr>
                        <m:e>
                          <m:r>
                            <a:rPr lang="en-US" sz="1800" b="0" i="1" smtClean="0">
                              <a:latin typeface="+mn-lt"/>
                              <a:ea typeface="Cambria Math" panose="02040503050406030204" pitchFamily="18" charset="0"/>
                            </a:rPr>
                            <m:t>𝑥</m:t>
                          </m:r>
                        </m:e>
                        <m:sub>
                          <m:r>
                            <a:rPr lang="en-US" sz="1800" b="0" i="1" smtClean="0">
                              <a:latin typeface="+mn-lt"/>
                              <a:ea typeface="Cambria Math" panose="02040503050406030204" pitchFamily="18" charset="0"/>
                            </a:rPr>
                            <m:t>0</m:t>
                          </m:r>
                        </m:sub>
                      </m:sSub>
                      <m:r>
                        <a:rPr lang="en-US" sz="1800" b="0" i="1" smtClean="0">
                          <a:latin typeface="+mn-lt"/>
                          <a:ea typeface="Cambria Math" panose="02040503050406030204" pitchFamily="18" charset="0"/>
                        </a:rPr>
                        <m:t>|≤</m:t>
                      </m:r>
                      <m:r>
                        <a:rPr lang="en-US" sz="1800" b="0" i="1" smtClean="0">
                          <a:latin typeface="+mn-lt"/>
                          <a:ea typeface="Cambria Math" panose="02040503050406030204" pitchFamily="18" charset="0"/>
                        </a:rPr>
                        <m:t>𝛿</m:t>
                      </m:r>
                      <m:r>
                        <a:rPr lang="en-US" sz="1800" b="0" i="1" smtClean="0">
                          <a:latin typeface="+mn-lt"/>
                        </a:rPr>
                        <m:t>}</m:t>
                      </m:r>
                    </m:oMath>
                  </m:oMathPara>
                </a14:m>
                <a:endParaRPr lang="en-US" sz="1800" dirty="0">
                  <a:latin typeface="+mn-lt"/>
                </a:endParaRPr>
              </a:p>
              <a:p>
                <a:pPr marL="88900" indent="0">
                  <a:buNone/>
                </a:pPr>
                <a:r>
                  <a:rPr lang="en-US" sz="1800" dirty="0">
                    <a:latin typeface="+mn-lt"/>
                  </a:rPr>
                  <a:t>Khi </a:t>
                </a:r>
                <a:r>
                  <a:rPr lang="en-US" sz="1800" dirty="0" err="1">
                    <a:latin typeface="+mn-lt"/>
                  </a:rPr>
                  <a:t>đó</a:t>
                </a:r>
                <a:r>
                  <a:rPr lang="en-US" sz="1800" dirty="0">
                    <a:latin typeface="+mn-lt"/>
                  </a:rPr>
                  <a:t> </a:t>
                </a:r>
                <a:r>
                  <a:rPr lang="en-US" sz="1800" dirty="0" err="1">
                    <a:latin typeface="+mn-lt"/>
                  </a:rPr>
                  <a:t>nghiệm</a:t>
                </a:r>
                <a:r>
                  <a:rPr lang="en-US" sz="1800" dirty="0">
                    <a:latin typeface="+mn-lt"/>
                  </a:rPr>
                  <a:t> </a:t>
                </a:r>
                <a:r>
                  <a:rPr lang="en-US" sz="1800" dirty="0" err="1">
                    <a:latin typeface="+mn-lt"/>
                  </a:rPr>
                  <a:t>của</a:t>
                </a:r>
                <a:r>
                  <a:rPr lang="en-US" sz="1800" dirty="0">
                    <a:latin typeface="+mn-lt"/>
                  </a:rPr>
                  <a:t> </a:t>
                </a:r>
                <a:r>
                  <a:rPr lang="en-US" sz="1800" dirty="0" err="1">
                    <a:latin typeface="+mn-lt"/>
                  </a:rPr>
                  <a:t>bài</a:t>
                </a:r>
                <a:r>
                  <a:rPr lang="en-US" sz="1800" dirty="0">
                    <a:latin typeface="+mn-lt"/>
                  </a:rPr>
                  <a:t> </a:t>
                </a:r>
                <a:r>
                  <a:rPr lang="en-US" sz="1800" dirty="0" err="1">
                    <a:latin typeface="+mn-lt"/>
                  </a:rPr>
                  <a:t>toán</a:t>
                </a:r>
                <a:r>
                  <a:rPr lang="en-US" sz="1800" dirty="0">
                    <a:latin typeface="+mn-lt"/>
                  </a:rPr>
                  <a:t> Cauchy </a:t>
                </a:r>
                <a:r>
                  <a:rPr lang="en-US" sz="1800" dirty="0" err="1">
                    <a:latin typeface="+mn-lt"/>
                  </a:rPr>
                  <a:t>là</a:t>
                </a:r>
                <a:r>
                  <a:rPr lang="en-US" sz="1800" dirty="0">
                    <a:latin typeface="+mn-lt"/>
                  </a:rPr>
                  <a:t> </a:t>
                </a:r>
                <a:r>
                  <a:rPr lang="en-US" sz="1800" dirty="0" err="1">
                    <a:latin typeface="+mn-lt"/>
                  </a:rPr>
                  <a:t>tồn</a:t>
                </a:r>
                <a:r>
                  <a:rPr lang="en-US" sz="1800" dirty="0">
                    <a:latin typeface="+mn-lt"/>
                  </a:rPr>
                  <a:t> </a:t>
                </a:r>
                <a:r>
                  <a:rPr lang="en-US" sz="1800" dirty="0" err="1">
                    <a:latin typeface="+mn-lt"/>
                  </a:rPr>
                  <a:t>tại</a:t>
                </a:r>
                <a:r>
                  <a:rPr lang="en-US" sz="1800" dirty="0">
                    <a:latin typeface="+mn-lt"/>
                  </a:rPr>
                  <a:t> </a:t>
                </a:r>
                <a:r>
                  <a:rPr lang="en-US" sz="1800" dirty="0" err="1">
                    <a:latin typeface="+mn-lt"/>
                  </a:rPr>
                  <a:t>và</a:t>
                </a:r>
                <a:r>
                  <a:rPr lang="en-US" sz="1800" dirty="0">
                    <a:latin typeface="+mn-lt"/>
                  </a:rPr>
                  <a:t> </a:t>
                </a:r>
                <a:r>
                  <a:rPr lang="en-US" sz="1800" dirty="0" err="1">
                    <a:latin typeface="+mn-lt"/>
                  </a:rPr>
                  <a:t>duy</a:t>
                </a:r>
                <a:r>
                  <a:rPr lang="en-US" sz="1800" dirty="0">
                    <a:latin typeface="+mn-lt"/>
                  </a:rPr>
                  <a:t> </a:t>
                </a:r>
                <a:r>
                  <a:rPr lang="en-US" sz="1800" dirty="0" err="1">
                    <a:latin typeface="+mn-lt"/>
                  </a:rPr>
                  <a:t>nhất</a:t>
                </a:r>
                <a:r>
                  <a:rPr lang="en-US" sz="1800" dirty="0">
                    <a:latin typeface="+mn-lt"/>
                  </a:rPr>
                  <a:t> </a:t>
                </a:r>
                <a:r>
                  <a:rPr lang="en-US" sz="1800" dirty="0" err="1">
                    <a:latin typeface="+mn-lt"/>
                  </a:rPr>
                  <a:t>trong</a:t>
                </a:r>
                <a:r>
                  <a:rPr lang="en-US" sz="1800" dirty="0">
                    <a:latin typeface="+mn-lt"/>
                  </a:rPr>
                  <a:t> </a:t>
                </a:r>
                <a:r>
                  <a:rPr lang="en-US" sz="1800" dirty="0" err="1">
                    <a:latin typeface="+mn-lt"/>
                  </a:rPr>
                  <a:t>đoạn</a:t>
                </a:r>
                <a:r>
                  <a:rPr lang="en-US" sz="1800" dirty="0">
                    <a:latin typeface="+mn-lt"/>
                  </a:rPr>
                  <a:t>  </a:t>
                </a:r>
                <a14:m>
                  <m:oMath xmlns:m="http://schemas.openxmlformats.org/officeDocument/2006/math">
                    <m:r>
                      <m:rPr>
                        <m:sty m:val="p"/>
                      </m:rPr>
                      <a:rPr lang="en-US" sz="1800" b="0" i="0" smtClean="0">
                        <a:latin typeface="+mn-lt"/>
                        <a:ea typeface="Cambria Math" panose="02040503050406030204" pitchFamily="18" charset="0"/>
                      </a:rPr>
                      <m:t>t</m:t>
                    </m:r>
                    <m:r>
                      <a:rPr lang="en-US" sz="1800" b="0" i="1" smtClean="0">
                        <a:latin typeface="+mn-lt"/>
                        <a:ea typeface="Cambria Math" panose="02040503050406030204" pitchFamily="18" charset="0"/>
                      </a:rPr>
                      <m:t>∈</m:t>
                    </m:r>
                    <m:r>
                      <a:rPr lang="en-US" sz="1800" b="0" i="1" smtClean="0">
                        <a:latin typeface="+mn-lt"/>
                        <a:ea typeface="Cambria Math" panose="02040503050406030204" pitchFamily="18" charset="0"/>
                      </a:rPr>
                      <m:t>𝐼</m:t>
                    </m:r>
                    <m:r>
                      <a:rPr lang="en-US" sz="1800" b="0" i="1" smtClean="0">
                        <a:latin typeface="+mn-lt"/>
                        <a:ea typeface="Cambria Math" panose="02040503050406030204" pitchFamily="18" charset="0"/>
                      </a:rPr>
                      <m:t>=[</m:t>
                    </m:r>
                    <m:sSub>
                      <m:sSubPr>
                        <m:ctrlPr>
                          <a:rPr lang="en-US" sz="1800" b="0" i="1" smtClean="0">
                            <a:latin typeface="+mn-lt"/>
                            <a:ea typeface="Cambria Math" panose="02040503050406030204" pitchFamily="18" charset="0"/>
                          </a:rPr>
                        </m:ctrlPr>
                      </m:sSubPr>
                      <m:e>
                        <m:r>
                          <a:rPr lang="en-US" sz="1800" b="0" i="1" smtClean="0">
                            <a:latin typeface="+mn-lt"/>
                            <a:ea typeface="Cambria Math" panose="02040503050406030204" pitchFamily="18" charset="0"/>
                          </a:rPr>
                          <m:t>𝑡</m:t>
                        </m:r>
                      </m:e>
                      <m:sub>
                        <m:r>
                          <a:rPr lang="en-US" sz="1800" b="0" i="1" smtClean="0">
                            <a:latin typeface="+mn-lt"/>
                            <a:ea typeface="Cambria Math" panose="02040503050406030204" pitchFamily="18" charset="0"/>
                          </a:rPr>
                          <m:t>0</m:t>
                        </m:r>
                      </m:sub>
                    </m:sSub>
                    <m:r>
                      <a:rPr lang="en-US" sz="1800" b="0" i="1" smtClean="0">
                        <a:latin typeface="+mn-lt"/>
                        <a:ea typeface="Cambria Math" panose="02040503050406030204" pitchFamily="18" charset="0"/>
                      </a:rPr>
                      <m:t>−</m:t>
                    </m:r>
                    <m:r>
                      <a:rPr lang="en-US" sz="1800" b="0" i="1" smtClean="0">
                        <a:latin typeface="+mn-lt"/>
                        <a:ea typeface="Cambria Math" panose="02040503050406030204" pitchFamily="18" charset="0"/>
                      </a:rPr>
                      <m:t>𝜖</m:t>
                    </m:r>
                    <m:r>
                      <a:rPr lang="en-US" sz="1800" b="0" i="1" smtClean="0">
                        <a:latin typeface="+mn-lt"/>
                        <a:ea typeface="Cambria Math" panose="02040503050406030204" pitchFamily="18" charset="0"/>
                      </a:rPr>
                      <m:t>,</m:t>
                    </m:r>
                    <m:sSub>
                      <m:sSubPr>
                        <m:ctrlPr>
                          <a:rPr lang="en-US" sz="1800" b="0" i="1" smtClean="0">
                            <a:latin typeface="+mn-lt"/>
                            <a:ea typeface="Cambria Math" panose="02040503050406030204" pitchFamily="18" charset="0"/>
                          </a:rPr>
                        </m:ctrlPr>
                      </m:sSubPr>
                      <m:e>
                        <m:r>
                          <a:rPr lang="en-US" sz="1800" b="0" i="1" smtClean="0">
                            <a:latin typeface="+mn-lt"/>
                            <a:ea typeface="Cambria Math" panose="02040503050406030204" pitchFamily="18" charset="0"/>
                          </a:rPr>
                          <m:t>𝑡</m:t>
                        </m:r>
                      </m:e>
                      <m:sub>
                        <m:r>
                          <a:rPr lang="en-US" sz="1800" b="0" i="1" smtClean="0">
                            <a:latin typeface="+mn-lt"/>
                            <a:ea typeface="Cambria Math" panose="02040503050406030204" pitchFamily="18" charset="0"/>
                          </a:rPr>
                          <m:t>0</m:t>
                        </m:r>
                      </m:sub>
                    </m:sSub>
                    <m:r>
                      <a:rPr lang="en-US" sz="1800" b="0" i="1" smtClean="0">
                        <a:latin typeface="+mn-lt"/>
                        <a:ea typeface="Cambria Math" panose="02040503050406030204" pitchFamily="18" charset="0"/>
                      </a:rPr>
                      <m:t>+</m:t>
                    </m:r>
                    <m:r>
                      <a:rPr lang="en-US" sz="1800" b="0" i="1" smtClean="0">
                        <a:latin typeface="+mn-lt"/>
                        <a:ea typeface="Cambria Math" panose="02040503050406030204" pitchFamily="18" charset="0"/>
                      </a:rPr>
                      <m:t>𝜖</m:t>
                    </m:r>
                    <m:r>
                      <a:rPr lang="en-US" sz="1800" b="0" i="1" smtClean="0">
                        <a:latin typeface="+mn-lt"/>
                        <a:ea typeface="Cambria Math" panose="02040503050406030204" pitchFamily="18" charset="0"/>
                      </a:rPr>
                      <m:t>]</m:t>
                    </m:r>
                  </m:oMath>
                </a14:m>
                <a:r>
                  <a:rPr lang="en-US" sz="1800" dirty="0">
                    <a:latin typeface="+mn-lt"/>
                  </a:rPr>
                  <a:t> với</a:t>
                </a:r>
              </a:p>
              <a:p>
                <a:pPr marL="88900" indent="0">
                  <a:buNone/>
                </a:pPr>
                <a:endParaRPr lang="en-US" sz="1800" dirty="0">
                  <a:latin typeface="+mn-lt"/>
                </a:endParaRPr>
              </a:p>
            </p:txBody>
          </p:sp>
        </mc:Choice>
        <mc:Fallback>
          <p:sp>
            <p:nvSpPr>
              <p:cNvPr id="3" name="Text Placeholder 2">
                <a:extLst>
                  <a:ext uri="{FF2B5EF4-FFF2-40B4-BE49-F238E27FC236}">
                    <a16:creationId xmlns:a16="http://schemas.microsoft.com/office/drawing/2014/main" id="{F35958CB-ADBB-4C0D-A266-D55D3FF3AC3A}"/>
                  </a:ext>
                </a:extLst>
              </p:cNvPr>
              <p:cNvSpPr>
                <a:spLocks noGrp="1" noRot="1" noChangeAspect="1" noMove="1" noResize="1" noEditPoints="1" noAdjustHandles="1" noChangeArrowheads="1" noChangeShapeType="1" noTextEdit="1"/>
              </p:cNvSpPr>
              <p:nvPr>
                <p:ph type="body" idx="1"/>
              </p:nvPr>
            </p:nvSpPr>
            <p:spPr>
              <a:xfrm>
                <a:off x="1556175" y="1346754"/>
                <a:ext cx="6681045" cy="3145271"/>
              </a:xfrm>
              <a:blipFill>
                <a:blip r:embed="rId3"/>
                <a:stretch>
                  <a:fillRect r="-274"/>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C745171D-BF74-41CD-B28B-C8FD9BFAF0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graphicFrame>
        <p:nvGraphicFramePr>
          <p:cNvPr id="6" name="Object 5">
            <a:extLst>
              <a:ext uri="{FF2B5EF4-FFF2-40B4-BE49-F238E27FC236}">
                <a16:creationId xmlns:a16="http://schemas.microsoft.com/office/drawing/2014/main" id="{27D17CF9-5090-4F09-9B14-212D1498A9E5}"/>
              </a:ext>
            </a:extLst>
          </p:cNvPr>
          <p:cNvGraphicFramePr>
            <a:graphicFrameLocks noChangeAspect="1"/>
          </p:cNvGraphicFramePr>
          <p:nvPr>
            <p:extLst>
              <p:ext uri="{D42A27DB-BD31-4B8C-83A1-F6EECF244321}">
                <p14:modId xmlns:p14="http://schemas.microsoft.com/office/powerpoint/2010/main" val="621109784"/>
              </p:ext>
            </p:extLst>
          </p:nvPr>
        </p:nvGraphicFramePr>
        <p:xfrm>
          <a:off x="2738755" y="3289885"/>
          <a:ext cx="3172075" cy="634415"/>
        </p:xfrm>
        <a:graphic>
          <a:graphicData uri="http://schemas.openxmlformats.org/presentationml/2006/ole">
            <mc:AlternateContent xmlns:mc="http://schemas.openxmlformats.org/markup-compatibility/2006">
              <mc:Choice xmlns:v="urn:schemas-microsoft-com:vml" Requires="v">
                <p:oleObj spid="_x0000_s8204" name="Equation" r:id="rId4" imgW="2095200" imgH="419040" progId="Equation.DSMT4">
                  <p:embed/>
                </p:oleObj>
              </mc:Choice>
              <mc:Fallback>
                <p:oleObj name="Equation" r:id="rId4" imgW="2095200" imgH="419040" progId="Equation.DSMT4">
                  <p:embed/>
                  <p:pic>
                    <p:nvPicPr>
                      <p:cNvPr id="6" name="Object 5">
                        <a:extLst>
                          <a:ext uri="{FF2B5EF4-FFF2-40B4-BE49-F238E27FC236}">
                            <a16:creationId xmlns:a16="http://schemas.microsoft.com/office/drawing/2014/main" id="{27D17CF9-5090-4F09-9B14-212D1498A9E5}"/>
                          </a:ext>
                        </a:extLst>
                      </p:cNvPr>
                      <p:cNvPicPr/>
                      <p:nvPr/>
                    </p:nvPicPr>
                    <p:blipFill>
                      <a:blip r:embed="rId5"/>
                      <a:stretch>
                        <a:fillRect/>
                      </a:stretch>
                    </p:blipFill>
                    <p:spPr>
                      <a:xfrm>
                        <a:off x="2738755" y="3289885"/>
                        <a:ext cx="3172075" cy="634415"/>
                      </a:xfrm>
                      <a:prstGeom prst="rect">
                        <a:avLst/>
                      </a:prstGeom>
                    </p:spPr>
                  </p:pic>
                </p:oleObj>
              </mc:Fallback>
            </mc:AlternateContent>
          </a:graphicData>
        </a:graphic>
      </p:graphicFrame>
    </p:spTree>
    <p:extLst>
      <p:ext uri="{BB962C8B-B14F-4D97-AF65-F5344CB8AC3E}">
        <p14:creationId xmlns:p14="http://schemas.microsoft.com/office/powerpoint/2010/main" val="1641072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F4890-E19A-4462-9B0A-D28F63761619}"/>
              </a:ext>
            </a:extLst>
          </p:cNvPr>
          <p:cNvSpPr>
            <a:spLocks noGrp="1"/>
          </p:cNvSpPr>
          <p:nvPr>
            <p:ph type="title"/>
          </p:nvPr>
        </p:nvSpPr>
        <p:spPr/>
        <p:txBody>
          <a:bodyPr/>
          <a:lstStyle/>
          <a:p>
            <a:r>
              <a:rPr lang="en-US" dirty="0" err="1"/>
              <a:t>Phương</a:t>
            </a:r>
            <a:r>
              <a:rPr lang="en-US" dirty="0"/>
              <a:t> </a:t>
            </a:r>
            <a:r>
              <a:rPr lang="en-US" dirty="0" err="1"/>
              <a:t>pháp</a:t>
            </a:r>
            <a:r>
              <a:rPr lang="en-US" dirty="0"/>
              <a:t> </a:t>
            </a:r>
            <a:r>
              <a:rPr lang="en-US" dirty="0" err="1"/>
              <a:t>xấp</a:t>
            </a:r>
            <a:r>
              <a:rPr lang="en-US" dirty="0"/>
              <a:t> </a:t>
            </a:r>
            <a:r>
              <a:rPr lang="en-US" dirty="0" err="1"/>
              <a:t>xỉ</a:t>
            </a:r>
            <a:r>
              <a:rPr lang="en-US" dirty="0"/>
              <a:t> </a:t>
            </a:r>
            <a:r>
              <a:rPr lang="en-US" dirty="0" err="1"/>
              <a:t>liên</a:t>
            </a:r>
            <a:r>
              <a:rPr lang="en-US" dirty="0"/>
              <a:t> </a:t>
            </a:r>
            <a:r>
              <a:rPr lang="en-US" dirty="0" err="1"/>
              <a:t>tiếp</a:t>
            </a:r>
            <a:r>
              <a:rPr lang="en-US" dirty="0"/>
              <a:t> Picard</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3B5B90EB-D654-44F5-900C-B50FC0B375F7}"/>
                  </a:ext>
                </a:extLst>
              </p:cNvPr>
              <p:cNvSpPr>
                <a:spLocks noGrp="1"/>
              </p:cNvSpPr>
              <p:nvPr>
                <p:ph type="body" idx="1"/>
              </p:nvPr>
            </p:nvSpPr>
            <p:spPr>
              <a:xfrm>
                <a:off x="1556174" y="1356360"/>
                <a:ext cx="6616799" cy="3067765"/>
              </a:xfrm>
            </p:spPr>
            <p:txBody>
              <a:bodyPr/>
              <a:lstStyle/>
              <a:p>
                <a:pPr>
                  <a:buFont typeface="Wingdings" panose="05000000000000000000" pitchFamily="2" charset="2"/>
                  <a:buChar char="Ø"/>
                </a:pPr>
                <a:r>
                  <a:rPr lang="en-US" sz="1800" b="1" dirty="0">
                    <a:latin typeface="+mn-lt"/>
                  </a:rPr>
                  <a:t>Chứng </a:t>
                </a:r>
                <a:r>
                  <a:rPr lang="en-US" sz="1800" b="1" dirty="0" err="1">
                    <a:latin typeface="+mn-lt"/>
                  </a:rPr>
                  <a:t>minh</a:t>
                </a:r>
                <a:r>
                  <a:rPr lang="en-US" sz="1800" b="1" dirty="0">
                    <a:latin typeface="+mn-lt"/>
                  </a:rPr>
                  <a:t> </a:t>
                </a:r>
                <a:r>
                  <a:rPr lang="en-US" sz="1800" b="1" dirty="0" err="1">
                    <a:latin typeface="+mn-lt"/>
                  </a:rPr>
                  <a:t>sự</a:t>
                </a:r>
                <a:r>
                  <a:rPr lang="en-US" sz="1800" b="1" dirty="0">
                    <a:latin typeface="+mn-lt"/>
                  </a:rPr>
                  <a:t> </a:t>
                </a:r>
                <a:r>
                  <a:rPr lang="en-US" sz="1800" b="1" dirty="0" err="1">
                    <a:latin typeface="+mn-lt"/>
                  </a:rPr>
                  <a:t>tồn</a:t>
                </a:r>
                <a:r>
                  <a:rPr lang="en-US" sz="1800" b="1" dirty="0">
                    <a:latin typeface="+mn-lt"/>
                  </a:rPr>
                  <a:t> </a:t>
                </a:r>
                <a:r>
                  <a:rPr lang="en-US" sz="1800" b="1" dirty="0" err="1">
                    <a:latin typeface="+mn-lt"/>
                  </a:rPr>
                  <a:t>tại</a:t>
                </a:r>
                <a:r>
                  <a:rPr lang="en-US" sz="1800" b="1" dirty="0">
                    <a:latin typeface="+mn-lt"/>
                  </a:rPr>
                  <a:t>:</a:t>
                </a:r>
              </a:p>
              <a:p>
                <a:pPr marL="88900" indent="0">
                  <a:buNone/>
                </a:pPr>
                <a:r>
                  <a:rPr lang="en-US" sz="1800" dirty="0" err="1">
                    <a:latin typeface="+mn-lt"/>
                  </a:rPr>
                  <a:t>Chứng</a:t>
                </a:r>
                <a:r>
                  <a:rPr lang="en-US" sz="1800" dirty="0">
                    <a:latin typeface="+mn-lt"/>
                  </a:rPr>
                  <a:t> </a:t>
                </a:r>
                <a:r>
                  <a:rPr lang="en-US" sz="1800" dirty="0" err="1">
                    <a:latin typeface="+mn-lt"/>
                  </a:rPr>
                  <a:t>minh</a:t>
                </a:r>
                <a:r>
                  <a:rPr lang="en-US" sz="1800" dirty="0">
                    <a:latin typeface="+mn-lt"/>
                  </a:rPr>
                  <a:t> </a:t>
                </a:r>
                <a:r>
                  <a:rPr lang="en-US" sz="1800" dirty="0" err="1">
                    <a:latin typeface="+mn-lt"/>
                  </a:rPr>
                  <a:t>phép</a:t>
                </a:r>
                <a:r>
                  <a:rPr lang="en-US" sz="1800" dirty="0">
                    <a:latin typeface="+mn-lt"/>
                  </a:rPr>
                  <a:t> </a:t>
                </a:r>
                <a:r>
                  <a:rPr lang="en-US" sz="1800" dirty="0" err="1">
                    <a:latin typeface="+mn-lt"/>
                  </a:rPr>
                  <a:t>lặp</a:t>
                </a:r>
                <a:r>
                  <a:rPr lang="en-US" sz="1800" dirty="0">
                    <a:latin typeface="+mn-lt"/>
                  </a:rPr>
                  <a:t> Picard </a:t>
                </a:r>
                <a:r>
                  <a:rPr lang="en-US" sz="1800" dirty="0" err="1">
                    <a:latin typeface="+mn-lt"/>
                  </a:rPr>
                  <a:t>hội</a:t>
                </a:r>
                <a:r>
                  <a:rPr lang="en-US" sz="1800" dirty="0">
                    <a:latin typeface="+mn-lt"/>
                  </a:rPr>
                  <a:t> </a:t>
                </a:r>
                <a:r>
                  <a:rPr lang="en-US" sz="1800" dirty="0" err="1">
                    <a:latin typeface="+mn-lt"/>
                  </a:rPr>
                  <a:t>tụ</a:t>
                </a:r>
                <a:r>
                  <a:rPr lang="en-US" sz="1800" dirty="0">
                    <a:latin typeface="+mn-lt"/>
                  </a:rPr>
                  <a:t> </a:t>
                </a:r>
                <a:r>
                  <a:rPr lang="en-US" sz="1800" dirty="0" err="1">
                    <a:latin typeface="+mn-lt"/>
                  </a:rPr>
                  <a:t>đều</a:t>
                </a:r>
                <a:r>
                  <a:rPr lang="en-US" sz="1800" dirty="0">
                    <a:latin typeface="+mn-lt"/>
                  </a:rPr>
                  <a:t> </a:t>
                </a:r>
                <a:r>
                  <a:rPr lang="en-US" sz="1800" dirty="0" err="1">
                    <a:latin typeface="+mn-lt"/>
                  </a:rPr>
                  <a:t>trên</a:t>
                </a:r>
                <a:r>
                  <a:rPr lang="en-US" sz="1800" dirty="0">
                    <a:latin typeface="+mn-lt"/>
                  </a:rPr>
                  <a:t> </a:t>
                </a:r>
                <a14:m>
                  <m:oMath xmlns:m="http://schemas.openxmlformats.org/officeDocument/2006/math">
                    <m:r>
                      <a:rPr lang="en-US" sz="1800" b="0" i="1" smtClean="0">
                        <a:latin typeface="+mn-lt"/>
                      </a:rPr>
                      <m:t>𝐼</m:t>
                    </m:r>
                  </m:oMath>
                </a14:m>
                <a:r>
                  <a:rPr lang="en-US" sz="1800" dirty="0">
                    <a:latin typeface="+mn-lt"/>
                  </a:rPr>
                  <a:t> </a:t>
                </a:r>
                <a:r>
                  <a:rPr lang="en-US" sz="1800" dirty="0" err="1">
                    <a:latin typeface="+mn-lt"/>
                  </a:rPr>
                  <a:t>đến</a:t>
                </a:r>
                <a:r>
                  <a:rPr lang="en-US" sz="1800" dirty="0">
                    <a:latin typeface="+mn-lt"/>
                  </a:rPr>
                  <a:t> </a:t>
                </a:r>
                <a:r>
                  <a:rPr lang="en-US" sz="1800" dirty="0" err="1">
                    <a:latin typeface="+mn-lt"/>
                  </a:rPr>
                  <a:t>một</a:t>
                </a:r>
                <a:r>
                  <a:rPr lang="en-US" sz="1800" dirty="0">
                    <a:latin typeface="+mn-lt"/>
                  </a:rPr>
                  <a:t> </a:t>
                </a:r>
                <a:r>
                  <a:rPr lang="en-US" sz="1800" dirty="0" err="1">
                    <a:latin typeface="+mn-lt"/>
                  </a:rPr>
                  <a:t>nghiệm</a:t>
                </a:r>
                <a:r>
                  <a:rPr lang="en-US" sz="1800" dirty="0">
                    <a:latin typeface="+mn-lt"/>
                  </a:rPr>
                  <a:t> </a:t>
                </a:r>
                <a:r>
                  <a:rPr lang="en-US" sz="1800" dirty="0" err="1">
                    <a:latin typeface="+mn-lt"/>
                  </a:rPr>
                  <a:t>của</a:t>
                </a:r>
                <a:r>
                  <a:rPr lang="en-US" sz="1800" dirty="0">
                    <a:latin typeface="+mn-lt"/>
                  </a:rPr>
                  <a:t> </a:t>
                </a:r>
                <a:r>
                  <a:rPr lang="en-US" sz="1800" dirty="0" err="1">
                    <a:latin typeface="+mn-lt"/>
                  </a:rPr>
                  <a:t>bài</a:t>
                </a:r>
                <a:r>
                  <a:rPr lang="en-US" sz="1800" dirty="0">
                    <a:latin typeface="+mn-lt"/>
                  </a:rPr>
                  <a:t> </a:t>
                </a:r>
                <a:r>
                  <a:rPr lang="en-US" sz="1800" dirty="0" err="1">
                    <a:latin typeface="+mn-lt"/>
                  </a:rPr>
                  <a:t>toán</a:t>
                </a:r>
                <a:r>
                  <a:rPr lang="en-US" sz="1800" dirty="0">
                    <a:latin typeface="+mn-lt"/>
                  </a:rPr>
                  <a:t> Cauchy</a:t>
                </a:r>
              </a:p>
              <a:p>
                <a:pPr marL="88900" indent="0">
                  <a:buNone/>
                </a:pPr>
                <a14:m>
                  <m:oMathPara xmlns:m="http://schemas.openxmlformats.org/officeDocument/2006/math">
                    <m:oMathParaPr>
                      <m:jc m:val="centerGroup"/>
                    </m:oMathParaPr>
                    <m:oMath xmlns:m="http://schemas.openxmlformats.org/officeDocument/2006/math">
                      <m:sSub>
                        <m:sSubPr>
                          <m:ctrlPr>
                            <a:rPr lang="en-US" sz="1800" i="1">
                              <a:latin typeface="+mn-lt"/>
                            </a:rPr>
                          </m:ctrlPr>
                        </m:sSubPr>
                        <m:e>
                          <m:r>
                            <a:rPr lang="en-US" sz="1800" b="0" i="1" smtClean="0">
                              <a:latin typeface="+mn-lt"/>
                            </a:rPr>
                            <m:t>|</m:t>
                          </m:r>
                          <m:r>
                            <a:rPr lang="en-US" sz="1800" b="0" i="1" smtClean="0">
                              <a:latin typeface="+mn-lt"/>
                            </a:rPr>
                            <m:t>𝑥</m:t>
                          </m:r>
                        </m:e>
                        <m:sub>
                          <m:r>
                            <a:rPr lang="en-US" sz="1800" i="1">
                              <a:latin typeface="+mn-lt"/>
                            </a:rPr>
                            <m:t>𝑘</m:t>
                          </m:r>
                          <m:r>
                            <a:rPr lang="en-US" sz="1800" i="1">
                              <a:latin typeface="+mn-lt"/>
                            </a:rPr>
                            <m:t>+1</m:t>
                          </m:r>
                        </m:sub>
                      </m:sSub>
                      <m:d>
                        <m:dPr>
                          <m:ctrlPr>
                            <a:rPr lang="en-US" sz="1800" i="1">
                              <a:latin typeface="+mn-lt"/>
                            </a:rPr>
                          </m:ctrlPr>
                        </m:dPr>
                        <m:e>
                          <m:r>
                            <a:rPr lang="en-US" sz="1800" b="0" i="1" smtClean="0">
                              <a:latin typeface="+mn-lt"/>
                            </a:rPr>
                            <m:t>𝑡</m:t>
                          </m:r>
                        </m:e>
                      </m:d>
                      <m:r>
                        <a:rPr lang="en-US" sz="1800" i="1">
                          <a:latin typeface="+mn-lt"/>
                        </a:rPr>
                        <m:t>−</m:t>
                      </m:r>
                      <m:sSub>
                        <m:sSubPr>
                          <m:ctrlPr>
                            <a:rPr lang="en-US" sz="1800" i="1">
                              <a:latin typeface="+mn-lt"/>
                            </a:rPr>
                          </m:ctrlPr>
                        </m:sSubPr>
                        <m:e>
                          <m:r>
                            <a:rPr lang="en-US" sz="1800" b="0" i="1" smtClean="0">
                              <a:latin typeface="+mn-lt"/>
                            </a:rPr>
                            <m:t>𝑥</m:t>
                          </m:r>
                        </m:e>
                        <m:sub>
                          <m:r>
                            <a:rPr lang="en-US" sz="1800" i="1">
                              <a:latin typeface="+mn-lt"/>
                            </a:rPr>
                            <m:t>𝑘</m:t>
                          </m:r>
                        </m:sub>
                      </m:sSub>
                      <m:d>
                        <m:dPr>
                          <m:ctrlPr>
                            <a:rPr lang="en-US" sz="1800" i="1">
                              <a:latin typeface="+mn-lt"/>
                            </a:rPr>
                          </m:ctrlPr>
                        </m:dPr>
                        <m:e>
                          <m:r>
                            <a:rPr lang="en-US" sz="1800" b="0" i="1" smtClean="0">
                              <a:latin typeface="+mn-lt"/>
                            </a:rPr>
                            <m:t>𝑡</m:t>
                          </m:r>
                        </m:e>
                      </m:d>
                      <m:r>
                        <a:rPr lang="en-US" sz="1800" b="0" i="1" smtClean="0">
                          <a:latin typeface="+mn-lt"/>
                        </a:rPr>
                        <m:t>|</m:t>
                      </m:r>
                      <m:r>
                        <a:rPr lang="en-US" sz="1800" i="1" smtClean="0">
                          <a:latin typeface="+mn-lt"/>
                          <a:ea typeface="Cambria Math" panose="02040503050406030204" pitchFamily="18" charset="0"/>
                        </a:rPr>
                        <m:t>≤</m:t>
                      </m:r>
                      <m:r>
                        <a:rPr lang="en-US" sz="1800" b="0" i="1" smtClean="0">
                          <a:latin typeface="+mn-lt"/>
                          <a:ea typeface="Cambria Math" panose="02040503050406030204" pitchFamily="18" charset="0"/>
                        </a:rPr>
                        <m:t>𝑀</m:t>
                      </m:r>
                      <m:sSup>
                        <m:sSupPr>
                          <m:ctrlPr>
                            <a:rPr lang="en-US" sz="1800" b="0" i="1" smtClean="0">
                              <a:latin typeface="+mn-lt"/>
                              <a:ea typeface="Cambria Math" panose="02040503050406030204" pitchFamily="18" charset="0"/>
                            </a:rPr>
                          </m:ctrlPr>
                        </m:sSupPr>
                        <m:e>
                          <m:r>
                            <a:rPr lang="en-US" sz="1800" b="0" i="1" smtClean="0">
                              <a:latin typeface="+mn-lt"/>
                              <a:ea typeface="Cambria Math" panose="02040503050406030204" pitchFamily="18" charset="0"/>
                            </a:rPr>
                            <m:t>𝐿</m:t>
                          </m:r>
                        </m:e>
                        <m:sup>
                          <m:r>
                            <a:rPr lang="en-US" sz="1800" b="0" i="1" smtClean="0">
                              <a:latin typeface="+mn-lt"/>
                              <a:ea typeface="Cambria Math" panose="02040503050406030204" pitchFamily="18" charset="0"/>
                            </a:rPr>
                            <m:t>𝑘</m:t>
                          </m:r>
                        </m:sup>
                      </m:sSup>
                      <m:r>
                        <a:rPr lang="en-US" sz="1800" b="0" i="1" smtClean="0">
                          <a:latin typeface="+mn-lt"/>
                          <a:ea typeface="Cambria Math" panose="02040503050406030204" pitchFamily="18" charset="0"/>
                        </a:rPr>
                        <m:t> </m:t>
                      </m:r>
                      <m:f>
                        <m:fPr>
                          <m:ctrlPr>
                            <a:rPr lang="en-US" sz="1800" b="0" i="1" smtClean="0">
                              <a:latin typeface="+mn-lt"/>
                              <a:ea typeface="Cambria Math" panose="02040503050406030204" pitchFamily="18" charset="0"/>
                            </a:rPr>
                          </m:ctrlPr>
                        </m:fPr>
                        <m:num>
                          <m:sSup>
                            <m:sSupPr>
                              <m:ctrlPr>
                                <a:rPr lang="en-US" sz="1800" b="0" i="1" smtClean="0">
                                  <a:latin typeface="+mn-lt"/>
                                  <a:ea typeface="Cambria Math" panose="02040503050406030204" pitchFamily="18" charset="0"/>
                                </a:rPr>
                              </m:ctrlPr>
                            </m:sSupPr>
                            <m:e>
                              <m:d>
                                <m:dPr>
                                  <m:begChr m:val="|"/>
                                  <m:endChr m:val="|"/>
                                  <m:ctrlPr>
                                    <a:rPr lang="en-US" sz="1800" b="0" i="1" smtClean="0">
                                      <a:latin typeface="+mn-lt"/>
                                      <a:ea typeface="Cambria Math" panose="02040503050406030204" pitchFamily="18" charset="0"/>
                                    </a:rPr>
                                  </m:ctrlPr>
                                </m:dPr>
                                <m:e>
                                  <m:r>
                                    <a:rPr lang="en-US" sz="1800" b="0" i="1" smtClean="0">
                                      <a:latin typeface="+mn-lt"/>
                                      <a:ea typeface="Cambria Math" panose="02040503050406030204" pitchFamily="18" charset="0"/>
                                    </a:rPr>
                                    <m:t>𝑡</m:t>
                                  </m:r>
                                  <m:r>
                                    <a:rPr lang="en-US" sz="1800" b="0" i="1" smtClean="0">
                                      <a:latin typeface="+mn-lt"/>
                                      <a:ea typeface="Cambria Math" panose="02040503050406030204" pitchFamily="18" charset="0"/>
                                    </a:rPr>
                                    <m:t>−</m:t>
                                  </m:r>
                                  <m:sSub>
                                    <m:sSubPr>
                                      <m:ctrlPr>
                                        <a:rPr lang="en-US" sz="1800" b="0" i="1" smtClean="0">
                                          <a:latin typeface="+mn-lt"/>
                                          <a:ea typeface="Cambria Math" panose="02040503050406030204" pitchFamily="18" charset="0"/>
                                        </a:rPr>
                                      </m:ctrlPr>
                                    </m:sSubPr>
                                    <m:e>
                                      <m:r>
                                        <a:rPr lang="en-US" sz="1800" b="0" i="1" smtClean="0">
                                          <a:latin typeface="+mn-lt"/>
                                          <a:ea typeface="Cambria Math" panose="02040503050406030204" pitchFamily="18" charset="0"/>
                                        </a:rPr>
                                        <m:t>𝑡</m:t>
                                      </m:r>
                                    </m:e>
                                    <m:sub>
                                      <m:r>
                                        <a:rPr lang="en-US" sz="1800" b="0" i="1" smtClean="0">
                                          <a:latin typeface="+mn-lt"/>
                                          <a:ea typeface="Cambria Math" panose="02040503050406030204" pitchFamily="18" charset="0"/>
                                        </a:rPr>
                                        <m:t>0</m:t>
                                      </m:r>
                                    </m:sub>
                                  </m:sSub>
                                </m:e>
                              </m:d>
                            </m:e>
                            <m:sup>
                              <m:r>
                                <a:rPr lang="en-US" sz="1800" b="0" i="1" smtClean="0">
                                  <a:latin typeface="+mn-lt"/>
                                  <a:ea typeface="Cambria Math" panose="02040503050406030204" pitchFamily="18" charset="0"/>
                                </a:rPr>
                                <m:t>𝑘</m:t>
                              </m:r>
                              <m:r>
                                <a:rPr lang="en-US" sz="1800" b="0" i="1" smtClean="0">
                                  <a:latin typeface="+mn-lt"/>
                                  <a:ea typeface="Cambria Math" panose="02040503050406030204" pitchFamily="18" charset="0"/>
                                </a:rPr>
                                <m:t>+1</m:t>
                              </m:r>
                            </m:sup>
                          </m:sSup>
                        </m:num>
                        <m:den>
                          <m:d>
                            <m:dPr>
                              <m:ctrlPr>
                                <a:rPr lang="en-US" sz="1800" b="0" i="1" smtClean="0">
                                  <a:latin typeface="+mn-lt"/>
                                  <a:ea typeface="Cambria Math" panose="02040503050406030204" pitchFamily="18" charset="0"/>
                                </a:rPr>
                              </m:ctrlPr>
                            </m:dPr>
                            <m:e>
                              <m:r>
                                <a:rPr lang="en-US" sz="1800" b="0" i="1" smtClean="0">
                                  <a:latin typeface="+mn-lt"/>
                                  <a:ea typeface="Cambria Math" panose="02040503050406030204" pitchFamily="18" charset="0"/>
                                </a:rPr>
                                <m:t>𝑘</m:t>
                              </m:r>
                              <m:r>
                                <a:rPr lang="en-US" sz="1800" b="0" i="1" smtClean="0">
                                  <a:latin typeface="+mn-lt"/>
                                  <a:ea typeface="Cambria Math" panose="02040503050406030204" pitchFamily="18" charset="0"/>
                                </a:rPr>
                                <m:t>+1</m:t>
                              </m:r>
                            </m:e>
                          </m:d>
                          <m:r>
                            <a:rPr lang="en-US" sz="1800" b="0" i="1" smtClean="0">
                              <a:latin typeface="+mn-lt"/>
                              <a:ea typeface="Cambria Math" panose="02040503050406030204" pitchFamily="18" charset="0"/>
                            </a:rPr>
                            <m:t>!</m:t>
                          </m:r>
                        </m:den>
                      </m:f>
                      <m:r>
                        <a:rPr lang="en-US" sz="1800" b="0" i="1" smtClean="0">
                          <a:latin typeface="+mn-lt"/>
                          <a:ea typeface="Cambria Math" panose="02040503050406030204" pitchFamily="18" charset="0"/>
                        </a:rPr>
                        <m:t>     ∀</m:t>
                      </m:r>
                      <m:r>
                        <a:rPr lang="en-US" sz="1800" b="0" i="1" smtClean="0">
                          <a:latin typeface="+mn-lt"/>
                          <a:ea typeface="Cambria Math" panose="02040503050406030204" pitchFamily="18" charset="0"/>
                        </a:rPr>
                        <m:t>𝑡</m:t>
                      </m:r>
                      <m:r>
                        <a:rPr lang="en-US" sz="1800" b="0" i="1" smtClean="0">
                          <a:latin typeface="+mn-lt"/>
                          <a:ea typeface="Cambria Math" panose="02040503050406030204" pitchFamily="18" charset="0"/>
                        </a:rPr>
                        <m:t>∈</m:t>
                      </m:r>
                      <m:r>
                        <a:rPr lang="en-US" sz="1800" b="0" i="1" smtClean="0">
                          <a:latin typeface="+mn-lt"/>
                          <a:ea typeface="Cambria Math" panose="02040503050406030204" pitchFamily="18" charset="0"/>
                        </a:rPr>
                        <m:t>𝐼</m:t>
                      </m:r>
                    </m:oMath>
                  </m:oMathPara>
                </a14:m>
                <a:endParaRPr lang="en-US" sz="1800" dirty="0">
                  <a:latin typeface="+mn-lt"/>
                </a:endParaRPr>
              </a:p>
              <a:p>
                <a:pPr marL="88900" indent="0">
                  <a:buNone/>
                </a:pPr>
                <a:r>
                  <a:rPr lang="en-US" sz="1800" dirty="0" err="1">
                    <a:latin typeface="+mn-lt"/>
                  </a:rPr>
                  <a:t>Chứng</a:t>
                </a:r>
                <a:r>
                  <a:rPr lang="en-US" sz="1800" dirty="0">
                    <a:latin typeface="+mn-lt"/>
                  </a:rPr>
                  <a:t> </a:t>
                </a:r>
                <a:r>
                  <a:rPr lang="en-US" sz="1800" dirty="0" err="1">
                    <a:latin typeface="+mn-lt"/>
                  </a:rPr>
                  <a:t>minh</a:t>
                </a:r>
                <a:r>
                  <a:rPr lang="en-US" sz="1800" dirty="0">
                    <a:latin typeface="+mn-lt"/>
                  </a:rPr>
                  <a:t> </a:t>
                </a:r>
                <a:r>
                  <a:rPr lang="en-US" sz="1800" dirty="0" err="1">
                    <a:latin typeface="+mn-lt"/>
                  </a:rPr>
                  <a:t>bằng</a:t>
                </a:r>
                <a:r>
                  <a:rPr lang="en-US" sz="1800" dirty="0">
                    <a:latin typeface="+mn-lt"/>
                  </a:rPr>
                  <a:t> </a:t>
                </a:r>
                <a:r>
                  <a:rPr lang="en-US" sz="1800" dirty="0" err="1">
                    <a:latin typeface="+mn-lt"/>
                  </a:rPr>
                  <a:t>quy</a:t>
                </a:r>
                <a:r>
                  <a:rPr lang="en-US" sz="1800" dirty="0">
                    <a:latin typeface="+mn-lt"/>
                  </a:rPr>
                  <a:t> </a:t>
                </a:r>
                <a:r>
                  <a:rPr lang="en-US" sz="1800" dirty="0" err="1">
                    <a:latin typeface="+mn-lt"/>
                  </a:rPr>
                  <a:t>nạp</a:t>
                </a:r>
                <a:r>
                  <a:rPr lang="en-US" sz="1800" dirty="0">
                    <a:latin typeface="+mn-lt"/>
                  </a:rPr>
                  <a:t>.</a:t>
                </a:r>
                <a:endParaRPr lang="en-US" sz="1800" b="0" dirty="0">
                  <a:latin typeface="+mn-lt"/>
                </a:endParaRPr>
              </a:p>
              <a:p>
                <a:pPr marL="88900" indent="0">
                  <a:buNone/>
                </a:pPr>
                <a:endParaRPr lang="en-US" sz="1800" dirty="0">
                  <a:latin typeface="+mn-lt"/>
                </a:endParaRPr>
              </a:p>
            </p:txBody>
          </p:sp>
        </mc:Choice>
        <mc:Fallback>
          <p:sp>
            <p:nvSpPr>
              <p:cNvPr id="3" name="Text Placeholder 2">
                <a:extLst>
                  <a:ext uri="{FF2B5EF4-FFF2-40B4-BE49-F238E27FC236}">
                    <a16:creationId xmlns:a16="http://schemas.microsoft.com/office/drawing/2014/main" id="{3B5B90EB-D654-44F5-900C-B50FC0B375F7}"/>
                  </a:ext>
                </a:extLst>
              </p:cNvPr>
              <p:cNvSpPr>
                <a:spLocks noGrp="1" noRot="1" noChangeAspect="1" noMove="1" noResize="1" noEditPoints="1" noAdjustHandles="1" noChangeArrowheads="1" noChangeShapeType="1" noTextEdit="1"/>
              </p:cNvSpPr>
              <p:nvPr>
                <p:ph type="body" idx="1"/>
              </p:nvPr>
            </p:nvSpPr>
            <p:spPr>
              <a:xfrm>
                <a:off x="1556174" y="1356360"/>
                <a:ext cx="6616799" cy="3067765"/>
              </a:xfrm>
              <a:blipFill>
                <a:blip r:embed="rId2"/>
                <a:stretch>
                  <a:fillRect r="-276"/>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161ACA77-7263-4A10-A8FC-10A48AC4270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2048523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38187-EF12-4740-A467-A70246BAA719}"/>
              </a:ext>
            </a:extLst>
          </p:cNvPr>
          <p:cNvSpPr>
            <a:spLocks noGrp="1"/>
          </p:cNvSpPr>
          <p:nvPr>
            <p:ph type="title"/>
          </p:nvPr>
        </p:nvSpPr>
        <p:spPr/>
        <p:txBody>
          <a:bodyPr/>
          <a:lstStyle/>
          <a:p>
            <a:r>
              <a:rPr lang="en-US" dirty="0" err="1"/>
              <a:t>Phương</a:t>
            </a:r>
            <a:r>
              <a:rPr lang="en-US" dirty="0"/>
              <a:t> </a:t>
            </a:r>
            <a:r>
              <a:rPr lang="en-US" dirty="0" err="1"/>
              <a:t>pháp</a:t>
            </a:r>
            <a:r>
              <a:rPr lang="en-US" dirty="0"/>
              <a:t> </a:t>
            </a:r>
            <a:r>
              <a:rPr lang="en-US" dirty="0" err="1"/>
              <a:t>xấp</a:t>
            </a:r>
            <a:r>
              <a:rPr lang="en-US" dirty="0"/>
              <a:t> </a:t>
            </a:r>
            <a:r>
              <a:rPr lang="en-US" dirty="0" err="1"/>
              <a:t>xỉ</a:t>
            </a:r>
            <a:r>
              <a:rPr lang="en-US" dirty="0"/>
              <a:t> </a:t>
            </a:r>
            <a:r>
              <a:rPr lang="en-US" dirty="0" err="1"/>
              <a:t>liên</a:t>
            </a:r>
            <a:r>
              <a:rPr lang="en-US" dirty="0"/>
              <a:t> </a:t>
            </a:r>
            <a:r>
              <a:rPr lang="en-US" dirty="0" err="1"/>
              <a:t>tiếp</a:t>
            </a:r>
            <a:r>
              <a:rPr lang="en-US" dirty="0"/>
              <a:t> Picard</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B1B9DF5-8F13-433F-8B0F-ADE77CC611F6}"/>
                  </a:ext>
                </a:extLst>
              </p:cNvPr>
              <p:cNvSpPr>
                <a:spLocks noGrp="1"/>
              </p:cNvSpPr>
              <p:nvPr>
                <p:ph type="body" idx="1"/>
              </p:nvPr>
            </p:nvSpPr>
            <p:spPr>
              <a:xfrm>
                <a:off x="1556174" y="1479375"/>
                <a:ext cx="6616799" cy="2772585"/>
              </a:xfrm>
            </p:spPr>
            <p:txBody>
              <a:bodyPr/>
              <a:lstStyle/>
              <a:p>
                <a:pPr marL="88900" indent="0">
                  <a:buNone/>
                </a:pPr>
                <a:r>
                  <a:rPr lang="en-US" dirty="0"/>
                  <a:t>Đặt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oMath>
                </a14:m>
                <a:endParaRPr lang="en-US" dirty="0"/>
              </a:p>
              <a:p>
                <a:pPr marL="88900" indent="0">
                  <a:buNone/>
                </a:pPr>
                <a:endParaRPr lang="en-US" dirty="0"/>
              </a:p>
              <a:p>
                <a:pPr marL="88900" indent="0">
                  <a:buNone/>
                </a:pPr>
                <a:endParaRPr lang="en-US" dirty="0"/>
              </a:p>
              <a:p>
                <a:pPr marL="88900" indent="0">
                  <a:buNone/>
                </a:pPr>
                <a:endParaRPr lang="en-US" dirty="0"/>
              </a:p>
              <a:p>
                <a:pPr marL="88900" indent="0">
                  <a:buNone/>
                </a:pPr>
                <a:endParaRPr lang="en-US" dirty="0"/>
              </a:p>
              <a:p>
                <a:pPr marL="88900" indent="0">
                  <a:buNone/>
                </a:pPr>
                <a:r>
                  <a:rPr lang="en-US" dirty="0" err="1"/>
                  <a:t>Suy</a:t>
                </a:r>
                <a:r>
                  <a:rPr lang="en-US" dirty="0"/>
                  <a:t> ra </a:t>
                </a:r>
                <a:r>
                  <a:rPr lang="en-US" dirty="0" err="1"/>
                  <a:t>đpcm</a:t>
                </a:r>
                <a:endParaRPr lang="en-US" dirty="0"/>
              </a:p>
              <a:p>
                <a:pPr marL="88900" indent="0">
                  <a:buNone/>
                </a:pPr>
                <a:endParaRPr lang="en-US" dirty="0"/>
              </a:p>
              <a:p>
                <a:pPr marL="88900" indent="0">
                  <a:buNone/>
                </a:pPr>
                <a:endParaRPr lang="en-US" dirty="0"/>
              </a:p>
              <a:p>
                <a:pPr marL="88900" indent="0">
                  <a:buNone/>
                </a:pPr>
                <a:endParaRPr lang="en-US" dirty="0"/>
              </a:p>
              <a:p>
                <a:pPr marL="88900" indent="0">
                  <a:buNone/>
                </a:pPr>
                <a:endParaRPr lang="en-US" dirty="0"/>
              </a:p>
            </p:txBody>
          </p:sp>
        </mc:Choice>
        <mc:Fallback xmlns="">
          <p:sp>
            <p:nvSpPr>
              <p:cNvPr id="3" name="Text Placeholder 2">
                <a:extLst>
                  <a:ext uri="{FF2B5EF4-FFF2-40B4-BE49-F238E27FC236}">
                    <a16:creationId xmlns:a16="http://schemas.microsoft.com/office/drawing/2014/main" id="{4B1B9DF5-8F13-433F-8B0F-ADE77CC611F6}"/>
                  </a:ext>
                </a:extLst>
              </p:cNvPr>
              <p:cNvSpPr>
                <a:spLocks noGrp="1" noRot="1" noChangeAspect="1" noMove="1" noResize="1" noEditPoints="1" noAdjustHandles="1" noChangeArrowheads="1" noChangeShapeType="1" noTextEdit="1"/>
              </p:cNvSpPr>
              <p:nvPr>
                <p:ph type="body" idx="1"/>
              </p:nvPr>
            </p:nvSpPr>
            <p:spPr>
              <a:xfrm>
                <a:off x="1556174" y="1479375"/>
                <a:ext cx="6616799" cy="2772585"/>
              </a:xfrm>
              <a:blipFill>
                <a:blip r:embed="rId3"/>
                <a:stretch>
                  <a:fillRect/>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39FCC403-8346-4A99-BC26-FD1D4C164A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graphicFrame>
        <p:nvGraphicFramePr>
          <p:cNvPr id="6" name="Object 5">
            <a:extLst>
              <a:ext uri="{FF2B5EF4-FFF2-40B4-BE49-F238E27FC236}">
                <a16:creationId xmlns:a16="http://schemas.microsoft.com/office/drawing/2014/main" id="{736E49F0-2667-4CC7-9AC8-2714311262F1}"/>
              </a:ext>
            </a:extLst>
          </p:cNvPr>
          <p:cNvGraphicFramePr>
            <a:graphicFrameLocks noChangeAspect="1"/>
          </p:cNvGraphicFramePr>
          <p:nvPr>
            <p:extLst>
              <p:ext uri="{D42A27DB-BD31-4B8C-83A1-F6EECF244321}">
                <p14:modId xmlns:p14="http://schemas.microsoft.com/office/powerpoint/2010/main" val="1596599471"/>
              </p:ext>
            </p:extLst>
          </p:nvPr>
        </p:nvGraphicFramePr>
        <p:xfrm>
          <a:off x="1697038" y="1992313"/>
          <a:ext cx="5970587" cy="1585912"/>
        </p:xfrm>
        <a:graphic>
          <a:graphicData uri="http://schemas.openxmlformats.org/presentationml/2006/ole">
            <mc:AlternateContent xmlns:mc="http://schemas.openxmlformats.org/markup-compatibility/2006">
              <mc:Choice xmlns:v="urn:schemas-microsoft-com:vml" Requires="v">
                <p:oleObj spid="_x0000_s9228" name="Equation" r:id="rId4" imgW="3251160" imgH="863280" progId="Equation.DSMT4">
                  <p:embed/>
                </p:oleObj>
              </mc:Choice>
              <mc:Fallback>
                <p:oleObj name="Equation" r:id="rId4" imgW="3251160" imgH="863280" progId="Equation.DSMT4">
                  <p:embed/>
                  <p:pic>
                    <p:nvPicPr>
                      <p:cNvPr id="6" name="Object 5">
                        <a:extLst>
                          <a:ext uri="{FF2B5EF4-FFF2-40B4-BE49-F238E27FC236}">
                            <a16:creationId xmlns:a16="http://schemas.microsoft.com/office/drawing/2014/main" id="{736E49F0-2667-4CC7-9AC8-2714311262F1}"/>
                          </a:ext>
                        </a:extLst>
                      </p:cNvPr>
                      <p:cNvPicPr/>
                      <p:nvPr/>
                    </p:nvPicPr>
                    <p:blipFill>
                      <a:blip r:embed="rId5"/>
                      <a:stretch>
                        <a:fillRect/>
                      </a:stretch>
                    </p:blipFill>
                    <p:spPr>
                      <a:xfrm>
                        <a:off x="1697038" y="1992313"/>
                        <a:ext cx="5970587" cy="1585912"/>
                      </a:xfrm>
                      <a:prstGeom prst="rect">
                        <a:avLst/>
                      </a:prstGeom>
                    </p:spPr>
                  </p:pic>
                </p:oleObj>
              </mc:Fallback>
            </mc:AlternateContent>
          </a:graphicData>
        </a:graphic>
      </p:graphicFrame>
    </p:spTree>
    <p:extLst>
      <p:ext uri="{BB962C8B-B14F-4D97-AF65-F5344CB8AC3E}">
        <p14:creationId xmlns:p14="http://schemas.microsoft.com/office/powerpoint/2010/main" val="1237926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395C3-0802-49DA-8FF5-CB7536F34B81}"/>
              </a:ext>
            </a:extLst>
          </p:cNvPr>
          <p:cNvSpPr>
            <a:spLocks noGrp="1"/>
          </p:cNvSpPr>
          <p:nvPr>
            <p:ph type="title"/>
          </p:nvPr>
        </p:nvSpPr>
        <p:spPr/>
        <p:txBody>
          <a:bodyPr/>
          <a:lstStyle/>
          <a:p>
            <a:r>
              <a:rPr lang="en-US" dirty="0" err="1"/>
              <a:t>Phương</a:t>
            </a:r>
            <a:r>
              <a:rPr lang="en-US" dirty="0"/>
              <a:t> </a:t>
            </a:r>
            <a:r>
              <a:rPr lang="en-US" dirty="0" err="1"/>
              <a:t>pháp</a:t>
            </a:r>
            <a:r>
              <a:rPr lang="en-US" dirty="0"/>
              <a:t> </a:t>
            </a:r>
            <a:r>
              <a:rPr lang="en-US" dirty="0" err="1"/>
              <a:t>xấp</a:t>
            </a:r>
            <a:r>
              <a:rPr lang="en-US" dirty="0"/>
              <a:t> </a:t>
            </a:r>
            <a:r>
              <a:rPr lang="en-US" dirty="0" err="1"/>
              <a:t>xỉ</a:t>
            </a:r>
            <a:r>
              <a:rPr lang="en-US" dirty="0"/>
              <a:t> </a:t>
            </a:r>
            <a:r>
              <a:rPr lang="en-US" dirty="0" err="1"/>
              <a:t>liên</a:t>
            </a:r>
            <a:r>
              <a:rPr lang="en-US" dirty="0"/>
              <a:t> </a:t>
            </a:r>
            <a:r>
              <a:rPr lang="en-US" dirty="0" err="1"/>
              <a:t>tiếp</a:t>
            </a:r>
            <a:r>
              <a:rPr lang="en-US" dirty="0"/>
              <a:t> Picard</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CED1CB6F-E4D8-48CA-BEFA-CBBD734E112A}"/>
                  </a:ext>
                </a:extLst>
              </p:cNvPr>
              <p:cNvSpPr>
                <a:spLocks noGrp="1"/>
              </p:cNvSpPr>
              <p:nvPr>
                <p:ph type="body" idx="1"/>
              </p:nvPr>
            </p:nvSpPr>
            <p:spPr>
              <a:xfrm>
                <a:off x="1556174" y="1479375"/>
                <a:ext cx="6616799" cy="2833545"/>
              </a:xfrm>
            </p:spPr>
            <p:txBody>
              <a:bodyPr/>
              <a:lstStyle/>
              <a:p>
                <a:r>
                  <a:rPr lang="en-US" b="1" dirty="0"/>
                  <a:t>Chứng </a:t>
                </a:r>
                <a:r>
                  <a:rPr lang="en-US" b="1" dirty="0" err="1"/>
                  <a:t>minh</a:t>
                </a:r>
                <a:r>
                  <a:rPr lang="en-US" b="1" dirty="0"/>
                  <a:t> </a:t>
                </a:r>
                <a:r>
                  <a:rPr lang="en-US" b="1" dirty="0" err="1"/>
                  <a:t>tính</a:t>
                </a:r>
                <a:r>
                  <a:rPr lang="en-US" b="1" dirty="0"/>
                  <a:t> </a:t>
                </a:r>
                <a:r>
                  <a:rPr lang="en-US" b="1" dirty="0" err="1"/>
                  <a:t>duy</a:t>
                </a:r>
                <a:r>
                  <a:rPr lang="en-US" b="1" dirty="0"/>
                  <a:t> </a:t>
                </a:r>
                <a:r>
                  <a:rPr lang="en-US" b="1" dirty="0" err="1"/>
                  <a:t>nhất</a:t>
                </a:r>
                <a:r>
                  <a:rPr lang="en-US" b="1" dirty="0"/>
                  <a:t>:</a:t>
                </a:r>
              </a:p>
              <a:p>
                <a:pPr marL="88900" indent="0">
                  <a:buNone/>
                </a:pPr>
                <a:r>
                  <a:rPr lang="en-US" dirty="0" err="1"/>
                  <a:t>Giả</a:t>
                </a:r>
                <a:r>
                  <a:rPr lang="en-US" dirty="0"/>
                  <a:t> </a:t>
                </a:r>
                <a:r>
                  <a:rPr lang="en-US" dirty="0" err="1"/>
                  <a:t>sử</a:t>
                </a:r>
                <a:r>
                  <a:rPr lang="en-US" dirty="0"/>
                  <a:t> </a:t>
                </a:r>
                <a:r>
                  <a:rPr lang="en-US" dirty="0" err="1"/>
                  <a:t>bài</a:t>
                </a:r>
                <a:r>
                  <a:rPr lang="en-US" dirty="0"/>
                  <a:t> </a:t>
                </a:r>
                <a:r>
                  <a:rPr lang="en-US" dirty="0" err="1"/>
                  <a:t>toán</a:t>
                </a:r>
                <a:r>
                  <a:rPr lang="en-US" dirty="0"/>
                  <a:t> Cauchy </a:t>
                </a:r>
                <a:r>
                  <a:rPr lang="en-US" dirty="0" err="1"/>
                  <a:t>còn</a:t>
                </a:r>
                <a:r>
                  <a:rPr lang="en-US" dirty="0"/>
                  <a:t> </a:t>
                </a:r>
                <a:r>
                  <a:rPr lang="en-US" dirty="0" err="1"/>
                  <a:t>có</a:t>
                </a:r>
                <a:r>
                  <a:rPr lang="en-US" dirty="0"/>
                  <a:t> </a:t>
                </a:r>
                <a:r>
                  <a:rPr lang="en-US" dirty="0" err="1"/>
                  <a:t>nghiệm</a:t>
                </a:r>
                <a:r>
                  <a:rPr lang="en-US" dirty="0"/>
                  <a:t> z(</a:t>
                </a:r>
                <a:r>
                  <a:rPr lang="vi-VN" dirty="0"/>
                  <a:t>t</a:t>
                </a:r>
                <a:r>
                  <a:rPr lang="en-US" dirty="0"/>
                  <a:t>) ta </a:t>
                </a:r>
                <a:r>
                  <a:rPr lang="en-US" dirty="0" err="1"/>
                  <a:t>chứng</a:t>
                </a:r>
                <a:r>
                  <a:rPr lang="en-US" dirty="0"/>
                  <a:t> </a:t>
                </a:r>
                <a:r>
                  <a:rPr lang="en-US" dirty="0" err="1"/>
                  <a:t>minh</a:t>
                </a:r>
                <a:r>
                  <a:rPr lang="en-US" dirty="0"/>
                  <a:t>:</a:t>
                </a:r>
              </a:p>
              <a:p>
                <a:pPr marL="88900" indent="0">
                  <a:buNone/>
                </a:pPr>
                <a:endParaRPr lang="en-US" dirty="0"/>
              </a:p>
              <a:p>
                <a:pPr marL="88900" indent="0">
                  <a:buNone/>
                </a:pPr>
                <a:endParaRPr lang="en-US" dirty="0"/>
              </a:p>
              <a:p>
                <a:pPr marL="88900" indent="0">
                  <a:buNone/>
                </a:pPr>
                <a:r>
                  <a:rPr lang="en-US" dirty="0"/>
                  <a:t>Khi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𝑡</m:t>
                            </m:r>
                          </m:sub>
                        </m:sSub>
                      </m:e>
                    </m:d>
                    <m:r>
                      <a:rPr lang="en-US" b="0" i="1" smtClean="0">
                        <a:latin typeface="Cambria Math" panose="02040503050406030204" pitchFamily="18" charset="0"/>
                        <a:ea typeface="Cambria Math" panose="02040503050406030204" pitchFamily="18" charset="0"/>
                      </a:rPr>
                      <m:t>→0 </m:t>
                    </m:r>
                    <m:r>
                      <a:rPr lang="en-US" b="0" i="1" smtClean="0">
                        <a:latin typeface="Cambria Math" panose="02040503050406030204" pitchFamily="18" charset="0"/>
                        <a:ea typeface="Cambria Math" panose="02040503050406030204" pitchFamily="18" charset="0"/>
                      </a:rPr>
                      <m:t>𝑡𝑟</m:t>
                    </m:r>
                    <m:r>
                      <a:rPr lang="en-US" b="0" i="1" smtClean="0">
                        <a:latin typeface="Cambria Math" panose="02040503050406030204" pitchFamily="18" charset="0"/>
                        <a:ea typeface="Cambria Math" panose="02040503050406030204" pitchFamily="18" charset="0"/>
                      </a:rPr>
                      <m:t>ê</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𝐼</m:t>
                    </m:r>
                  </m:oMath>
                </a14:m>
                <a:endParaRPr lang="en-US" b="0" dirty="0">
                  <a:ea typeface="Cambria Math" panose="02040503050406030204" pitchFamily="18" charset="0"/>
                </a:endParaRPr>
              </a:p>
              <a:p>
                <a:pPr marL="88900" indent="0">
                  <a:buNone/>
                </a:pPr>
                <a:endParaRPr lang="en-US" dirty="0"/>
              </a:p>
              <a:p>
                <a:pPr marL="88900" indent="0">
                  <a:buNone/>
                </a:pPr>
                <a:endParaRPr lang="en-US" dirty="0"/>
              </a:p>
              <a:p>
                <a:pPr marL="88900" indent="0">
                  <a:buNone/>
                </a:pPr>
                <a:endParaRPr lang="en-US" dirty="0"/>
              </a:p>
            </p:txBody>
          </p:sp>
        </mc:Choice>
        <mc:Fallback xmlns="">
          <p:sp>
            <p:nvSpPr>
              <p:cNvPr id="3" name="Text Placeholder 2">
                <a:extLst>
                  <a:ext uri="{FF2B5EF4-FFF2-40B4-BE49-F238E27FC236}">
                    <a16:creationId xmlns:a16="http://schemas.microsoft.com/office/drawing/2014/main" id="{CED1CB6F-E4D8-48CA-BEFA-CBBD734E112A}"/>
                  </a:ext>
                </a:extLst>
              </p:cNvPr>
              <p:cNvSpPr>
                <a:spLocks noGrp="1" noRot="1" noChangeAspect="1" noMove="1" noResize="1" noEditPoints="1" noAdjustHandles="1" noChangeArrowheads="1" noChangeShapeType="1" noTextEdit="1"/>
              </p:cNvSpPr>
              <p:nvPr>
                <p:ph type="body" idx="1"/>
              </p:nvPr>
            </p:nvSpPr>
            <p:spPr>
              <a:xfrm>
                <a:off x="1556174" y="1479375"/>
                <a:ext cx="6616799" cy="2833545"/>
              </a:xfrm>
              <a:blipFill>
                <a:blip r:embed="rId3"/>
                <a:stretch>
                  <a:fillRect/>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7AF0A824-7D4D-41AB-9D72-B8632C917FE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graphicFrame>
        <p:nvGraphicFramePr>
          <p:cNvPr id="6" name="Object 5">
            <a:extLst>
              <a:ext uri="{FF2B5EF4-FFF2-40B4-BE49-F238E27FC236}">
                <a16:creationId xmlns:a16="http://schemas.microsoft.com/office/drawing/2014/main" id="{E44E487F-7B27-4BD9-BEE6-73057CFECA45}"/>
              </a:ext>
            </a:extLst>
          </p:cNvPr>
          <p:cNvGraphicFramePr>
            <a:graphicFrameLocks noChangeAspect="1"/>
          </p:cNvGraphicFramePr>
          <p:nvPr>
            <p:extLst>
              <p:ext uri="{D42A27DB-BD31-4B8C-83A1-F6EECF244321}">
                <p14:modId xmlns:p14="http://schemas.microsoft.com/office/powerpoint/2010/main" val="2456589917"/>
              </p:ext>
            </p:extLst>
          </p:nvPr>
        </p:nvGraphicFramePr>
        <p:xfrm>
          <a:off x="2806700" y="2511425"/>
          <a:ext cx="3787775" cy="879475"/>
        </p:xfrm>
        <a:graphic>
          <a:graphicData uri="http://schemas.openxmlformats.org/presentationml/2006/ole">
            <mc:AlternateContent xmlns:mc="http://schemas.openxmlformats.org/markup-compatibility/2006">
              <mc:Choice xmlns:v="urn:schemas-microsoft-com:vml" Requires="v">
                <p:oleObj spid="_x0000_s10252" name="Equation" r:id="rId4" imgW="1968480" imgH="457200" progId="Equation.DSMT4">
                  <p:embed/>
                </p:oleObj>
              </mc:Choice>
              <mc:Fallback>
                <p:oleObj name="Equation" r:id="rId4" imgW="1968480" imgH="457200" progId="Equation.DSMT4">
                  <p:embed/>
                  <p:pic>
                    <p:nvPicPr>
                      <p:cNvPr id="6" name="Object 5">
                        <a:extLst>
                          <a:ext uri="{FF2B5EF4-FFF2-40B4-BE49-F238E27FC236}">
                            <a16:creationId xmlns:a16="http://schemas.microsoft.com/office/drawing/2014/main" id="{E44E487F-7B27-4BD9-BEE6-73057CFECA45}"/>
                          </a:ext>
                        </a:extLst>
                      </p:cNvPr>
                      <p:cNvPicPr/>
                      <p:nvPr/>
                    </p:nvPicPr>
                    <p:blipFill>
                      <a:blip r:embed="rId5"/>
                      <a:stretch>
                        <a:fillRect/>
                      </a:stretch>
                    </p:blipFill>
                    <p:spPr>
                      <a:xfrm>
                        <a:off x="2806700" y="2511425"/>
                        <a:ext cx="3787775" cy="879475"/>
                      </a:xfrm>
                      <a:prstGeom prst="rect">
                        <a:avLst/>
                      </a:prstGeom>
                    </p:spPr>
                  </p:pic>
                </p:oleObj>
              </mc:Fallback>
            </mc:AlternateContent>
          </a:graphicData>
        </a:graphic>
      </p:graphicFrame>
    </p:spTree>
    <p:extLst>
      <p:ext uri="{BB962C8B-B14F-4D97-AF65-F5344CB8AC3E}">
        <p14:creationId xmlns:p14="http://schemas.microsoft.com/office/powerpoint/2010/main" val="884981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A357E-0BC9-4942-901F-054538DAF885}"/>
              </a:ext>
            </a:extLst>
          </p:cNvPr>
          <p:cNvSpPr>
            <a:spLocks noGrp="1"/>
          </p:cNvSpPr>
          <p:nvPr>
            <p:ph type="title"/>
          </p:nvPr>
        </p:nvSpPr>
        <p:spPr/>
        <p:txBody>
          <a:bodyPr/>
          <a:lstStyle/>
          <a:p>
            <a:r>
              <a:rPr lang="en-US" dirty="0" err="1"/>
              <a:t>Phương</a:t>
            </a:r>
            <a:r>
              <a:rPr lang="en-US" dirty="0"/>
              <a:t> </a:t>
            </a:r>
            <a:r>
              <a:rPr lang="en-US" dirty="0" err="1"/>
              <a:t>pháp</a:t>
            </a:r>
            <a:r>
              <a:rPr lang="en-US" dirty="0"/>
              <a:t> </a:t>
            </a:r>
            <a:r>
              <a:rPr lang="en-US" dirty="0" err="1"/>
              <a:t>xấp</a:t>
            </a:r>
            <a:r>
              <a:rPr lang="en-US" dirty="0"/>
              <a:t> </a:t>
            </a:r>
            <a:r>
              <a:rPr lang="en-US" dirty="0" err="1"/>
              <a:t>xỉ</a:t>
            </a:r>
            <a:r>
              <a:rPr lang="en-US" dirty="0"/>
              <a:t> </a:t>
            </a:r>
            <a:r>
              <a:rPr lang="en-US" dirty="0" err="1"/>
              <a:t>liên</a:t>
            </a:r>
            <a:r>
              <a:rPr lang="en-US" dirty="0"/>
              <a:t> </a:t>
            </a:r>
            <a:r>
              <a:rPr lang="en-US" dirty="0" err="1"/>
              <a:t>tiếp</a:t>
            </a:r>
            <a:r>
              <a:rPr lang="en-US" dirty="0"/>
              <a:t> Picard</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CDEBEC67-FB4B-4B9B-80BE-9F3832D70894}"/>
                  </a:ext>
                </a:extLst>
              </p:cNvPr>
              <p:cNvSpPr>
                <a:spLocks noGrp="1"/>
              </p:cNvSpPr>
              <p:nvPr>
                <p:ph type="body" idx="1"/>
              </p:nvPr>
            </p:nvSpPr>
            <p:spPr>
              <a:xfrm>
                <a:off x="1556174" y="1479375"/>
                <a:ext cx="6616799" cy="3012651"/>
              </a:xfrm>
            </p:spPr>
            <p:txBody>
              <a:bodyPr/>
              <a:lstStyle/>
              <a:p>
                <a:r>
                  <a:rPr lang="en-US" sz="1800" b="1" dirty="0">
                    <a:latin typeface="+mn-lt"/>
                  </a:rPr>
                  <a:t>Điều </a:t>
                </a:r>
                <a:r>
                  <a:rPr lang="en-US" sz="1800" b="1" dirty="0" err="1">
                    <a:latin typeface="+mn-lt"/>
                  </a:rPr>
                  <a:t>kiện</a:t>
                </a:r>
                <a:r>
                  <a:rPr lang="en-US" sz="1800" b="1" dirty="0">
                    <a:latin typeface="+mn-lt"/>
                  </a:rPr>
                  <a:t> </a:t>
                </a:r>
                <a:r>
                  <a:rPr lang="en-US" sz="1800" b="1" dirty="0" err="1">
                    <a:latin typeface="+mn-lt"/>
                  </a:rPr>
                  <a:t>thực</a:t>
                </a:r>
                <a:r>
                  <a:rPr lang="en-US" sz="1800" b="1" dirty="0">
                    <a:latin typeface="+mn-lt"/>
                  </a:rPr>
                  <a:t> </a:t>
                </a:r>
                <a:r>
                  <a:rPr lang="en-US" sz="1800" b="1" dirty="0" err="1">
                    <a:latin typeface="+mn-lt"/>
                  </a:rPr>
                  <a:t>hiện</a:t>
                </a:r>
                <a:r>
                  <a:rPr lang="en-US" sz="1800" b="1" dirty="0">
                    <a:latin typeface="+mn-lt"/>
                  </a:rPr>
                  <a:t> </a:t>
                </a:r>
                <a:r>
                  <a:rPr lang="en-US" sz="1800" b="1" dirty="0" err="1">
                    <a:latin typeface="+mn-lt"/>
                  </a:rPr>
                  <a:t>phương</a:t>
                </a:r>
                <a:r>
                  <a:rPr lang="en-US" sz="1800" b="1" dirty="0">
                    <a:latin typeface="+mn-lt"/>
                  </a:rPr>
                  <a:t> </a:t>
                </a:r>
                <a:r>
                  <a:rPr lang="en-US" sz="1800" b="1" dirty="0" err="1">
                    <a:latin typeface="+mn-lt"/>
                  </a:rPr>
                  <a:t>pháp</a:t>
                </a:r>
                <a:r>
                  <a:rPr lang="en-US" sz="1800" b="1" dirty="0">
                    <a:latin typeface="+mn-lt"/>
                  </a:rPr>
                  <a:t>:</a:t>
                </a:r>
              </a:p>
              <a:p>
                <a:pPr marL="546100" indent="-457200">
                  <a:buFont typeface="+mj-lt"/>
                  <a:buAutoNum type="arabicPeriod"/>
                </a:pPr>
                <a:r>
                  <a:rPr lang="en-US" sz="1800" dirty="0" err="1">
                    <a:latin typeface="+mn-lt"/>
                  </a:rPr>
                  <a:t>Hàm</a:t>
                </a:r>
                <a:r>
                  <a:rPr lang="en-US" sz="1800" dirty="0">
                    <a:latin typeface="+mn-lt"/>
                  </a:rPr>
                  <a:t> </a:t>
                </a:r>
                <a14:m>
                  <m:oMath xmlns:m="http://schemas.openxmlformats.org/officeDocument/2006/math">
                    <m:r>
                      <a:rPr lang="en-US" sz="1800" b="0" i="1" smtClean="0">
                        <a:latin typeface="Cambria Math" panose="02040503050406030204" pitchFamily="18" charset="0"/>
                      </a:rPr>
                      <m:t>𝑓</m:t>
                    </m:r>
                    <m:r>
                      <a:rPr lang="en-US" sz="1800" b="0" i="1" smtClean="0">
                        <a:latin typeface="Cambria Math" panose="02040503050406030204" pitchFamily="18" charset="0"/>
                      </a:rPr>
                      <m:t>(</m:t>
                    </m:r>
                    <m:r>
                      <a:rPr lang="en-US" sz="1800" b="0" i="1" smtClean="0">
                        <a:latin typeface="Cambria Math" panose="02040503050406030204" pitchFamily="18" charset="0"/>
                      </a:rPr>
                      <m:t>𝑡</m:t>
                    </m:r>
                    <m:r>
                      <a:rPr lang="en-US" sz="1800" b="0" i="1" smtClean="0">
                        <a:latin typeface="Cambria Math" panose="02040503050406030204" pitchFamily="18" charset="0"/>
                      </a:rPr>
                      <m:t>,</m:t>
                    </m:r>
                    <m:r>
                      <a:rPr lang="en-US" sz="1800" b="0" i="1" smtClean="0">
                        <a:latin typeface="Cambria Math" panose="02040503050406030204" pitchFamily="18" charset="0"/>
                      </a:rPr>
                      <m:t>𝑥</m:t>
                    </m:r>
                    <m:r>
                      <a:rPr lang="en-US" sz="1800" b="0" i="1" smtClean="0">
                        <a:latin typeface="Cambria Math" panose="02040503050406030204" pitchFamily="18" charset="0"/>
                      </a:rPr>
                      <m:t>)</m:t>
                    </m:r>
                  </m:oMath>
                </a14:m>
                <a:r>
                  <a:rPr lang="en-US" sz="1800" dirty="0">
                    <a:latin typeface="+mn-lt"/>
                  </a:rPr>
                  <a:t> </a:t>
                </a:r>
                <a:r>
                  <a:rPr lang="en-US" sz="1800" dirty="0" err="1">
                    <a:latin typeface="+mn-lt"/>
                  </a:rPr>
                  <a:t>liên</a:t>
                </a:r>
                <a:r>
                  <a:rPr lang="en-US" sz="1800" dirty="0">
                    <a:latin typeface="+mn-lt"/>
                  </a:rPr>
                  <a:t> </a:t>
                </a:r>
                <a:r>
                  <a:rPr lang="en-US" sz="1800" dirty="0" err="1">
                    <a:latin typeface="+mn-lt"/>
                  </a:rPr>
                  <a:t>tục</a:t>
                </a:r>
                <a:r>
                  <a:rPr lang="en-US" sz="1800" dirty="0">
                    <a:latin typeface="+mn-lt"/>
                  </a:rPr>
                  <a:t> </a:t>
                </a:r>
                <a:r>
                  <a:rPr lang="en-US" sz="1800" dirty="0" err="1">
                    <a:latin typeface="+mn-lt"/>
                  </a:rPr>
                  <a:t>trên</a:t>
                </a:r>
                <a:r>
                  <a:rPr lang="en-US" sz="1800" dirty="0">
                    <a:latin typeface="+mn-lt"/>
                  </a:rPr>
                  <a:t> </a:t>
                </a:r>
                <a:r>
                  <a:rPr lang="en-US" sz="1800" dirty="0" err="1">
                    <a:latin typeface="+mn-lt"/>
                  </a:rPr>
                  <a:t>miền</a:t>
                </a:r>
                <a:r>
                  <a:rPr lang="en-US" sz="1800" dirty="0">
                    <a:latin typeface="+mn-lt"/>
                  </a:rPr>
                  <a:t> </a:t>
                </a:r>
                <a:r>
                  <a:rPr lang="en-US" sz="1800" dirty="0" err="1">
                    <a:latin typeface="+mn-lt"/>
                  </a:rPr>
                  <a:t>hình</a:t>
                </a:r>
                <a:r>
                  <a:rPr lang="en-US" sz="1800" dirty="0">
                    <a:latin typeface="+mn-lt"/>
                  </a:rPr>
                  <a:t> </a:t>
                </a:r>
                <a:r>
                  <a:rPr lang="en-US" sz="1800" dirty="0" err="1">
                    <a:latin typeface="+mn-lt"/>
                  </a:rPr>
                  <a:t>chữ</a:t>
                </a:r>
                <a:r>
                  <a:rPr lang="en-US" sz="1800" dirty="0">
                    <a:latin typeface="+mn-lt"/>
                  </a:rPr>
                  <a:t> </a:t>
                </a:r>
                <a:r>
                  <a:rPr lang="en-US" sz="1800" dirty="0" err="1">
                    <a:latin typeface="+mn-lt"/>
                  </a:rPr>
                  <a:t>nhật</a:t>
                </a:r>
                <a:r>
                  <a:rPr lang="en-US" sz="1800" dirty="0">
                    <a:latin typeface="+mn-lt"/>
                  </a:rPr>
                  <a:t>:</a:t>
                </a:r>
              </a:p>
              <a:p>
                <a:pPr marL="546100" indent="-457200">
                  <a:buFont typeface="+mj-lt"/>
                  <a:buAutoNum type="arabicPeriod"/>
                </a:pPr>
                <a:endParaRPr lang="en-US" sz="1800" dirty="0">
                  <a:latin typeface="+mn-lt"/>
                </a:endParaRPr>
              </a:p>
              <a:p>
                <a:pPr marL="546100" indent="-457200">
                  <a:buFont typeface="+mj-lt"/>
                  <a:buAutoNum type="arabicPeriod"/>
                </a:pPr>
                <a:r>
                  <a:rPr lang="en-US" sz="1800" dirty="0" err="1">
                    <a:latin typeface="+mn-lt"/>
                  </a:rPr>
                  <a:t>Tồn</a:t>
                </a:r>
                <a:r>
                  <a:rPr lang="en-US" sz="1800" dirty="0">
                    <a:latin typeface="+mn-lt"/>
                  </a:rPr>
                  <a:t> </a:t>
                </a:r>
                <a:r>
                  <a:rPr lang="en-US" sz="1800" dirty="0" err="1">
                    <a:latin typeface="+mn-lt"/>
                  </a:rPr>
                  <a:t>tại</a:t>
                </a:r>
                <a:r>
                  <a:rPr lang="en-US" sz="1800" dirty="0">
                    <a:latin typeface="+mn-lt"/>
                  </a:rPr>
                  <a:t> </a:t>
                </a:r>
                <a14:m>
                  <m:oMath xmlns:m="http://schemas.openxmlformats.org/officeDocument/2006/math">
                    <m:r>
                      <a:rPr lang="en-US" sz="1800" b="0" i="1" smtClean="0">
                        <a:latin typeface="Cambria Math" panose="02040503050406030204" pitchFamily="18" charset="0"/>
                      </a:rPr>
                      <m:t>𝐿</m:t>
                    </m:r>
                  </m:oMath>
                </a14:m>
                <a:r>
                  <a:rPr lang="en-US" sz="1800" dirty="0">
                    <a:latin typeface="+mn-lt"/>
                  </a:rPr>
                  <a:t> </a:t>
                </a:r>
                <a:r>
                  <a:rPr lang="en-US" sz="1800" dirty="0" err="1">
                    <a:latin typeface="+mn-lt"/>
                  </a:rPr>
                  <a:t>để</a:t>
                </a:r>
                <a:r>
                  <a:rPr lang="en-US" sz="1800" dirty="0">
                    <a:latin typeface="+mn-lt"/>
                  </a:rPr>
                  <a:t> </a:t>
                </a:r>
                <a14:m>
                  <m:oMath xmlns:m="http://schemas.openxmlformats.org/officeDocument/2006/math">
                    <m:r>
                      <a:rPr lang="en-US" sz="1800" b="0" i="1" smtClean="0">
                        <a:latin typeface="Cambria Math" panose="02040503050406030204" pitchFamily="18" charset="0"/>
                      </a:rPr>
                      <m:t>𝑓</m:t>
                    </m:r>
                    <m:r>
                      <a:rPr lang="en-US" sz="1800" b="0" i="1" smtClean="0">
                        <a:latin typeface="Cambria Math" panose="02040503050406030204" pitchFamily="18" charset="0"/>
                      </a:rPr>
                      <m:t>(</m:t>
                    </m:r>
                    <m:r>
                      <a:rPr lang="en-US" sz="1800" b="0" i="1" smtClean="0">
                        <a:latin typeface="Cambria Math" panose="02040503050406030204" pitchFamily="18" charset="0"/>
                      </a:rPr>
                      <m:t>𝑡</m:t>
                    </m:r>
                    <m:r>
                      <a:rPr lang="en-US" sz="1800" b="0" i="1" smtClean="0">
                        <a:latin typeface="Cambria Math" panose="02040503050406030204" pitchFamily="18" charset="0"/>
                      </a:rPr>
                      <m:t>,</m:t>
                    </m:r>
                    <m:r>
                      <a:rPr lang="en-US" sz="1800" b="0" i="1" smtClean="0">
                        <a:latin typeface="Cambria Math" panose="02040503050406030204" pitchFamily="18" charset="0"/>
                      </a:rPr>
                      <m:t>𝑥</m:t>
                    </m:r>
                    <m:r>
                      <a:rPr lang="en-US" sz="1800" b="0" i="1" smtClean="0">
                        <a:latin typeface="Cambria Math" panose="02040503050406030204" pitchFamily="18" charset="0"/>
                      </a:rPr>
                      <m:t>)</m:t>
                    </m:r>
                  </m:oMath>
                </a14:m>
                <a:r>
                  <a:rPr lang="en-US" sz="1800" dirty="0">
                    <a:latin typeface="+mn-lt"/>
                  </a:rPr>
                  <a:t> </a:t>
                </a:r>
                <a:r>
                  <a:rPr lang="en-US" sz="1800" dirty="0" err="1">
                    <a:latin typeface="+mn-lt"/>
                  </a:rPr>
                  <a:t>là</a:t>
                </a:r>
                <a:r>
                  <a:rPr lang="en-US" sz="1800" dirty="0">
                    <a:latin typeface="+mn-lt"/>
                  </a:rPr>
                  <a:t> </a:t>
                </a:r>
                <a14:m>
                  <m:oMath xmlns:m="http://schemas.openxmlformats.org/officeDocument/2006/math">
                    <m:r>
                      <a:rPr lang="en-US" sz="1800" b="0" i="1" smtClean="0">
                        <a:latin typeface="Cambria Math" panose="02040503050406030204" pitchFamily="18" charset="0"/>
                      </a:rPr>
                      <m:t>𝐿</m:t>
                    </m:r>
                  </m:oMath>
                </a14:m>
                <a:r>
                  <a:rPr lang="en-US" sz="1800" dirty="0">
                    <a:latin typeface="+mn-lt"/>
                  </a:rPr>
                  <a:t>-</a:t>
                </a:r>
                <a:r>
                  <a:rPr lang="en-US" sz="1800" dirty="0" err="1">
                    <a:latin typeface="+mn-lt"/>
                  </a:rPr>
                  <a:t>Lipchiz</a:t>
                </a:r>
                <a:r>
                  <a:rPr lang="en-US" sz="1800" dirty="0">
                    <a:latin typeface="+mn-lt"/>
                  </a:rPr>
                  <a:t> </a:t>
                </a:r>
                <a:r>
                  <a:rPr lang="en-US" sz="1800" dirty="0" err="1">
                    <a:latin typeface="+mn-lt"/>
                  </a:rPr>
                  <a:t>theo</a:t>
                </a:r>
                <a:r>
                  <a:rPr lang="en-US" sz="1800" dirty="0">
                    <a:latin typeface="+mn-lt"/>
                  </a:rPr>
                  <a:t> </a:t>
                </a:r>
                <a14:m>
                  <m:oMath xmlns:m="http://schemas.openxmlformats.org/officeDocument/2006/math">
                    <m:r>
                      <a:rPr lang="en-US" sz="1800" b="0" i="1" smtClean="0">
                        <a:latin typeface="Cambria Math" panose="02040503050406030204" pitchFamily="18" charset="0"/>
                      </a:rPr>
                      <m:t>𝑥</m:t>
                    </m:r>
                  </m:oMath>
                </a14:m>
                <a:r>
                  <a:rPr lang="en-US" sz="1800" dirty="0">
                    <a:latin typeface="+mn-lt"/>
                  </a:rPr>
                  <a:t> </a:t>
                </a:r>
                <a:r>
                  <a:rPr lang="en-US" sz="1800" dirty="0" err="1">
                    <a:latin typeface="+mn-lt"/>
                  </a:rPr>
                  <a:t>trên</a:t>
                </a:r>
                <a:r>
                  <a:rPr lang="en-US" sz="1800" dirty="0">
                    <a:latin typeface="+mn-lt"/>
                  </a:rPr>
                  <a:t> </a:t>
                </a:r>
                <a14:m>
                  <m:oMath xmlns:m="http://schemas.openxmlformats.org/officeDocument/2006/math">
                    <m:r>
                      <a:rPr lang="en-US" sz="1800" b="0" i="1" smtClean="0">
                        <a:latin typeface="Cambria Math" panose="02040503050406030204" pitchFamily="18" charset="0"/>
                      </a:rPr>
                      <m:t>𝐷</m:t>
                    </m:r>
                  </m:oMath>
                </a14:m>
                <a:endParaRPr lang="en-US" sz="1800" dirty="0">
                  <a:latin typeface="+mn-lt"/>
                </a:endParaRPr>
              </a:p>
              <a:p>
                <a:pPr marL="546100" indent="-457200">
                  <a:buFont typeface="+mj-lt"/>
                  <a:buAutoNum type="arabicPeriod"/>
                </a:pPr>
                <a:r>
                  <a:rPr lang="en-US" sz="1800" dirty="0" err="1">
                    <a:latin typeface="+mn-lt"/>
                  </a:rPr>
                  <a:t>Tồn</a:t>
                </a:r>
                <a:r>
                  <a:rPr lang="en-US" sz="1800" dirty="0">
                    <a:latin typeface="+mn-lt"/>
                  </a:rPr>
                  <a:t> </a:t>
                </a:r>
                <a:r>
                  <a:rPr lang="en-US" sz="1800" dirty="0" err="1">
                    <a:latin typeface="+mn-lt"/>
                  </a:rPr>
                  <a:t>tại</a:t>
                </a:r>
                <a:r>
                  <a:rPr lang="en-US" sz="1800" dirty="0">
                    <a:latin typeface="+mn-lt"/>
                  </a:rPr>
                  <a:t> </a:t>
                </a:r>
                <a14:m>
                  <m:oMath xmlns:m="http://schemas.openxmlformats.org/officeDocument/2006/math">
                    <m:r>
                      <a:rPr lang="en-US" sz="1800" b="0" i="1" smtClean="0">
                        <a:latin typeface="Cambria Math" panose="02040503050406030204" pitchFamily="18" charset="0"/>
                      </a:rPr>
                      <m:t>𝑀</m:t>
                    </m:r>
                  </m:oMath>
                </a14:m>
                <a:r>
                  <a:rPr lang="en-US" sz="1800" dirty="0">
                    <a:latin typeface="+mn-lt"/>
                  </a:rPr>
                  <a:t> </a:t>
                </a:r>
                <a:r>
                  <a:rPr lang="en-US" sz="1800" dirty="0" err="1">
                    <a:latin typeface="+mn-lt"/>
                  </a:rPr>
                  <a:t>để</a:t>
                </a:r>
                <a:r>
                  <a:rPr lang="en-US" sz="1800" dirty="0">
                    <a:latin typeface="+mn-lt"/>
                  </a:rPr>
                  <a:t> </a:t>
                </a:r>
                <a14:m>
                  <m:oMath xmlns:m="http://schemas.openxmlformats.org/officeDocument/2006/math">
                    <m:d>
                      <m:dPr>
                        <m:begChr m:val="|"/>
                        <m:endChr m:val="|"/>
                        <m:ctrlPr>
                          <a:rPr lang="en-US" sz="1800" i="1" smtClean="0">
                            <a:latin typeface="Cambria Math" panose="02040503050406030204" pitchFamily="18" charset="0"/>
                          </a:rPr>
                        </m:ctrlPr>
                      </m:dPr>
                      <m:e>
                        <m:r>
                          <a:rPr lang="en-US" sz="1800" b="0" i="1" smtClean="0">
                            <a:latin typeface="Cambria Math" panose="02040503050406030204" pitchFamily="18" charset="0"/>
                          </a:rPr>
                          <m:t>𝑓</m:t>
                        </m:r>
                        <m:r>
                          <a:rPr lang="en-US" sz="1800" b="0" i="1" smtClean="0">
                            <a:latin typeface="Cambria Math" panose="02040503050406030204" pitchFamily="18" charset="0"/>
                          </a:rPr>
                          <m:t>(</m:t>
                        </m:r>
                        <m:r>
                          <a:rPr lang="en-US" sz="1800" b="0" i="1" smtClean="0">
                            <a:latin typeface="Cambria Math" panose="02040503050406030204" pitchFamily="18" charset="0"/>
                          </a:rPr>
                          <m:t>𝑡</m:t>
                        </m:r>
                        <m:r>
                          <a:rPr lang="en-US" sz="1800" b="0" i="1" smtClean="0">
                            <a:latin typeface="Cambria Math" panose="02040503050406030204" pitchFamily="18" charset="0"/>
                          </a:rPr>
                          <m:t>,</m:t>
                        </m:r>
                        <m:r>
                          <a:rPr lang="en-US" sz="1800" b="0" i="1" smtClean="0">
                            <a:latin typeface="Cambria Math" panose="02040503050406030204" pitchFamily="18" charset="0"/>
                          </a:rPr>
                          <m:t>𝑥</m:t>
                        </m:r>
                        <m:r>
                          <a:rPr lang="en-US" sz="1800" b="0" i="1" smtClean="0">
                            <a:latin typeface="Cambria Math" panose="02040503050406030204" pitchFamily="18" charset="0"/>
                          </a:rPr>
                          <m:t>)</m:t>
                        </m:r>
                      </m:e>
                    </m:d>
                  </m:oMath>
                </a14:m>
                <a:r>
                  <a:rPr lang="en-US" sz="1800" dirty="0">
                    <a:latin typeface="+mn-lt"/>
                  </a:rPr>
                  <a:t> </a:t>
                </a:r>
                <a:r>
                  <a:rPr lang="en-US" sz="1800" dirty="0" err="1">
                    <a:latin typeface="+mn-lt"/>
                  </a:rPr>
                  <a:t>bị</a:t>
                </a:r>
                <a:r>
                  <a:rPr lang="en-US" sz="1800" dirty="0">
                    <a:latin typeface="+mn-lt"/>
                  </a:rPr>
                  <a:t> </a:t>
                </a:r>
                <a:r>
                  <a:rPr lang="en-US" sz="1800" dirty="0" err="1">
                    <a:latin typeface="+mn-lt"/>
                  </a:rPr>
                  <a:t>chặn</a:t>
                </a:r>
                <a:r>
                  <a:rPr lang="en-US" sz="1800" dirty="0">
                    <a:latin typeface="+mn-lt"/>
                  </a:rPr>
                  <a:t> </a:t>
                </a:r>
                <a:r>
                  <a:rPr lang="en-US" sz="1800" dirty="0" err="1">
                    <a:latin typeface="+mn-lt"/>
                  </a:rPr>
                  <a:t>bởi</a:t>
                </a:r>
                <a:r>
                  <a:rPr lang="en-US" sz="1800" dirty="0">
                    <a:latin typeface="+mn-lt"/>
                  </a:rPr>
                  <a:t> </a:t>
                </a:r>
                <a14:m>
                  <m:oMath xmlns:m="http://schemas.openxmlformats.org/officeDocument/2006/math">
                    <m:r>
                      <a:rPr lang="en-US" sz="1800" b="0" i="1" smtClean="0">
                        <a:latin typeface="Cambria Math" panose="02040503050406030204" pitchFamily="18" charset="0"/>
                      </a:rPr>
                      <m:t>𝑀</m:t>
                    </m:r>
                  </m:oMath>
                </a14:m>
                <a:r>
                  <a:rPr lang="en-US" sz="1800" dirty="0">
                    <a:latin typeface="+mn-lt"/>
                  </a:rPr>
                  <a:t> </a:t>
                </a:r>
                <a:r>
                  <a:rPr lang="en-US" sz="1800" dirty="0" err="1">
                    <a:latin typeface="+mn-lt"/>
                  </a:rPr>
                  <a:t>trên</a:t>
                </a:r>
                <a:r>
                  <a:rPr lang="en-US" sz="1800" dirty="0">
                    <a:latin typeface="+mn-lt"/>
                  </a:rPr>
                  <a:t> </a:t>
                </a:r>
                <a14:m>
                  <m:oMath xmlns:m="http://schemas.openxmlformats.org/officeDocument/2006/math">
                    <m:r>
                      <a:rPr lang="en-US" sz="1800" b="0" i="1" smtClean="0">
                        <a:latin typeface="Cambria Math" panose="02040503050406030204" pitchFamily="18" charset="0"/>
                      </a:rPr>
                      <m:t>𝐷</m:t>
                    </m:r>
                  </m:oMath>
                </a14:m>
                <a:endParaRPr lang="en-US" sz="1800" dirty="0">
                  <a:latin typeface="+mn-lt"/>
                </a:endParaRPr>
              </a:p>
              <a:p>
                <a:pPr marL="88900" indent="0">
                  <a:buNone/>
                </a:pPr>
                <a:r>
                  <a:rPr lang="en-US" sz="1800" dirty="0">
                    <a:latin typeface="+mn-lt"/>
                  </a:rPr>
                  <a:t>          </a:t>
                </a:r>
              </a:p>
              <a:p>
                <a:pPr marL="546100" indent="-457200">
                  <a:buFont typeface="+mj-lt"/>
                  <a:buAutoNum type="arabicPeriod"/>
                </a:pPr>
                <a:endParaRPr lang="en-US" sz="1800" dirty="0">
                  <a:latin typeface="+mn-lt"/>
                </a:endParaRPr>
              </a:p>
              <a:p>
                <a:pPr marL="546100" indent="-457200">
                  <a:buFont typeface="+mj-lt"/>
                  <a:buAutoNum type="arabicPeriod"/>
                </a:pPr>
                <a:endParaRPr lang="en-US" sz="1800" dirty="0">
                  <a:latin typeface="+mn-lt"/>
                </a:endParaRPr>
              </a:p>
              <a:p>
                <a:pPr marL="546100" indent="-457200">
                  <a:buFont typeface="+mj-lt"/>
                  <a:buAutoNum type="arabicPeriod"/>
                </a:pPr>
                <a:endParaRPr lang="en-US" sz="1800" dirty="0">
                  <a:latin typeface="+mn-lt"/>
                </a:endParaRPr>
              </a:p>
            </p:txBody>
          </p:sp>
        </mc:Choice>
        <mc:Fallback>
          <p:sp>
            <p:nvSpPr>
              <p:cNvPr id="3" name="Text Placeholder 2">
                <a:extLst>
                  <a:ext uri="{FF2B5EF4-FFF2-40B4-BE49-F238E27FC236}">
                    <a16:creationId xmlns:a16="http://schemas.microsoft.com/office/drawing/2014/main" id="{CDEBEC67-FB4B-4B9B-80BE-9F3832D70894}"/>
                  </a:ext>
                </a:extLst>
              </p:cNvPr>
              <p:cNvSpPr>
                <a:spLocks noGrp="1" noRot="1" noChangeAspect="1" noMove="1" noResize="1" noEditPoints="1" noAdjustHandles="1" noChangeArrowheads="1" noChangeShapeType="1" noTextEdit="1"/>
              </p:cNvSpPr>
              <p:nvPr>
                <p:ph type="body" idx="1"/>
              </p:nvPr>
            </p:nvSpPr>
            <p:spPr>
              <a:xfrm>
                <a:off x="1556174" y="1479375"/>
                <a:ext cx="6616799" cy="3012651"/>
              </a:xfrm>
              <a:blipFill>
                <a:blip r:embed="rId3"/>
                <a:stretch>
                  <a:fillRect/>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1C5C82ED-9E55-4D4F-9759-D9E7B15FA5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graphicFrame>
        <p:nvGraphicFramePr>
          <p:cNvPr id="8" name="Object 7">
            <a:extLst>
              <a:ext uri="{FF2B5EF4-FFF2-40B4-BE49-F238E27FC236}">
                <a16:creationId xmlns:a16="http://schemas.microsoft.com/office/drawing/2014/main" id="{4480C288-76F2-4C59-86E5-F5325774F0BA}"/>
              </a:ext>
            </a:extLst>
          </p:cNvPr>
          <p:cNvGraphicFramePr>
            <a:graphicFrameLocks noChangeAspect="1"/>
          </p:cNvGraphicFramePr>
          <p:nvPr>
            <p:extLst>
              <p:ext uri="{D42A27DB-BD31-4B8C-83A1-F6EECF244321}">
                <p14:modId xmlns:p14="http://schemas.microsoft.com/office/powerpoint/2010/main" val="2842161148"/>
              </p:ext>
            </p:extLst>
          </p:nvPr>
        </p:nvGraphicFramePr>
        <p:xfrm>
          <a:off x="2354054" y="2251490"/>
          <a:ext cx="3970972" cy="507360"/>
        </p:xfrm>
        <a:graphic>
          <a:graphicData uri="http://schemas.openxmlformats.org/presentationml/2006/ole">
            <mc:AlternateContent xmlns:mc="http://schemas.openxmlformats.org/markup-compatibility/2006">
              <mc:Choice xmlns:v="urn:schemas-microsoft-com:vml" Requires="v">
                <p:oleObj spid="_x0000_s11286" name="Equation" r:id="rId4" imgW="2387520" imgH="304560" progId="Equation.DSMT4">
                  <p:embed/>
                </p:oleObj>
              </mc:Choice>
              <mc:Fallback>
                <p:oleObj name="Equation" r:id="rId4" imgW="2387520" imgH="304560" progId="Equation.DSMT4">
                  <p:embed/>
                  <p:pic>
                    <p:nvPicPr>
                      <p:cNvPr id="8" name="Object 7">
                        <a:extLst>
                          <a:ext uri="{FF2B5EF4-FFF2-40B4-BE49-F238E27FC236}">
                            <a16:creationId xmlns:a16="http://schemas.microsoft.com/office/drawing/2014/main" id="{4480C288-76F2-4C59-86E5-F5325774F0BA}"/>
                          </a:ext>
                        </a:extLst>
                      </p:cNvPr>
                      <p:cNvPicPr/>
                      <p:nvPr/>
                    </p:nvPicPr>
                    <p:blipFill>
                      <a:blip r:embed="rId5"/>
                      <a:stretch>
                        <a:fillRect/>
                      </a:stretch>
                    </p:blipFill>
                    <p:spPr>
                      <a:xfrm>
                        <a:off x="2354054" y="2251490"/>
                        <a:ext cx="3970972" cy="507360"/>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D5CD2491-2361-4CBC-A21F-D6AB4B2FFE83}"/>
              </a:ext>
            </a:extLst>
          </p:cNvPr>
          <p:cNvGraphicFramePr>
            <a:graphicFrameLocks noChangeAspect="1"/>
          </p:cNvGraphicFramePr>
          <p:nvPr>
            <p:extLst>
              <p:ext uri="{D42A27DB-BD31-4B8C-83A1-F6EECF244321}">
                <p14:modId xmlns:p14="http://schemas.microsoft.com/office/powerpoint/2010/main" val="3843506379"/>
              </p:ext>
            </p:extLst>
          </p:nvPr>
        </p:nvGraphicFramePr>
        <p:xfrm>
          <a:off x="2354055" y="3354579"/>
          <a:ext cx="1908122" cy="584961"/>
        </p:xfrm>
        <a:graphic>
          <a:graphicData uri="http://schemas.openxmlformats.org/presentationml/2006/ole">
            <mc:AlternateContent xmlns:mc="http://schemas.openxmlformats.org/markup-compatibility/2006">
              <mc:Choice xmlns:v="urn:schemas-microsoft-com:vml" Requires="v">
                <p:oleObj spid="_x0000_s11287" name="Equation" r:id="rId6" imgW="1117440" imgH="342720" progId="Equation.DSMT4">
                  <p:embed/>
                </p:oleObj>
              </mc:Choice>
              <mc:Fallback>
                <p:oleObj name="Equation" r:id="rId6" imgW="1117440" imgH="342720" progId="Equation.DSMT4">
                  <p:embed/>
                  <p:pic>
                    <p:nvPicPr>
                      <p:cNvPr id="10" name="Object 9">
                        <a:extLst>
                          <a:ext uri="{FF2B5EF4-FFF2-40B4-BE49-F238E27FC236}">
                            <a16:creationId xmlns:a16="http://schemas.microsoft.com/office/drawing/2014/main" id="{D5CD2491-2361-4CBC-A21F-D6AB4B2FFE83}"/>
                          </a:ext>
                        </a:extLst>
                      </p:cNvPr>
                      <p:cNvPicPr/>
                      <p:nvPr/>
                    </p:nvPicPr>
                    <p:blipFill>
                      <a:blip r:embed="rId7"/>
                      <a:stretch>
                        <a:fillRect/>
                      </a:stretch>
                    </p:blipFill>
                    <p:spPr>
                      <a:xfrm>
                        <a:off x="2354055" y="3354579"/>
                        <a:ext cx="1908122" cy="584961"/>
                      </a:xfrm>
                      <a:prstGeom prst="rect">
                        <a:avLst/>
                      </a:prstGeom>
                    </p:spPr>
                  </p:pic>
                </p:oleObj>
              </mc:Fallback>
            </mc:AlternateContent>
          </a:graphicData>
        </a:graphic>
      </p:graphicFrame>
    </p:spTree>
    <p:extLst>
      <p:ext uri="{BB962C8B-B14F-4D97-AF65-F5344CB8AC3E}">
        <p14:creationId xmlns:p14="http://schemas.microsoft.com/office/powerpoint/2010/main" val="3879288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A6A03-30E5-47C4-83A9-3C65C215C7DB}"/>
              </a:ext>
            </a:extLst>
          </p:cNvPr>
          <p:cNvSpPr>
            <a:spLocks noGrp="1"/>
          </p:cNvSpPr>
          <p:nvPr>
            <p:ph type="title"/>
          </p:nvPr>
        </p:nvSpPr>
        <p:spPr/>
        <p:txBody>
          <a:bodyPr/>
          <a:lstStyle/>
          <a:p>
            <a:r>
              <a:rPr lang="en-US" dirty="0" err="1"/>
              <a:t>Sự</a:t>
            </a:r>
            <a:r>
              <a:rPr lang="en-US" dirty="0"/>
              <a:t> </a:t>
            </a:r>
            <a:r>
              <a:rPr lang="en-US" dirty="0" err="1"/>
              <a:t>hội</a:t>
            </a:r>
            <a:r>
              <a:rPr lang="en-US" dirty="0"/>
              <a:t> </a:t>
            </a:r>
            <a:r>
              <a:rPr lang="en-US" dirty="0" err="1"/>
              <a:t>tụ</a:t>
            </a:r>
            <a:r>
              <a:rPr lang="en-US" dirty="0"/>
              <a:t> </a:t>
            </a:r>
            <a:r>
              <a:rPr lang="en-US" dirty="0" err="1"/>
              <a:t>của</a:t>
            </a:r>
            <a:r>
              <a:rPr lang="en-US" dirty="0"/>
              <a:t> </a:t>
            </a:r>
            <a:r>
              <a:rPr lang="en-US" dirty="0" err="1"/>
              <a:t>phương</a:t>
            </a:r>
            <a:r>
              <a:rPr lang="en-US" dirty="0"/>
              <a:t> </a:t>
            </a:r>
            <a:r>
              <a:rPr lang="en-US" dirty="0" err="1"/>
              <a:t>pháp</a:t>
            </a:r>
            <a:endParaRPr lang="en-US" dirty="0"/>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5E7B5B45-DBAB-4239-A9D0-3F226B6F7460}"/>
                  </a:ext>
                </a:extLst>
              </p:cNvPr>
              <p:cNvSpPr>
                <a:spLocks noGrp="1"/>
              </p:cNvSpPr>
              <p:nvPr>
                <p:ph type="body" idx="1"/>
              </p:nvPr>
            </p:nvSpPr>
            <p:spPr>
              <a:xfrm>
                <a:off x="1556176" y="1273634"/>
                <a:ext cx="6970604" cy="3218392"/>
              </a:xfrm>
            </p:spPr>
            <p:txBody>
              <a:bodyPr/>
              <a:lstStyle/>
              <a:p>
                <a:pPr marL="88900" indent="0">
                  <a:buNone/>
                </a:pPr>
                <a:r>
                  <a:rPr lang="en-US" sz="1800" dirty="0">
                    <a:latin typeface="+mn-lt"/>
                  </a:rPr>
                  <a:t>Để </a:t>
                </a:r>
                <a:r>
                  <a:rPr lang="en-US" sz="1800" dirty="0" err="1">
                    <a:latin typeface="+mn-lt"/>
                  </a:rPr>
                  <a:t>chứng</a:t>
                </a:r>
                <a:r>
                  <a:rPr lang="en-US" sz="1800" dirty="0">
                    <a:latin typeface="+mn-lt"/>
                  </a:rPr>
                  <a:t> </a:t>
                </a:r>
                <a:r>
                  <a:rPr lang="en-US" sz="1800" dirty="0" err="1">
                    <a:latin typeface="+mn-lt"/>
                  </a:rPr>
                  <a:t>minh</a:t>
                </a:r>
                <a:r>
                  <a:rPr lang="en-US" sz="1800" dirty="0">
                    <a:latin typeface="+mn-lt"/>
                  </a:rPr>
                  <a:t> </a:t>
                </a:r>
                <a:r>
                  <a:rPr lang="en-US" sz="1800" dirty="0" err="1">
                    <a:latin typeface="+mn-lt"/>
                  </a:rPr>
                  <a:t>sự</a:t>
                </a:r>
                <a:r>
                  <a:rPr lang="en-US" sz="1800" dirty="0">
                    <a:latin typeface="+mn-lt"/>
                  </a:rPr>
                  <a:t> </a:t>
                </a:r>
                <a:r>
                  <a:rPr lang="en-US" sz="1800" dirty="0" err="1">
                    <a:latin typeface="+mn-lt"/>
                  </a:rPr>
                  <a:t>hội</a:t>
                </a:r>
                <a:r>
                  <a:rPr lang="en-US" sz="1800" dirty="0">
                    <a:latin typeface="+mn-lt"/>
                  </a:rPr>
                  <a:t> </a:t>
                </a:r>
                <a:r>
                  <a:rPr lang="en-US" sz="1800" dirty="0" err="1">
                    <a:latin typeface="+mn-lt"/>
                  </a:rPr>
                  <a:t>tụ</a:t>
                </a:r>
                <a:r>
                  <a:rPr lang="en-US" sz="1800" dirty="0">
                    <a:latin typeface="+mn-lt"/>
                  </a:rPr>
                  <a:t> </a:t>
                </a:r>
                <a:r>
                  <a:rPr lang="en-US" sz="1800" dirty="0" err="1">
                    <a:latin typeface="+mn-lt"/>
                  </a:rPr>
                  <a:t>của</a:t>
                </a:r>
                <a:r>
                  <a:rPr lang="en-US" sz="1800" dirty="0">
                    <a:latin typeface="+mn-lt"/>
                  </a:rPr>
                  <a:t> </a:t>
                </a:r>
                <a:r>
                  <a:rPr lang="en-US" sz="1800" dirty="0" err="1">
                    <a:latin typeface="+mn-lt"/>
                  </a:rPr>
                  <a:t>phương</a:t>
                </a:r>
                <a:r>
                  <a:rPr lang="en-US" sz="1800" dirty="0">
                    <a:latin typeface="+mn-lt"/>
                  </a:rPr>
                  <a:t> </a:t>
                </a:r>
                <a:r>
                  <a:rPr lang="en-US" sz="1800" dirty="0" err="1">
                    <a:latin typeface="+mn-lt"/>
                  </a:rPr>
                  <a:t>pháp</a:t>
                </a:r>
                <a:r>
                  <a:rPr lang="en-US" sz="1800" dirty="0">
                    <a:latin typeface="+mn-lt"/>
                  </a:rPr>
                  <a:t>, ta </a:t>
                </a:r>
                <a:r>
                  <a:rPr lang="en-US" sz="1800" dirty="0" err="1">
                    <a:latin typeface="+mn-lt"/>
                  </a:rPr>
                  <a:t>xét</a:t>
                </a:r>
                <a:r>
                  <a:rPr lang="en-US" sz="1800" dirty="0">
                    <a:latin typeface="+mn-lt"/>
                  </a:rPr>
                  <a:t> </a:t>
                </a:r>
                <a:r>
                  <a:rPr lang="en-US" sz="1800" dirty="0" err="1">
                    <a:latin typeface="+mn-lt"/>
                  </a:rPr>
                  <a:t>sự</a:t>
                </a:r>
                <a:r>
                  <a:rPr lang="en-US" sz="1800" dirty="0">
                    <a:latin typeface="+mn-lt"/>
                  </a:rPr>
                  <a:t> </a:t>
                </a:r>
                <a:r>
                  <a:rPr lang="en-US" sz="1800" dirty="0" err="1">
                    <a:latin typeface="+mn-lt"/>
                  </a:rPr>
                  <a:t>sai</a:t>
                </a:r>
                <a:r>
                  <a:rPr lang="en-US" sz="1800" dirty="0">
                    <a:latin typeface="+mn-lt"/>
                  </a:rPr>
                  <a:t> </a:t>
                </a:r>
                <a:r>
                  <a:rPr lang="en-US" sz="1800" dirty="0" err="1">
                    <a:latin typeface="+mn-lt"/>
                  </a:rPr>
                  <a:t>khác</a:t>
                </a:r>
                <a:r>
                  <a:rPr lang="en-US" sz="1800" dirty="0">
                    <a:latin typeface="+mn-lt"/>
                  </a:rPr>
                  <a:t> </a:t>
                </a:r>
                <a:r>
                  <a:rPr lang="en-US" sz="1800" dirty="0" err="1">
                    <a:latin typeface="+mn-lt"/>
                  </a:rPr>
                  <a:t>giữa</a:t>
                </a:r>
                <a:r>
                  <a:rPr lang="en-US" sz="1800" dirty="0">
                    <a:latin typeface="+mn-lt"/>
                  </a:rPr>
                  <a:t> </a:t>
                </a:r>
                <a:r>
                  <a:rPr lang="en-US" sz="1800" dirty="0" err="1">
                    <a:latin typeface="+mn-lt"/>
                  </a:rPr>
                  <a:t>hai</a:t>
                </a:r>
                <a:r>
                  <a:rPr lang="en-US" sz="1800" dirty="0">
                    <a:latin typeface="+mn-lt"/>
                  </a:rPr>
                  <a:t> </a:t>
                </a:r>
                <a:r>
                  <a:rPr lang="en-US" sz="1800" dirty="0" err="1">
                    <a:latin typeface="+mn-lt"/>
                  </a:rPr>
                  <a:t>xấp</a:t>
                </a:r>
                <a:r>
                  <a:rPr lang="en-US" sz="1800" dirty="0">
                    <a:latin typeface="+mn-lt"/>
                  </a:rPr>
                  <a:t> </a:t>
                </a:r>
                <a:r>
                  <a:rPr lang="en-US" sz="1800" dirty="0" err="1">
                    <a:latin typeface="+mn-lt"/>
                  </a:rPr>
                  <a:t>xỉ</a:t>
                </a:r>
                <a:r>
                  <a:rPr lang="en-US" sz="1800" dirty="0">
                    <a:latin typeface="+mn-lt"/>
                  </a:rPr>
                  <a:t> </a:t>
                </a:r>
                <a:r>
                  <a:rPr lang="en-US" sz="1800" dirty="0" err="1">
                    <a:latin typeface="+mn-lt"/>
                  </a:rPr>
                  <a:t>liên</a:t>
                </a:r>
                <a:r>
                  <a:rPr lang="en-US" sz="1800" dirty="0">
                    <a:latin typeface="+mn-lt"/>
                  </a:rPr>
                  <a:t> </a:t>
                </a:r>
                <a:r>
                  <a:rPr lang="en-US" sz="1800" dirty="0" err="1">
                    <a:latin typeface="+mn-lt"/>
                  </a:rPr>
                  <a:t>tiếp</a:t>
                </a:r>
                <a:r>
                  <a:rPr lang="en-US" sz="1800" dirty="0">
                    <a:latin typeface="+mn-lt"/>
                  </a:rPr>
                  <a:t>.</a:t>
                </a:r>
              </a:p>
              <a:p>
                <a:pPr marL="88900" indent="0">
                  <a:buNone/>
                </a:pPr>
                <a:endParaRPr lang="en-US" sz="1800" dirty="0">
                  <a:latin typeface="+mn-lt"/>
                </a:endParaRPr>
              </a:p>
              <a:p>
                <a:pPr marL="88900" indent="0">
                  <a:buNone/>
                </a:pPr>
                <a:r>
                  <a:rPr lang="en-US" sz="1800" dirty="0">
                    <a:latin typeface="+mn-lt"/>
                  </a:rPr>
                  <a:t>Ta </a:t>
                </a:r>
                <a:r>
                  <a:rPr lang="en-US" sz="1800" dirty="0" err="1">
                    <a:latin typeface="+mn-lt"/>
                  </a:rPr>
                  <a:t>có</a:t>
                </a:r>
                <a:r>
                  <a:rPr lang="en-US" sz="1800" dirty="0">
                    <a:latin typeface="+mn-lt"/>
                  </a:rPr>
                  <a:t>:  </a:t>
                </a:r>
                <a14:m>
                  <m:oMath xmlns:m="http://schemas.openxmlformats.org/officeDocument/2006/math">
                    <m:sSub>
                      <m:sSubPr>
                        <m:ctrlPr>
                          <a:rPr lang="en-US" sz="1800" b="0" i="1" smtClean="0">
                            <a:latin typeface="+mn-lt"/>
                          </a:rPr>
                        </m:ctrlPr>
                      </m:sSubPr>
                      <m:e>
                        <m:r>
                          <a:rPr lang="en-US" sz="1800" b="0" i="1" smtClean="0">
                            <a:latin typeface="+mn-lt"/>
                          </a:rPr>
                          <m:t>𝑦</m:t>
                        </m:r>
                      </m:e>
                      <m:sub>
                        <m:r>
                          <a:rPr lang="en-US" sz="1800" b="0" i="1" smtClean="0">
                            <a:latin typeface="+mn-lt"/>
                          </a:rPr>
                          <m:t>𝑘</m:t>
                        </m:r>
                      </m:sub>
                    </m:sSub>
                    <m:d>
                      <m:dPr>
                        <m:ctrlPr>
                          <a:rPr lang="en-US" sz="1800" b="0" i="1" smtClean="0">
                            <a:latin typeface="+mn-lt"/>
                          </a:rPr>
                        </m:ctrlPr>
                      </m:dPr>
                      <m:e>
                        <m:sSub>
                          <m:sSubPr>
                            <m:ctrlPr>
                              <a:rPr lang="en-US" sz="1800" b="0" i="1" smtClean="0">
                                <a:latin typeface="+mn-lt"/>
                              </a:rPr>
                            </m:ctrlPr>
                          </m:sSubPr>
                          <m:e>
                            <m:r>
                              <a:rPr lang="en-US" sz="1800" b="0" i="1" smtClean="0">
                                <a:latin typeface="+mn-lt"/>
                              </a:rPr>
                              <m:t>𝑡</m:t>
                            </m:r>
                          </m:e>
                          <m:sub>
                            <m:r>
                              <a:rPr lang="en-US" sz="1800" b="0" i="1" smtClean="0">
                                <a:latin typeface="+mn-lt"/>
                              </a:rPr>
                              <m:t>0</m:t>
                            </m:r>
                          </m:sub>
                        </m:sSub>
                      </m:e>
                    </m:d>
                    <m:r>
                      <a:rPr lang="en-US" sz="1800" b="0" i="1" smtClean="0">
                        <a:latin typeface="+mn-lt"/>
                      </a:rPr>
                      <m:t>=</m:t>
                    </m:r>
                    <m:sSub>
                      <m:sSubPr>
                        <m:ctrlPr>
                          <a:rPr lang="en-US" sz="1800" b="0" i="1" smtClean="0">
                            <a:latin typeface="+mn-lt"/>
                          </a:rPr>
                        </m:ctrlPr>
                      </m:sSubPr>
                      <m:e>
                        <m:r>
                          <a:rPr lang="en-US" sz="1800" b="0" i="1" smtClean="0">
                            <a:latin typeface="+mn-lt"/>
                          </a:rPr>
                          <m:t>𝑥</m:t>
                        </m:r>
                      </m:e>
                      <m:sub>
                        <m:r>
                          <a:rPr lang="en-US" sz="1800" b="0" i="1" smtClean="0">
                            <a:latin typeface="+mn-lt"/>
                          </a:rPr>
                          <m:t>𝑘</m:t>
                        </m:r>
                      </m:sub>
                    </m:sSub>
                    <m:d>
                      <m:dPr>
                        <m:ctrlPr>
                          <a:rPr lang="en-US" sz="1800" b="0" i="1" smtClean="0">
                            <a:latin typeface="+mn-lt"/>
                          </a:rPr>
                        </m:ctrlPr>
                      </m:dPr>
                      <m:e>
                        <m:sSub>
                          <m:sSubPr>
                            <m:ctrlPr>
                              <a:rPr lang="en-US" sz="1800" b="0" i="1" smtClean="0">
                                <a:latin typeface="+mn-lt"/>
                              </a:rPr>
                            </m:ctrlPr>
                          </m:sSubPr>
                          <m:e>
                            <m:r>
                              <a:rPr lang="en-US" sz="1800" b="0" i="1" smtClean="0">
                                <a:latin typeface="+mn-lt"/>
                              </a:rPr>
                              <m:t>𝑡</m:t>
                            </m:r>
                          </m:e>
                          <m:sub>
                            <m:r>
                              <a:rPr lang="en-US" sz="1800" b="0" i="1" smtClean="0">
                                <a:latin typeface="+mn-lt"/>
                              </a:rPr>
                              <m:t>0</m:t>
                            </m:r>
                          </m:sub>
                        </m:sSub>
                      </m:e>
                    </m:d>
                    <m:r>
                      <a:rPr lang="en-US" sz="1800" b="0" i="1" smtClean="0">
                        <a:latin typeface="+mn-lt"/>
                      </a:rPr>
                      <m:t>−</m:t>
                    </m:r>
                    <m:sSub>
                      <m:sSubPr>
                        <m:ctrlPr>
                          <a:rPr lang="en-US" sz="1800" b="0" i="1" smtClean="0">
                            <a:latin typeface="+mn-lt"/>
                          </a:rPr>
                        </m:ctrlPr>
                      </m:sSubPr>
                      <m:e>
                        <m:r>
                          <a:rPr lang="en-US" sz="1800" b="0" i="1" smtClean="0">
                            <a:latin typeface="+mn-lt"/>
                          </a:rPr>
                          <m:t>𝑥</m:t>
                        </m:r>
                      </m:e>
                      <m:sub>
                        <m:r>
                          <a:rPr lang="en-US" sz="1800" b="0" i="1" smtClean="0">
                            <a:latin typeface="+mn-lt"/>
                          </a:rPr>
                          <m:t>𝑘</m:t>
                        </m:r>
                        <m:r>
                          <a:rPr lang="en-US" sz="1800" b="0" i="1" smtClean="0">
                            <a:latin typeface="+mn-lt"/>
                          </a:rPr>
                          <m:t>−1</m:t>
                        </m:r>
                      </m:sub>
                    </m:sSub>
                    <m:d>
                      <m:dPr>
                        <m:ctrlPr>
                          <a:rPr lang="en-US" sz="1800" b="0" i="1" smtClean="0">
                            <a:latin typeface="+mn-lt"/>
                          </a:rPr>
                        </m:ctrlPr>
                      </m:dPr>
                      <m:e>
                        <m:sSub>
                          <m:sSubPr>
                            <m:ctrlPr>
                              <a:rPr lang="en-US" sz="1800" b="0" i="1" smtClean="0">
                                <a:latin typeface="+mn-lt"/>
                              </a:rPr>
                            </m:ctrlPr>
                          </m:sSubPr>
                          <m:e>
                            <m:r>
                              <a:rPr lang="en-US" sz="1800" b="0" i="1" smtClean="0">
                                <a:latin typeface="+mn-lt"/>
                              </a:rPr>
                              <m:t>𝑡</m:t>
                            </m:r>
                          </m:e>
                          <m:sub>
                            <m:r>
                              <a:rPr lang="en-US" sz="1800" b="0" i="1" smtClean="0">
                                <a:latin typeface="+mn-lt"/>
                              </a:rPr>
                              <m:t>0</m:t>
                            </m:r>
                          </m:sub>
                        </m:sSub>
                      </m:e>
                    </m:d>
                    <m:r>
                      <a:rPr lang="en-US" sz="1800" b="0" i="1" smtClean="0">
                        <a:latin typeface="+mn-lt"/>
                      </a:rPr>
                      <m:t>=0</m:t>
                    </m:r>
                  </m:oMath>
                </a14:m>
                <a:r>
                  <a:rPr lang="en-US" sz="1800" dirty="0">
                    <a:latin typeface="+mn-lt"/>
                  </a:rPr>
                  <a:t> (1)</a:t>
                </a:r>
              </a:p>
              <a:p>
                <a:pPr marL="88900" indent="0">
                  <a:buNone/>
                </a:pPr>
                <a14:m>
                  <m:oMathPara xmlns:m="http://schemas.openxmlformats.org/officeDocument/2006/math">
                    <m:oMathParaPr>
                      <m:jc m:val="centerGroup"/>
                    </m:oMathParaPr>
                    <m:oMath xmlns:m="http://schemas.openxmlformats.org/officeDocument/2006/math">
                      <m:f>
                        <m:fPr>
                          <m:ctrlPr>
                            <a:rPr lang="en-US" sz="1800" i="1" smtClean="0">
                              <a:latin typeface="+mn-lt"/>
                            </a:rPr>
                          </m:ctrlPr>
                        </m:fPr>
                        <m:num>
                          <m:r>
                            <a:rPr lang="en-US" sz="1800" b="0" i="1" smtClean="0">
                              <a:latin typeface="+mn-lt"/>
                            </a:rPr>
                            <m:t>𝑑</m:t>
                          </m:r>
                          <m:sSub>
                            <m:sSubPr>
                              <m:ctrlPr>
                                <a:rPr lang="en-US" sz="1800" b="0" i="1" smtClean="0">
                                  <a:latin typeface="+mn-lt"/>
                                </a:rPr>
                              </m:ctrlPr>
                            </m:sSubPr>
                            <m:e>
                              <m:r>
                                <a:rPr lang="en-US" sz="1800" b="0" i="1" smtClean="0">
                                  <a:latin typeface="+mn-lt"/>
                                </a:rPr>
                                <m:t>𝑦</m:t>
                              </m:r>
                            </m:e>
                            <m:sub>
                              <m:r>
                                <a:rPr lang="en-US" sz="1800" b="0" i="1" smtClean="0">
                                  <a:latin typeface="+mn-lt"/>
                                </a:rPr>
                                <m:t>𝑘</m:t>
                              </m:r>
                            </m:sub>
                          </m:sSub>
                        </m:num>
                        <m:den>
                          <m:r>
                            <a:rPr lang="en-US" sz="1800" b="0" i="1" smtClean="0">
                              <a:latin typeface="+mn-lt"/>
                            </a:rPr>
                            <m:t>𝑑𝑡</m:t>
                          </m:r>
                        </m:den>
                      </m:f>
                      <m:r>
                        <a:rPr lang="en-US" sz="1800" b="0" i="1" smtClean="0">
                          <a:latin typeface="+mn-lt"/>
                        </a:rPr>
                        <m:t>=</m:t>
                      </m:r>
                      <m:f>
                        <m:fPr>
                          <m:ctrlPr>
                            <a:rPr lang="en-US" sz="1800" b="0" i="1" smtClean="0">
                              <a:latin typeface="+mn-lt"/>
                            </a:rPr>
                          </m:ctrlPr>
                        </m:fPr>
                        <m:num>
                          <m:r>
                            <a:rPr lang="en-US" sz="1800" b="0" i="1" smtClean="0">
                              <a:latin typeface="+mn-lt"/>
                            </a:rPr>
                            <m:t>𝑑</m:t>
                          </m:r>
                          <m:sSub>
                            <m:sSubPr>
                              <m:ctrlPr>
                                <a:rPr lang="en-US" sz="1800" b="0" i="1" smtClean="0">
                                  <a:latin typeface="+mn-lt"/>
                                </a:rPr>
                              </m:ctrlPr>
                            </m:sSubPr>
                            <m:e>
                              <m:r>
                                <a:rPr lang="en-US" sz="1800" b="0" i="1" smtClean="0">
                                  <a:latin typeface="+mn-lt"/>
                                </a:rPr>
                                <m:t>𝑥</m:t>
                              </m:r>
                            </m:e>
                            <m:sub>
                              <m:r>
                                <a:rPr lang="en-US" sz="1800" b="0" i="1" smtClean="0">
                                  <a:latin typeface="+mn-lt"/>
                                </a:rPr>
                                <m:t>𝑘</m:t>
                              </m:r>
                            </m:sub>
                          </m:sSub>
                        </m:num>
                        <m:den>
                          <m:r>
                            <a:rPr lang="en-US" sz="1800" b="0" i="1" smtClean="0">
                              <a:latin typeface="+mn-lt"/>
                            </a:rPr>
                            <m:t>𝑑𝑡</m:t>
                          </m:r>
                        </m:den>
                      </m:f>
                      <m:r>
                        <a:rPr lang="en-US" sz="1800" b="0" i="0" smtClean="0">
                          <a:latin typeface="+mn-lt"/>
                        </a:rPr>
                        <m:t>−</m:t>
                      </m:r>
                      <m:f>
                        <m:fPr>
                          <m:ctrlPr>
                            <a:rPr lang="en-US" sz="1800" b="0" i="1" smtClean="0">
                              <a:latin typeface="+mn-lt"/>
                            </a:rPr>
                          </m:ctrlPr>
                        </m:fPr>
                        <m:num>
                          <m:r>
                            <a:rPr lang="en-US" sz="1800" b="0" i="1" smtClean="0">
                              <a:latin typeface="+mn-lt"/>
                            </a:rPr>
                            <m:t>𝑑</m:t>
                          </m:r>
                          <m:sSub>
                            <m:sSubPr>
                              <m:ctrlPr>
                                <a:rPr lang="en-US" sz="1800" b="0" i="1" smtClean="0">
                                  <a:latin typeface="+mn-lt"/>
                                </a:rPr>
                              </m:ctrlPr>
                            </m:sSubPr>
                            <m:e>
                              <m:r>
                                <a:rPr lang="en-US" sz="1800" b="0" i="1" smtClean="0">
                                  <a:latin typeface="+mn-lt"/>
                                </a:rPr>
                                <m:t>𝑥</m:t>
                              </m:r>
                            </m:e>
                            <m:sub>
                              <m:r>
                                <a:rPr lang="en-US" sz="1800" b="0" i="1" smtClean="0">
                                  <a:latin typeface="+mn-lt"/>
                                </a:rPr>
                                <m:t>𝑘</m:t>
                              </m:r>
                              <m:r>
                                <a:rPr lang="en-US" sz="1800" b="0" i="1" smtClean="0">
                                  <a:latin typeface="+mn-lt"/>
                                </a:rPr>
                                <m:t>−1</m:t>
                              </m:r>
                            </m:sub>
                          </m:sSub>
                        </m:num>
                        <m:den>
                          <m:r>
                            <a:rPr lang="en-US" sz="1800" b="0" i="1" smtClean="0">
                              <a:latin typeface="+mn-lt"/>
                            </a:rPr>
                            <m:t>𝑑𝑡</m:t>
                          </m:r>
                        </m:den>
                      </m:f>
                      <m:r>
                        <a:rPr lang="en-US" sz="1800" b="0" i="1" smtClean="0">
                          <a:latin typeface="+mn-lt"/>
                        </a:rPr>
                        <m:t>=</m:t>
                      </m:r>
                      <m:r>
                        <a:rPr lang="en-US" sz="1800" b="0" i="1" smtClean="0">
                          <a:latin typeface="+mn-lt"/>
                        </a:rPr>
                        <m:t>𝑓</m:t>
                      </m:r>
                      <m:d>
                        <m:dPr>
                          <m:ctrlPr>
                            <a:rPr lang="en-US" sz="1800" b="0" i="1" smtClean="0">
                              <a:latin typeface="+mn-lt"/>
                            </a:rPr>
                          </m:ctrlPr>
                        </m:dPr>
                        <m:e>
                          <m:r>
                            <a:rPr lang="en-US" sz="1800" b="0" i="1" smtClean="0">
                              <a:latin typeface="+mn-lt"/>
                            </a:rPr>
                            <m:t>𝑡</m:t>
                          </m:r>
                          <m:r>
                            <a:rPr lang="en-US" sz="1800" b="0" i="1" smtClean="0">
                              <a:latin typeface="+mn-lt"/>
                            </a:rPr>
                            <m:t>,</m:t>
                          </m:r>
                          <m:sSub>
                            <m:sSubPr>
                              <m:ctrlPr>
                                <a:rPr lang="en-US" sz="1800" b="0" i="1" smtClean="0">
                                  <a:latin typeface="+mn-lt"/>
                                </a:rPr>
                              </m:ctrlPr>
                            </m:sSubPr>
                            <m:e>
                              <m:r>
                                <a:rPr lang="en-US" sz="1800" b="0" i="1" smtClean="0">
                                  <a:latin typeface="+mn-lt"/>
                                </a:rPr>
                                <m:t>𝑥</m:t>
                              </m:r>
                            </m:e>
                            <m:sub>
                              <m:r>
                                <a:rPr lang="en-US" sz="1800" b="0" i="1" smtClean="0">
                                  <a:latin typeface="+mn-lt"/>
                                </a:rPr>
                                <m:t>𝑘</m:t>
                              </m:r>
                              <m:r>
                                <a:rPr lang="en-US" sz="1800" b="0" i="1" smtClean="0">
                                  <a:latin typeface="+mn-lt"/>
                                </a:rPr>
                                <m:t>−1</m:t>
                              </m:r>
                            </m:sub>
                          </m:sSub>
                        </m:e>
                      </m:d>
                      <m:r>
                        <a:rPr lang="en-US" sz="1800" b="0" i="1" smtClean="0">
                          <a:latin typeface="+mn-lt"/>
                        </a:rPr>
                        <m:t>−</m:t>
                      </m:r>
                      <m:r>
                        <a:rPr lang="en-US" sz="1800" b="0" i="1" smtClean="0">
                          <a:latin typeface="+mn-lt"/>
                        </a:rPr>
                        <m:t>𝑓</m:t>
                      </m:r>
                      <m:d>
                        <m:dPr>
                          <m:ctrlPr>
                            <a:rPr lang="en-US" sz="1800" b="0" i="1" smtClean="0">
                              <a:latin typeface="+mn-lt"/>
                            </a:rPr>
                          </m:ctrlPr>
                        </m:dPr>
                        <m:e>
                          <m:r>
                            <a:rPr lang="en-US" sz="1800" b="0" i="1" smtClean="0">
                              <a:latin typeface="+mn-lt"/>
                            </a:rPr>
                            <m:t>𝑡</m:t>
                          </m:r>
                          <m:r>
                            <a:rPr lang="en-US" sz="1800" b="0" i="1" smtClean="0">
                              <a:latin typeface="+mn-lt"/>
                            </a:rPr>
                            <m:t>,</m:t>
                          </m:r>
                          <m:sSub>
                            <m:sSubPr>
                              <m:ctrlPr>
                                <a:rPr lang="en-US" sz="1800" b="0" i="1" smtClean="0">
                                  <a:latin typeface="+mn-lt"/>
                                </a:rPr>
                              </m:ctrlPr>
                            </m:sSubPr>
                            <m:e>
                              <m:r>
                                <a:rPr lang="en-US" sz="1800" b="0" i="1" smtClean="0">
                                  <a:latin typeface="+mn-lt"/>
                                </a:rPr>
                                <m:t>𝑥</m:t>
                              </m:r>
                            </m:e>
                            <m:sub>
                              <m:r>
                                <a:rPr lang="en-US" sz="1800" b="0" i="1" smtClean="0">
                                  <a:latin typeface="+mn-lt"/>
                                </a:rPr>
                                <m:t>𝑘</m:t>
                              </m:r>
                              <m:r>
                                <a:rPr lang="en-US" sz="1800" b="0" i="1" smtClean="0">
                                  <a:latin typeface="+mn-lt"/>
                                </a:rPr>
                                <m:t>−2</m:t>
                              </m:r>
                            </m:sub>
                          </m:sSub>
                        </m:e>
                      </m:d>
                    </m:oMath>
                  </m:oMathPara>
                </a14:m>
                <a:endParaRPr lang="en-US" sz="1800" b="0" dirty="0">
                  <a:latin typeface="+mn-lt"/>
                </a:endParaRPr>
              </a:p>
              <a:p>
                <a:pPr marL="88900" indent="0">
                  <a:buNone/>
                </a:pPr>
                <a:r>
                  <a:rPr lang="en-US" sz="1800" dirty="0">
                    <a:latin typeface="+mn-lt"/>
                  </a:rPr>
                  <a:t>Do </a:t>
                </a:r>
                <a:r>
                  <a:rPr lang="en-US" sz="1800" dirty="0" err="1">
                    <a:latin typeface="+mn-lt"/>
                  </a:rPr>
                  <a:t>đó</a:t>
                </a:r>
                <a:r>
                  <a:rPr lang="en-US" sz="1800" dirty="0">
                    <a:latin typeface="+mn-lt"/>
                  </a:rPr>
                  <a:t>:  </a:t>
                </a:r>
                <a14:m>
                  <m:oMath xmlns:m="http://schemas.openxmlformats.org/officeDocument/2006/math">
                    <m:f>
                      <m:fPr>
                        <m:ctrlPr>
                          <a:rPr lang="en-US" sz="1800" i="1" smtClean="0">
                            <a:latin typeface="+mn-lt"/>
                          </a:rPr>
                        </m:ctrlPr>
                      </m:fPr>
                      <m:num>
                        <m:r>
                          <a:rPr lang="en-US" sz="1800" b="0" i="1" smtClean="0">
                            <a:latin typeface="+mn-lt"/>
                          </a:rPr>
                          <m:t>𝑑</m:t>
                        </m:r>
                        <m:sSub>
                          <m:sSubPr>
                            <m:ctrlPr>
                              <a:rPr lang="en-US" sz="1800" b="0" i="1" smtClean="0">
                                <a:latin typeface="+mn-lt"/>
                              </a:rPr>
                            </m:ctrlPr>
                          </m:sSubPr>
                          <m:e>
                            <m:r>
                              <a:rPr lang="en-US" sz="1800" b="0" i="1" smtClean="0">
                                <a:latin typeface="+mn-lt"/>
                              </a:rPr>
                              <m:t>𝑦</m:t>
                            </m:r>
                          </m:e>
                          <m:sub>
                            <m:r>
                              <a:rPr lang="en-US" sz="1800" b="0" i="1" smtClean="0">
                                <a:latin typeface="+mn-lt"/>
                              </a:rPr>
                              <m:t>𝑘</m:t>
                            </m:r>
                          </m:sub>
                        </m:sSub>
                      </m:num>
                      <m:den>
                        <m:r>
                          <a:rPr lang="en-US" sz="1800" b="0" i="1" smtClean="0">
                            <a:latin typeface="+mn-lt"/>
                          </a:rPr>
                          <m:t>𝑑𝑡</m:t>
                        </m:r>
                      </m:den>
                    </m:f>
                    <m:r>
                      <a:rPr lang="en-US" sz="1800" i="1">
                        <a:latin typeface="+mn-lt"/>
                        <a:ea typeface="Cambria Math" panose="02040503050406030204" pitchFamily="18" charset="0"/>
                      </a:rPr>
                      <m:t>≤</m:t>
                    </m:r>
                    <m:r>
                      <a:rPr lang="en-US" sz="1800" b="0" i="1" smtClean="0">
                        <a:latin typeface="+mn-lt"/>
                        <a:ea typeface="Cambria Math" panose="02040503050406030204" pitchFamily="18" charset="0"/>
                      </a:rPr>
                      <m:t>𝐿</m:t>
                    </m:r>
                    <m:d>
                      <m:dPr>
                        <m:begChr m:val="|"/>
                        <m:endChr m:val="|"/>
                        <m:ctrlPr>
                          <a:rPr lang="en-US" sz="1800" b="0" i="1" smtClean="0">
                            <a:latin typeface="+mn-lt"/>
                            <a:ea typeface="Cambria Math" panose="02040503050406030204" pitchFamily="18" charset="0"/>
                          </a:rPr>
                        </m:ctrlPr>
                      </m:dPr>
                      <m:e>
                        <m:sSub>
                          <m:sSubPr>
                            <m:ctrlPr>
                              <a:rPr lang="en-US" sz="1800" b="0" i="1" smtClean="0">
                                <a:latin typeface="+mn-lt"/>
                                <a:ea typeface="Cambria Math" panose="02040503050406030204" pitchFamily="18" charset="0"/>
                              </a:rPr>
                            </m:ctrlPr>
                          </m:sSubPr>
                          <m:e>
                            <m:r>
                              <a:rPr lang="en-US" sz="1800" b="0" i="1" smtClean="0">
                                <a:latin typeface="+mn-lt"/>
                                <a:ea typeface="Cambria Math" panose="02040503050406030204" pitchFamily="18" charset="0"/>
                              </a:rPr>
                              <m:t>𝑥</m:t>
                            </m:r>
                          </m:e>
                          <m:sub>
                            <m:r>
                              <a:rPr lang="en-US" sz="1800" b="0" i="1" smtClean="0">
                                <a:latin typeface="+mn-lt"/>
                                <a:ea typeface="Cambria Math" panose="02040503050406030204" pitchFamily="18" charset="0"/>
                              </a:rPr>
                              <m:t>𝑘</m:t>
                            </m:r>
                            <m:r>
                              <a:rPr lang="en-US" sz="1800" b="0" i="1" smtClean="0">
                                <a:latin typeface="+mn-lt"/>
                                <a:ea typeface="Cambria Math" panose="02040503050406030204" pitchFamily="18" charset="0"/>
                              </a:rPr>
                              <m:t>−1</m:t>
                            </m:r>
                          </m:sub>
                        </m:sSub>
                        <m:r>
                          <a:rPr lang="en-US" sz="1800" b="0" i="1" smtClean="0">
                            <a:latin typeface="+mn-lt"/>
                            <a:ea typeface="Cambria Math" panose="02040503050406030204" pitchFamily="18" charset="0"/>
                          </a:rPr>
                          <m:t>−</m:t>
                        </m:r>
                        <m:sSub>
                          <m:sSubPr>
                            <m:ctrlPr>
                              <a:rPr lang="en-US" sz="1800" b="0" i="1" smtClean="0">
                                <a:latin typeface="+mn-lt"/>
                                <a:ea typeface="Cambria Math" panose="02040503050406030204" pitchFamily="18" charset="0"/>
                              </a:rPr>
                            </m:ctrlPr>
                          </m:sSubPr>
                          <m:e>
                            <m:r>
                              <a:rPr lang="en-US" sz="1800" b="0" i="1" smtClean="0">
                                <a:latin typeface="+mn-lt"/>
                                <a:ea typeface="Cambria Math" panose="02040503050406030204" pitchFamily="18" charset="0"/>
                              </a:rPr>
                              <m:t>𝑥</m:t>
                            </m:r>
                          </m:e>
                          <m:sub>
                            <m:r>
                              <a:rPr lang="en-US" sz="1800" b="0" i="1" smtClean="0">
                                <a:latin typeface="+mn-lt"/>
                                <a:ea typeface="Cambria Math" panose="02040503050406030204" pitchFamily="18" charset="0"/>
                              </a:rPr>
                              <m:t>𝑘</m:t>
                            </m:r>
                            <m:r>
                              <a:rPr lang="en-US" sz="1800" b="0" i="1" smtClean="0">
                                <a:latin typeface="+mn-lt"/>
                                <a:ea typeface="Cambria Math" panose="02040503050406030204" pitchFamily="18" charset="0"/>
                              </a:rPr>
                              <m:t>−2</m:t>
                            </m:r>
                          </m:sub>
                        </m:sSub>
                      </m:e>
                    </m:d>
                    <m:r>
                      <a:rPr lang="en-US" sz="1800" b="0" i="0" smtClean="0">
                        <a:latin typeface="+mn-lt"/>
                        <a:ea typeface="Cambria Math" panose="02040503050406030204" pitchFamily="18" charset="0"/>
                      </a:rPr>
                      <m:t>=</m:t>
                    </m:r>
                    <m:r>
                      <m:rPr>
                        <m:sty m:val="p"/>
                      </m:rPr>
                      <a:rPr lang="en-US" sz="1800" b="0" i="0" smtClean="0">
                        <a:latin typeface="+mn-lt"/>
                        <a:ea typeface="Cambria Math" panose="02040503050406030204" pitchFamily="18" charset="0"/>
                      </a:rPr>
                      <m:t>L</m:t>
                    </m:r>
                    <m:d>
                      <m:dPr>
                        <m:begChr m:val="|"/>
                        <m:endChr m:val="|"/>
                        <m:ctrlPr>
                          <a:rPr lang="en-US" sz="1800" b="0" i="1" smtClean="0">
                            <a:latin typeface="+mn-lt"/>
                            <a:ea typeface="Cambria Math" panose="02040503050406030204" pitchFamily="18" charset="0"/>
                          </a:rPr>
                        </m:ctrlPr>
                      </m:dPr>
                      <m:e>
                        <m:sSub>
                          <m:sSubPr>
                            <m:ctrlPr>
                              <a:rPr lang="en-US" sz="1800" b="0" i="1" smtClean="0">
                                <a:latin typeface="+mn-lt"/>
                                <a:ea typeface="Cambria Math" panose="02040503050406030204" pitchFamily="18" charset="0"/>
                              </a:rPr>
                            </m:ctrlPr>
                          </m:sSubPr>
                          <m:e>
                            <m:r>
                              <m:rPr>
                                <m:sty m:val="p"/>
                              </m:rPr>
                              <a:rPr lang="en-US" sz="1800" b="0" i="0" smtClean="0">
                                <a:latin typeface="+mn-lt"/>
                                <a:ea typeface="Cambria Math" panose="02040503050406030204" pitchFamily="18" charset="0"/>
                              </a:rPr>
                              <m:t>y</m:t>
                            </m:r>
                          </m:e>
                          <m:sub>
                            <m:r>
                              <m:rPr>
                                <m:sty m:val="p"/>
                              </m:rPr>
                              <a:rPr lang="en-US" sz="1800" b="0" i="0" smtClean="0">
                                <a:latin typeface="+mn-lt"/>
                                <a:ea typeface="Cambria Math" panose="02040503050406030204" pitchFamily="18" charset="0"/>
                              </a:rPr>
                              <m:t>k</m:t>
                            </m:r>
                            <m:r>
                              <a:rPr lang="en-US" sz="1800" b="0" i="0" smtClean="0">
                                <a:latin typeface="+mn-lt"/>
                                <a:ea typeface="Cambria Math" panose="02040503050406030204" pitchFamily="18" charset="0"/>
                              </a:rPr>
                              <m:t>−1</m:t>
                            </m:r>
                          </m:sub>
                        </m:sSub>
                      </m:e>
                    </m:d>
                    <m:r>
                      <a:rPr lang="en-US" sz="1800">
                        <a:latin typeface="+mn-lt"/>
                        <a:ea typeface="Cambria Math" panose="02040503050406030204" pitchFamily="18" charset="0"/>
                      </a:rPr>
                      <m:t>≤</m:t>
                    </m:r>
                    <m:r>
                      <m:rPr>
                        <m:sty m:val="p"/>
                      </m:rPr>
                      <a:rPr lang="en-US" sz="1800" b="0" i="0" smtClean="0">
                        <a:latin typeface="+mn-lt"/>
                        <a:ea typeface="Cambria Math" panose="02040503050406030204" pitchFamily="18" charset="0"/>
                      </a:rPr>
                      <m:t>L</m:t>
                    </m:r>
                    <m:r>
                      <a:rPr lang="en-US" sz="1800" b="0" i="0" smtClean="0">
                        <a:latin typeface="+mn-lt"/>
                        <a:ea typeface="Cambria Math" panose="02040503050406030204" pitchFamily="18" charset="0"/>
                      </a:rPr>
                      <m:t>||</m:t>
                    </m:r>
                    <m:sSub>
                      <m:sSubPr>
                        <m:ctrlPr>
                          <a:rPr lang="en-US" sz="1800" b="0" i="1" smtClean="0">
                            <a:latin typeface="+mn-lt"/>
                            <a:ea typeface="Cambria Math" panose="02040503050406030204" pitchFamily="18" charset="0"/>
                          </a:rPr>
                        </m:ctrlPr>
                      </m:sSubPr>
                      <m:e>
                        <m:r>
                          <m:rPr>
                            <m:sty m:val="p"/>
                          </m:rPr>
                          <a:rPr lang="en-US" sz="1800" b="0" i="0" smtClean="0">
                            <a:latin typeface="+mn-lt"/>
                            <a:ea typeface="Cambria Math" panose="02040503050406030204" pitchFamily="18" charset="0"/>
                          </a:rPr>
                          <m:t>y</m:t>
                        </m:r>
                      </m:e>
                      <m:sub>
                        <m:r>
                          <m:rPr>
                            <m:sty m:val="p"/>
                          </m:rPr>
                          <a:rPr lang="en-US" sz="1800" b="0" i="0" smtClean="0">
                            <a:latin typeface="+mn-lt"/>
                            <a:ea typeface="Cambria Math" panose="02040503050406030204" pitchFamily="18" charset="0"/>
                          </a:rPr>
                          <m:t>k</m:t>
                        </m:r>
                        <m:r>
                          <a:rPr lang="en-US" sz="1800" b="0" i="0" smtClean="0">
                            <a:latin typeface="+mn-lt"/>
                            <a:ea typeface="Cambria Math" panose="02040503050406030204" pitchFamily="18" charset="0"/>
                          </a:rPr>
                          <m:t>−1</m:t>
                        </m:r>
                      </m:sub>
                    </m:sSub>
                    <m:r>
                      <a:rPr lang="en-US" sz="1800" b="0" i="0" smtClean="0">
                        <a:latin typeface="+mn-lt"/>
                        <a:ea typeface="Cambria Math" panose="02040503050406030204" pitchFamily="18" charset="0"/>
                      </a:rPr>
                      <m:t>||</m:t>
                    </m:r>
                  </m:oMath>
                </a14:m>
                <a:r>
                  <a:rPr lang="en-US" sz="1800" dirty="0">
                    <a:latin typeface="+mn-lt"/>
                  </a:rPr>
                  <a:t>(2)</a:t>
                </a:r>
              </a:p>
              <a:p>
                <a:pPr marL="88900" indent="0">
                  <a:buNone/>
                </a:pPr>
                <a:endParaRPr lang="en-US" sz="1800" dirty="0">
                  <a:latin typeface="+mn-lt"/>
                </a:endParaRPr>
              </a:p>
              <a:p>
                <a:pPr marL="88900" indent="0">
                  <a:buNone/>
                </a:pPr>
                <a:endParaRPr lang="en-US" sz="1800" dirty="0">
                  <a:latin typeface="+mn-lt"/>
                </a:endParaRPr>
              </a:p>
              <a:p>
                <a:pPr marL="88900" indent="0">
                  <a:buNone/>
                </a:pPr>
                <a:endParaRPr lang="en-US" sz="1800" dirty="0">
                  <a:latin typeface="+mn-lt"/>
                </a:endParaRPr>
              </a:p>
              <a:p>
                <a:endParaRPr lang="en-US" sz="1800" dirty="0">
                  <a:latin typeface="+mn-lt"/>
                </a:endParaRPr>
              </a:p>
              <a:p>
                <a:pPr marL="88900" indent="0">
                  <a:buNone/>
                </a:pPr>
                <a:endParaRPr lang="en-US" sz="1800" dirty="0">
                  <a:latin typeface="+mn-lt"/>
                </a:endParaRPr>
              </a:p>
            </p:txBody>
          </p:sp>
        </mc:Choice>
        <mc:Fallback>
          <p:sp>
            <p:nvSpPr>
              <p:cNvPr id="3" name="Text Placeholder 2">
                <a:extLst>
                  <a:ext uri="{FF2B5EF4-FFF2-40B4-BE49-F238E27FC236}">
                    <a16:creationId xmlns:a16="http://schemas.microsoft.com/office/drawing/2014/main" id="{5E7B5B45-DBAB-4239-A9D0-3F226B6F7460}"/>
                  </a:ext>
                </a:extLst>
              </p:cNvPr>
              <p:cNvSpPr>
                <a:spLocks noGrp="1" noRot="1" noChangeAspect="1" noMove="1" noResize="1" noEditPoints="1" noAdjustHandles="1" noChangeArrowheads="1" noChangeShapeType="1" noTextEdit="1"/>
              </p:cNvSpPr>
              <p:nvPr>
                <p:ph type="body" idx="1"/>
              </p:nvPr>
            </p:nvSpPr>
            <p:spPr>
              <a:xfrm>
                <a:off x="1556176" y="1273634"/>
                <a:ext cx="6970604" cy="3218392"/>
              </a:xfrm>
              <a:blipFill>
                <a:blip r:embed="rId3"/>
                <a:stretch>
                  <a:fillRect/>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3BCEDCD0-9C32-4743-83AB-1ACCCEC680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graphicFrame>
        <p:nvGraphicFramePr>
          <p:cNvPr id="4" name="Object 3">
            <a:extLst>
              <a:ext uri="{FF2B5EF4-FFF2-40B4-BE49-F238E27FC236}">
                <a16:creationId xmlns:a16="http://schemas.microsoft.com/office/drawing/2014/main" id="{1458DFB8-B72D-46C2-A654-F07CF999CB92}"/>
              </a:ext>
            </a:extLst>
          </p:cNvPr>
          <p:cNvGraphicFramePr>
            <a:graphicFrameLocks noChangeAspect="1"/>
          </p:cNvGraphicFramePr>
          <p:nvPr>
            <p:extLst>
              <p:ext uri="{D42A27DB-BD31-4B8C-83A1-F6EECF244321}">
                <p14:modId xmlns:p14="http://schemas.microsoft.com/office/powerpoint/2010/main" val="2135530636"/>
              </p:ext>
            </p:extLst>
          </p:nvPr>
        </p:nvGraphicFramePr>
        <p:xfrm>
          <a:off x="2465811" y="1973534"/>
          <a:ext cx="2403369" cy="420006"/>
        </p:xfrm>
        <a:graphic>
          <a:graphicData uri="http://schemas.openxmlformats.org/presentationml/2006/ole">
            <mc:AlternateContent xmlns:mc="http://schemas.openxmlformats.org/markup-compatibility/2006">
              <mc:Choice xmlns:v="urn:schemas-microsoft-com:vml" Requires="v">
                <p:oleObj spid="_x0000_s12300" name="Equation" r:id="rId4" imgW="1307880" imgH="228600" progId="Equation.DSMT4">
                  <p:embed/>
                </p:oleObj>
              </mc:Choice>
              <mc:Fallback>
                <p:oleObj name="Equation" r:id="rId4" imgW="1307880" imgH="228600" progId="Equation.DSMT4">
                  <p:embed/>
                  <p:pic>
                    <p:nvPicPr>
                      <p:cNvPr id="4" name="Object 3">
                        <a:extLst>
                          <a:ext uri="{FF2B5EF4-FFF2-40B4-BE49-F238E27FC236}">
                            <a16:creationId xmlns:a16="http://schemas.microsoft.com/office/drawing/2014/main" id="{1458DFB8-B72D-46C2-A654-F07CF999CB92}"/>
                          </a:ext>
                        </a:extLst>
                      </p:cNvPr>
                      <p:cNvPicPr/>
                      <p:nvPr/>
                    </p:nvPicPr>
                    <p:blipFill>
                      <a:blip r:embed="rId5"/>
                      <a:stretch>
                        <a:fillRect/>
                      </a:stretch>
                    </p:blipFill>
                    <p:spPr>
                      <a:xfrm>
                        <a:off x="2465811" y="1973534"/>
                        <a:ext cx="2403369" cy="420006"/>
                      </a:xfrm>
                      <a:prstGeom prst="rect">
                        <a:avLst/>
                      </a:prstGeom>
                    </p:spPr>
                  </p:pic>
                </p:oleObj>
              </mc:Fallback>
            </mc:AlternateContent>
          </a:graphicData>
        </a:graphic>
      </p:graphicFrame>
    </p:spTree>
    <p:extLst>
      <p:ext uri="{BB962C8B-B14F-4D97-AF65-F5344CB8AC3E}">
        <p14:creationId xmlns:p14="http://schemas.microsoft.com/office/powerpoint/2010/main" val="1141707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99BA4-1690-4A22-91F5-E5BE6B311F0B}"/>
              </a:ext>
            </a:extLst>
          </p:cNvPr>
          <p:cNvSpPr>
            <a:spLocks noGrp="1"/>
          </p:cNvSpPr>
          <p:nvPr>
            <p:ph type="title"/>
          </p:nvPr>
        </p:nvSpPr>
        <p:spPr/>
        <p:txBody>
          <a:bodyPr/>
          <a:lstStyle/>
          <a:p>
            <a:r>
              <a:rPr lang="en-US" dirty="0" err="1"/>
              <a:t>Sự</a:t>
            </a:r>
            <a:r>
              <a:rPr lang="en-US" dirty="0"/>
              <a:t> </a:t>
            </a:r>
            <a:r>
              <a:rPr lang="en-US" dirty="0" err="1"/>
              <a:t>hội</a:t>
            </a:r>
            <a:r>
              <a:rPr lang="en-US" dirty="0"/>
              <a:t> </a:t>
            </a:r>
            <a:r>
              <a:rPr lang="en-US" dirty="0" err="1"/>
              <a:t>tụ</a:t>
            </a:r>
            <a:r>
              <a:rPr lang="en-US" dirty="0"/>
              <a:t> </a:t>
            </a:r>
            <a:r>
              <a:rPr lang="en-US" dirty="0" err="1"/>
              <a:t>của</a:t>
            </a:r>
            <a:r>
              <a:rPr lang="en-US" dirty="0"/>
              <a:t> </a:t>
            </a:r>
            <a:r>
              <a:rPr lang="en-US" dirty="0" err="1"/>
              <a:t>phương</a:t>
            </a:r>
            <a:r>
              <a:rPr lang="en-US" dirty="0"/>
              <a:t> </a:t>
            </a:r>
            <a:r>
              <a:rPr lang="en-US" dirty="0" err="1"/>
              <a:t>pháp</a:t>
            </a:r>
            <a:endParaRPr lang="en-US" dirty="0"/>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52B64F4D-C231-45D7-9A18-6FD09D03A5DC}"/>
                  </a:ext>
                </a:extLst>
              </p:cNvPr>
              <p:cNvSpPr>
                <a:spLocks noGrp="1"/>
              </p:cNvSpPr>
              <p:nvPr>
                <p:ph type="body" idx="1"/>
              </p:nvPr>
            </p:nvSpPr>
            <p:spPr>
              <a:xfrm>
                <a:off x="1556174" y="1479375"/>
                <a:ext cx="6681045" cy="2619051"/>
              </a:xfrm>
            </p:spPr>
            <p:txBody>
              <a:bodyPr/>
              <a:lstStyle/>
              <a:p>
                <a:pPr marL="88900" indent="0">
                  <a:buNone/>
                </a:pPr>
                <a:r>
                  <a:rPr lang="en-US" sz="1800" dirty="0">
                    <a:latin typeface="+mn-lt"/>
                  </a:rPr>
                  <a:t>Từ (1) </a:t>
                </a:r>
                <a:r>
                  <a:rPr lang="en-US" sz="1800" dirty="0" err="1">
                    <a:latin typeface="+mn-lt"/>
                  </a:rPr>
                  <a:t>và</a:t>
                </a:r>
                <a:r>
                  <a:rPr lang="en-US" sz="1800" dirty="0">
                    <a:latin typeface="+mn-lt"/>
                  </a:rPr>
                  <a:t> (2) </a:t>
                </a:r>
                <a:r>
                  <a:rPr lang="en-US" sz="1800" dirty="0" err="1">
                    <a:latin typeface="+mn-lt"/>
                  </a:rPr>
                  <a:t>suy</a:t>
                </a:r>
                <a:r>
                  <a:rPr lang="en-US" sz="1800" dirty="0">
                    <a:latin typeface="+mn-lt"/>
                  </a:rPr>
                  <a:t> ra:</a:t>
                </a:r>
              </a:p>
              <a:p>
                <a:pPr marL="88900" indent="0">
                  <a:buNone/>
                </a:pPr>
                <a14:m>
                  <m:oMathPara xmlns:m="http://schemas.openxmlformats.org/officeDocument/2006/math">
                    <m:oMathParaPr>
                      <m:jc m:val="centerGroup"/>
                    </m:oMathParaPr>
                    <m:oMath xmlns:m="http://schemas.openxmlformats.org/officeDocument/2006/math">
                      <m:d>
                        <m:dPr>
                          <m:begChr m:val="|"/>
                          <m:endChr m:val="|"/>
                          <m:ctrlPr>
                            <a:rPr lang="en-US" sz="1800" b="0" i="1" smtClean="0">
                              <a:latin typeface="+mn-lt"/>
                            </a:rPr>
                          </m:ctrlPr>
                        </m:dPr>
                        <m:e>
                          <m:sSub>
                            <m:sSubPr>
                              <m:ctrlPr>
                                <a:rPr lang="en-US" sz="1800" b="0" i="1" smtClean="0">
                                  <a:latin typeface="+mn-lt"/>
                                </a:rPr>
                              </m:ctrlPr>
                            </m:sSubPr>
                            <m:e>
                              <m:r>
                                <a:rPr lang="en-US" sz="1800" b="0" i="1" smtClean="0">
                                  <a:latin typeface="+mn-lt"/>
                                </a:rPr>
                                <m:t>𝑦</m:t>
                              </m:r>
                            </m:e>
                            <m:sub>
                              <m:r>
                                <a:rPr lang="en-US" sz="1800" b="0" i="1" smtClean="0">
                                  <a:latin typeface="+mn-lt"/>
                                </a:rPr>
                                <m:t>𝑘</m:t>
                              </m:r>
                            </m:sub>
                          </m:sSub>
                          <m:d>
                            <m:dPr>
                              <m:ctrlPr>
                                <a:rPr lang="en-US" sz="1800" b="0" i="1" smtClean="0">
                                  <a:latin typeface="+mn-lt"/>
                                </a:rPr>
                              </m:ctrlPr>
                            </m:dPr>
                            <m:e>
                              <m:r>
                                <a:rPr lang="en-US" sz="1800" b="0" i="1" smtClean="0">
                                  <a:latin typeface="+mn-lt"/>
                                </a:rPr>
                                <m:t>𝑡</m:t>
                              </m:r>
                            </m:e>
                          </m:d>
                        </m:e>
                      </m:d>
                      <m:r>
                        <a:rPr lang="en-US" sz="1800" i="1">
                          <a:latin typeface="+mn-lt"/>
                          <a:ea typeface="Cambria Math" panose="02040503050406030204" pitchFamily="18" charset="0"/>
                        </a:rPr>
                        <m:t>≤</m:t>
                      </m:r>
                      <m:r>
                        <a:rPr lang="en-US" sz="1800" i="1">
                          <a:latin typeface="+mn-lt"/>
                          <a:ea typeface="Cambria Math" panose="02040503050406030204" pitchFamily="18" charset="0"/>
                        </a:rPr>
                        <m:t>𝐿</m:t>
                      </m:r>
                      <m:r>
                        <a:rPr lang="en-US" sz="1800" i="1">
                          <a:latin typeface="+mn-lt"/>
                          <a:ea typeface="Cambria Math" panose="02040503050406030204" pitchFamily="18" charset="0"/>
                        </a:rPr>
                        <m:t>𝜖</m:t>
                      </m:r>
                      <m:d>
                        <m:dPr>
                          <m:begChr m:val="‖"/>
                          <m:endChr m:val="‖"/>
                          <m:ctrlPr>
                            <a:rPr lang="en-US" sz="1800" i="1" smtClean="0">
                              <a:latin typeface="+mn-lt"/>
                              <a:ea typeface="Cambria Math" panose="02040503050406030204" pitchFamily="18" charset="0"/>
                            </a:rPr>
                          </m:ctrlPr>
                        </m:dPr>
                        <m:e>
                          <m:sSub>
                            <m:sSubPr>
                              <m:ctrlPr>
                                <a:rPr lang="en-US" sz="1800" b="0" i="1" smtClean="0">
                                  <a:latin typeface="+mn-lt"/>
                                  <a:ea typeface="Cambria Math" panose="02040503050406030204" pitchFamily="18" charset="0"/>
                                </a:rPr>
                              </m:ctrlPr>
                            </m:sSubPr>
                            <m:e>
                              <m:r>
                                <a:rPr lang="en-US" sz="1800" b="0" i="1" smtClean="0">
                                  <a:latin typeface="+mn-lt"/>
                                  <a:ea typeface="Cambria Math" panose="02040503050406030204" pitchFamily="18" charset="0"/>
                                </a:rPr>
                                <m:t>𝑦</m:t>
                              </m:r>
                            </m:e>
                            <m:sub>
                              <m:r>
                                <a:rPr lang="en-US" sz="1800" b="0" i="1" smtClean="0">
                                  <a:latin typeface="+mn-lt"/>
                                  <a:ea typeface="Cambria Math" panose="02040503050406030204" pitchFamily="18" charset="0"/>
                                </a:rPr>
                                <m:t>𝑘</m:t>
                              </m:r>
                              <m:r>
                                <a:rPr lang="en-US" sz="1800" b="0" i="1" smtClean="0">
                                  <a:latin typeface="+mn-lt"/>
                                  <a:ea typeface="Cambria Math" panose="02040503050406030204" pitchFamily="18" charset="0"/>
                                </a:rPr>
                                <m:t>−1</m:t>
                              </m:r>
                            </m:sub>
                          </m:sSub>
                        </m:e>
                      </m:d>
                      <m:r>
                        <a:rPr lang="en-US" sz="1800" b="0" i="1" smtClean="0">
                          <a:latin typeface="+mn-lt"/>
                          <a:ea typeface="Cambria Math" panose="02040503050406030204" pitchFamily="18" charset="0"/>
                        </a:rPr>
                        <m:t>    ∀</m:t>
                      </m:r>
                      <m:r>
                        <a:rPr lang="en-US" sz="1800" b="0" i="1" smtClean="0">
                          <a:latin typeface="+mn-lt"/>
                          <a:ea typeface="Cambria Math" panose="02040503050406030204" pitchFamily="18" charset="0"/>
                        </a:rPr>
                        <m:t>𝑡</m:t>
                      </m:r>
                      <m:r>
                        <a:rPr lang="en-US" sz="1800" b="0" i="1" smtClean="0">
                          <a:latin typeface="+mn-lt"/>
                          <a:ea typeface="Cambria Math" panose="02040503050406030204" pitchFamily="18" charset="0"/>
                        </a:rPr>
                        <m:t>∈[</m:t>
                      </m:r>
                      <m:r>
                        <a:rPr lang="en-US" sz="1800" b="0" i="1" smtClean="0">
                          <a:latin typeface="+mn-lt"/>
                          <a:ea typeface="Cambria Math" panose="02040503050406030204" pitchFamily="18" charset="0"/>
                        </a:rPr>
                        <m:t>𝑡</m:t>
                      </m:r>
                      <m:r>
                        <a:rPr lang="en-US" sz="1800" b="0" i="1" smtClean="0">
                          <a:latin typeface="+mn-lt"/>
                          <a:ea typeface="Cambria Math" panose="02040503050406030204" pitchFamily="18" charset="0"/>
                        </a:rPr>
                        <m:t>−</m:t>
                      </m:r>
                      <m:r>
                        <a:rPr lang="en-US" sz="1800" i="1">
                          <a:latin typeface="+mn-lt"/>
                          <a:ea typeface="Cambria Math" panose="02040503050406030204" pitchFamily="18" charset="0"/>
                        </a:rPr>
                        <m:t>𝜖</m:t>
                      </m:r>
                      <m:r>
                        <a:rPr lang="en-US" sz="1800" b="0" i="1" smtClean="0">
                          <a:latin typeface="+mn-lt"/>
                          <a:ea typeface="Cambria Math" panose="02040503050406030204" pitchFamily="18" charset="0"/>
                        </a:rPr>
                        <m:t>,</m:t>
                      </m:r>
                      <m:r>
                        <a:rPr lang="en-US" sz="1800" b="0" i="1" smtClean="0">
                          <a:latin typeface="+mn-lt"/>
                          <a:ea typeface="Cambria Math" panose="02040503050406030204" pitchFamily="18" charset="0"/>
                        </a:rPr>
                        <m:t>𝑡</m:t>
                      </m:r>
                      <m:r>
                        <a:rPr lang="en-US" sz="1800" b="0" i="1" smtClean="0">
                          <a:latin typeface="+mn-lt"/>
                          <a:ea typeface="Cambria Math" panose="02040503050406030204" pitchFamily="18" charset="0"/>
                        </a:rPr>
                        <m:t>+</m:t>
                      </m:r>
                      <m:r>
                        <a:rPr lang="en-US" sz="1800" i="1">
                          <a:latin typeface="+mn-lt"/>
                          <a:ea typeface="Cambria Math" panose="02040503050406030204" pitchFamily="18" charset="0"/>
                        </a:rPr>
                        <m:t>𝜖</m:t>
                      </m:r>
                      <m:r>
                        <a:rPr lang="en-US" sz="1800" b="0" i="1" smtClean="0">
                          <a:latin typeface="+mn-lt"/>
                          <a:ea typeface="Cambria Math" panose="02040503050406030204" pitchFamily="18" charset="0"/>
                        </a:rPr>
                        <m:t>]</m:t>
                      </m:r>
                    </m:oMath>
                  </m:oMathPara>
                </a14:m>
                <a:endParaRPr lang="en-US" sz="1800" dirty="0">
                  <a:latin typeface="+mn-lt"/>
                </a:endParaRPr>
              </a:p>
              <a:p>
                <a:pPr marL="88900" indent="0">
                  <a:buNone/>
                </a:pPr>
                <a:r>
                  <a:rPr lang="en-US" sz="1800" dirty="0">
                    <a:latin typeface="+mn-lt"/>
                  </a:rPr>
                  <a:t>Hay   </a:t>
                </a:r>
                <a14:m>
                  <m:oMath xmlns:m="http://schemas.openxmlformats.org/officeDocument/2006/math">
                    <m:d>
                      <m:dPr>
                        <m:begChr m:val="‖"/>
                        <m:endChr m:val="‖"/>
                        <m:ctrlPr>
                          <a:rPr lang="en-US" sz="1800" i="1" dirty="0" smtClean="0">
                            <a:latin typeface="+mn-lt"/>
                            <a:ea typeface="Cambria Math" panose="02040503050406030204" pitchFamily="18" charset="0"/>
                          </a:rPr>
                        </m:ctrlPr>
                      </m:dPr>
                      <m:e>
                        <m:sSub>
                          <m:sSubPr>
                            <m:ctrlPr>
                              <a:rPr lang="en-US" sz="1800" b="0" i="1" dirty="0" smtClean="0">
                                <a:latin typeface="+mn-lt"/>
                                <a:ea typeface="Cambria Math" panose="02040503050406030204" pitchFamily="18" charset="0"/>
                              </a:rPr>
                            </m:ctrlPr>
                          </m:sSubPr>
                          <m:e>
                            <m:r>
                              <a:rPr lang="en-US" sz="1800" b="0" i="1" dirty="0" smtClean="0">
                                <a:latin typeface="+mn-lt"/>
                                <a:ea typeface="Cambria Math" panose="02040503050406030204" pitchFamily="18" charset="0"/>
                              </a:rPr>
                              <m:t>𝑦</m:t>
                            </m:r>
                          </m:e>
                          <m:sub>
                            <m:r>
                              <a:rPr lang="en-US" sz="1800" b="0" i="1" dirty="0" smtClean="0">
                                <a:latin typeface="+mn-lt"/>
                                <a:ea typeface="Cambria Math" panose="02040503050406030204" pitchFamily="18" charset="0"/>
                              </a:rPr>
                              <m:t>𝑘</m:t>
                            </m:r>
                          </m:sub>
                        </m:sSub>
                        <m:r>
                          <a:rPr lang="en-US" sz="1800" b="0" i="1" dirty="0" smtClean="0">
                            <a:latin typeface="+mn-lt"/>
                            <a:ea typeface="Cambria Math" panose="02040503050406030204" pitchFamily="18" charset="0"/>
                          </a:rPr>
                          <m:t>(</m:t>
                        </m:r>
                        <m:r>
                          <a:rPr lang="en-US" sz="1800" b="0" i="1" dirty="0" smtClean="0">
                            <a:latin typeface="+mn-lt"/>
                            <a:ea typeface="Cambria Math" panose="02040503050406030204" pitchFamily="18" charset="0"/>
                          </a:rPr>
                          <m:t>𝑡</m:t>
                        </m:r>
                        <m:r>
                          <a:rPr lang="en-US" sz="1800" b="0" i="1" dirty="0" smtClean="0">
                            <a:latin typeface="+mn-lt"/>
                            <a:ea typeface="Cambria Math" panose="02040503050406030204" pitchFamily="18" charset="0"/>
                          </a:rPr>
                          <m:t>)</m:t>
                        </m:r>
                      </m:e>
                    </m:d>
                    <m:r>
                      <a:rPr lang="en-US" sz="1800" i="1" dirty="0" smtClean="0">
                        <a:latin typeface="+mn-lt"/>
                        <a:ea typeface="Cambria Math" panose="02040503050406030204" pitchFamily="18" charset="0"/>
                      </a:rPr>
                      <m:t>≤</m:t>
                    </m:r>
                    <m:r>
                      <a:rPr lang="en-US" sz="1800" b="0" i="1" dirty="0" smtClean="0">
                        <a:latin typeface="+mn-lt"/>
                        <a:ea typeface="Cambria Math" panose="02040503050406030204" pitchFamily="18" charset="0"/>
                      </a:rPr>
                      <m:t>𝐿</m:t>
                    </m:r>
                    <m:r>
                      <a:rPr lang="en-US" sz="1800" i="1">
                        <a:latin typeface="+mn-lt"/>
                        <a:ea typeface="Cambria Math" panose="02040503050406030204" pitchFamily="18" charset="0"/>
                      </a:rPr>
                      <m:t>𝜖</m:t>
                    </m:r>
                    <m:d>
                      <m:dPr>
                        <m:begChr m:val="‖"/>
                        <m:endChr m:val="‖"/>
                        <m:ctrlPr>
                          <a:rPr lang="en-US" sz="1800" i="1" smtClean="0">
                            <a:latin typeface="+mn-lt"/>
                            <a:ea typeface="Cambria Math" panose="02040503050406030204" pitchFamily="18" charset="0"/>
                          </a:rPr>
                        </m:ctrlPr>
                      </m:dPr>
                      <m:e>
                        <m:sSub>
                          <m:sSubPr>
                            <m:ctrlPr>
                              <a:rPr lang="en-US" sz="1800" b="0" i="1" smtClean="0">
                                <a:latin typeface="+mn-lt"/>
                                <a:ea typeface="Cambria Math" panose="02040503050406030204" pitchFamily="18" charset="0"/>
                              </a:rPr>
                            </m:ctrlPr>
                          </m:sSubPr>
                          <m:e>
                            <m:r>
                              <a:rPr lang="en-US" sz="1800" b="0" i="1" smtClean="0">
                                <a:latin typeface="+mn-lt"/>
                                <a:ea typeface="Cambria Math" panose="02040503050406030204" pitchFamily="18" charset="0"/>
                              </a:rPr>
                              <m:t>𝑦</m:t>
                            </m:r>
                          </m:e>
                          <m:sub>
                            <m:r>
                              <a:rPr lang="en-US" sz="1800" b="0" i="1" smtClean="0">
                                <a:latin typeface="+mn-lt"/>
                                <a:ea typeface="Cambria Math" panose="02040503050406030204" pitchFamily="18" charset="0"/>
                              </a:rPr>
                              <m:t>𝑘</m:t>
                            </m:r>
                            <m:r>
                              <a:rPr lang="en-US" sz="1800" b="0" i="1" smtClean="0">
                                <a:latin typeface="+mn-lt"/>
                                <a:ea typeface="Cambria Math" panose="02040503050406030204" pitchFamily="18" charset="0"/>
                              </a:rPr>
                              <m:t>−1</m:t>
                            </m:r>
                          </m:sub>
                        </m:sSub>
                      </m:e>
                    </m:d>
                  </m:oMath>
                </a14:m>
                <a:r>
                  <a:rPr lang="en-US" sz="1800" dirty="0">
                    <a:latin typeface="+mn-lt"/>
                  </a:rPr>
                  <a:t> </a:t>
                </a:r>
                <a:r>
                  <a:rPr lang="en-US" sz="1800" dirty="0" err="1">
                    <a:latin typeface="+mn-lt"/>
                  </a:rPr>
                  <a:t>chọn</a:t>
                </a:r>
                <a14:m>
                  <m:oMath xmlns:m="http://schemas.openxmlformats.org/officeDocument/2006/math">
                    <m:r>
                      <a:rPr lang="en-US" sz="1800" b="0" i="0" smtClean="0">
                        <a:latin typeface="+mn-lt"/>
                        <a:ea typeface="Cambria Math" panose="02040503050406030204" pitchFamily="18" charset="0"/>
                      </a:rPr>
                      <m:t>   </m:t>
                    </m:r>
                    <m:r>
                      <a:rPr lang="en-US" sz="1800" i="1">
                        <a:latin typeface="+mn-lt"/>
                        <a:ea typeface="Cambria Math" panose="02040503050406030204" pitchFamily="18" charset="0"/>
                      </a:rPr>
                      <m:t>𝜖</m:t>
                    </m:r>
                    <m:r>
                      <a:rPr lang="en-US" sz="1800" b="0" i="1" smtClean="0">
                        <a:latin typeface="+mn-lt"/>
                        <a:ea typeface="Cambria Math" panose="02040503050406030204" pitchFamily="18" charset="0"/>
                      </a:rPr>
                      <m:t>=</m:t>
                    </m:r>
                    <m:r>
                      <m:rPr>
                        <m:sty m:val="p"/>
                      </m:rPr>
                      <a:rPr lang="en-US" sz="1800" b="0" i="0" smtClean="0">
                        <a:latin typeface="+mn-lt"/>
                        <a:ea typeface="Cambria Math" panose="02040503050406030204" pitchFamily="18" charset="0"/>
                      </a:rPr>
                      <m:t>min</m:t>
                    </m:r>
                    <m:r>
                      <a:rPr lang="en-US" sz="1800" b="0" i="1" smtClean="0">
                        <a:latin typeface="+mn-lt"/>
                        <a:ea typeface="Cambria Math" panose="02040503050406030204" pitchFamily="18" charset="0"/>
                      </a:rPr>
                      <m:t>(</m:t>
                    </m:r>
                    <m:f>
                      <m:fPr>
                        <m:ctrlPr>
                          <a:rPr lang="en-US" sz="1800" b="0" i="1" smtClean="0">
                            <a:latin typeface="+mn-lt"/>
                            <a:ea typeface="Cambria Math" panose="02040503050406030204" pitchFamily="18" charset="0"/>
                          </a:rPr>
                        </m:ctrlPr>
                      </m:fPr>
                      <m:num>
                        <m:r>
                          <a:rPr lang="en-US" sz="1800" b="0" i="1" smtClean="0">
                            <a:latin typeface="+mn-lt"/>
                            <a:ea typeface="Cambria Math" panose="02040503050406030204" pitchFamily="18" charset="0"/>
                          </a:rPr>
                          <m:t>1</m:t>
                        </m:r>
                      </m:num>
                      <m:den>
                        <m:r>
                          <a:rPr lang="en-US" sz="1800" b="0" i="1" smtClean="0">
                            <a:latin typeface="+mn-lt"/>
                            <a:ea typeface="Cambria Math" panose="02040503050406030204" pitchFamily="18" charset="0"/>
                          </a:rPr>
                          <m:t>2</m:t>
                        </m:r>
                        <m:r>
                          <a:rPr lang="en-US" sz="1800" b="0" i="1" smtClean="0">
                            <a:latin typeface="+mn-lt"/>
                            <a:ea typeface="Cambria Math" panose="02040503050406030204" pitchFamily="18" charset="0"/>
                          </a:rPr>
                          <m:t>𝐿</m:t>
                        </m:r>
                      </m:den>
                    </m:f>
                    <m:r>
                      <a:rPr lang="en-US" sz="1800" b="0" i="1" smtClean="0">
                        <a:latin typeface="+mn-lt"/>
                        <a:ea typeface="Cambria Math" panose="02040503050406030204" pitchFamily="18" charset="0"/>
                      </a:rPr>
                      <m:t> ,</m:t>
                    </m:r>
                    <m:f>
                      <m:fPr>
                        <m:ctrlPr>
                          <a:rPr lang="en-US" sz="1800" b="0" i="1" smtClean="0">
                            <a:latin typeface="+mn-lt"/>
                            <a:ea typeface="Cambria Math" panose="02040503050406030204" pitchFamily="18" charset="0"/>
                          </a:rPr>
                        </m:ctrlPr>
                      </m:fPr>
                      <m:num>
                        <m:r>
                          <a:rPr lang="en-US" sz="1800" b="0" i="1" smtClean="0">
                            <a:latin typeface="+mn-lt"/>
                            <a:ea typeface="Cambria Math" panose="02040503050406030204" pitchFamily="18" charset="0"/>
                          </a:rPr>
                          <m:t>𝛿</m:t>
                        </m:r>
                      </m:num>
                      <m:den>
                        <m:r>
                          <a:rPr lang="en-US" sz="1800" b="0" i="1" smtClean="0">
                            <a:latin typeface="+mn-lt"/>
                            <a:ea typeface="Cambria Math" panose="02040503050406030204" pitchFamily="18" charset="0"/>
                          </a:rPr>
                          <m:t>𝑀</m:t>
                        </m:r>
                      </m:den>
                    </m:f>
                    <m:r>
                      <a:rPr lang="en-US" sz="1800" b="0" i="1" smtClean="0">
                        <a:latin typeface="+mn-lt"/>
                        <a:ea typeface="Cambria Math" panose="02040503050406030204" pitchFamily="18" charset="0"/>
                      </a:rPr>
                      <m:t>)</m:t>
                    </m:r>
                  </m:oMath>
                </a14:m>
                <a:endParaRPr lang="en-US" sz="1800" dirty="0">
                  <a:latin typeface="+mn-lt"/>
                </a:endParaRPr>
              </a:p>
              <a:p>
                <a:pPr marL="88900" indent="0">
                  <a:buNone/>
                </a:pPr>
                <a:r>
                  <a:rPr lang="en-US" sz="1800" dirty="0">
                    <a:latin typeface="+mn-lt"/>
                  </a:rPr>
                  <a:t>Khi </a:t>
                </a:r>
                <a:r>
                  <a:rPr lang="en-US" sz="1800" dirty="0" err="1">
                    <a:latin typeface="+mn-lt"/>
                  </a:rPr>
                  <a:t>đó</a:t>
                </a:r>
                <a:r>
                  <a:rPr lang="en-US" sz="1800" dirty="0">
                    <a:latin typeface="+mn-lt"/>
                  </a:rPr>
                  <a:t> </a:t>
                </a:r>
                <a14:m>
                  <m:oMath xmlns:m="http://schemas.openxmlformats.org/officeDocument/2006/math">
                    <m:r>
                      <a:rPr lang="en-US" sz="1800" b="0" i="1" smtClean="0">
                        <a:latin typeface="+mn-lt"/>
                      </a:rPr>
                      <m:t>𝐿</m:t>
                    </m:r>
                    <m:r>
                      <a:rPr lang="en-US" sz="1800" i="1">
                        <a:latin typeface="+mn-lt"/>
                        <a:ea typeface="Cambria Math" panose="02040503050406030204" pitchFamily="18" charset="0"/>
                      </a:rPr>
                      <m:t>𝜖</m:t>
                    </m:r>
                    <m:r>
                      <a:rPr lang="en-US" sz="1800" i="1" smtClean="0">
                        <a:latin typeface="+mn-lt"/>
                        <a:ea typeface="Cambria Math" panose="02040503050406030204" pitchFamily="18" charset="0"/>
                      </a:rPr>
                      <m:t>≤</m:t>
                    </m:r>
                    <m:f>
                      <m:fPr>
                        <m:ctrlPr>
                          <a:rPr lang="en-US" sz="1800" b="0" i="1" smtClean="0">
                            <a:latin typeface="+mn-lt"/>
                            <a:ea typeface="Cambria Math" panose="02040503050406030204" pitchFamily="18" charset="0"/>
                          </a:rPr>
                        </m:ctrlPr>
                      </m:fPr>
                      <m:num>
                        <m:r>
                          <a:rPr lang="en-US" sz="1800" b="0" i="1" smtClean="0">
                            <a:latin typeface="+mn-lt"/>
                            <a:ea typeface="Cambria Math" panose="02040503050406030204" pitchFamily="18" charset="0"/>
                          </a:rPr>
                          <m:t>1</m:t>
                        </m:r>
                      </m:num>
                      <m:den>
                        <m:r>
                          <a:rPr lang="en-US" sz="1800" b="0" i="1" smtClean="0">
                            <a:latin typeface="+mn-lt"/>
                            <a:ea typeface="Cambria Math" panose="02040503050406030204" pitchFamily="18" charset="0"/>
                          </a:rPr>
                          <m:t>2</m:t>
                        </m:r>
                      </m:den>
                    </m:f>
                  </m:oMath>
                </a14:m>
                <a:r>
                  <a:rPr lang="en-US" sz="1800" dirty="0">
                    <a:latin typeface="+mn-lt"/>
                  </a:rPr>
                  <a:t> </a:t>
                </a:r>
                <a:r>
                  <a:rPr lang="en-US" sz="1800" dirty="0" err="1">
                    <a:latin typeface="+mn-lt"/>
                  </a:rPr>
                  <a:t>nên</a:t>
                </a:r>
                <a:r>
                  <a:rPr lang="en-US" sz="1800" dirty="0">
                    <a:latin typeface="+mn-lt"/>
                  </a:rPr>
                  <a:t> </a:t>
                </a:r>
                <a14:m>
                  <m:oMath xmlns:m="http://schemas.openxmlformats.org/officeDocument/2006/math">
                    <m:d>
                      <m:dPr>
                        <m:begChr m:val="‖"/>
                        <m:endChr m:val="‖"/>
                        <m:ctrlPr>
                          <a:rPr lang="en-US" sz="1800" b="0" i="1" dirty="0" smtClean="0">
                            <a:latin typeface="+mn-lt"/>
                            <a:ea typeface="Cambria Math" panose="02040503050406030204" pitchFamily="18" charset="0"/>
                          </a:rPr>
                        </m:ctrlPr>
                      </m:dPr>
                      <m:e>
                        <m:sSub>
                          <m:sSubPr>
                            <m:ctrlPr>
                              <a:rPr lang="en-US" sz="1800" b="0" i="1" dirty="0" smtClean="0">
                                <a:latin typeface="+mn-lt"/>
                                <a:ea typeface="Cambria Math" panose="02040503050406030204" pitchFamily="18" charset="0"/>
                              </a:rPr>
                            </m:ctrlPr>
                          </m:sSubPr>
                          <m:e>
                            <m:r>
                              <a:rPr lang="en-US" sz="1800" b="0" i="1" dirty="0" smtClean="0">
                                <a:latin typeface="+mn-lt"/>
                                <a:ea typeface="Cambria Math" panose="02040503050406030204" pitchFamily="18" charset="0"/>
                              </a:rPr>
                              <m:t>𝑦</m:t>
                            </m:r>
                          </m:e>
                          <m:sub>
                            <m:r>
                              <a:rPr lang="en-US" sz="1800" b="0" i="1" dirty="0" smtClean="0">
                                <a:latin typeface="+mn-lt"/>
                                <a:ea typeface="Cambria Math" panose="02040503050406030204" pitchFamily="18" charset="0"/>
                              </a:rPr>
                              <m:t>𝑘</m:t>
                            </m:r>
                          </m:sub>
                        </m:sSub>
                      </m:e>
                    </m:d>
                    <m:r>
                      <a:rPr lang="en-US" sz="1800" b="0" i="0" dirty="0" smtClean="0">
                        <a:latin typeface="+mn-lt"/>
                        <a:ea typeface="Cambria Math" panose="02040503050406030204" pitchFamily="18" charset="0"/>
                      </a:rPr>
                      <m:t> </m:t>
                    </m:r>
                    <m:r>
                      <a:rPr lang="en-US" sz="1800" i="1" dirty="0" smtClean="0">
                        <a:latin typeface="+mn-lt"/>
                        <a:ea typeface="Cambria Math" panose="02040503050406030204" pitchFamily="18" charset="0"/>
                      </a:rPr>
                      <m:t>≤</m:t>
                    </m:r>
                    <m:f>
                      <m:fPr>
                        <m:ctrlPr>
                          <a:rPr lang="en-US" sz="1800" b="0" i="1" dirty="0" smtClean="0">
                            <a:latin typeface="+mn-lt"/>
                            <a:ea typeface="Cambria Math" panose="02040503050406030204" pitchFamily="18" charset="0"/>
                          </a:rPr>
                        </m:ctrlPr>
                      </m:fPr>
                      <m:num>
                        <m:r>
                          <a:rPr lang="en-US" sz="1800" b="0" i="0" dirty="0" smtClean="0">
                            <a:latin typeface="+mn-lt"/>
                            <a:ea typeface="Cambria Math" panose="02040503050406030204" pitchFamily="18" charset="0"/>
                          </a:rPr>
                          <m:t>1</m:t>
                        </m:r>
                      </m:num>
                      <m:den>
                        <m:r>
                          <a:rPr lang="en-US" sz="1800" b="0" i="0" dirty="0" smtClean="0">
                            <a:latin typeface="+mn-lt"/>
                            <a:ea typeface="Cambria Math" panose="02040503050406030204" pitchFamily="18" charset="0"/>
                          </a:rPr>
                          <m:t>2</m:t>
                        </m:r>
                      </m:den>
                    </m:f>
                    <m:d>
                      <m:dPr>
                        <m:begChr m:val="‖"/>
                        <m:endChr m:val="‖"/>
                        <m:ctrlPr>
                          <a:rPr lang="en-US" sz="1800" b="0" i="1" dirty="0" smtClean="0">
                            <a:latin typeface="+mn-lt"/>
                            <a:ea typeface="Cambria Math" panose="02040503050406030204" pitchFamily="18" charset="0"/>
                          </a:rPr>
                        </m:ctrlPr>
                      </m:dPr>
                      <m:e>
                        <m:sSub>
                          <m:sSubPr>
                            <m:ctrlPr>
                              <a:rPr lang="en-US" sz="1800" b="0" i="1" dirty="0" smtClean="0">
                                <a:latin typeface="+mn-lt"/>
                                <a:ea typeface="Cambria Math" panose="02040503050406030204" pitchFamily="18" charset="0"/>
                              </a:rPr>
                            </m:ctrlPr>
                          </m:sSubPr>
                          <m:e>
                            <m:r>
                              <a:rPr lang="en-US" sz="1800" b="0" i="1" dirty="0" smtClean="0">
                                <a:latin typeface="+mn-lt"/>
                                <a:ea typeface="Cambria Math" panose="02040503050406030204" pitchFamily="18" charset="0"/>
                              </a:rPr>
                              <m:t>𝑦</m:t>
                            </m:r>
                          </m:e>
                          <m:sub>
                            <m:r>
                              <a:rPr lang="en-US" sz="1800" b="0" i="1" dirty="0" smtClean="0">
                                <a:latin typeface="+mn-lt"/>
                                <a:ea typeface="Cambria Math" panose="02040503050406030204" pitchFamily="18" charset="0"/>
                              </a:rPr>
                              <m:t>𝑘</m:t>
                            </m:r>
                            <m:r>
                              <a:rPr lang="en-US" sz="1800" b="0" i="1" dirty="0" smtClean="0">
                                <a:latin typeface="+mn-lt"/>
                                <a:ea typeface="Cambria Math" panose="02040503050406030204" pitchFamily="18" charset="0"/>
                              </a:rPr>
                              <m:t>−1</m:t>
                            </m:r>
                          </m:sub>
                        </m:sSub>
                      </m:e>
                    </m:d>
                    <m:r>
                      <a:rPr lang="en-US" sz="1800" i="1" dirty="0" smtClean="0">
                        <a:latin typeface="+mn-lt"/>
                        <a:ea typeface="Cambria Math" panose="02040503050406030204" pitchFamily="18" charset="0"/>
                      </a:rPr>
                      <m:t>≤</m:t>
                    </m:r>
                    <m:r>
                      <a:rPr lang="en-US" sz="1800" b="0" i="1" dirty="0" smtClean="0">
                        <a:latin typeface="+mn-lt"/>
                        <a:ea typeface="Cambria Math" panose="02040503050406030204" pitchFamily="18" charset="0"/>
                      </a:rPr>
                      <m:t>…≤</m:t>
                    </m:r>
                    <m:f>
                      <m:fPr>
                        <m:ctrlPr>
                          <a:rPr lang="en-US" sz="1800" b="0" i="1" dirty="0" smtClean="0">
                            <a:latin typeface="+mn-lt"/>
                            <a:ea typeface="Cambria Math" panose="02040503050406030204" pitchFamily="18" charset="0"/>
                          </a:rPr>
                        </m:ctrlPr>
                      </m:fPr>
                      <m:num>
                        <m:r>
                          <a:rPr lang="en-US" sz="1800" b="0" i="1" dirty="0" smtClean="0">
                            <a:latin typeface="+mn-lt"/>
                            <a:ea typeface="Cambria Math" panose="02040503050406030204" pitchFamily="18" charset="0"/>
                          </a:rPr>
                          <m:t>1</m:t>
                        </m:r>
                      </m:num>
                      <m:den>
                        <m:sSup>
                          <m:sSupPr>
                            <m:ctrlPr>
                              <a:rPr lang="en-US" sz="1800" b="0" i="1" dirty="0" smtClean="0">
                                <a:latin typeface="+mn-lt"/>
                                <a:ea typeface="Cambria Math" panose="02040503050406030204" pitchFamily="18" charset="0"/>
                              </a:rPr>
                            </m:ctrlPr>
                          </m:sSupPr>
                          <m:e>
                            <m:r>
                              <a:rPr lang="en-US" sz="1800" b="0" i="1" dirty="0" smtClean="0">
                                <a:latin typeface="+mn-lt"/>
                                <a:ea typeface="Cambria Math" panose="02040503050406030204" pitchFamily="18" charset="0"/>
                              </a:rPr>
                              <m:t>2</m:t>
                            </m:r>
                          </m:e>
                          <m:sup>
                            <m:r>
                              <a:rPr lang="en-US" sz="1800" b="0" i="1" dirty="0" smtClean="0">
                                <a:latin typeface="+mn-lt"/>
                                <a:ea typeface="Cambria Math" panose="02040503050406030204" pitchFamily="18" charset="0"/>
                              </a:rPr>
                              <m:t>𝑘</m:t>
                            </m:r>
                            <m:r>
                              <a:rPr lang="en-US" sz="1800" b="0" i="1" dirty="0" smtClean="0">
                                <a:latin typeface="+mn-lt"/>
                                <a:ea typeface="Cambria Math" panose="02040503050406030204" pitchFamily="18" charset="0"/>
                              </a:rPr>
                              <m:t>−1</m:t>
                            </m:r>
                          </m:sup>
                        </m:sSup>
                      </m:den>
                    </m:f>
                    <m:r>
                      <a:rPr lang="en-US" sz="1800" b="0" i="1" dirty="0" smtClean="0">
                        <a:latin typeface="+mn-lt"/>
                        <a:ea typeface="Cambria Math" panose="02040503050406030204" pitchFamily="18" charset="0"/>
                      </a:rPr>
                      <m:t>𝛿</m:t>
                    </m:r>
                  </m:oMath>
                </a14:m>
                <a:r>
                  <a:rPr lang="en-US" sz="1800" dirty="0">
                    <a:latin typeface="+mn-lt"/>
                  </a:rPr>
                  <a:t> </a:t>
                </a:r>
              </a:p>
              <a:p>
                <a:pPr marL="88900" indent="0">
                  <a:buNone/>
                </a:pPr>
                <a:r>
                  <a:rPr lang="en-US" sz="1800" dirty="0" err="1">
                    <a:latin typeface="+mn-lt"/>
                  </a:rPr>
                  <a:t>Dễ</a:t>
                </a:r>
                <a:r>
                  <a:rPr lang="en-US" sz="1800" dirty="0">
                    <a:latin typeface="+mn-lt"/>
                  </a:rPr>
                  <a:t> </a:t>
                </a:r>
                <a:r>
                  <a:rPr lang="en-US" sz="1800" dirty="0" err="1">
                    <a:latin typeface="+mn-lt"/>
                  </a:rPr>
                  <a:t>thấy</a:t>
                </a:r>
                <a:r>
                  <a:rPr lang="en-US" sz="1800" dirty="0">
                    <a:latin typeface="+mn-lt"/>
                  </a:rPr>
                  <a:t> </a:t>
                </a:r>
                <a14:m>
                  <m:oMath xmlns:m="http://schemas.openxmlformats.org/officeDocument/2006/math">
                    <m:nary>
                      <m:naryPr>
                        <m:chr m:val="∑"/>
                        <m:subHide m:val="on"/>
                        <m:supHide m:val="on"/>
                        <m:ctrlPr>
                          <a:rPr lang="en-US" sz="1800" i="1" smtClean="0">
                            <a:latin typeface="+mn-lt"/>
                          </a:rPr>
                        </m:ctrlPr>
                      </m:naryPr>
                      <m:sub/>
                      <m:sup/>
                      <m:e>
                        <m:d>
                          <m:dPr>
                            <m:begChr m:val="‖"/>
                            <m:endChr m:val="‖"/>
                            <m:ctrlPr>
                              <a:rPr lang="en-US" sz="1800" i="1" smtClean="0">
                                <a:latin typeface="+mn-lt"/>
                              </a:rPr>
                            </m:ctrlPr>
                          </m:dPr>
                          <m:e>
                            <m:sSub>
                              <m:sSubPr>
                                <m:ctrlPr>
                                  <a:rPr lang="en-US" sz="1800" b="0" i="1" smtClean="0">
                                    <a:latin typeface="+mn-lt"/>
                                  </a:rPr>
                                </m:ctrlPr>
                              </m:sSubPr>
                              <m:e>
                                <m:r>
                                  <a:rPr lang="en-US" sz="1800" b="0" i="1" smtClean="0">
                                    <a:latin typeface="+mn-lt"/>
                                  </a:rPr>
                                  <m:t>𝑦</m:t>
                                </m:r>
                              </m:e>
                              <m:sub>
                                <m:r>
                                  <a:rPr lang="en-US" sz="1800" b="0" i="1" smtClean="0">
                                    <a:latin typeface="+mn-lt"/>
                                  </a:rPr>
                                  <m:t>𝑘</m:t>
                                </m:r>
                              </m:sub>
                            </m:sSub>
                          </m:e>
                        </m:d>
                      </m:e>
                    </m:nary>
                  </m:oMath>
                </a14:m>
                <a:r>
                  <a:rPr lang="en-US" sz="1800" dirty="0">
                    <a:latin typeface="+mn-lt"/>
                  </a:rPr>
                  <a:t> </a:t>
                </a:r>
                <a:r>
                  <a:rPr lang="en-US" sz="1800" dirty="0" err="1">
                    <a:latin typeface="+mn-lt"/>
                  </a:rPr>
                  <a:t>hội</a:t>
                </a:r>
                <a:r>
                  <a:rPr lang="en-US" sz="1800" dirty="0">
                    <a:latin typeface="+mn-lt"/>
                  </a:rPr>
                  <a:t> </a:t>
                </a:r>
                <a:r>
                  <a:rPr lang="en-US" sz="1800" dirty="0" err="1">
                    <a:latin typeface="+mn-lt"/>
                  </a:rPr>
                  <a:t>tụ</a:t>
                </a:r>
                <a:r>
                  <a:rPr lang="en-US" sz="1800" dirty="0">
                    <a:latin typeface="+mn-lt"/>
                  </a:rPr>
                  <a:t> do </a:t>
                </a:r>
                <a:r>
                  <a:rPr lang="en-US" sz="1800" dirty="0" err="1">
                    <a:latin typeface="+mn-lt"/>
                  </a:rPr>
                  <a:t>đó</a:t>
                </a:r>
                <a:r>
                  <a:rPr lang="en-US" sz="1800" dirty="0">
                    <a:latin typeface="+mn-lt"/>
                  </a:rPr>
                  <a:t> </a:t>
                </a:r>
                <a14:m>
                  <m:oMath xmlns:m="http://schemas.openxmlformats.org/officeDocument/2006/math">
                    <m:nary>
                      <m:naryPr>
                        <m:chr m:val="∑"/>
                        <m:subHide m:val="on"/>
                        <m:supHide m:val="on"/>
                        <m:ctrlPr>
                          <a:rPr lang="en-US" sz="1800" i="1" smtClean="0">
                            <a:latin typeface="+mn-lt"/>
                          </a:rPr>
                        </m:ctrlPr>
                      </m:naryPr>
                      <m:sub/>
                      <m:sup/>
                      <m:e>
                        <m:sSub>
                          <m:sSubPr>
                            <m:ctrlPr>
                              <a:rPr lang="en-US" sz="1800" b="0" i="1" smtClean="0">
                                <a:latin typeface="+mn-lt"/>
                              </a:rPr>
                            </m:ctrlPr>
                          </m:sSubPr>
                          <m:e>
                            <m:r>
                              <a:rPr lang="en-US" sz="1800" b="0" i="1" smtClean="0">
                                <a:latin typeface="+mn-lt"/>
                              </a:rPr>
                              <m:t>𝑦</m:t>
                            </m:r>
                          </m:e>
                          <m:sub>
                            <m:r>
                              <a:rPr lang="en-US" sz="1800" b="0" i="1" smtClean="0">
                                <a:latin typeface="+mn-lt"/>
                              </a:rPr>
                              <m:t>𝑘</m:t>
                            </m:r>
                          </m:sub>
                        </m:sSub>
                      </m:e>
                    </m:nary>
                  </m:oMath>
                </a14:m>
                <a:r>
                  <a:rPr lang="en-US" sz="1800" dirty="0">
                    <a:latin typeface="+mn-lt"/>
                  </a:rPr>
                  <a:t> </a:t>
                </a:r>
                <a:r>
                  <a:rPr lang="en-US" sz="1800" dirty="0" err="1">
                    <a:latin typeface="+mn-lt"/>
                  </a:rPr>
                  <a:t>cũng</a:t>
                </a:r>
                <a:r>
                  <a:rPr lang="en-US" sz="1800" dirty="0">
                    <a:latin typeface="+mn-lt"/>
                  </a:rPr>
                  <a:t> </a:t>
                </a:r>
                <a:r>
                  <a:rPr lang="en-US" sz="1800" dirty="0" err="1">
                    <a:latin typeface="+mn-lt"/>
                  </a:rPr>
                  <a:t>hội</a:t>
                </a:r>
                <a:r>
                  <a:rPr lang="en-US" sz="1800" dirty="0">
                    <a:latin typeface="+mn-lt"/>
                  </a:rPr>
                  <a:t> </a:t>
                </a:r>
                <a:r>
                  <a:rPr lang="en-US" sz="1800" dirty="0" err="1">
                    <a:latin typeface="+mn-lt"/>
                  </a:rPr>
                  <a:t>tụ</a:t>
                </a:r>
                <a:r>
                  <a:rPr lang="en-US" sz="1800" dirty="0">
                    <a:latin typeface="+mn-lt"/>
                  </a:rPr>
                  <a:t>.</a:t>
                </a:r>
              </a:p>
            </p:txBody>
          </p:sp>
        </mc:Choice>
        <mc:Fallback>
          <p:sp>
            <p:nvSpPr>
              <p:cNvPr id="3" name="Text Placeholder 2">
                <a:extLst>
                  <a:ext uri="{FF2B5EF4-FFF2-40B4-BE49-F238E27FC236}">
                    <a16:creationId xmlns:a16="http://schemas.microsoft.com/office/drawing/2014/main" id="{52B64F4D-C231-45D7-9A18-6FD09D03A5DC}"/>
                  </a:ext>
                </a:extLst>
              </p:cNvPr>
              <p:cNvSpPr>
                <a:spLocks noGrp="1" noRot="1" noChangeAspect="1" noMove="1" noResize="1" noEditPoints="1" noAdjustHandles="1" noChangeArrowheads="1" noChangeShapeType="1" noTextEdit="1"/>
              </p:cNvSpPr>
              <p:nvPr>
                <p:ph type="body" idx="1"/>
              </p:nvPr>
            </p:nvSpPr>
            <p:spPr>
              <a:xfrm>
                <a:off x="1556174" y="1479375"/>
                <a:ext cx="6681045" cy="2619051"/>
              </a:xfrm>
              <a:blipFill>
                <a:blip r:embed="rId2"/>
                <a:stretch>
                  <a:fillRect b="-53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Slide Number Placeholder 4">
                <a:extLst>
                  <a:ext uri="{FF2B5EF4-FFF2-40B4-BE49-F238E27FC236}">
                    <a16:creationId xmlns:a16="http://schemas.microsoft.com/office/drawing/2014/main" id="{65DADB5E-6B82-4FCC-BB4A-D965CA475D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i="1" smtClean="0">
                    <a:latin typeface="Cambria Math" panose="02040503050406030204" pitchFamily="18" charset="0"/>
                  </a:rPr>
                  <a:t>17</a:t>
                </a:fld>
                <a:endParaRPr lang="en" dirty="0"/>
              </a:p>
            </p:txBody>
          </p:sp>
        </mc:Choice>
        <mc:Fallback xmlns="">
          <p:sp>
            <p:nvSpPr>
              <p:cNvPr id="5" name="Slide Number Placeholder 4">
                <a:extLst>
                  <a:ext uri="{FF2B5EF4-FFF2-40B4-BE49-F238E27FC236}">
                    <a16:creationId xmlns:a16="http://schemas.microsoft.com/office/drawing/2014/main" id="{65DADB5E-6B82-4FCC-BB4A-D965CA475DE0}"/>
                  </a:ext>
                </a:extLst>
              </p:cNvPr>
              <p:cNvSpPr>
                <a:spLocks noGrp="1" noRot="1" noChangeAspect="1" noMove="1" noResize="1" noEditPoints="1" noAdjustHandles="1" noChangeArrowheads="1" noChangeShapeType="1" noTextEdit="1"/>
              </p:cNvSpPr>
              <p:nvPr>
                <p:ph type="sldNum" idx="12"/>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73092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66610-EAC7-4D0F-9537-A5B9CB037698}"/>
              </a:ext>
            </a:extLst>
          </p:cNvPr>
          <p:cNvSpPr>
            <a:spLocks noGrp="1"/>
          </p:cNvSpPr>
          <p:nvPr>
            <p:ph type="title"/>
          </p:nvPr>
        </p:nvSpPr>
        <p:spPr/>
        <p:txBody>
          <a:bodyPr/>
          <a:lstStyle/>
          <a:p>
            <a:r>
              <a:rPr lang="en-US" dirty="0" err="1"/>
              <a:t>Sự</a:t>
            </a:r>
            <a:r>
              <a:rPr lang="en-US" dirty="0"/>
              <a:t> </a:t>
            </a:r>
            <a:r>
              <a:rPr lang="en-US" dirty="0" err="1"/>
              <a:t>hội</a:t>
            </a:r>
            <a:r>
              <a:rPr lang="en-US" dirty="0"/>
              <a:t> </a:t>
            </a:r>
            <a:r>
              <a:rPr lang="en-US" dirty="0" err="1"/>
              <a:t>tụ</a:t>
            </a:r>
            <a:r>
              <a:rPr lang="en-US" dirty="0"/>
              <a:t> </a:t>
            </a:r>
            <a:r>
              <a:rPr lang="en-US" dirty="0" err="1"/>
              <a:t>của</a:t>
            </a:r>
            <a:r>
              <a:rPr lang="en-US" dirty="0"/>
              <a:t> </a:t>
            </a:r>
            <a:r>
              <a:rPr lang="en-US" dirty="0" err="1"/>
              <a:t>phương</a:t>
            </a:r>
            <a:r>
              <a:rPr lang="en-US" dirty="0"/>
              <a:t> </a:t>
            </a:r>
            <a:r>
              <a:rPr lang="en-US" dirty="0" err="1"/>
              <a:t>pháp</a:t>
            </a: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37D65BF-E544-4C7D-84D0-E223C7FE28D1}"/>
                  </a:ext>
                </a:extLst>
              </p:cNvPr>
              <p:cNvSpPr>
                <a:spLocks noGrp="1"/>
              </p:cNvSpPr>
              <p:nvPr>
                <p:ph type="body" idx="1"/>
              </p:nvPr>
            </p:nvSpPr>
            <p:spPr>
              <a:xfrm>
                <a:off x="1384724" y="1301493"/>
                <a:ext cx="6788251" cy="3368477"/>
              </a:xfrm>
            </p:spPr>
            <p:txBody>
              <a:bodyPr/>
              <a:lstStyle/>
              <a:p>
                <a:pPr marL="88900" indent="0">
                  <a:buNone/>
                </a:pPr>
                <a:r>
                  <a:rPr lang="en-US" sz="1600" dirty="0"/>
                  <a:t>Từ </a:t>
                </a:r>
                <a:r>
                  <a:rPr lang="en-US" sz="1600" dirty="0" err="1"/>
                  <a:t>chứng</a:t>
                </a:r>
                <a:r>
                  <a:rPr lang="en-US" sz="1600" dirty="0"/>
                  <a:t> </a:t>
                </a:r>
                <a:r>
                  <a:rPr lang="en-US" sz="1600" dirty="0" err="1"/>
                  <a:t>minh</a:t>
                </a:r>
                <a:r>
                  <a:rPr lang="en-US" sz="1600" dirty="0"/>
                  <a:t> </a:t>
                </a:r>
                <a:r>
                  <a:rPr lang="en-US" sz="1600" dirty="0" err="1"/>
                  <a:t>trên</a:t>
                </a:r>
                <a:r>
                  <a:rPr lang="en-US" sz="1600" dirty="0"/>
                  <a:t> </a:t>
                </a:r>
                <a:r>
                  <a:rPr lang="en-US" sz="1600" dirty="0" err="1"/>
                  <a:t>cộng</a:t>
                </a:r>
                <a:r>
                  <a:rPr lang="en-US" sz="1600" dirty="0"/>
                  <a:t> </a:t>
                </a:r>
                <a:r>
                  <a:rPr lang="en-US" sz="1600" dirty="0" err="1"/>
                  <a:t>với</a:t>
                </a:r>
                <a:r>
                  <a:rPr lang="en-US" sz="1600" dirty="0"/>
                  <a:t> </a:t>
                </a:r>
                <a14:m>
                  <m:oMath xmlns:m="http://schemas.openxmlformats.org/officeDocument/2006/math">
                    <m:r>
                      <a:rPr lang="en-US" sz="1600" b="0" i="1" smtClean="0">
                        <a:latin typeface="Cambria Math" panose="02040503050406030204" pitchFamily="18" charset="0"/>
                      </a:rPr>
                      <m:t>𝑓</m:t>
                    </m:r>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𝑘</m:t>
                        </m:r>
                      </m:sub>
                    </m:sSub>
                    <m:r>
                      <a:rPr lang="en-US" sz="1600" b="0" i="1" smtClean="0">
                        <a:latin typeface="Cambria Math" panose="02040503050406030204" pitchFamily="18" charset="0"/>
                      </a:rPr>
                      <m:t>)</m:t>
                    </m:r>
                  </m:oMath>
                </a14:m>
                <a:r>
                  <a:rPr lang="en-US" sz="1600" dirty="0"/>
                  <a:t> </a:t>
                </a:r>
                <a:r>
                  <a:rPr lang="en-US" sz="1600" dirty="0" err="1"/>
                  <a:t>liên</a:t>
                </a:r>
                <a:r>
                  <a:rPr lang="en-US" sz="1600" dirty="0"/>
                  <a:t> </a:t>
                </a:r>
                <a:r>
                  <a:rPr lang="en-US" sz="1600" dirty="0" err="1"/>
                  <a:t>tục</a:t>
                </a:r>
                <a:r>
                  <a:rPr lang="en-US" sz="1600" dirty="0"/>
                  <a:t> </a:t>
                </a:r>
                <a:r>
                  <a:rPr lang="en-US" sz="1600" dirty="0" err="1"/>
                  <a:t>đều</a:t>
                </a:r>
                <a:r>
                  <a:rPr lang="en-US" sz="1600" dirty="0"/>
                  <a:t> (</a:t>
                </a:r>
                <a:r>
                  <a:rPr lang="en-US" sz="1600" dirty="0" err="1"/>
                  <a:t>dựa</a:t>
                </a:r>
                <a:r>
                  <a:rPr lang="en-US" sz="1600" dirty="0"/>
                  <a:t> </a:t>
                </a:r>
                <a:r>
                  <a:rPr lang="en-US" sz="1600" dirty="0" err="1"/>
                  <a:t>trên</a:t>
                </a:r>
                <a:r>
                  <a:rPr lang="en-US" sz="1600" dirty="0"/>
                  <a:t> </a:t>
                </a:r>
                <a:r>
                  <a:rPr lang="en-US" sz="1600" dirty="0" err="1"/>
                  <a:t>công</a:t>
                </a:r>
                <a:r>
                  <a:rPr lang="en-US" sz="1600" dirty="0"/>
                  <a:t> </a:t>
                </a:r>
                <a:r>
                  <a:rPr lang="en-US" sz="1600" dirty="0" err="1"/>
                  <a:t>thức</a:t>
                </a:r>
                <a:r>
                  <a:rPr lang="en-US" sz="1600" dirty="0"/>
                  <a:t> </a:t>
                </a:r>
                <a:r>
                  <a:rPr lang="en-US" sz="1600" dirty="0" err="1"/>
                  <a:t>sai</a:t>
                </a:r>
                <a:r>
                  <a:rPr lang="en-US" sz="1600" dirty="0"/>
                  <a:t> </a:t>
                </a:r>
                <a:r>
                  <a:rPr lang="en-US" sz="1600" dirty="0" err="1"/>
                  <a:t>số</a:t>
                </a:r>
                <a:r>
                  <a:rPr lang="en-US" sz="1600" dirty="0"/>
                  <a:t> </a:t>
                </a:r>
                <a:r>
                  <a:rPr lang="en-US" sz="1600" dirty="0" err="1"/>
                  <a:t>được</a:t>
                </a:r>
                <a:r>
                  <a:rPr lang="en-US" sz="1600" dirty="0"/>
                  <a:t> </a:t>
                </a:r>
                <a:r>
                  <a:rPr lang="en-US" sz="1600" dirty="0" err="1"/>
                  <a:t>trình</a:t>
                </a:r>
                <a:r>
                  <a:rPr lang="en-US" sz="1600" dirty="0"/>
                  <a:t> </a:t>
                </a:r>
                <a:r>
                  <a:rPr lang="en-US" sz="1600" dirty="0" err="1"/>
                  <a:t>bày</a:t>
                </a:r>
                <a:r>
                  <a:rPr lang="en-US" sz="1600" dirty="0"/>
                  <a:t> ở </a:t>
                </a:r>
                <a:r>
                  <a:rPr lang="en-US" sz="1600" dirty="0" err="1"/>
                  <a:t>dưới</a:t>
                </a:r>
                <a:r>
                  <a:rPr lang="en-US" sz="1600" dirty="0"/>
                  <a:t>) ta </a:t>
                </a:r>
                <a:r>
                  <a:rPr lang="en-US" sz="1600" dirty="0" err="1"/>
                  <a:t>có</a:t>
                </a:r>
                <a:r>
                  <a:rPr lang="en-US" sz="1600" dirty="0"/>
                  <a:t>:</a:t>
                </a:r>
              </a:p>
              <a:p>
                <a:pPr marL="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𝑥</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r>
                        <a:rPr lang="en-US" sz="1600" b="0" i="1" smtClean="0">
                          <a:latin typeface="Cambria Math" panose="02040503050406030204" pitchFamily="18" charset="0"/>
                        </a:rPr>
                        <m:t>=</m:t>
                      </m:r>
                      <m:func>
                        <m:funcPr>
                          <m:ctrlPr>
                            <a:rPr lang="en-US" sz="1600" b="0" i="1" smtClean="0">
                              <a:latin typeface="Cambria Math" panose="02040503050406030204" pitchFamily="18" charset="0"/>
                            </a:rPr>
                          </m:ctrlPr>
                        </m:funcPr>
                        <m:fName>
                          <m:limLow>
                            <m:limLowPr>
                              <m:ctrlPr>
                                <a:rPr lang="en-US" sz="1600" b="0" i="1" smtClean="0">
                                  <a:latin typeface="Cambria Math" panose="02040503050406030204" pitchFamily="18" charset="0"/>
                                </a:rPr>
                              </m:ctrlPr>
                            </m:limLowPr>
                            <m:e>
                              <m:r>
                                <m:rPr>
                                  <m:sty m:val="p"/>
                                </m:rPr>
                                <a:rPr lang="en-US" sz="1600" b="0" i="0" smtClean="0">
                                  <a:latin typeface="Cambria Math" panose="02040503050406030204" pitchFamily="18" charset="0"/>
                                </a:rPr>
                                <m:t>lim</m:t>
                              </m:r>
                            </m:e>
                            <m:lim>
                              <m:r>
                                <a:rPr lang="en-US" sz="1600" b="0" i="1" smtClean="0">
                                  <a:latin typeface="Cambria Math" panose="02040503050406030204" pitchFamily="18" charset="0"/>
                                </a:rPr>
                                <m:t>𝑘</m:t>
                              </m:r>
                              <m:r>
                                <a:rPr lang="en-US" sz="1600" b="0" i="1" smtClean="0">
                                  <a:latin typeface="Cambria Math" panose="02040503050406030204" pitchFamily="18" charset="0"/>
                                </a:rPr>
                                <m:t>→∞</m:t>
                              </m:r>
                            </m:lim>
                          </m:limLow>
                        </m:fName>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𝑘</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m:t>
                          </m:r>
                          <m:func>
                            <m:funcPr>
                              <m:ctrlPr>
                                <a:rPr lang="en-US" sz="1600" b="0" i="1" smtClean="0">
                                  <a:latin typeface="Cambria Math" panose="02040503050406030204" pitchFamily="18" charset="0"/>
                                </a:rPr>
                              </m:ctrlPr>
                            </m:funcPr>
                            <m:fName>
                              <m:limLow>
                                <m:limLowPr>
                                  <m:ctrlPr>
                                    <a:rPr lang="en-US" sz="1600" b="0" i="1" smtClean="0">
                                      <a:latin typeface="Cambria Math" panose="02040503050406030204" pitchFamily="18" charset="0"/>
                                    </a:rPr>
                                  </m:ctrlPr>
                                </m:limLowPr>
                                <m:e>
                                  <m:r>
                                    <m:rPr>
                                      <m:sty m:val="p"/>
                                    </m:rPr>
                                    <a:rPr lang="en-US" sz="1600" b="0" i="0" smtClean="0">
                                      <a:latin typeface="Cambria Math" panose="02040503050406030204" pitchFamily="18" charset="0"/>
                                    </a:rPr>
                                    <m:t>lim</m:t>
                                  </m:r>
                                </m:e>
                                <m:lim>
                                  <m:r>
                                    <a:rPr lang="en-US" sz="1600" b="0" i="1" smtClean="0">
                                      <a:latin typeface="Cambria Math" panose="02040503050406030204" pitchFamily="18" charset="0"/>
                                    </a:rPr>
                                    <m:t>𝑘</m:t>
                                  </m:r>
                                  <m:r>
                                    <a:rPr lang="en-US" sz="1600" b="0" i="1" smtClean="0">
                                      <a:latin typeface="Cambria Math" panose="02040503050406030204" pitchFamily="18" charset="0"/>
                                    </a:rPr>
                                    <m:t> →∞</m:t>
                                  </m:r>
                                </m:lim>
                              </m:limLow>
                            </m:fName>
                            <m:e>
                              <m:nary>
                                <m:naryPr>
                                  <m:limLoc m:val="undOvr"/>
                                  <m:ctrlPr>
                                    <a:rPr lang="en-US" sz="1600" b="0" i="1" smtClean="0">
                                      <a:latin typeface="Cambria Math" panose="02040503050406030204" pitchFamily="18" charset="0"/>
                                    </a:rPr>
                                  </m:ctrlPr>
                                </m:naryPr>
                                <m:sub>
                                  <m:sSub>
                                    <m:sSubPr>
                                      <m:ctrlPr>
                                        <a:rPr lang="vi-VN" sz="1600" b="0" i="1" smtClean="0">
                                          <a:latin typeface="Cambria Math" panose="02040503050406030204" pitchFamily="18" charset="0"/>
                                        </a:rPr>
                                      </m:ctrlPr>
                                    </m:sSubPr>
                                    <m:e>
                                      <m:r>
                                        <m:rPr>
                                          <m:sty m:val="p"/>
                                          <m:brk m:alnAt="24"/>
                                        </m:rPr>
                                        <a:rPr lang="vi-VN" sz="1600" i="1">
                                          <a:latin typeface="Cambria Math" panose="02040503050406030204" pitchFamily="18" charset="0"/>
                                        </a:rPr>
                                        <m:t>t</m:t>
                                      </m:r>
                                    </m:e>
                                    <m:sub>
                                      <m:r>
                                        <m:rPr>
                                          <m:brk m:alnAt="24"/>
                                        </m:rPr>
                                        <a:rPr lang="vi-VN" sz="1600" i="1">
                                          <a:latin typeface="Cambria Math" panose="02040503050406030204" pitchFamily="18" charset="0"/>
                                        </a:rPr>
                                        <m:t>0</m:t>
                                      </m:r>
                                    </m:sub>
                                  </m:sSub>
                                </m:sub>
                                <m:sup>
                                  <m:r>
                                    <m:rPr>
                                      <m:sty m:val="p"/>
                                    </m:rPr>
                                    <a:rPr lang="vi-VN" sz="1600" i="1">
                                      <a:latin typeface="Cambria Math" panose="02040503050406030204" pitchFamily="18" charset="0"/>
                                    </a:rPr>
                                    <m:t>t</m:t>
                                  </m:r>
                                </m:sup>
                                <m:e>
                                  <m:r>
                                    <m:rPr>
                                      <m:sty m:val="p"/>
                                    </m:rPr>
                                    <a:rPr lang="vi-VN" sz="1600" i="1">
                                      <a:latin typeface="Cambria Math" panose="02040503050406030204" pitchFamily="18" charset="0"/>
                                    </a:rPr>
                                    <m:t>f</m:t>
                                  </m:r>
                                  <m:r>
                                    <a:rPr lang="vi-VN" sz="1600" b="0" i="1" smtClean="0">
                                      <a:latin typeface="Cambria Math" panose="02040503050406030204" pitchFamily="18" charset="0"/>
                                    </a:rPr>
                                    <m:t>(</m:t>
                                  </m:r>
                                  <m:r>
                                    <m:rPr>
                                      <m:sty m:val="p"/>
                                    </m:rPr>
                                    <a:rPr lang="vi-VN" sz="1600" i="1">
                                      <a:latin typeface="Cambria Math" panose="02040503050406030204" pitchFamily="18" charset="0"/>
                                    </a:rPr>
                                    <m:t>s</m:t>
                                  </m:r>
                                  <m:r>
                                    <a:rPr lang="vi-VN" sz="1600" b="0" i="1" smtClean="0">
                                      <a:latin typeface="Cambria Math" panose="02040503050406030204" pitchFamily="18" charset="0"/>
                                    </a:rPr>
                                    <m:t>,</m:t>
                                  </m:r>
                                  <m:sSub>
                                    <m:sSubPr>
                                      <m:ctrlPr>
                                        <a:rPr lang="vi-VN" sz="1600" b="0" i="1" smtClean="0">
                                          <a:latin typeface="Cambria Math" panose="02040503050406030204" pitchFamily="18" charset="0"/>
                                        </a:rPr>
                                      </m:ctrlPr>
                                    </m:sSubPr>
                                    <m:e>
                                      <m:r>
                                        <m:rPr>
                                          <m:sty m:val="p"/>
                                        </m:rPr>
                                        <a:rPr lang="vi-VN" sz="1600" i="1">
                                          <a:latin typeface="Cambria Math" panose="02040503050406030204" pitchFamily="18" charset="0"/>
                                        </a:rPr>
                                        <m:t>x</m:t>
                                      </m:r>
                                    </m:e>
                                    <m:sub>
                                      <m:r>
                                        <m:rPr>
                                          <m:sty m:val="p"/>
                                        </m:rPr>
                                        <a:rPr lang="vi-VN" sz="1600" i="1">
                                          <a:latin typeface="Cambria Math" panose="02040503050406030204" pitchFamily="18" charset="0"/>
                                        </a:rPr>
                                        <m:t>k</m:t>
                                      </m:r>
                                    </m:sub>
                                  </m:sSub>
                                  <m:d>
                                    <m:dPr>
                                      <m:ctrlPr>
                                        <a:rPr lang="vi-VN" sz="1600" b="0" i="1" smtClean="0">
                                          <a:latin typeface="Cambria Math" panose="02040503050406030204" pitchFamily="18" charset="0"/>
                                        </a:rPr>
                                      </m:ctrlPr>
                                    </m:dPr>
                                    <m:e>
                                      <m:r>
                                        <m:rPr>
                                          <m:sty m:val="p"/>
                                        </m:rPr>
                                        <a:rPr lang="vi-VN" sz="1600" i="1">
                                          <a:latin typeface="Cambria Math" panose="02040503050406030204" pitchFamily="18" charset="0"/>
                                        </a:rPr>
                                        <m:t>s</m:t>
                                      </m:r>
                                    </m:e>
                                  </m:d>
                                  <m:r>
                                    <a:rPr lang="vi-VN" sz="1600" b="0" i="1" smtClean="0">
                                      <a:latin typeface="Cambria Math" panose="02040503050406030204" pitchFamily="18" charset="0"/>
                                    </a:rPr>
                                    <m:t>)</m:t>
                                  </m:r>
                                  <m:r>
                                    <m:rPr>
                                      <m:sty m:val="p"/>
                                    </m:rPr>
                                    <a:rPr lang="vi-VN" sz="1600" i="1">
                                      <a:latin typeface="Cambria Math" panose="02040503050406030204" pitchFamily="18" charset="0"/>
                                    </a:rPr>
                                    <m:t>ds</m:t>
                                  </m:r>
                                </m:e>
                              </m:nary>
                            </m:e>
                          </m:func>
                        </m:e>
                      </m:func>
                    </m:oMath>
                  </m:oMathPara>
                </a14:m>
                <a:endParaRPr lang="en-US" sz="1600" b="0" dirty="0"/>
              </a:p>
              <a:p>
                <a:pPr marL="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m:t>
                      </m:r>
                      <m:nary>
                        <m:naryPr>
                          <m:ctrlPr>
                            <a:rPr lang="en-US" sz="1600" b="0" i="1" smtClean="0">
                              <a:latin typeface="Cambria Math" panose="02040503050406030204" pitchFamily="18" charset="0"/>
                            </a:rPr>
                          </m:ctrlPr>
                        </m:naryPr>
                        <m: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𝑡</m:t>
                              </m:r>
                            </m:e>
                            <m:sub>
                              <m:r>
                                <a:rPr lang="en-US" sz="1600" b="0" i="1" smtClean="0">
                                  <a:latin typeface="Cambria Math" panose="02040503050406030204" pitchFamily="18" charset="0"/>
                                </a:rPr>
                                <m:t>0</m:t>
                              </m:r>
                            </m:sub>
                          </m:sSub>
                        </m:sub>
                        <m:sup>
                          <m:r>
                            <m:rPr>
                              <m:sty m:val="p"/>
                            </m:rPr>
                            <a:rPr lang="vi-VN" sz="1600" i="1">
                              <a:latin typeface="Cambria Math" panose="02040503050406030204" pitchFamily="18" charset="0"/>
                            </a:rPr>
                            <m:t>t</m:t>
                          </m:r>
                        </m:sup>
                        <m:e>
                          <m:func>
                            <m:funcPr>
                              <m:ctrlPr>
                                <a:rPr lang="en-US" sz="1600" b="0" i="1" smtClean="0">
                                  <a:latin typeface="Cambria Math" panose="02040503050406030204" pitchFamily="18" charset="0"/>
                                </a:rPr>
                              </m:ctrlPr>
                            </m:funcPr>
                            <m:fName>
                              <m:limLow>
                                <m:limLowPr>
                                  <m:ctrlPr>
                                    <a:rPr lang="en-US" sz="1600" b="0" i="1" smtClean="0">
                                      <a:latin typeface="Cambria Math" panose="02040503050406030204" pitchFamily="18" charset="0"/>
                                    </a:rPr>
                                  </m:ctrlPr>
                                </m:limLowPr>
                                <m:e>
                                  <m:r>
                                    <m:rPr>
                                      <m:sty m:val="p"/>
                                    </m:rPr>
                                    <a:rPr lang="en-US" sz="1600" b="0" i="0" smtClean="0">
                                      <a:latin typeface="Cambria Math" panose="02040503050406030204" pitchFamily="18" charset="0"/>
                                    </a:rPr>
                                    <m:t>lim</m:t>
                                  </m:r>
                                </m:e>
                                <m:lim>
                                  <m:r>
                                    <a:rPr lang="en-US" sz="1600" b="0" i="1" smtClean="0">
                                      <a:latin typeface="Cambria Math" panose="02040503050406030204" pitchFamily="18" charset="0"/>
                                    </a:rPr>
                                    <m:t>𝑘</m:t>
                                  </m:r>
                                  <m:r>
                                    <a:rPr lang="en-US" sz="1600" b="0" i="1" smtClean="0">
                                      <a:latin typeface="Cambria Math" panose="02040503050406030204" pitchFamily="18" charset="0"/>
                                    </a:rPr>
                                    <m:t>→∞</m:t>
                                  </m:r>
                                </m:lim>
                              </m:limLow>
                            </m:fName>
                            <m:e>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𝑠</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𝑘</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𝑠</m:t>
                                      </m:r>
                                    </m:e>
                                  </m:d>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m:t>
                              </m:r>
                              <m:nary>
                                <m:naryPr>
                                  <m:ctrlPr>
                                    <a:rPr lang="en-US" sz="1600" b="0" i="1" smtClean="0">
                                      <a:latin typeface="Cambria Math" panose="02040503050406030204" pitchFamily="18" charset="0"/>
                                    </a:rPr>
                                  </m:ctrlPr>
                                </m:naryPr>
                                <m: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𝑡</m:t>
                                      </m:r>
                                    </m:e>
                                    <m:sub>
                                      <m:r>
                                        <a:rPr lang="en-US" sz="1600" b="0" i="1" smtClean="0">
                                          <a:latin typeface="Cambria Math" panose="02040503050406030204" pitchFamily="18" charset="0"/>
                                        </a:rPr>
                                        <m:t>0</m:t>
                                      </m:r>
                                    </m:sub>
                                  </m:sSub>
                                </m:sub>
                                <m:sup>
                                  <m:r>
                                    <m:rPr>
                                      <m:sty m:val="p"/>
                                    </m:rPr>
                                    <a:rPr lang="vi-VN" sz="1600" i="1">
                                      <a:latin typeface="Cambria Math" panose="02040503050406030204" pitchFamily="18" charset="0"/>
                                    </a:rPr>
                                    <m:t>t</m:t>
                                  </m:r>
                                </m:sup>
                                <m:e>
                                  <m:func>
                                    <m:funcPr>
                                      <m:ctrlPr>
                                        <a:rPr lang="en-US" sz="1600" b="0" i="1" smtClean="0">
                                          <a:latin typeface="Cambria Math" panose="02040503050406030204" pitchFamily="18" charset="0"/>
                                        </a:rPr>
                                      </m:ctrlPr>
                                    </m:funcPr>
                                    <m:fName>
                                      <m:limLow>
                                        <m:limLowPr>
                                          <m:ctrlPr>
                                            <a:rPr lang="en-US" sz="1600" b="0" i="1" smtClean="0">
                                              <a:latin typeface="Cambria Math" panose="02040503050406030204" pitchFamily="18" charset="0"/>
                                            </a:rPr>
                                          </m:ctrlPr>
                                        </m:limLowPr>
                                        <m:e>
                                          <m:r>
                                            <m:rPr>
                                              <m:sty m:val="p"/>
                                            </m:rPr>
                                            <a:rPr lang="en-US" sz="1600" b="0" i="0" smtClean="0">
                                              <a:latin typeface="Cambria Math" panose="02040503050406030204" pitchFamily="18" charset="0"/>
                                            </a:rPr>
                                            <m:t>lim</m:t>
                                          </m:r>
                                        </m:e>
                                        <m:lim>
                                          <m:r>
                                            <a:rPr lang="en-US" sz="1600" b="0" i="1" smtClean="0">
                                              <a:latin typeface="Cambria Math" panose="02040503050406030204" pitchFamily="18" charset="0"/>
                                            </a:rPr>
                                            <m:t>𝑘</m:t>
                                          </m:r>
                                          <m:r>
                                            <a:rPr lang="en-US" sz="1600" b="0" i="1" smtClean="0">
                                              <a:latin typeface="Cambria Math" panose="02040503050406030204" pitchFamily="18" charset="0"/>
                                            </a:rPr>
                                            <m:t>→∞</m:t>
                                          </m:r>
                                        </m:lim>
                                      </m:limLow>
                                    </m:fName>
                                    <m:e>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𝑠</m:t>
                                          </m:r>
                                          <m:r>
                                            <a:rPr lang="en-US" sz="1600" b="0" i="1" smtClean="0">
                                              <a:latin typeface="Cambria Math" panose="02040503050406030204" pitchFamily="18" charset="0"/>
                                            </a:rPr>
                                            <m:t>,</m:t>
                                          </m:r>
                                          <m:r>
                                            <a:rPr lang="en-US" sz="1600" b="0" i="1" smtClean="0">
                                              <a:latin typeface="Cambria Math" panose="02040503050406030204" pitchFamily="18" charset="0"/>
                                            </a:rPr>
                                            <m:t>𝑥</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𝑠</m:t>
                                              </m:r>
                                            </m:e>
                                          </m:d>
                                        </m:e>
                                      </m:d>
                                      <m:r>
                                        <a:rPr lang="en-US" sz="1600" b="0" i="1" smtClean="0">
                                          <a:latin typeface="Cambria Math" panose="02040503050406030204" pitchFamily="18" charset="0"/>
                                        </a:rPr>
                                        <m:t> </m:t>
                                      </m:r>
                                      <m:r>
                                        <a:rPr lang="en-US" sz="1600" b="0" i="1" smtClean="0">
                                          <a:latin typeface="Cambria Math" panose="02040503050406030204" pitchFamily="18" charset="0"/>
                                        </a:rPr>
                                        <m:t>𝑑𝑠</m:t>
                                      </m:r>
                                    </m:e>
                                  </m:func>
                                </m:e>
                              </m:nary>
                            </m:e>
                          </m:func>
                        </m:e>
                      </m:nary>
                    </m:oMath>
                  </m:oMathPara>
                </a14:m>
                <a:endParaRPr lang="en-US" sz="1600" b="0" dirty="0"/>
              </a:p>
              <a:p>
                <a:pPr marL="0" indent="0">
                  <a:buNone/>
                </a:pPr>
                <a:r>
                  <a:rPr lang="en-US" sz="1600" dirty="0" err="1"/>
                  <a:t>Từ</a:t>
                </a:r>
                <a:r>
                  <a:rPr lang="en-US" sz="1600" dirty="0"/>
                  <a:t> </a:t>
                </a:r>
                <a:r>
                  <a:rPr lang="en-US" sz="1600" dirty="0" err="1"/>
                  <a:t>đây</a:t>
                </a:r>
                <a:r>
                  <a:rPr lang="en-US" sz="1600" dirty="0"/>
                  <a:t> ta </a:t>
                </a:r>
                <a:r>
                  <a:rPr lang="en-US" sz="1600" dirty="0" err="1"/>
                  <a:t>thấy</a:t>
                </a:r>
                <a:r>
                  <a:rPr lang="en-US" sz="1600" dirty="0"/>
                  <a:t> </a:t>
                </a:r>
                <a14:m>
                  <m:oMath xmlns:m="http://schemas.openxmlformats.org/officeDocument/2006/math">
                    <m:r>
                      <a:rPr lang="en-US" sz="1600" b="0" i="1" smtClean="0">
                        <a:latin typeface="Cambria Math" panose="02040503050406030204" pitchFamily="18" charset="0"/>
                      </a:rPr>
                      <m:t>𝑥</m:t>
                    </m:r>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oMath>
                </a14:m>
                <a:r>
                  <a:rPr lang="en-US" sz="1600" dirty="0"/>
                  <a:t> </a:t>
                </a:r>
                <a:r>
                  <a:rPr lang="en-US" sz="1600" dirty="0" err="1"/>
                  <a:t>khả</a:t>
                </a:r>
                <a:r>
                  <a:rPr lang="en-US" sz="1600" dirty="0"/>
                  <a:t> vi </a:t>
                </a:r>
                <a:r>
                  <a:rPr lang="en-US" sz="1600" dirty="0" err="1"/>
                  <a:t>và</a:t>
                </a:r>
                <a:r>
                  <a:rPr lang="en-US" sz="1600" dirty="0"/>
                  <a:t> </a:t>
                </a:r>
                <a:r>
                  <a:rPr lang="en-US" sz="1600" dirty="0" err="1"/>
                  <a:t>đạo</a:t>
                </a:r>
                <a:r>
                  <a:rPr lang="en-US" sz="1600" dirty="0"/>
                  <a:t> </a:t>
                </a:r>
                <a:r>
                  <a:rPr lang="en-US" sz="1600" dirty="0" err="1"/>
                  <a:t>hàm</a:t>
                </a:r>
                <a:r>
                  <a:rPr lang="en-US" sz="1600" dirty="0"/>
                  <a:t> </a:t>
                </a:r>
                <a:r>
                  <a:rPr lang="en-US" sz="1600" dirty="0" err="1"/>
                  <a:t>hai</a:t>
                </a:r>
                <a:r>
                  <a:rPr lang="en-US" sz="1600" dirty="0"/>
                  <a:t> </a:t>
                </a:r>
                <a:r>
                  <a:rPr lang="en-US" sz="1600" dirty="0" err="1"/>
                  <a:t>vế</a:t>
                </a:r>
                <a:r>
                  <a:rPr lang="en-US" sz="1600" dirty="0"/>
                  <a:t> ta </a:t>
                </a:r>
                <a:r>
                  <a:rPr lang="en-US" sz="1600" dirty="0" err="1"/>
                  <a:t>được</a:t>
                </a:r>
                <a:r>
                  <a:rPr lang="en-US" sz="1600" dirty="0"/>
                  <a:t>:</a:t>
                </a:r>
              </a:p>
              <a:p>
                <a:pPr marL="0" indent="0">
                  <a:buNone/>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𝑑𝑥</m:t>
                          </m:r>
                        </m:num>
                        <m:den>
                          <m:r>
                            <a:rPr lang="en-US" sz="1600" b="0" i="1" smtClean="0">
                              <a:latin typeface="Cambria Math" panose="02040503050406030204" pitchFamily="18" charset="0"/>
                            </a:rPr>
                            <m:t>𝑑𝑡</m:t>
                          </m:r>
                        </m:den>
                      </m:f>
                      <m:r>
                        <a:rPr lang="en-US" sz="1600" b="0" i="1" smtClean="0">
                          <a:latin typeface="Cambria Math" panose="02040503050406030204" pitchFamily="18" charset="0"/>
                        </a:rPr>
                        <m:t>=</m:t>
                      </m:r>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r>
                            <a:rPr lang="en-US" sz="1600" b="0" i="1" smtClean="0">
                              <a:latin typeface="Cambria Math" panose="02040503050406030204" pitchFamily="18" charset="0"/>
                            </a:rPr>
                            <m:t>,</m:t>
                          </m:r>
                          <m:r>
                            <a:rPr lang="en-US" sz="1600" b="0" i="1" smtClean="0">
                              <a:latin typeface="Cambria Math" panose="02040503050406030204" pitchFamily="18" charset="0"/>
                            </a:rPr>
                            <m:t>𝑥</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e>
                      </m:d>
                    </m:oMath>
                  </m:oMathPara>
                </a14:m>
                <a:endParaRPr lang="en-US" sz="1600" b="0" dirty="0"/>
              </a:p>
              <a:p>
                <a:pPr marL="0" indent="0">
                  <a:buNone/>
                </a:pPr>
                <a:r>
                  <a:rPr lang="en-US" sz="1600" dirty="0" err="1"/>
                  <a:t>Vậy</a:t>
                </a:r>
                <a:r>
                  <a:rPr lang="en-US" sz="1600" dirty="0"/>
                  <a:t> ta </a:t>
                </a:r>
                <a:r>
                  <a:rPr lang="en-US" sz="1600" dirty="0" err="1"/>
                  <a:t>được</a:t>
                </a:r>
                <a:r>
                  <a:rPr lang="en-US" sz="1600" dirty="0"/>
                  <a:t> </a:t>
                </a:r>
                <a:r>
                  <a:rPr lang="en-US" sz="1600" dirty="0" err="1"/>
                  <a:t>nghiệm</a:t>
                </a:r>
                <a:r>
                  <a:rPr lang="en-US" sz="1600" dirty="0"/>
                  <a:t> </a:t>
                </a:r>
                <a14:m>
                  <m:oMath xmlns:m="http://schemas.openxmlformats.org/officeDocument/2006/math">
                    <m:r>
                      <a:rPr lang="en-US" sz="1600" b="0" i="1" smtClean="0">
                        <a:latin typeface="Cambria Math" panose="02040503050406030204" pitchFamily="18" charset="0"/>
                      </a:rPr>
                      <m:t>𝑥</m:t>
                    </m:r>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oMath>
                </a14:m>
                <a:r>
                  <a:rPr lang="en-US" sz="1600" dirty="0"/>
                  <a:t> </a:t>
                </a:r>
                <a:r>
                  <a:rPr lang="en-US" sz="1600" dirty="0" err="1"/>
                  <a:t>thỏa</a:t>
                </a:r>
                <a:r>
                  <a:rPr lang="en-US" sz="1600" dirty="0"/>
                  <a:t> </a:t>
                </a:r>
                <a:r>
                  <a:rPr lang="en-US" sz="1600" dirty="0" err="1"/>
                  <a:t>mãn</a:t>
                </a:r>
                <a:r>
                  <a:rPr lang="en-US" sz="1600" dirty="0"/>
                  <a:t> </a:t>
                </a:r>
                <a:r>
                  <a:rPr lang="en-US" sz="1600" dirty="0" err="1"/>
                  <a:t>phương</a:t>
                </a:r>
                <a:r>
                  <a:rPr lang="en-US" sz="1600" dirty="0"/>
                  <a:t> </a:t>
                </a:r>
                <a:r>
                  <a:rPr lang="en-US" sz="1600" dirty="0" err="1"/>
                  <a:t>trình</a:t>
                </a:r>
                <a:r>
                  <a:rPr lang="en-US" sz="1600" dirty="0"/>
                  <a:t> ban </a:t>
                </a:r>
                <a:r>
                  <a:rPr lang="en-US" sz="1600" dirty="0" err="1"/>
                  <a:t>đầu</a:t>
                </a:r>
                <a:endParaRPr lang="en-US" sz="1600" dirty="0"/>
              </a:p>
              <a:p>
                <a:endParaRPr lang="en-US" sz="1600" dirty="0"/>
              </a:p>
            </p:txBody>
          </p:sp>
        </mc:Choice>
        <mc:Fallback xmlns="">
          <p:sp>
            <p:nvSpPr>
              <p:cNvPr id="3" name="Text Placeholder 2">
                <a:extLst>
                  <a:ext uri="{FF2B5EF4-FFF2-40B4-BE49-F238E27FC236}">
                    <a16:creationId xmlns:a16="http://schemas.microsoft.com/office/drawing/2014/main" id="{D37D65BF-E544-4C7D-84D0-E223C7FE28D1}"/>
                  </a:ext>
                </a:extLst>
              </p:cNvPr>
              <p:cNvSpPr>
                <a:spLocks noGrp="1" noRot="1" noChangeAspect="1" noMove="1" noResize="1" noEditPoints="1" noAdjustHandles="1" noChangeArrowheads="1" noChangeShapeType="1" noTextEdit="1"/>
              </p:cNvSpPr>
              <p:nvPr>
                <p:ph type="body" idx="1"/>
              </p:nvPr>
            </p:nvSpPr>
            <p:spPr>
              <a:xfrm>
                <a:off x="1384724" y="1301493"/>
                <a:ext cx="6788251" cy="3368477"/>
              </a:xfrm>
              <a:blipFill>
                <a:blip r:embed="rId2"/>
                <a:stretch>
                  <a:fillRect l="-449"/>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C849152D-9628-46B5-9243-8071559E00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1332568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43889-F876-4020-8672-04D97FA369F7}"/>
              </a:ext>
            </a:extLst>
          </p:cNvPr>
          <p:cNvSpPr>
            <a:spLocks noGrp="1"/>
          </p:cNvSpPr>
          <p:nvPr>
            <p:ph type="title"/>
          </p:nvPr>
        </p:nvSpPr>
        <p:spPr/>
        <p:txBody>
          <a:bodyPr/>
          <a:lstStyle/>
          <a:p>
            <a:r>
              <a:rPr lang="en-US" dirty="0" err="1"/>
              <a:t>Công</a:t>
            </a:r>
            <a:r>
              <a:rPr lang="en-US" dirty="0"/>
              <a:t> </a:t>
            </a:r>
            <a:r>
              <a:rPr lang="en-US" dirty="0" err="1"/>
              <a:t>thức</a:t>
            </a:r>
            <a:r>
              <a:rPr lang="en-US" dirty="0"/>
              <a:t> </a:t>
            </a:r>
            <a:r>
              <a:rPr lang="en-US" dirty="0" err="1"/>
              <a:t>sai</a:t>
            </a:r>
            <a:r>
              <a:rPr lang="en-US" dirty="0"/>
              <a:t> </a:t>
            </a:r>
            <a:r>
              <a:rPr lang="en-US" dirty="0" err="1"/>
              <a:t>số</a:t>
            </a: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979FD77D-AFBA-4C7D-ABC5-FFA2EA2BBB13}"/>
                  </a:ext>
                </a:extLst>
              </p:cNvPr>
              <p:cNvSpPr>
                <a:spLocks noGrp="1"/>
              </p:cNvSpPr>
              <p:nvPr>
                <p:ph type="body" idx="1"/>
              </p:nvPr>
            </p:nvSpPr>
            <p:spPr>
              <a:xfrm>
                <a:off x="1476691" y="1005840"/>
                <a:ext cx="6616800" cy="3299460"/>
              </a:xfrm>
            </p:spPr>
            <p:txBody>
              <a:bodyPr/>
              <a:lstStyle/>
              <a:p>
                <a:pPr marL="88900" indent="0" algn="l">
                  <a:buNone/>
                </a:pPr>
                <a:endParaRPr lang="en-US" sz="1400" dirty="0"/>
              </a:p>
              <a:p>
                <a:pPr algn="l"/>
                <a:r>
                  <a:rPr lang="en-US" sz="1400" dirty="0"/>
                  <a:t>Ta </a:t>
                </a:r>
                <a:r>
                  <a:rPr lang="en-US" sz="1400" dirty="0" err="1"/>
                  <a:t>có</a:t>
                </a:r>
                <a:r>
                  <a:rPr lang="en-US" sz="1400" dirty="0"/>
                  <a:t> 2 </a:t>
                </a:r>
                <a:r>
                  <a:rPr lang="en-US" sz="1400" dirty="0" err="1"/>
                  <a:t>cách</a:t>
                </a:r>
                <a:r>
                  <a:rPr lang="en-US" sz="1400" dirty="0"/>
                  <a:t> </a:t>
                </a:r>
                <a:r>
                  <a:rPr lang="en-US" sz="1400" dirty="0" err="1"/>
                  <a:t>đánh</a:t>
                </a:r>
                <a:r>
                  <a:rPr lang="en-US" sz="1400" dirty="0"/>
                  <a:t> </a:t>
                </a:r>
                <a:r>
                  <a:rPr lang="en-US" sz="1400" dirty="0" err="1"/>
                  <a:t>giá</a:t>
                </a:r>
                <a:r>
                  <a:rPr lang="en-US" sz="1400" dirty="0"/>
                  <a:t> </a:t>
                </a:r>
                <a:r>
                  <a:rPr lang="en-US" sz="1400" dirty="0" err="1"/>
                  <a:t>sai</a:t>
                </a:r>
                <a:r>
                  <a:rPr lang="en-US" sz="1400" dirty="0"/>
                  <a:t> </a:t>
                </a:r>
                <a:r>
                  <a:rPr lang="en-US" sz="1400" dirty="0" err="1"/>
                  <a:t>số</a:t>
                </a:r>
                <a:r>
                  <a:rPr lang="en-US" sz="1400" dirty="0"/>
                  <a:t> </a:t>
                </a:r>
                <a:r>
                  <a:rPr lang="en-US" sz="1400" dirty="0" err="1"/>
                  <a:t>tương</a:t>
                </a:r>
                <a:r>
                  <a:rPr lang="en-US" sz="1400" dirty="0"/>
                  <a:t> </a:t>
                </a:r>
                <a:r>
                  <a:rPr lang="en-US" sz="1400" dirty="0" err="1"/>
                  <a:t>ứng</a:t>
                </a:r>
                <a:r>
                  <a:rPr lang="en-US" sz="1400" dirty="0"/>
                  <a:t>:</a:t>
                </a:r>
              </a:p>
              <a:p>
                <a:pPr algn="l"/>
                <a:r>
                  <a:rPr lang="en-US" sz="1400" dirty="0"/>
                  <a:t> </a:t>
                </a:r>
                <a:r>
                  <a:rPr lang="en-US" sz="1400" b="1" dirty="0" err="1"/>
                  <a:t>Tiên</a:t>
                </a:r>
                <a:r>
                  <a:rPr lang="en-US" sz="1400" b="1" dirty="0"/>
                  <a:t> </a:t>
                </a:r>
                <a:r>
                  <a:rPr lang="en-US" sz="1400" b="1" dirty="0" err="1"/>
                  <a:t>nghiệm</a:t>
                </a:r>
                <a:r>
                  <a:rPr lang="en-US" sz="1400" b="1" dirty="0"/>
                  <a:t>:</a:t>
                </a:r>
              </a:p>
              <a:p>
                <a:pPr algn="l"/>
                <a:r>
                  <a:rPr lang="en-US" sz="1400" dirty="0"/>
                  <a:t> Ta </a:t>
                </a:r>
                <a:r>
                  <a:rPr lang="en-US" sz="1400" dirty="0" err="1"/>
                  <a:t>chứng</a:t>
                </a:r>
                <a:r>
                  <a:rPr lang="en-US" sz="1400" dirty="0"/>
                  <a:t> </a:t>
                </a:r>
                <a:r>
                  <a:rPr lang="en-US" sz="1400" dirty="0" err="1"/>
                  <a:t>minh</a:t>
                </a:r>
                <a:r>
                  <a:rPr lang="en-US" sz="1400" dirty="0"/>
                  <a:t> </a:t>
                </a:r>
                <a:r>
                  <a:rPr lang="en-US" sz="1400" dirty="0" err="1"/>
                  <a:t>quy</a:t>
                </a:r>
                <a:r>
                  <a:rPr lang="en-US" sz="1400" dirty="0"/>
                  <a:t> </a:t>
                </a:r>
                <a:r>
                  <a:rPr lang="en-US" sz="1400" dirty="0" err="1"/>
                  <a:t>nạp</a:t>
                </a:r>
                <a:r>
                  <a:rPr lang="en-US" sz="1400" dirty="0"/>
                  <a:t> </a:t>
                </a:r>
                <a:r>
                  <a:rPr lang="en-US" sz="1400" dirty="0" err="1"/>
                  <a:t>rằng</a:t>
                </a:r>
                <a:r>
                  <a:rPr lang="en-US" sz="1400" dirty="0"/>
                  <a:t> </a:t>
                </a:r>
                <a14:m>
                  <m:oMath xmlns:m="http://schemas.openxmlformats.org/officeDocument/2006/math">
                    <m:d>
                      <m:dPr>
                        <m:begChr m:val="|"/>
                        <m:endChr m:val="|"/>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𝑘</m:t>
                            </m:r>
                            <m:r>
                              <a:rPr lang="en-US" sz="1400" b="0" i="1" smtClean="0">
                                <a:latin typeface="Cambria Math" panose="02040503050406030204" pitchFamily="18" charset="0"/>
                              </a:rPr>
                              <m:t>+1</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𝑡</m:t>
                            </m:r>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𝑘</m:t>
                            </m:r>
                          </m:sub>
                        </m:sSub>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𝑡</m:t>
                            </m:r>
                          </m:e>
                        </m:d>
                      </m:e>
                    </m:d>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𝑀</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𝐿</m:t>
                            </m:r>
                          </m:e>
                          <m:sup>
                            <m:r>
                              <a:rPr lang="en-US" sz="1400" b="0" i="1" smtClean="0">
                                <a:latin typeface="Cambria Math" panose="02040503050406030204" pitchFamily="18" charset="0"/>
                              </a:rPr>
                              <m:t>𝑘</m:t>
                            </m:r>
                          </m:sup>
                        </m:sSup>
                        <m:d>
                          <m:dPr>
                            <m:ctrlPr>
                              <a:rPr lang="en-US" sz="1400" b="0" i="1" smtClean="0">
                                <a:latin typeface="Cambria Math" panose="02040503050406030204" pitchFamily="18" charset="0"/>
                              </a:rPr>
                            </m:ctrlPr>
                          </m:dPr>
                          <m:e>
                            <m:sSup>
                              <m:sSupPr>
                                <m:ctrlPr>
                                  <a:rPr lang="en-US" sz="1400" b="0" i="1" smtClean="0">
                                    <a:latin typeface="Cambria Math" panose="02040503050406030204" pitchFamily="18" charset="0"/>
                                  </a:rPr>
                                </m:ctrlPr>
                              </m:sSupPr>
                              <m:e>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𝑡</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𝑡</m:t>
                                        </m:r>
                                      </m:e>
                                      <m:sub>
                                        <m:r>
                                          <a:rPr lang="en-US" sz="1400" b="0" i="1" smtClean="0">
                                            <a:latin typeface="Cambria Math" panose="02040503050406030204" pitchFamily="18" charset="0"/>
                                          </a:rPr>
                                          <m:t>0</m:t>
                                        </m:r>
                                      </m:sub>
                                    </m:sSub>
                                  </m:e>
                                </m:d>
                              </m:e>
                              <m:sup>
                                <m:r>
                                  <a:rPr lang="en-US" sz="1400" b="0" i="1" smtClean="0">
                                    <a:latin typeface="Cambria Math" panose="02040503050406030204" pitchFamily="18" charset="0"/>
                                  </a:rPr>
                                  <m:t>𝑘</m:t>
                                </m:r>
                                <m:r>
                                  <a:rPr lang="en-US" sz="1400" b="0" i="1" smtClean="0">
                                    <a:latin typeface="Cambria Math" panose="02040503050406030204" pitchFamily="18" charset="0"/>
                                  </a:rPr>
                                  <m:t>+1</m:t>
                                </m:r>
                              </m:sup>
                            </m:sSup>
                          </m:e>
                        </m:d>
                      </m:num>
                      <m:den>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𝑘</m:t>
                            </m:r>
                            <m:r>
                              <a:rPr lang="en-US" sz="1400" b="0" i="1" smtClean="0">
                                <a:latin typeface="Cambria Math" panose="02040503050406030204" pitchFamily="18" charset="0"/>
                              </a:rPr>
                              <m:t>+1</m:t>
                            </m:r>
                          </m:e>
                        </m:d>
                        <m:r>
                          <a:rPr lang="en-US" sz="1400" b="0" i="1" smtClean="0">
                            <a:latin typeface="Cambria Math" panose="02040503050406030204" pitchFamily="18" charset="0"/>
                          </a:rPr>
                          <m:t>!</m:t>
                        </m:r>
                      </m:den>
                    </m:f>
                    <m:r>
                      <a:rPr lang="en-US" sz="1400" b="0" i="1" smtClean="0">
                        <a:latin typeface="Cambria Math" panose="02040503050406030204" pitchFamily="18" charset="0"/>
                      </a:rPr>
                      <m:t> </m:t>
                    </m:r>
                  </m:oMath>
                </a14:m>
                <a:r>
                  <a:rPr lang="en-US" sz="1400" dirty="0" err="1"/>
                  <a:t>với</a:t>
                </a:r>
                <a:r>
                  <a:rPr lang="en-US" sz="1400" dirty="0"/>
                  <a:t> </a:t>
                </a:r>
                <a14:m>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rPr>
                      <m:t>𝑡</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𝑡</m:t>
                            </m:r>
                          </m:e>
                          <m:sub>
                            <m:r>
                              <a:rPr lang="en-US" sz="1400" b="0" i="1" smtClean="0">
                                <a:latin typeface="Cambria Math" panose="02040503050406030204" pitchFamily="18" charset="0"/>
                              </a:rPr>
                              <m:t>0</m:t>
                            </m:r>
                          </m:sub>
                        </m:sSub>
                        <m:r>
                          <a:rPr lang="en-US" sz="1400" b="0" i="1" smtClean="0">
                            <a:latin typeface="Cambria Math" panose="02040503050406030204" pitchFamily="18" charset="0"/>
                          </a:rPr>
                          <m:t>−</m:t>
                        </m:r>
                        <m:r>
                          <a:rPr lang="en-US" sz="1400" b="0" i="1" smtClean="0">
                            <a:latin typeface="Cambria Math" panose="02040503050406030204" pitchFamily="18" charset="0"/>
                          </a:rPr>
                          <m:t>h</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𝑡</m:t>
                            </m:r>
                          </m:e>
                          <m:sub>
                            <m:r>
                              <a:rPr lang="en-US" sz="1400" b="0" i="1" smtClean="0">
                                <a:latin typeface="Cambria Math" panose="02040503050406030204" pitchFamily="18" charset="0"/>
                              </a:rPr>
                              <m:t>𝑜</m:t>
                            </m:r>
                          </m:sub>
                        </m:sSub>
                        <m:r>
                          <a:rPr lang="en-US" sz="1400" b="0" i="1" smtClean="0">
                            <a:latin typeface="Cambria Math" panose="02040503050406030204" pitchFamily="18" charset="0"/>
                          </a:rPr>
                          <m:t>+</m:t>
                        </m:r>
                        <m:r>
                          <a:rPr lang="en-US" sz="1400" b="0" i="1" smtClean="0">
                            <a:latin typeface="Cambria Math" panose="02040503050406030204" pitchFamily="18" charset="0"/>
                          </a:rPr>
                          <m:t>h</m:t>
                        </m:r>
                      </m:e>
                    </m:d>
                  </m:oMath>
                </a14:m>
                <a:r>
                  <a:rPr lang="en-US" sz="1400" dirty="0"/>
                  <a:t>  (</a:t>
                </a:r>
                <a:r>
                  <a:rPr lang="en-US" sz="1400" dirty="0" err="1"/>
                  <a:t>bảng</a:t>
                </a:r>
                <a:r>
                  <a:rPr lang="en-US" sz="1400" dirty="0"/>
                  <a:t>)</a:t>
                </a:r>
              </a:p>
              <a:p>
                <a:pPr algn="l"/>
                <a:r>
                  <a:rPr lang="en-US" sz="1400" b="1" dirty="0" err="1"/>
                  <a:t>Hậu</a:t>
                </a:r>
                <a:r>
                  <a:rPr lang="en-US" sz="1400" b="1" dirty="0"/>
                  <a:t> </a:t>
                </a:r>
                <a:r>
                  <a:rPr lang="en-US" sz="1400" b="1" dirty="0" err="1"/>
                  <a:t>nghiệm</a:t>
                </a:r>
                <a:endParaRPr lang="en-US" sz="1400" b="1" dirty="0"/>
              </a:p>
              <a:p>
                <a:pPr algn="l"/>
                <a:r>
                  <a:rPr lang="en-US" sz="1400" dirty="0" err="1"/>
                  <a:t>Với</a:t>
                </a:r>
                <a:r>
                  <a:rPr lang="en-US" sz="1400" dirty="0"/>
                  <a:t> </a:t>
                </a:r>
                <a:r>
                  <a:rPr lang="en-US" sz="1400" dirty="0" err="1"/>
                  <a:t>hệ</a:t>
                </a:r>
                <a:r>
                  <a:rPr lang="en-US" sz="1400" dirty="0"/>
                  <a:t> </a:t>
                </a:r>
                <a:r>
                  <a:rPr lang="en-US" sz="1400" dirty="0" err="1"/>
                  <a:t>số</a:t>
                </a:r>
                <a:r>
                  <a:rPr lang="en-US" sz="1400" dirty="0"/>
                  <a:t> co </a:t>
                </a:r>
                <a14:m>
                  <m:oMath xmlns:m="http://schemas.openxmlformats.org/officeDocument/2006/math">
                    <m:r>
                      <a:rPr lang="en-US" sz="1400" b="0" i="1" smtClean="0">
                        <a:latin typeface="Cambria Math" panose="02040503050406030204" pitchFamily="18" charset="0"/>
                      </a:rPr>
                      <m:t>h</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2</m:t>
                        </m:r>
                      </m:den>
                    </m:f>
                  </m:oMath>
                </a14:m>
                <a:r>
                  <a:rPr lang="en-US" sz="1400" dirty="0"/>
                  <a:t> ta </a:t>
                </a:r>
                <a:r>
                  <a:rPr lang="en-US" sz="1400" dirty="0" err="1"/>
                  <a:t>có</a:t>
                </a:r>
                <a:r>
                  <a:rPr lang="en-US" sz="1400" dirty="0"/>
                  <a:t>:</a:t>
                </a:r>
              </a:p>
              <a:p>
                <a:pPr marL="88900" indent="0" algn="l">
                  <a:buNone/>
                </a:pPr>
                <a14:m>
                  <m:oMathPara xmlns:m="http://schemas.openxmlformats.org/officeDocument/2006/math">
                    <m:oMathParaPr>
                      <m:jc m:val="centerGroup"/>
                    </m:oMathParaPr>
                    <m:oMath xmlns:m="http://schemas.openxmlformats.org/officeDocument/2006/math">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𝑥</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𝑛</m:t>
                              </m:r>
                            </m:sub>
                          </m:sSub>
                        </m:e>
                      </m:d>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nary>
                            <m:naryPr>
                              <m:chr m:val="∑"/>
                              <m:ctrlPr>
                                <a:rPr lang="en-US" sz="1400" b="0" i="1" smtClean="0">
                                  <a:latin typeface="Cambria Math" panose="02040503050406030204" pitchFamily="18" charset="0"/>
                                </a:rPr>
                              </m:ctrlPr>
                            </m:naryPr>
                            <m:sub>
                              <m:r>
                                <m:rPr>
                                  <m:brk m:alnAt="23"/>
                                </m:rPr>
                                <a:rPr lang="en-US" sz="1400" b="0" i="1" smtClean="0">
                                  <a:latin typeface="Cambria Math" panose="02040503050406030204" pitchFamily="18" charset="0"/>
                                </a:rPr>
                                <m:t>𝑖</m:t>
                              </m:r>
                              <m:r>
                                <a:rPr lang="en-US" sz="1400" b="0" i="1" smtClean="0">
                                  <a:latin typeface="Cambria Math" panose="02040503050406030204" pitchFamily="18" charset="0"/>
                                </a:rPr>
                                <m:t>=</m:t>
                              </m:r>
                              <m:r>
                                <a:rPr lang="en-US" sz="1400" b="0" i="1" smtClean="0">
                                  <a:latin typeface="Cambria Math" panose="02040503050406030204" pitchFamily="18" charset="0"/>
                                </a:rPr>
                                <m:t>𝑘</m:t>
                              </m:r>
                              <m:r>
                                <a:rPr lang="en-US" sz="1400" b="0" i="1" smtClean="0">
                                  <a:latin typeface="Cambria Math" panose="02040503050406030204" pitchFamily="18" charset="0"/>
                                </a:rPr>
                                <m:t>+1</m:t>
                              </m:r>
                            </m:sub>
                            <m:sup>
                              <m:r>
                                <a:rPr lang="en-US" sz="1400" b="0" i="1" smtClean="0">
                                  <a:latin typeface="Cambria Math" panose="02040503050406030204" pitchFamily="18" charset="0"/>
                                  <a:ea typeface="Cambria Math" panose="02040503050406030204" pitchFamily="18" charset="0"/>
                                </a:rPr>
                                <m:t>∞</m:t>
                              </m:r>
                            </m:sup>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𝑖</m:t>
                                  </m:r>
                                </m:sub>
                              </m:sSub>
                            </m:e>
                          </m:nary>
                        </m:e>
                      </m:d>
                      <m:r>
                        <a:rPr lang="en-US" sz="1400" b="0" i="1" smtClean="0">
                          <a:latin typeface="Cambria Math" panose="02040503050406030204" pitchFamily="18" charset="0"/>
                          <a:ea typeface="Cambria Math" panose="02040503050406030204" pitchFamily="18" charset="0"/>
                        </a:rPr>
                        <m:t>≤</m:t>
                      </m:r>
                      <m:nary>
                        <m:naryPr>
                          <m:chr m:val="∑"/>
                          <m:ctrlPr>
                            <a:rPr lang="en-US" sz="1400" b="0" i="1" smtClean="0">
                              <a:latin typeface="Cambria Math" panose="02040503050406030204" pitchFamily="18" charset="0"/>
                              <a:ea typeface="Cambria Math" panose="02040503050406030204" pitchFamily="18" charset="0"/>
                            </a:rPr>
                          </m:ctrlPr>
                        </m:naryPr>
                        <m:sub>
                          <m:r>
                            <m:rPr>
                              <m:brk m:alnAt="23"/>
                            </m:rPr>
                            <a:rPr lang="en-US" sz="1400" b="0" i="1" smtClean="0">
                              <a:latin typeface="Cambria Math" panose="02040503050406030204" pitchFamily="18" charset="0"/>
                              <a:ea typeface="Cambria Math" panose="02040503050406030204" pitchFamily="18" charset="0"/>
                            </a:rPr>
                            <m:t>𝑖</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𝑘</m:t>
                          </m:r>
                          <m:r>
                            <a:rPr lang="en-US" sz="1400" b="0" i="1" smtClean="0">
                              <a:latin typeface="Cambria Math" panose="02040503050406030204" pitchFamily="18" charset="0"/>
                              <a:ea typeface="Cambria Math" panose="02040503050406030204" pitchFamily="18" charset="0"/>
                            </a:rPr>
                            <m:t>+1</m:t>
                          </m:r>
                        </m:sub>
                        <m:sup>
                          <m:r>
                            <a:rPr lang="en-US" sz="1400" b="0" i="1" smtClean="0">
                              <a:latin typeface="Cambria Math" panose="02040503050406030204" pitchFamily="18" charset="0"/>
                              <a:ea typeface="Cambria Math" panose="02040503050406030204" pitchFamily="18" charset="0"/>
                            </a:rPr>
                            <m:t>∞</m:t>
                          </m:r>
                        </m:sup>
                        <m:e>
                          <m:d>
                            <m:dPr>
                              <m:begChr m:val="‖"/>
                              <m:endChr m:val="‖"/>
                              <m:ctrlPr>
                                <a:rPr lang="en-US" sz="1400" b="0" i="1" smtClean="0">
                                  <a:latin typeface="Cambria Math" panose="02040503050406030204" pitchFamily="18" charset="0"/>
                                  <a:ea typeface="Cambria Math" panose="02040503050406030204" pitchFamily="18" charset="0"/>
                                </a:rPr>
                              </m:ctrlPr>
                            </m:dPr>
                            <m:e>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𝑦</m:t>
                                  </m:r>
                                </m:e>
                                <m:sub>
                                  <m:r>
                                    <a:rPr lang="en-US" sz="1400" b="0" i="1" smtClean="0">
                                      <a:latin typeface="Cambria Math" panose="02040503050406030204" pitchFamily="18" charset="0"/>
                                      <a:ea typeface="Cambria Math" panose="02040503050406030204" pitchFamily="18" charset="0"/>
                                    </a:rPr>
                                    <m:t>𝑖</m:t>
                                  </m:r>
                                </m:sub>
                              </m:sSub>
                            </m:e>
                          </m:d>
                          <m:r>
                            <a:rPr lang="en-US" sz="1400" b="0" i="1" smtClean="0">
                              <a:latin typeface="Cambria Math" panose="02040503050406030204" pitchFamily="18" charset="0"/>
                              <a:ea typeface="Cambria Math" panose="02040503050406030204" pitchFamily="18" charset="0"/>
                            </a:rPr>
                            <m:t>≤</m:t>
                          </m:r>
                          <m:nary>
                            <m:naryPr>
                              <m:chr m:val="∑"/>
                              <m:ctrlPr>
                                <a:rPr lang="en-US" sz="1400" b="0" i="1" smtClean="0">
                                  <a:latin typeface="Cambria Math" panose="02040503050406030204" pitchFamily="18" charset="0"/>
                                  <a:ea typeface="Cambria Math" panose="02040503050406030204" pitchFamily="18" charset="0"/>
                                </a:rPr>
                              </m:ctrlPr>
                            </m:naryPr>
                            <m:sub>
                              <m:r>
                                <m:rPr>
                                  <m:brk m:alnAt="23"/>
                                </m:rPr>
                                <a:rPr lang="en-US" sz="1400" b="0" i="1" smtClean="0">
                                  <a:latin typeface="Cambria Math" panose="02040503050406030204" pitchFamily="18" charset="0"/>
                                  <a:ea typeface="Cambria Math" panose="02040503050406030204" pitchFamily="18" charset="0"/>
                                </a:rPr>
                                <m:t>𝑖</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𝑛</m:t>
                              </m:r>
                              <m:r>
                                <a:rPr lang="en-US" sz="1400" b="0" i="1" smtClean="0">
                                  <a:latin typeface="Cambria Math" panose="02040503050406030204" pitchFamily="18" charset="0"/>
                                  <a:ea typeface="Cambria Math" panose="02040503050406030204" pitchFamily="18" charset="0"/>
                                </a:rPr>
                                <m:t>+1</m:t>
                              </m:r>
                            </m:sub>
                            <m:sup>
                              <m:r>
                                <a:rPr lang="en-US" sz="1400" b="0" i="1" smtClean="0">
                                  <a:latin typeface="Cambria Math" panose="02040503050406030204" pitchFamily="18" charset="0"/>
                                  <a:ea typeface="Cambria Math" panose="02040503050406030204" pitchFamily="18" charset="0"/>
                                </a:rPr>
                                <m:t>∞</m:t>
                              </m:r>
                            </m:sup>
                            <m:e>
                              <m:f>
                                <m:fPr>
                                  <m:ctrlPr>
                                    <a:rPr lang="en-US" sz="1400" b="0" i="1" smtClean="0">
                                      <a:latin typeface="Cambria Math" panose="02040503050406030204" pitchFamily="18" charset="0"/>
                                      <a:ea typeface="Cambria Math" panose="02040503050406030204" pitchFamily="18" charset="0"/>
                                    </a:rPr>
                                  </m:ctrlPr>
                                </m:fPr>
                                <m:num>
                                  <m:d>
                                    <m:dPr>
                                      <m:begChr m:val="‖"/>
                                      <m:endChr m:val="‖"/>
                                      <m:ctrlPr>
                                        <a:rPr lang="en-US" sz="1400" b="0" i="1" smtClean="0">
                                          <a:latin typeface="Cambria Math" panose="02040503050406030204" pitchFamily="18" charset="0"/>
                                          <a:ea typeface="Cambria Math" panose="02040503050406030204" pitchFamily="18" charset="0"/>
                                        </a:rPr>
                                      </m:ctrlPr>
                                    </m:dPr>
                                    <m:e>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𝑦</m:t>
                                          </m:r>
                                        </m:e>
                                        <m:sub>
                                          <m:r>
                                            <a:rPr lang="en-US" sz="1400" b="0" i="1" smtClean="0">
                                              <a:latin typeface="Cambria Math" panose="02040503050406030204" pitchFamily="18" charset="0"/>
                                              <a:ea typeface="Cambria Math" panose="02040503050406030204" pitchFamily="18" charset="0"/>
                                            </a:rPr>
                                            <m:t>𝑛</m:t>
                                          </m:r>
                                        </m:sub>
                                      </m:sSub>
                                    </m:e>
                                  </m:d>
                                </m:num>
                                <m:den>
                                  <m:sSup>
                                    <m:sSupPr>
                                      <m:ctrlPr>
                                        <a:rPr lang="en-US" sz="1400" b="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2</m:t>
                                      </m:r>
                                    </m:e>
                                    <m:sup>
                                      <m:r>
                                        <a:rPr lang="en-US" sz="1400" b="0" i="1" smtClean="0">
                                          <a:latin typeface="Cambria Math" panose="02040503050406030204" pitchFamily="18" charset="0"/>
                                          <a:ea typeface="Cambria Math" panose="02040503050406030204" pitchFamily="18" charset="0"/>
                                        </a:rPr>
                                        <m:t>𝑖</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𝑛</m:t>
                                      </m:r>
                                    </m:sup>
                                  </m:sSup>
                                </m:den>
                              </m:f>
                            </m:e>
                          </m:nary>
                          <m:r>
                            <a:rPr lang="en-US" sz="1400" b="0" i="1" smtClean="0">
                              <a:latin typeface="Cambria Math" panose="02040503050406030204" pitchFamily="18" charset="0"/>
                              <a:ea typeface="Cambria Math" panose="02040503050406030204" pitchFamily="18" charset="0"/>
                            </a:rPr>
                            <m:t> </m:t>
                          </m:r>
                        </m:e>
                      </m:nary>
                      <m:r>
                        <a:rPr lang="en-US" sz="1400" b="0" i="0" smtClean="0">
                          <a:latin typeface="Cambria Math" panose="02040503050406030204" pitchFamily="18" charset="0"/>
                          <a:ea typeface="Cambria Math" panose="02040503050406030204" pitchFamily="18" charset="0"/>
                        </a:rPr>
                        <m:t>=</m:t>
                      </m:r>
                      <m:d>
                        <m:dPr>
                          <m:begChr m:val="‖"/>
                          <m:endChr m:val="‖"/>
                          <m:ctrlPr>
                            <a:rPr lang="en-US" sz="1400" b="0" i="1" smtClean="0">
                              <a:latin typeface="Cambria Math" panose="02040503050406030204" pitchFamily="18" charset="0"/>
                              <a:ea typeface="Cambria Math" panose="02040503050406030204" pitchFamily="18" charset="0"/>
                            </a:rPr>
                          </m:ctrlPr>
                        </m:dPr>
                        <m:e>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𝑦</m:t>
                              </m:r>
                            </m:e>
                            <m:sub>
                              <m:r>
                                <a:rPr lang="en-US" sz="1400" b="0" i="1" smtClean="0">
                                  <a:latin typeface="Cambria Math" panose="02040503050406030204" pitchFamily="18" charset="0"/>
                                  <a:ea typeface="Cambria Math" panose="02040503050406030204" pitchFamily="18" charset="0"/>
                                </a:rPr>
                                <m:t>𝑛</m:t>
                              </m:r>
                            </m:sub>
                          </m:sSub>
                        </m:e>
                      </m:d>
                    </m:oMath>
                  </m:oMathPara>
                </a14:m>
                <a:endParaRPr lang="en-US" sz="1400" b="0" dirty="0"/>
              </a:p>
              <a:p>
                <a:pPr algn="l"/>
                <a:r>
                  <a:rPr lang="en-US" sz="1400" dirty="0" err="1"/>
                  <a:t>Vậy</a:t>
                </a:r>
                <a:r>
                  <a:rPr lang="en-US" sz="1400" dirty="0"/>
                  <a:t> ta </a:t>
                </a:r>
                <a:r>
                  <a:rPr lang="en-US" sz="1400" dirty="0" err="1"/>
                  <a:t>có</a:t>
                </a:r>
                <a:r>
                  <a:rPr lang="en-US" sz="1400" dirty="0"/>
                  <a:t> : </a:t>
                </a:r>
                <a14:m>
                  <m:oMath xmlns:m="http://schemas.openxmlformats.org/officeDocument/2006/math">
                    <m:d>
                      <m:dPr>
                        <m:begChr m:val="‖"/>
                        <m:endChr m:val="‖"/>
                        <m:ctrlPr>
                          <a:rPr lang="en-US" sz="1400" i="1" smtClean="0">
                            <a:latin typeface="Cambria Math" panose="02040503050406030204" pitchFamily="18" charset="0"/>
                          </a:rPr>
                        </m:ctrlPr>
                      </m:dPr>
                      <m:e>
                        <m:r>
                          <a:rPr lang="en-US" sz="1400" b="0" i="1" smtClean="0">
                            <a:latin typeface="Cambria Math" panose="02040503050406030204" pitchFamily="18" charset="0"/>
                          </a:rPr>
                          <m:t>𝑥</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𝑛</m:t>
                            </m:r>
                          </m:sub>
                        </m:sSub>
                      </m:e>
                    </m:d>
                    <m:r>
                      <a:rPr lang="en-US" sz="1400" i="1" smtClean="0">
                        <a:latin typeface="Cambria Math" panose="02040503050406030204" pitchFamily="18" charset="0"/>
                        <a:ea typeface="Cambria Math" panose="02040503050406030204" pitchFamily="18" charset="0"/>
                      </a:rPr>
                      <m:t>≤</m:t>
                    </m:r>
                    <m:d>
                      <m:dPr>
                        <m:begChr m:val="‖"/>
                        <m:endChr m:val="‖"/>
                        <m:ctrlPr>
                          <a:rPr lang="en-US" sz="1400" i="1" smtClean="0">
                            <a:latin typeface="Cambria Math" panose="02040503050406030204" pitchFamily="18" charset="0"/>
                            <a:ea typeface="Cambria Math" panose="02040503050406030204" pitchFamily="18" charset="0"/>
                          </a:rPr>
                        </m:ctrlPr>
                      </m:dPr>
                      <m:e>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𝑥</m:t>
                            </m:r>
                          </m:e>
                          <m:sub>
                            <m:r>
                              <a:rPr lang="en-US" sz="1400" b="0" i="1" smtClean="0">
                                <a:latin typeface="Cambria Math" panose="02040503050406030204" pitchFamily="18" charset="0"/>
                                <a:ea typeface="Cambria Math" panose="02040503050406030204" pitchFamily="18" charset="0"/>
                              </a:rPr>
                              <m:t>𝑛</m:t>
                            </m:r>
                          </m:sub>
                        </m:sSub>
                        <m:r>
                          <a:rPr lang="en-US" sz="1400" b="0" i="1" smtClean="0">
                            <a:latin typeface="Cambria Math" panose="02040503050406030204" pitchFamily="18" charset="0"/>
                            <a:ea typeface="Cambria Math" panose="02040503050406030204" pitchFamily="18" charset="0"/>
                          </a:rPr>
                          <m:t> −</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𝑥</m:t>
                            </m:r>
                          </m:e>
                          <m:sub>
                            <m:r>
                              <a:rPr lang="en-US" sz="1400" b="0" i="1" smtClean="0">
                                <a:latin typeface="Cambria Math" panose="02040503050406030204" pitchFamily="18" charset="0"/>
                                <a:ea typeface="Cambria Math" panose="02040503050406030204" pitchFamily="18" charset="0"/>
                              </a:rPr>
                              <m:t>𝑛</m:t>
                            </m:r>
                            <m:r>
                              <a:rPr lang="en-US" sz="1400" b="0" i="1" smtClean="0">
                                <a:latin typeface="Cambria Math" panose="02040503050406030204" pitchFamily="18" charset="0"/>
                                <a:ea typeface="Cambria Math" panose="02040503050406030204" pitchFamily="18" charset="0"/>
                              </a:rPr>
                              <m:t>−1</m:t>
                            </m:r>
                          </m:sub>
                        </m:sSub>
                      </m:e>
                    </m:d>
                  </m:oMath>
                </a14:m>
                <a:endParaRPr lang="en-US" sz="1400" dirty="0"/>
              </a:p>
              <a:p>
                <a:endParaRPr lang="en-US" sz="1400" dirty="0"/>
              </a:p>
            </p:txBody>
          </p:sp>
        </mc:Choice>
        <mc:Fallback xmlns="">
          <p:sp>
            <p:nvSpPr>
              <p:cNvPr id="3" name="Text Placeholder 2">
                <a:extLst>
                  <a:ext uri="{FF2B5EF4-FFF2-40B4-BE49-F238E27FC236}">
                    <a16:creationId xmlns:a16="http://schemas.microsoft.com/office/drawing/2014/main" id="{979FD77D-AFBA-4C7D-ABC5-FFA2EA2BBB13}"/>
                  </a:ext>
                </a:extLst>
              </p:cNvPr>
              <p:cNvSpPr>
                <a:spLocks noGrp="1" noRot="1" noChangeAspect="1" noMove="1" noResize="1" noEditPoints="1" noAdjustHandles="1" noChangeArrowheads="1" noChangeShapeType="1" noTextEdit="1"/>
              </p:cNvSpPr>
              <p:nvPr>
                <p:ph type="body" idx="1"/>
              </p:nvPr>
            </p:nvSpPr>
            <p:spPr>
              <a:xfrm>
                <a:off x="1476691" y="1005840"/>
                <a:ext cx="6616800" cy="3299460"/>
              </a:xfrm>
              <a:blipFill>
                <a:blip r:embed="rId2"/>
                <a:stretch>
                  <a:fillRect b="-1294"/>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21062D4A-1AA9-409E-8EB4-8A60E480D37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3410890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Phương trình vi phân</a:t>
            </a:r>
            <a:endParaRPr dirty="0"/>
          </a:p>
        </p:txBody>
      </p:sp>
      <p:sp>
        <p:nvSpPr>
          <p:cNvPr id="75" name="Google Shape;75;p15"/>
          <p:cNvSpPr txBox="1">
            <a:spLocks noGrp="1"/>
          </p:cNvSpPr>
          <p:nvPr>
            <p:ph type="body" idx="2"/>
          </p:nvPr>
        </p:nvSpPr>
        <p:spPr>
          <a:xfrm>
            <a:off x="1487040" y="1267737"/>
            <a:ext cx="6961010" cy="3287934"/>
          </a:xfrm>
          <a:prstGeom prst="rect">
            <a:avLst/>
          </a:prstGeom>
        </p:spPr>
        <p:txBody>
          <a:bodyPr spcFirstLastPara="1" wrap="square" lIns="91425" tIns="91425" rIns="91425" bIns="91425" anchor="t" anchorCtr="0">
            <a:noAutofit/>
          </a:bodyPr>
          <a:lstStyle/>
          <a:p>
            <a:pPr marL="171450" indent="-171450"/>
            <a:r>
              <a:rPr lang="en" sz="1400" dirty="0">
                <a:solidFill>
                  <a:srgbClr val="25212A"/>
                </a:solidFill>
                <a:latin typeface="+mn-lt"/>
              </a:rPr>
              <a:t>Phương trình vi phân là một phương trình toán học nhằm biểu diễn mối quan hệ giữa một hàm chưa được biết (một hoặc nhiều biến) với đạo hàm của nó (có bậc khác nhau).</a:t>
            </a:r>
          </a:p>
          <a:p>
            <a:pPr marL="171450" indent="-171450"/>
            <a:r>
              <a:rPr lang="en" sz="1400" dirty="0">
                <a:solidFill>
                  <a:srgbClr val="25212A"/>
                </a:solidFill>
                <a:latin typeface="+mn-lt"/>
              </a:rPr>
              <a:t>Đại đa số các bài toán khoa học kĩ thuật đều có thể mô tả qua các phương trình vi phân và các điều kiện cụ thể.</a:t>
            </a:r>
          </a:p>
          <a:p>
            <a:pPr marL="171450" indent="-171450"/>
            <a:r>
              <a:rPr lang="en" sz="1400" dirty="0">
                <a:solidFill>
                  <a:srgbClr val="25212A"/>
                </a:solidFill>
                <a:latin typeface="+mn-lt"/>
              </a:rPr>
              <a:t> PTVP được ứng dụng nhiều trong các ngành khoa học, kĩ thuật như: Bài toán dao động lò xo, con lắc đơn, bài toán quỹ đạo, bài toán tăng trưởng và logistic trong kinh tế…</a:t>
            </a:r>
          </a:p>
          <a:p>
            <a:pPr marL="171450" indent="-171450"/>
            <a:r>
              <a:rPr lang="en" sz="1400" dirty="0">
                <a:solidFill>
                  <a:srgbClr val="25212A"/>
                </a:solidFill>
                <a:latin typeface="+mn-lt"/>
              </a:rPr>
              <a:t>Khó tìm lời giải giải tích do ngày càng phức tạp và nói chung khó  tìm được nghiệm chính xác</a:t>
            </a:r>
            <a:endParaRPr sz="1400" dirty="0">
              <a:solidFill>
                <a:srgbClr val="25212A"/>
              </a:solidFill>
              <a:latin typeface="+mn-lt"/>
            </a:endParaRPr>
          </a:p>
          <a:p>
            <a:pPr marL="0" lvl="0" indent="0" algn="l" rtl="0">
              <a:spcBef>
                <a:spcPts val="600"/>
              </a:spcBef>
              <a:spcAft>
                <a:spcPts val="0"/>
              </a:spcAft>
              <a:buNone/>
            </a:pPr>
            <a:endParaRPr sz="1400" dirty="0">
              <a:latin typeface="+mn-lt"/>
            </a:endParaRPr>
          </a:p>
        </p:txBody>
      </p:sp>
      <p:sp>
        <p:nvSpPr>
          <p:cNvPr id="78" name="Google Shape;78;p15"/>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6C818-F13F-4144-AA54-47EB0A4CE1B9}"/>
              </a:ext>
            </a:extLst>
          </p:cNvPr>
          <p:cNvSpPr>
            <a:spLocks noGrp="1"/>
          </p:cNvSpPr>
          <p:nvPr>
            <p:ph type="title"/>
          </p:nvPr>
        </p:nvSpPr>
        <p:spPr/>
        <p:txBody>
          <a:bodyPr/>
          <a:lstStyle/>
          <a:p>
            <a:r>
              <a:rPr lang="vi-VN" dirty="0"/>
              <a:t>Thuật toán</a:t>
            </a: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0AE4CAD8-7EB9-4029-A6F9-0E95E8FA409E}"/>
                  </a:ext>
                </a:extLst>
              </p:cNvPr>
              <p:cNvSpPr>
                <a:spLocks noGrp="1"/>
              </p:cNvSpPr>
              <p:nvPr>
                <p:ph type="body" idx="1"/>
              </p:nvPr>
            </p:nvSpPr>
            <p:spPr>
              <a:xfrm>
                <a:off x="1556175" y="1178227"/>
                <a:ext cx="6616800" cy="3313799"/>
              </a:xfrm>
            </p:spPr>
            <p:txBody>
              <a:bodyPr/>
              <a:lstStyle/>
              <a:p>
                <a:pPr marL="88900" indent="0" algn="l">
                  <a:buNone/>
                </a:pPr>
                <a:r>
                  <a:rPr lang="en-US" sz="1400" b="1" dirty="0" err="1"/>
                  <a:t>Cách</a:t>
                </a:r>
                <a:r>
                  <a:rPr lang="en-US" sz="1400" b="1" dirty="0"/>
                  <a:t> </a:t>
                </a:r>
                <a:r>
                  <a:rPr lang="vi-VN" sz="1400" b="1" dirty="0"/>
                  <a:t>1:</a:t>
                </a:r>
                <a:r>
                  <a:rPr lang="en-US" sz="1400" b="1" dirty="0"/>
                  <a:t> </a:t>
                </a:r>
                <a:r>
                  <a:rPr lang="en-US" sz="1400" b="1" dirty="0" err="1"/>
                  <a:t>Dạng</a:t>
                </a:r>
                <a:r>
                  <a:rPr lang="en-US" sz="1400" b="1" dirty="0"/>
                  <a:t> </a:t>
                </a:r>
                <a:r>
                  <a:rPr lang="en-US" sz="1400" b="1" dirty="0" err="1"/>
                  <a:t>giải</a:t>
                </a:r>
                <a:r>
                  <a:rPr lang="en-US" sz="1400" b="1" dirty="0"/>
                  <a:t> </a:t>
                </a:r>
                <a:r>
                  <a:rPr lang="en-US" sz="1400" b="1" dirty="0" err="1"/>
                  <a:t>tích</a:t>
                </a:r>
                <a:r>
                  <a:rPr lang="en-US" sz="1400" b="1" dirty="0"/>
                  <a:t>:</a:t>
                </a:r>
              </a:p>
              <a:p>
                <a:pPr marL="342900" indent="-342900" algn="l">
                  <a:buFont typeface="Arial" panose="020B0604020202020204" pitchFamily="34" charset="0"/>
                  <a:buChar char="•"/>
                </a:pPr>
                <a:r>
                  <a:rPr lang="en-US" sz="1400" dirty="0"/>
                  <a:t>Input: </a:t>
                </a:r>
                <a:r>
                  <a:rPr lang="en-US" sz="1400" dirty="0" err="1"/>
                  <a:t>hàm</a:t>
                </a:r>
                <a:r>
                  <a:rPr lang="en-US" sz="1400" dirty="0"/>
                  <a:t> f(</a:t>
                </a:r>
                <a:r>
                  <a:rPr lang="en-US" sz="1400" dirty="0" err="1"/>
                  <a:t>x,t</a:t>
                </a:r>
                <a:r>
                  <a:rPr lang="en-US" sz="1400" dirty="0"/>
                  <a:t>): </a:t>
                </a:r>
                <a:r>
                  <a:rPr lang="en-US" sz="1400" dirty="0" err="1"/>
                  <a:t>khoảng</a:t>
                </a:r>
                <a:r>
                  <a:rPr lang="en-US" sz="1400" dirty="0"/>
                  <a:t> </a:t>
                </a:r>
                <a:r>
                  <a:rPr lang="en-US" sz="1400" dirty="0" err="1"/>
                  <a:t>xác</a:t>
                </a:r>
                <a:r>
                  <a:rPr lang="en-US" sz="1400" dirty="0"/>
                  <a:t> </a:t>
                </a:r>
                <a:r>
                  <a:rPr lang="en-US" sz="1400" dirty="0" err="1"/>
                  <a:t>định</a:t>
                </a:r>
                <a:r>
                  <a:rPr lang="en-US" sz="1400" dirty="0"/>
                  <a:t>: </a:t>
                </a:r>
                <a:r>
                  <a:rPr lang="en-US" sz="1400" dirty="0" err="1"/>
                  <a:t>lowT</a:t>
                </a:r>
                <a:r>
                  <a:rPr lang="en-US" sz="1400" dirty="0"/>
                  <a:t>, </a:t>
                </a:r>
                <a:r>
                  <a:rPr lang="en-US" sz="1400" dirty="0" err="1"/>
                  <a:t>upT</a:t>
                </a:r>
                <a:r>
                  <a:rPr lang="en-US" sz="1400" dirty="0"/>
                  <a:t>, </a:t>
                </a:r>
                <a:r>
                  <a:rPr lang="en-US" sz="1400" dirty="0" err="1"/>
                  <a:t>lowX</a:t>
                </a:r>
                <a:r>
                  <a:rPr lang="en-US" sz="1400" dirty="0"/>
                  <a:t>, </a:t>
                </a:r>
                <a:r>
                  <a:rPr lang="en-US" sz="1400" dirty="0" err="1"/>
                  <a:t>upX</a:t>
                </a:r>
                <a:r>
                  <a:rPr lang="en-US" sz="1400" dirty="0"/>
                  <a:t>; </a:t>
                </a:r>
                <a:r>
                  <a:rPr lang="en-US" sz="1400" dirty="0" err="1"/>
                  <a:t>giá</a:t>
                </a:r>
                <a:r>
                  <a:rPr lang="en-US" sz="1400" dirty="0"/>
                  <a:t> </a:t>
                </a:r>
                <a:r>
                  <a:rPr lang="en-US" sz="1400" dirty="0" err="1"/>
                  <a:t>trị</a:t>
                </a:r>
                <a:r>
                  <a:rPr lang="en-US" sz="1400" dirty="0"/>
                  <a:t> </a:t>
                </a:r>
                <a:r>
                  <a:rPr lang="en-US" sz="1400" dirty="0" err="1"/>
                  <a:t>đầu</a:t>
                </a:r>
                <a:r>
                  <a:rPr lang="en-US" sz="1400" dirty="0"/>
                  <a:t>: t0,x0; </a:t>
                </a:r>
                <a:r>
                  <a:rPr lang="en-US" sz="1400" dirty="0" err="1"/>
                  <a:t>sai</a:t>
                </a:r>
                <a:r>
                  <a:rPr lang="en-US" sz="1400" dirty="0"/>
                  <a:t> </a:t>
                </a:r>
                <a:r>
                  <a:rPr lang="en-US" sz="1400" dirty="0" err="1"/>
                  <a:t>số</a:t>
                </a:r>
                <a:r>
                  <a:rPr lang="en-US" sz="1400" dirty="0"/>
                  <a:t> epsilon e; </a:t>
                </a:r>
              </a:p>
              <a:p>
                <a:pPr marL="342900" indent="-342900" algn="l">
                  <a:buFont typeface="Arial" panose="020B0604020202020204" pitchFamily="34" charset="0"/>
                  <a:buChar char="•"/>
                </a:pPr>
                <a:r>
                  <a:rPr lang="en-US" sz="1400" dirty="0" err="1"/>
                  <a:t>Bước</a:t>
                </a:r>
                <a:r>
                  <a:rPr lang="en-US" sz="1400" dirty="0"/>
                  <a:t> 1: </a:t>
                </a:r>
                <a:r>
                  <a:rPr lang="en-US" sz="1400" dirty="0" err="1"/>
                  <a:t>Tính</a:t>
                </a:r>
                <a:r>
                  <a:rPr lang="en-US" sz="1400" dirty="0"/>
                  <a:t> </a:t>
                </a:r>
                <a:r>
                  <a:rPr lang="en-US" sz="1400" dirty="0" err="1"/>
                  <a:t>các</a:t>
                </a:r>
                <a:r>
                  <a:rPr lang="en-US" sz="1400" dirty="0"/>
                  <a:t> </a:t>
                </a:r>
                <a:r>
                  <a:rPr lang="en-US" sz="1400" dirty="0" err="1"/>
                  <a:t>chặn</a:t>
                </a:r>
                <a:r>
                  <a:rPr lang="en-US" sz="1400" dirty="0"/>
                  <a:t> </a:t>
                </a:r>
                <a:r>
                  <a:rPr lang="en-US" sz="1400" dirty="0" err="1"/>
                  <a:t>trên</a:t>
                </a:r>
                <a:r>
                  <a:rPr lang="en-US" sz="1400" dirty="0"/>
                  <a:t> M,L </a:t>
                </a:r>
                <a:r>
                  <a:rPr lang="en-US" sz="1400" dirty="0" err="1"/>
                  <a:t>lần</a:t>
                </a:r>
                <a:r>
                  <a:rPr lang="en-US" sz="1400" dirty="0"/>
                  <a:t> </a:t>
                </a:r>
                <a:r>
                  <a:rPr lang="en-US" sz="1400" dirty="0" err="1"/>
                  <a:t>lượt</a:t>
                </a:r>
                <a:r>
                  <a:rPr lang="en-US" sz="1400" dirty="0"/>
                  <a:t> </a:t>
                </a:r>
                <a:r>
                  <a:rPr lang="en-US" sz="1400" dirty="0" err="1"/>
                  <a:t>cho</a:t>
                </a:r>
                <a:r>
                  <a:rPr lang="en-US" sz="1400" dirty="0"/>
                  <a:t> f(</a:t>
                </a:r>
                <a:r>
                  <a:rPr lang="en-US" sz="1400" dirty="0" err="1"/>
                  <a:t>x,t</a:t>
                </a:r>
                <a:r>
                  <a:rPr lang="en-US" sz="1400" dirty="0"/>
                  <a:t>) </a:t>
                </a:r>
                <a:r>
                  <a:rPr lang="en-US" sz="1400" dirty="0" err="1"/>
                  <a:t>đạo</a:t>
                </a:r>
                <a:r>
                  <a:rPr lang="en-US" sz="1400" dirty="0"/>
                  <a:t> </a:t>
                </a:r>
                <a:r>
                  <a:rPr lang="en-US" sz="1400" dirty="0" err="1"/>
                  <a:t>hàm</a:t>
                </a:r>
                <a:r>
                  <a:rPr lang="en-US" sz="1400" dirty="0"/>
                  <a:t> </a:t>
                </a:r>
                <a:r>
                  <a:rPr lang="en-US" sz="1400" dirty="0" err="1"/>
                  <a:t>theo</a:t>
                </a:r>
                <a:r>
                  <a:rPr lang="en-US" sz="1400" dirty="0"/>
                  <a:t> t </a:t>
                </a:r>
                <a:r>
                  <a:rPr lang="en-US" sz="1400" dirty="0" err="1"/>
                  <a:t>của</a:t>
                </a:r>
                <a:r>
                  <a:rPr lang="en-US" sz="1400" dirty="0"/>
                  <a:t> f’(x) </a:t>
                </a:r>
                <a:r>
                  <a:rPr lang="en-US" sz="1400" dirty="0" err="1"/>
                  <a:t>trên</a:t>
                </a:r>
                <a:r>
                  <a:rPr lang="en-US" sz="1400" dirty="0"/>
                  <a:t> [</a:t>
                </a:r>
                <a:r>
                  <a:rPr lang="en-US" sz="1400" dirty="0" err="1"/>
                  <a:t>lowT,upT</a:t>
                </a:r>
                <a:r>
                  <a:rPr lang="en-US" sz="1400" dirty="0"/>
                  <a:t>]x[</a:t>
                </a:r>
                <a:r>
                  <a:rPr lang="en-US" sz="1400" dirty="0" err="1"/>
                  <a:t>lowX,upX</a:t>
                </a:r>
                <a:r>
                  <a:rPr lang="en-US" sz="1400" dirty="0"/>
                  <a:t>]</a:t>
                </a:r>
              </a:p>
              <a:p>
                <a:pPr marL="342900" indent="-342900" algn="l">
                  <a:buFont typeface="Arial" panose="020B0604020202020204" pitchFamily="34" charset="0"/>
                  <a:buChar char="•"/>
                </a:pPr>
                <a:r>
                  <a:rPr lang="en-US" sz="1400" dirty="0" err="1"/>
                  <a:t>Bước</a:t>
                </a:r>
                <a:r>
                  <a:rPr lang="en-US" sz="1400" dirty="0"/>
                  <a:t> 2: </a:t>
                </a:r>
                <a:r>
                  <a:rPr lang="en-US" sz="1400" dirty="0" err="1"/>
                  <a:t>deltaX</a:t>
                </a:r>
                <a:r>
                  <a:rPr lang="en-US" sz="1400" dirty="0"/>
                  <a:t> = min (upX-x0,x0-lowX); </a:t>
                </a:r>
                <a:r>
                  <a:rPr lang="en-US" sz="1400" dirty="0" err="1"/>
                  <a:t>xn</a:t>
                </a:r>
                <a:r>
                  <a:rPr lang="en-US" sz="1400" dirty="0"/>
                  <a:t> = x0;</a:t>
                </a:r>
              </a:p>
              <a:p>
                <a:pPr marL="88900" indent="0" algn="l">
                  <a:buNone/>
                </a:pPr>
                <a:r>
                  <a:rPr lang="en-US" sz="1400" dirty="0"/>
                  <a:t>	</a:t>
                </a:r>
                <a:r>
                  <a:rPr lang="en-US" sz="1400" dirty="0" err="1"/>
                  <a:t>deltaT</a:t>
                </a:r>
                <a:r>
                  <a:rPr lang="en-US" sz="1400" dirty="0"/>
                  <a:t> = min {</a:t>
                </a:r>
                <a:r>
                  <a:rPr lang="en-US" sz="1400" dirty="0" err="1"/>
                  <a:t>deltaX</a:t>
                </a:r>
                <a:r>
                  <a:rPr lang="en-US" sz="1400" dirty="0"/>
                  <a:t>/M, 1/2L}; h = </a:t>
                </a:r>
                <a:r>
                  <a:rPr lang="en-US" sz="1400" dirty="0" err="1"/>
                  <a:t>deltaT</a:t>
                </a:r>
                <a:r>
                  <a:rPr lang="en-US" sz="1400" dirty="0"/>
                  <a:t>*L;</a:t>
                </a:r>
              </a:p>
              <a:p>
                <a:pPr marL="342900" indent="-342900" algn="l">
                  <a:buFont typeface="Arial" panose="020B0604020202020204" pitchFamily="34" charset="0"/>
                  <a:buChar char="•"/>
                </a:pPr>
                <a:r>
                  <a:rPr lang="en-US" sz="1400" dirty="0" err="1"/>
                  <a:t>Bước</a:t>
                </a:r>
                <a:r>
                  <a:rPr lang="en-US" sz="1400" dirty="0"/>
                  <a:t> 3: </a:t>
                </a:r>
                <a:r>
                  <a:rPr lang="en-US" sz="1400" dirty="0" err="1"/>
                  <a:t>Đặt</a:t>
                </a:r>
                <a:r>
                  <a:rPr lang="en-US" sz="1400" dirty="0"/>
                  <a:t> error = M*epsilon, N = 1;</a:t>
                </a:r>
              </a:p>
              <a:p>
                <a:pPr marL="342900" indent="-342900" algn="l">
                  <a:buFont typeface="Arial" panose="020B0604020202020204" pitchFamily="34" charset="0"/>
                  <a:buChar char="•"/>
                </a:pPr>
                <a:r>
                  <a:rPr lang="en-US" sz="1400" dirty="0" err="1"/>
                  <a:t>Bước</a:t>
                </a:r>
                <a:r>
                  <a:rPr lang="en-US" sz="1400" dirty="0"/>
                  <a:t> 4: </a:t>
                </a:r>
                <a:r>
                  <a:rPr lang="en-US" sz="1400" dirty="0" err="1"/>
                  <a:t>Lặp</a:t>
                </a:r>
                <a:r>
                  <a:rPr lang="en-US" sz="1400" dirty="0"/>
                  <a:t> </a:t>
                </a:r>
                <a:r>
                  <a:rPr lang="en-US" sz="1400" dirty="0" err="1"/>
                  <a:t>đến</a:t>
                </a:r>
                <a:r>
                  <a:rPr lang="en-US" sz="1400" dirty="0"/>
                  <a:t> </a:t>
                </a:r>
                <a:r>
                  <a:rPr lang="en-US" sz="1400" dirty="0" err="1"/>
                  <a:t>khi</a:t>
                </a:r>
                <a:r>
                  <a:rPr lang="en-US" sz="1400" dirty="0"/>
                  <a:t> error &lt; epsilon; error:=error*h/N </a:t>
                </a:r>
                <a:r>
                  <a:rPr lang="en-US" sz="1400" dirty="0" err="1"/>
                  <a:t>và</a:t>
                </a:r>
                <a:r>
                  <a:rPr lang="en-US" sz="1400" dirty="0"/>
                  <a:t> N = N+1;</a:t>
                </a:r>
              </a:p>
              <a:p>
                <a:pPr marL="342900" indent="-342900" algn="l">
                  <a:buFont typeface="Arial" panose="020B0604020202020204" pitchFamily="34" charset="0"/>
                  <a:buChar char="•"/>
                </a:pPr>
                <a:r>
                  <a:rPr lang="en-US" sz="1400" dirty="0" err="1"/>
                  <a:t>Bước</a:t>
                </a:r>
                <a:r>
                  <a:rPr lang="en-US" sz="1400" dirty="0"/>
                  <a:t> 5: </a:t>
                </a:r>
                <a:r>
                  <a:rPr lang="en-US" sz="1400" dirty="0" err="1"/>
                  <a:t>Lặp</a:t>
                </a:r>
                <a:r>
                  <a:rPr lang="en-US" sz="1400" dirty="0"/>
                  <a:t> N </a:t>
                </a:r>
                <a:r>
                  <a:rPr lang="en-US" sz="1400" dirty="0" err="1"/>
                  <a:t>lần</a:t>
                </a:r>
                <a:r>
                  <a:rPr lang="en-US" sz="1400" dirty="0"/>
                  <a:t>: x = x0 +</a:t>
                </a:r>
                <a14:m>
                  <m:oMath xmlns:m="http://schemas.openxmlformats.org/officeDocument/2006/math">
                    <m:nary>
                      <m:naryPr>
                        <m:ctrlPr>
                          <a:rPr lang="en-US" sz="1400" b="0" i="1" smtClean="0">
                            <a:latin typeface="Cambria Math" panose="02040503050406030204" pitchFamily="18" charset="0"/>
                          </a:rPr>
                        </m:ctrlPr>
                      </m:naryPr>
                      <m: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𝑡</m:t>
                            </m:r>
                          </m:e>
                          <m:sub>
                            <m:r>
                              <a:rPr lang="en-US" sz="1400" b="0" i="1" smtClean="0">
                                <a:latin typeface="Cambria Math" panose="02040503050406030204" pitchFamily="18" charset="0"/>
                              </a:rPr>
                              <m:t>0</m:t>
                            </m:r>
                          </m:sub>
                        </m:sSub>
                      </m:sub>
                      <m:sup>
                        <m:r>
                          <a:rPr lang="en-US" sz="1400" b="0" i="1" smtClean="0">
                            <a:latin typeface="Cambria Math" panose="02040503050406030204" pitchFamily="18" charset="0"/>
                          </a:rPr>
                          <m:t>𝑡</m:t>
                        </m:r>
                      </m:sup>
                      <m:e>
                        <m:r>
                          <a:rPr lang="en-US" sz="1400" b="0" i="1" smtClean="0">
                            <a:latin typeface="Cambria Math" panose="02040503050406030204" pitchFamily="18" charset="0"/>
                          </a:rPr>
                          <m:t>𝑓</m:t>
                        </m:r>
                        <m:r>
                          <a:rPr lang="en-US" sz="1400" b="0" i="1" smtClean="0">
                            <a:latin typeface="Cambria Math" panose="02040503050406030204" pitchFamily="18" charset="0"/>
                          </a:rPr>
                          <m:t>(</m:t>
                        </m:r>
                        <m:r>
                          <a:rPr lang="en-US" sz="1400" b="0" i="1" smtClean="0">
                            <a:latin typeface="Cambria Math" panose="02040503050406030204" pitchFamily="18" charset="0"/>
                          </a:rPr>
                          <m:t>𝑡</m:t>
                        </m:r>
                        <m:r>
                          <a:rPr lang="en-US" sz="1400" b="0" i="1" smtClean="0">
                            <a:latin typeface="Cambria Math" panose="02040503050406030204" pitchFamily="18" charset="0"/>
                          </a:rPr>
                          <m:t>,</m:t>
                        </m:r>
                        <m:r>
                          <a:rPr lang="en-US" sz="1400" b="0" i="1" smtClean="0">
                            <a:latin typeface="Cambria Math" panose="02040503050406030204" pitchFamily="18" charset="0"/>
                          </a:rPr>
                          <m:t>𝑥</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𝑡</m:t>
                            </m:r>
                          </m:e>
                        </m:d>
                        <m:r>
                          <a:rPr lang="en-US" sz="1400" b="0" i="1" smtClean="0">
                            <a:latin typeface="Cambria Math" panose="02040503050406030204" pitchFamily="18" charset="0"/>
                          </a:rPr>
                          <m:t>𝑑𝑡</m:t>
                        </m:r>
                      </m:e>
                    </m:nary>
                  </m:oMath>
                </a14:m>
                <a:endParaRPr lang="en-US" sz="1400" b="0" dirty="0"/>
              </a:p>
              <a:p>
                <a:pPr marL="342900" indent="-342900" algn="l">
                  <a:buFont typeface="Arial" panose="020B0604020202020204" pitchFamily="34" charset="0"/>
                  <a:buChar char="•"/>
                </a:pPr>
                <a:r>
                  <a:rPr lang="en-US" sz="1400" dirty="0" err="1"/>
                  <a:t>Xuất</a:t>
                </a:r>
                <a:r>
                  <a:rPr lang="en-US" sz="1400" dirty="0"/>
                  <a:t> ra: x (</a:t>
                </a:r>
                <a:r>
                  <a:rPr lang="en-US" sz="1400" dirty="0" err="1"/>
                  <a:t>hàm</a:t>
                </a:r>
                <a:r>
                  <a:rPr lang="en-US" sz="1400" dirty="0"/>
                  <a:t> x(t), </a:t>
                </a:r>
                <a:r>
                  <a:rPr lang="en-US" sz="1400" dirty="0" err="1"/>
                  <a:t>khoảng</a:t>
                </a:r>
                <a:r>
                  <a:rPr lang="en-US" sz="1400" dirty="0"/>
                  <a:t> </a:t>
                </a:r>
                <a:r>
                  <a:rPr lang="en-US" sz="1400" dirty="0" err="1"/>
                  <a:t>xác</a:t>
                </a:r>
                <a:r>
                  <a:rPr lang="en-US" sz="1400" dirty="0"/>
                  <a:t> </a:t>
                </a:r>
                <a:r>
                  <a:rPr lang="en-US" sz="1400" dirty="0" err="1"/>
                  <a:t>định</a:t>
                </a:r>
                <a:r>
                  <a:rPr lang="en-US" sz="1400" dirty="0"/>
                  <a:t> (t0 –</a:t>
                </a:r>
                <a:r>
                  <a:rPr lang="en-US" sz="1400" dirty="0" err="1"/>
                  <a:t>deltaT</a:t>
                </a:r>
                <a:r>
                  <a:rPr lang="en-US" sz="1400" dirty="0"/>
                  <a:t>, t0+deltaT)</a:t>
                </a:r>
              </a:p>
              <a:p>
                <a:endParaRPr lang="en-US" sz="1400" dirty="0"/>
              </a:p>
            </p:txBody>
          </p:sp>
        </mc:Choice>
        <mc:Fallback xmlns="">
          <p:sp>
            <p:nvSpPr>
              <p:cNvPr id="3" name="Text Placeholder 2">
                <a:extLst>
                  <a:ext uri="{FF2B5EF4-FFF2-40B4-BE49-F238E27FC236}">
                    <a16:creationId xmlns:a16="http://schemas.microsoft.com/office/drawing/2014/main" id="{0AE4CAD8-7EB9-4029-A6F9-0E95E8FA409E}"/>
                  </a:ext>
                </a:extLst>
              </p:cNvPr>
              <p:cNvSpPr>
                <a:spLocks noGrp="1" noRot="1" noChangeAspect="1" noMove="1" noResize="1" noEditPoints="1" noAdjustHandles="1" noChangeArrowheads="1" noChangeShapeType="1" noTextEdit="1"/>
              </p:cNvSpPr>
              <p:nvPr>
                <p:ph type="body" idx="1"/>
              </p:nvPr>
            </p:nvSpPr>
            <p:spPr>
              <a:xfrm>
                <a:off x="1556175" y="1178227"/>
                <a:ext cx="6616800" cy="3313799"/>
              </a:xfrm>
              <a:blipFill>
                <a:blip r:embed="rId2"/>
                <a:stretch>
                  <a:fillRect l="-1013" b="-7169"/>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A724C91D-5299-4E46-992E-4082F22902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3676219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69A38-3316-45D6-B921-C339CB5FEA92}"/>
              </a:ext>
            </a:extLst>
          </p:cNvPr>
          <p:cNvSpPr>
            <a:spLocks noGrp="1"/>
          </p:cNvSpPr>
          <p:nvPr>
            <p:ph type="title"/>
          </p:nvPr>
        </p:nvSpPr>
        <p:spPr/>
        <p:txBody>
          <a:bodyPr/>
          <a:lstStyle/>
          <a:p>
            <a:r>
              <a:rPr lang="en-US" dirty="0" err="1"/>
              <a:t>Thuật</a:t>
            </a:r>
            <a:r>
              <a:rPr lang="en-US" dirty="0"/>
              <a:t> </a:t>
            </a:r>
            <a:r>
              <a:rPr lang="en-US" dirty="0" err="1"/>
              <a:t>Toán</a:t>
            </a:r>
            <a:endParaRPr lang="en-US" dirty="0"/>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6B58C38A-4888-40B4-8881-64FBA96E20E0}"/>
                  </a:ext>
                </a:extLst>
              </p:cNvPr>
              <p:cNvSpPr>
                <a:spLocks noGrp="1"/>
              </p:cNvSpPr>
              <p:nvPr>
                <p:ph type="body" idx="1"/>
              </p:nvPr>
            </p:nvSpPr>
            <p:spPr>
              <a:xfrm>
                <a:off x="1556176" y="1242022"/>
                <a:ext cx="6730574" cy="3182104"/>
              </a:xfrm>
            </p:spPr>
            <p:txBody>
              <a:bodyPr/>
              <a:lstStyle/>
              <a:p>
                <a:pPr marL="88900" indent="0" algn="l">
                  <a:buNone/>
                </a:pPr>
                <a:r>
                  <a:rPr lang="en-US" sz="1400" b="1" dirty="0">
                    <a:latin typeface="+mn-lt"/>
                  </a:rPr>
                  <a:t>Cách 2: </a:t>
                </a:r>
                <a:r>
                  <a:rPr lang="en-US" sz="1400" b="1" dirty="0" err="1">
                    <a:latin typeface="+mn-lt"/>
                  </a:rPr>
                  <a:t>Dạng</a:t>
                </a:r>
                <a:r>
                  <a:rPr lang="en-US" sz="1400" b="1" dirty="0">
                    <a:latin typeface="+mn-lt"/>
                  </a:rPr>
                  <a:t> </a:t>
                </a:r>
                <a:r>
                  <a:rPr lang="en-US" sz="1400" b="1" dirty="0" err="1">
                    <a:latin typeface="+mn-lt"/>
                  </a:rPr>
                  <a:t>lưới</a:t>
                </a:r>
                <a:r>
                  <a:rPr lang="en-US" sz="1400" b="1" dirty="0">
                    <a:latin typeface="+mn-lt"/>
                  </a:rPr>
                  <a:t>:</a:t>
                </a:r>
              </a:p>
              <a:p>
                <a:pPr marL="342900" indent="-342900" algn="l">
                  <a:buFont typeface="Arial" panose="020B0604020202020204" pitchFamily="34" charset="0"/>
                  <a:buChar char="•"/>
                </a:pPr>
                <a:r>
                  <a:rPr lang="en-US" sz="1400" dirty="0">
                    <a:latin typeface="+mn-lt"/>
                  </a:rPr>
                  <a:t>Input: </a:t>
                </a:r>
                <a:r>
                  <a:rPr lang="en-US" sz="1400" dirty="0" err="1">
                    <a:latin typeface="+mn-lt"/>
                  </a:rPr>
                  <a:t>hàm</a:t>
                </a:r>
                <a:r>
                  <a:rPr lang="en-US" sz="1400" dirty="0">
                    <a:latin typeface="+mn-lt"/>
                  </a:rPr>
                  <a:t> f(</a:t>
                </a:r>
                <a:r>
                  <a:rPr lang="en-US" sz="1400" dirty="0" err="1">
                    <a:latin typeface="+mn-lt"/>
                  </a:rPr>
                  <a:t>x,t</a:t>
                </a:r>
                <a:r>
                  <a:rPr lang="en-US" sz="1400" dirty="0">
                    <a:latin typeface="+mn-lt"/>
                  </a:rPr>
                  <a:t>): </a:t>
                </a:r>
                <a:r>
                  <a:rPr lang="en-US" sz="1400" dirty="0" err="1">
                    <a:latin typeface="+mn-lt"/>
                  </a:rPr>
                  <a:t>khoảng</a:t>
                </a:r>
                <a:r>
                  <a:rPr lang="en-US" sz="1400" dirty="0">
                    <a:latin typeface="+mn-lt"/>
                  </a:rPr>
                  <a:t> </a:t>
                </a:r>
                <a:r>
                  <a:rPr lang="en-US" sz="1400" dirty="0" err="1">
                    <a:latin typeface="+mn-lt"/>
                  </a:rPr>
                  <a:t>xác</a:t>
                </a:r>
                <a:r>
                  <a:rPr lang="en-US" sz="1400" dirty="0">
                    <a:latin typeface="+mn-lt"/>
                  </a:rPr>
                  <a:t> </a:t>
                </a:r>
                <a:r>
                  <a:rPr lang="en-US" sz="1400" dirty="0" err="1">
                    <a:latin typeface="+mn-lt"/>
                  </a:rPr>
                  <a:t>định</a:t>
                </a:r>
                <a:r>
                  <a:rPr lang="en-US" sz="1400" dirty="0">
                    <a:latin typeface="+mn-lt"/>
                  </a:rPr>
                  <a:t>: </a:t>
                </a:r>
                <a:r>
                  <a:rPr lang="en-US" sz="1400" dirty="0" err="1">
                    <a:latin typeface="+mn-lt"/>
                  </a:rPr>
                  <a:t>lowT</a:t>
                </a:r>
                <a:r>
                  <a:rPr lang="en-US" sz="1400" dirty="0">
                    <a:latin typeface="+mn-lt"/>
                  </a:rPr>
                  <a:t>, </a:t>
                </a:r>
                <a:r>
                  <a:rPr lang="en-US" sz="1400" dirty="0" err="1">
                    <a:latin typeface="+mn-lt"/>
                  </a:rPr>
                  <a:t>upT</a:t>
                </a:r>
                <a:r>
                  <a:rPr lang="en-US" sz="1400" dirty="0">
                    <a:latin typeface="+mn-lt"/>
                  </a:rPr>
                  <a:t>, </a:t>
                </a:r>
                <a:r>
                  <a:rPr lang="en-US" sz="1400" dirty="0" err="1">
                    <a:latin typeface="+mn-lt"/>
                  </a:rPr>
                  <a:t>lowX</a:t>
                </a:r>
                <a:r>
                  <a:rPr lang="en-US" sz="1400" dirty="0">
                    <a:latin typeface="+mn-lt"/>
                  </a:rPr>
                  <a:t>, </a:t>
                </a:r>
                <a:r>
                  <a:rPr lang="en-US" sz="1400" dirty="0" err="1">
                    <a:latin typeface="+mn-lt"/>
                  </a:rPr>
                  <a:t>upX</a:t>
                </a:r>
                <a:r>
                  <a:rPr lang="en-US" sz="1400" dirty="0">
                    <a:latin typeface="+mn-lt"/>
                  </a:rPr>
                  <a:t>; </a:t>
                </a:r>
                <a:r>
                  <a:rPr lang="en-US" sz="1400" dirty="0" err="1">
                    <a:latin typeface="+mn-lt"/>
                  </a:rPr>
                  <a:t>giá</a:t>
                </a:r>
                <a:r>
                  <a:rPr lang="en-US" sz="1400" dirty="0">
                    <a:latin typeface="+mn-lt"/>
                  </a:rPr>
                  <a:t> </a:t>
                </a:r>
                <a:r>
                  <a:rPr lang="en-US" sz="1400" dirty="0" err="1">
                    <a:latin typeface="+mn-lt"/>
                  </a:rPr>
                  <a:t>trị</a:t>
                </a:r>
                <a:r>
                  <a:rPr lang="en-US" sz="1400" dirty="0">
                    <a:latin typeface="+mn-lt"/>
                  </a:rPr>
                  <a:t> </a:t>
                </a:r>
                <a:r>
                  <a:rPr lang="en-US" sz="1400" dirty="0" err="1">
                    <a:latin typeface="+mn-lt"/>
                  </a:rPr>
                  <a:t>đầu</a:t>
                </a:r>
                <a:r>
                  <a:rPr lang="en-US" sz="1400" dirty="0">
                    <a:latin typeface="+mn-lt"/>
                  </a:rPr>
                  <a:t>: </a:t>
                </a:r>
                <a14:m>
                  <m:oMath xmlns:m="http://schemas.openxmlformats.org/officeDocument/2006/math">
                    <m:sSub>
                      <m:sSubPr>
                        <m:ctrlPr>
                          <a:rPr lang="en-US" sz="1400" b="0" i="1" smtClean="0">
                            <a:latin typeface="+mn-lt"/>
                          </a:rPr>
                        </m:ctrlPr>
                      </m:sSubPr>
                      <m:e>
                        <m:r>
                          <a:rPr lang="en-US" sz="1400" b="0" i="1" smtClean="0">
                            <a:latin typeface="+mn-lt"/>
                          </a:rPr>
                          <m:t>𝑡</m:t>
                        </m:r>
                      </m:e>
                      <m:sub>
                        <m:r>
                          <a:rPr lang="en-US" sz="1400" b="0" i="1" smtClean="0">
                            <a:latin typeface="+mn-lt"/>
                          </a:rPr>
                          <m:t>0</m:t>
                        </m:r>
                      </m:sub>
                    </m:sSub>
                    <m:r>
                      <a:rPr lang="en-US" sz="1400" b="0" i="1" smtClean="0">
                        <a:latin typeface="+mn-lt"/>
                      </a:rPr>
                      <m:t>,</m:t>
                    </m:r>
                    <m:sSub>
                      <m:sSubPr>
                        <m:ctrlPr>
                          <a:rPr lang="en-US" sz="1400" b="0" i="1" smtClean="0">
                            <a:latin typeface="+mn-lt"/>
                          </a:rPr>
                        </m:ctrlPr>
                      </m:sSubPr>
                      <m:e>
                        <m:r>
                          <a:rPr lang="en-US" sz="1400" b="0" i="1" smtClean="0">
                            <a:latin typeface="+mn-lt"/>
                          </a:rPr>
                          <m:t>𝑥</m:t>
                        </m:r>
                      </m:e>
                      <m:sub>
                        <m:r>
                          <a:rPr lang="en-US" sz="1400" b="0" i="1" smtClean="0">
                            <a:latin typeface="+mn-lt"/>
                          </a:rPr>
                          <m:t>0</m:t>
                        </m:r>
                      </m:sub>
                    </m:sSub>
                  </m:oMath>
                </a14:m>
                <a:r>
                  <a:rPr lang="en-US" sz="1400" dirty="0">
                    <a:latin typeface="+mn-lt"/>
                  </a:rPr>
                  <a:t>; </a:t>
                </a:r>
                <a:r>
                  <a:rPr lang="en-US" sz="1400" dirty="0" err="1">
                    <a:latin typeface="+mn-lt"/>
                  </a:rPr>
                  <a:t>sai</a:t>
                </a:r>
                <a:r>
                  <a:rPr lang="en-US" sz="1400" dirty="0">
                    <a:latin typeface="+mn-lt"/>
                  </a:rPr>
                  <a:t> </a:t>
                </a:r>
                <a:r>
                  <a:rPr lang="en-US" sz="1400" dirty="0" err="1">
                    <a:latin typeface="+mn-lt"/>
                  </a:rPr>
                  <a:t>số</a:t>
                </a:r>
                <a:r>
                  <a:rPr lang="en-US" sz="1400" dirty="0">
                    <a:latin typeface="+mn-lt"/>
                  </a:rPr>
                  <a:t> epsilon e; </a:t>
                </a:r>
                <a:r>
                  <a:rPr lang="en-US" sz="1400" dirty="0" err="1">
                    <a:latin typeface="+mn-lt"/>
                  </a:rPr>
                  <a:t>độ</a:t>
                </a:r>
                <a:r>
                  <a:rPr lang="en-US" sz="1400" dirty="0">
                    <a:latin typeface="+mn-lt"/>
                  </a:rPr>
                  <a:t> </a:t>
                </a:r>
                <a:r>
                  <a:rPr lang="en-US" sz="1400" dirty="0" err="1">
                    <a:latin typeface="+mn-lt"/>
                  </a:rPr>
                  <a:t>dài</a:t>
                </a:r>
                <a:r>
                  <a:rPr lang="en-US" sz="1400" dirty="0">
                    <a:latin typeface="+mn-lt"/>
                  </a:rPr>
                  <a:t> </a:t>
                </a:r>
                <a:r>
                  <a:rPr lang="en-US" sz="1400" dirty="0" err="1">
                    <a:latin typeface="+mn-lt"/>
                  </a:rPr>
                  <a:t>mảng</a:t>
                </a:r>
                <a:r>
                  <a:rPr lang="en-US" sz="1400" dirty="0">
                    <a:latin typeface="+mn-lt"/>
                  </a:rPr>
                  <a:t>: length;</a:t>
                </a:r>
              </a:p>
              <a:p>
                <a:pPr marL="342900" indent="-342900" algn="l">
                  <a:buFont typeface="Arial" panose="020B0604020202020204" pitchFamily="34" charset="0"/>
                  <a:buChar char="•"/>
                </a:pPr>
                <a:r>
                  <a:rPr lang="en-US" sz="1400" dirty="0" err="1">
                    <a:latin typeface="+mn-lt"/>
                  </a:rPr>
                  <a:t>Bước</a:t>
                </a:r>
                <a:r>
                  <a:rPr lang="en-US" sz="1400" dirty="0">
                    <a:latin typeface="+mn-lt"/>
                  </a:rPr>
                  <a:t> 1: </a:t>
                </a:r>
                <a:r>
                  <a:rPr lang="en-US" sz="1400" dirty="0" err="1">
                    <a:latin typeface="+mn-lt"/>
                  </a:rPr>
                  <a:t>Tính</a:t>
                </a:r>
                <a:r>
                  <a:rPr lang="en-US" sz="1400" dirty="0">
                    <a:latin typeface="+mn-lt"/>
                  </a:rPr>
                  <a:t> </a:t>
                </a:r>
                <a:r>
                  <a:rPr lang="en-US" sz="1400" dirty="0" err="1">
                    <a:latin typeface="+mn-lt"/>
                  </a:rPr>
                  <a:t>các</a:t>
                </a:r>
                <a:r>
                  <a:rPr lang="en-US" sz="1400" dirty="0">
                    <a:latin typeface="+mn-lt"/>
                  </a:rPr>
                  <a:t> </a:t>
                </a:r>
                <a:r>
                  <a:rPr lang="en-US" sz="1400" dirty="0" err="1">
                    <a:latin typeface="+mn-lt"/>
                  </a:rPr>
                  <a:t>chặn</a:t>
                </a:r>
                <a:r>
                  <a:rPr lang="en-US" sz="1400" dirty="0">
                    <a:latin typeface="+mn-lt"/>
                  </a:rPr>
                  <a:t> </a:t>
                </a:r>
                <a:r>
                  <a:rPr lang="en-US" sz="1400" dirty="0" err="1">
                    <a:latin typeface="+mn-lt"/>
                  </a:rPr>
                  <a:t>trên</a:t>
                </a:r>
                <a:r>
                  <a:rPr lang="en-US" sz="1400" dirty="0">
                    <a:latin typeface="+mn-lt"/>
                  </a:rPr>
                  <a:t> M,L </a:t>
                </a:r>
                <a:r>
                  <a:rPr lang="en-US" sz="1400" dirty="0" err="1">
                    <a:latin typeface="+mn-lt"/>
                  </a:rPr>
                  <a:t>lần</a:t>
                </a:r>
                <a:r>
                  <a:rPr lang="en-US" sz="1400" dirty="0">
                    <a:latin typeface="+mn-lt"/>
                  </a:rPr>
                  <a:t> </a:t>
                </a:r>
                <a:r>
                  <a:rPr lang="en-US" sz="1400" dirty="0" err="1">
                    <a:latin typeface="+mn-lt"/>
                  </a:rPr>
                  <a:t>lượt</a:t>
                </a:r>
                <a:r>
                  <a:rPr lang="en-US" sz="1400" dirty="0">
                    <a:latin typeface="+mn-lt"/>
                  </a:rPr>
                  <a:t> </a:t>
                </a:r>
                <a:r>
                  <a:rPr lang="en-US" sz="1400" dirty="0" err="1">
                    <a:latin typeface="+mn-lt"/>
                  </a:rPr>
                  <a:t>cho</a:t>
                </a:r>
                <a:r>
                  <a:rPr lang="en-US" sz="1400" dirty="0">
                    <a:latin typeface="+mn-lt"/>
                  </a:rPr>
                  <a:t> f(</a:t>
                </a:r>
                <a:r>
                  <a:rPr lang="en-US" sz="1400" dirty="0" err="1">
                    <a:latin typeface="+mn-lt"/>
                  </a:rPr>
                  <a:t>x,t</a:t>
                </a:r>
                <a:r>
                  <a:rPr lang="en-US" sz="1400" dirty="0">
                    <a:latin typeface="+mn-lt"/>
                  </a:rPr>
                  <a:t>) </a:t>
                </a:r>
                <a:r>
                  <a:rPr lang="en-US" sz="1400" dirty="0" err="1">
                    <a:latin typeface="+mn-lt"/>
                  </a:rPr>
                  <a:t>đạo</a:t>
                </a:r>
                <a:r>
                  <a:rPr lang="en-US" sz="1400" dirty="0">
                    <a:latin typeface="+mn-lt"/>
                  </a:rPr>
                  <a:t> </a:t>
                </a:r>
                <a:r>
                  <a:rPr lang="en-US" sz="1400" dirty="0" err="1">
                    <a:latin typeface="+mn-lt"/>
                  </a:rPr>
                  <a:t>hàm</a:t>
                </a:r>
                <a:r>
                  <a:rPr lang="en-US" sz="1400" dirty="0">
                    <a:latin typeface="+mn-lt"/>
                  </a:rPr>
                  <a:t> </a:t>
                </a:r>
                <a:r>
                  <a:rPr lang="en-US" sz="1400" dirty="0" err="1">
                    <a:latin typeface="+mn-lt"/>
                  </a:rPr>
                  <a:t>theo</a:t>
                </a:r>
                <a:r>
                  <a:rPr lang="en-US" sz="1400" dirty="0">
                    <a:latin typeface="+mn-lt"/>
                  </a:rPr>
                  <a:t> t </a:t>
                </a:r>
                <a:r>
                  <a:rPr lang="en-US" sz="1400" dirty="0" err="1">
                    <a:latin typeface="+mn-lt"/>
                  </a:rPr>
                  <a:t>của</a:t>
                </a:r>
                <a:r>
                  <a:rPr lang="en-US" sz="1400" dirty="0">
                    <a:latin typeface="+mn-lt"/>
                  </a:rPr>
                  <a:t> f’(x) </a:t>
                </a:r>
                <a:r>
                  <a:rPr lang="en-US" sz="1400" dirty="0" err="1">
                    <a:latin typeface="+mn-lt"/>
                  </a:rPr>
                  <a:t>trên</a:t>
                </a:r>
                <a:r>
                  <a:rPr lang="en-US" sz="1400" dirty="0">
                    <a:latin typeface="+mn-lt"/>
                  </a:rPr>
                  <a:t> [</a:t>
                </a:r>
                <a:r>
                  <a:rPr lang="en-US" sz="1400" dirty="0" err="1">
                    <a:latin typeface="+mn-lt"/>
                  </a:rPr>
                  <a:t>lowT,upT</a:t>
                </a:r>
                <a:r>
                  <a:rPr lang="en-US" sz="1400" dirty="0">
                    <a:latin typeface="+mn-lt"/>
                  </a:rPr>
                  <a:t>]x[</a:t>
                </a:r>
                <a:r>
                  <a:rPr lang="en-US" sz="1400" dirty="0" err="1">
                    <a:latin typeface="+mn-lt"/>
                  </a:rPr>
                  <a:t>lowX,upX</a:t>
                </a:r>
                <a:r>
                  <a:rPr lang="en-US" sz="1400" dirty="0">
                    <a:latin typeface="+mn-lt"/>
                  </a:rPr>
                  <a:t>]</a:t>
                </a:r>
              </a:p>
              <a:p>
                <a:pPr marL="342900" indent="-342900" algn="l">
                  <a:buFont typeface="Arial" panose="020B0604020202020204" pitchFamily="34" charset="0"/>
                  <a:buChar char="•"/>
                </a:pPr>
                <a:r>
                  <a:rPr lang="en-US" sz="1400" dirty="0" err="1">
                    <a:latin typeface="+mn-lt"/>
                  </a:rPr>
                  <a:t>Bước</a:t>
                </a:r>
                <a:r>
                  <a:rPr lang="en-US" sz="1400" dirty="0">
                    <a:latin typeface="+mn-lt"/>
                  </a:rPr>
                  <a:t> 2: </a:t>
                </a:r>
                <a:r>
                  <a:rPr lang="en-US" sz="1400" dirty="0" err="1">
                    <a:latin typeface="+mn-lt"/>
                  </a:rPr>
                  <a:t>deltaX</a:t>
                </a:r>
                <a:r>
                  <a:rPr lang="en-US" sz="1400" dirty="0">
                    <a:latin typeface="+mn-lt"/>
                  </a:rPr>
                  <a:t> = min (upX-x0,x0-lowX); </a:t>
                </a:r>
                <a:r>
                  <a:rPr lang="en-US" sz="1400" dirty="0" err="1">
                    <a:latin typeface="+mn-lt"/>
                  </a:rPr>
                  <a:t>xn</a:t>
                </a:r>
                <a:r>
                  <a:rPr lang="en-US" sz="1400" dirty="0">
                    <a:latin typeface="+mn-lt"/>
                  </a:rPr>
                  <a:t> = x0;</a:t>
                </a:r>
              </a:p>
              <a:p>
                <a:pPr marL="88900" indent="0" algn="l">
                  <a:buNone/>
                </a:pPr>
                <a:r>
                  <a:rPr lang="en-US" sz="1400" dirty="0">
                    <a:latin typeface="+mn-lt"/>
                  </a:rPr>
                  <a:t>	</a:t>
                </a:r>
                <a:r>
                  <a:rPr lang="en-US" sz="1400" dirty="0" err="1">
                    <a:latin typeface="+mn-lt"/>
                  </a:rPr>
                  <a:t>deltaT</a:t>
                </a:r>
                <a:r>
                  <a:rPr lang="en-US" sz="1400" dirty="0">
                    <a:latin typeface="+mn-lt"/>
                  </a:rPr>
                  <a:t> = min {</a:t>
                </a:r>
                <a:r>
                  <a:rPr lang="en-US" sz="1400" dirty="0" err="1">
                    <a:latin typeface="+mn-lt"/>
                  </a:rPr>
                  <a:t>deltaX</a:t>
                </a:r>
                <a:r>
                  <a:rPr lang="en-US" sz="1400" dirty="0">
                    <a:latin typeface="+mn-lt"/>
                  </a:rPr>
                  <a:t>/M, 1/2L}; h = </a:t>
                </a:r>
                <a:r>
                  <a:rPr lang="en-US" sz="1400" dirty="0" err="1">
                    <a:latin typeface="+mn-lt"/>
                  </a:rPr>
                  <a:t>deltaT</a:t>
                </a:r>
                <a:r>
                  <a:rPr lang="en-US" sz="1400" dirty="0">
                    <a:latin typeface="+mn-lt"/>
                  </a:rPr>
                  <a:t>*L;</a:t>
                </a:r>
              </a:p>
              <a:p>
                <a:pPr marL="88900" indent="0" algn="l">
                  <a:buNone/>
                </a:pPr>
                <a:r>
                  <a:rPr lang="en-US" sz="1400" dirty="0">
                    <a:latin typeface="+mn-lt"/>
                  </a:rPr>
                  <a:t>	</a:t>
                </a:r>
                <a:r>
                  <a:rPr lang="en-US" sz="1400" dirty="0" err="1">
                    <a:latin typeface="+mn-lt"/>
                  </a:rPr>
                  <a:t>segmentLength</a:t>
                </a:r>
                <a:r>
                  <a:rPr lang="en-US" sz="1400" dirty="0">
                    <a:latin typeface="+mn-lt"/>
                  </a:rPr>
                  <a:t> = 2deltaT/length</a:t>
                </a:r>
              </a:p>
              <a:p>
                <a:pPr marL="342900" indent="-342900" algn="l">
                  <a:buFont typeface="Arial" panose="020B0604020202020204" pitchFamily="34" charset="0"/>
                  <a:buChar char="•"/>
                </a:pPr>
                <a:r>
                  <a:rPr lang="en-US" sz="1400" dirty="0" err="1">
                    <a:latin typeface="+mn-lt"/>
                  </a:rPr>
                  <a:t>Bước</a:t>
                </a:r>
                <a:r>
                  <a:rPr lang="en-US" sz="1400" dirty="0">
                    <a:latin typeface="+mn-lt"/>
                  </a:rPr>
                  <a:t> 3: </a:t>
                </a:r>
                <a:r>
                  <a:rPr lang="en-US" sz="1400" dirty="0" err="1">
                    <a:latin typeface="+mn-lt"/>
                  </a:rPr>
                  <a:t>Tạo</a:t>
                </a:r>
                <a:r>
                  <a:rPr lang="en-US" sz="1400" dirty="0">
                    <a:latin typeface="+mn-lt"/>
                  </a:rPr>
                  <a:t> </a:t>
                </a:r>
                <a:r>
                  <a:rPr lang="en-US" sz="1400" dirty="0" err="1">
                    <a:latin typeface="+mn-lt"/>
                  </a:rPr>
                  <a:t>mảng</a:t>
                </a:r>
                <a:r>
                  <a:rPr lang="en-US" sz="1400" dirty="0">
                    <a:latin typeface="+mn-lt"/>
                  </a:rPr>
                  <a:t> </a:t>
                </a:r>
                <a:r>
                  <a:rPr lang="en-US" sz="1400" dirty="0" err="1">
                    <a:latin typeface="+mn-lt"/>
                  </a:rPr>
                  <a:t>arr</a:t>
                </a:r>
                <a:r>
                  <a:rPr lang="en-US" sz="1400" dirty="0">
                    <a:latin typeface="+mn-lt"/>
                  </a:rPr>
                  <a:t>[t0 – </a:t>
                </a:r>
                <a:r>
                  <a:rPr lang="en-US" sz="1400" dirty="0" err="1">
                    <a:latin typeface="+mn-lt"/>
                  </a:rPr>
                  <a:t>deltaT</a:t>
                </a:r>
                <a:r>
                  <a:rPr lang="en-US" sz="1400" dirty="0">
                    <a:latin typeface="+mn-lt"/>
                  </a:rPr>
                  <a:t>, t0+deltaT] </a:t>
                </a:r>
                <a:r>
                  <a:rPr lang="en-US" sz="1400" dirty="0" err="1">
                    <a:latin typeface="+mn-lt"/>
                  </a:rPr>
                  <a:t>có</a:t>
                </a:r>
                <a:r>
                  <a:rPr lang="en-US" sz="1400" dirty="0">
                    <a:latin typeface="+mn-lt"/>
                  </a:rPr>
                  <a:t> </a:t>
                </a:r>
                <a:r>
                  <a:rPr lang="en-US" sz="1400" dirty="0" err="1">
                    <a:latin typeface="+mn-lt"/>
                  </a:rPr>
                  <a:t>số</a:t>
                </a:r>
                <a:r>
                  <a:rPr lang="en-US" sz="1400" dirty="0">
                    <a:latin typeface="+mn-lt"/>
                  </a:rPr>
                  <a:t> </a:t>
                </a:r>
                <a:r>
                  <a:rPr lang="en-US" sz="1400" dirty="0" err="1">
                    <a:latin typeface="+mn-lt"/>
                  </a:rPr>
                  <a:t>phần</a:t>
                </a:r>
                <a:r>
                  <a:rPr lang="en-US" sz="1400" dirty="0">
                    <a:latin typeface="+mn-lt"/>
                  </a:rPr>
                  <a:t> </a:t>
                </a:r>
                <a:r>
                  <a:rPr lang="en-US" sz="1400" dirty="0" err="1">
                    <a:latin typeface="+mn-lt"/>
                  </a:rPr>
                  <a:t>tử</a:t>
                </a:r>
                <a:r>
                  <a:rPr lang="en-US" sz="1400" dirty="0">
                    <a:latin typeface="+mn-lt"/>
                  </a:rPr>
                  <a:t> </a:t>
                </a:r>
                <a:r>
                  <a:rPr lang="en-US" sz="1400" dirty="0" err="1">
                    <a:latin typeface="+mn-lt"/>
                  </a:rPr>
                  <a:t>là</a:t>
                </a:r>
                <a:r>
                  <a:rPr lang="en-US" sz="1400" dirty="0">
                    <a:latin typeface="+mn-lt"/>
                  </a:rPr>
                  <a:t> length </a:t>
                </a:r>
                <a:r>
                  <a:rPr lang="en-US" sz="1400" dirty="0" err="1">
                    <a:latin typeface="+mn-lt"/>
                  </a:rPr>
                  <a:t>các</a:t>
                </a:r>
                <a:r>
                  <a:rPr lang="en-US" sz="1400" dirty="0">
                    <a:latin typeface="+mn-lt"/>
                  </a:rPr>
                  <a:t> </a:t>
                </a:r>
                <a:r>
                  <a:rPr lang="en-US" sz="1400" dirty="0" err="1">
                    <a:latin typeface="+mn-lt"/>
                  </a:rPr>
                  <a:t>cặp</a:t>
                </a:r>
                <a:r>
                  <a:rPr lang="en-US" sz="1400" dirty="0">
                    <a:latin typeface="+mn-lt"/>
                  </a:rPr>
                  <a:t> (t,x0) </a:t>
                </a:r>
                <a:r>
                  <a:rPr lang="en-US" sz="1400" dirty="0" err="1">
                    <a:latin typeface="+mn-lt"/>
                  </a:rPr>
                  <a:t>với</a:t>
                </a:r>
                <a:r>
                  <a:rPr lang="en-US" sz="1400" dirty="0">
                    <a:latin typeface="+mn-lt"/>
                  </a:rPr>
                  <a:t> t </a:t>
                </a:r>
                <a:r>
                  <a:rPr lang="en-US" sz="1400" dirty="0" err="1">
                    <a:latin typeface="+mn-lt"/>
                  </a:rPr>
                  <a:t>cách</a:t>
                </a:r>
                <a:r>
                  <a:rPr lang="en-US" sz="1400" dirty="0">
                    <a:latin typeface="+mn-lt"/>
                  </a:rPr>
                  <a:t> </a:t>
                </a:r>
                <a:r>
                  <a:rPr lang="en-US" sz="1400" dirty="0" err="1">
                    <a:latin typeface="+mn-lt"/>
                  </a:rPr>
                  <a:t>nhau</a:t>
                </a:r>
                <a:r>
                  <a:rPr lang="en-US" sz="1400" dirty="0">
                    <a:latin typeface="+mn-lt"/>
                  </a:rPr>
                  <a:t> </a:t>
                </a:r>
                <a:r>
                  <a:rPr lang="en-US" sz="1400" dirty="0" err="1">
                    <a:latin typeface="+mn-lt"/>
                  </a:rPr>
                  <a:t>segmentLength</a:t>
                </a:r>
                <a:r>
                  <a:rPr lang="en-US" sz="1400" dirty="0">
                    <a:latin typeface="+mn-lt"/>
                  </a:rPr>
                  <a:t>. Khi </a:t>
                </a:r>
                <a:r>
                  <a:rPr lang="en-US" sz="1400" dirty="0" err="1">
                    <a:latin typeface="+mn-lt"/>
                  </a:rPr>
                  <a:t>đó</a:t>
                </a:r>
                <a:r>
                  <a:rPr lang="en-US" sz="1400" dirty="0">
                    <a:latin typeface="+mn-lt"/>
                  </a:rPr>
                  <a:t> </a:t>
                </a:r>
                <a:r>
                  <a:rPr lang="en-US" sz="1400" dirty="0" err="1">
                    <a:latin typeface="+mn-lt"/>
                  </a:rPr>
                  <a:t>arr</a:t>
                </a:r>
                <a:r>
                  <a:rPr lang="en-US" sz="1400" dirty="0">
                    <a:latin typeface="+mn-lt"/>
                  </a:rPr>
                  <a:t>[</a:t>
                </a:r>
                <a:r>
                  <a:rPr lang="en-US" sz="1400" dirty="0" err="1">
                    <a:latin typeface="+mn-lt"/>
                  </a:rPr>
                  <a:t>i</a:t>
                </a:r>
                <a:r>
                  <a:rPr lang="en-US" sz="1400" dirty="0">
                    <a:latin typeface="+mn-lt"/>
                  </a:rPr>
                  <a:t>][0] </a:t>
                </a:r>
                <a:r>
                  <a:rPr lang="en-US" sz="1400" dirty="0" err="1">
                    <a:latin typeface="+mn-lt"/>
                  </a:rPr>
                  <a:t>là</a:t>
                </a:r>
                <a:r>
                  <a:rPr lang="en-US" sz="1400" dirty="0">
                    <a:latin typeface="+mn-lt"/>
                  </a:rPr>
                  <a:t> </a:t>
                </a:r>
                <a14:m>
                  <m:oMath xmlns:m="http://schemas.openxmlformats.org/officeDocument/2006/math">
                    <m:sSub>
                      <m:sSubPr>
                        <m:ctrlPr>
                          <a:rPr lang="en-US" sz="1400" b="0" i="1" smtClean="0">
                            <a:latin typeface="+mn-lt"/>
                          </a:rPr>
                        </m:ctrlPr>
                      </m:sSubPr>
                      <m:e>
                        <m:r>
                          <a:rPr lang="en-US" sz="1400" b="0" i="1" smtClean="0">
                            <a:latin typeface="+mn-lt"/>
                          </a:rPr>
                          <m:t>𝑡</m:t>
                        </m:r>
                      </m:e>
                      <m:sub>
                        <m:r>
                          <a:rPr lang="en-US" sz="1400" b="0" i="1" smtClean="0">
                            <a:latin typeface="+mn-lt"/>
                          </a:rPr>
                          <m:t>𝑖</m:t>
                        </m:r>
                      </m:sub>
                    </m:sSub>
                    <m:r>
                      <a:rPr lang="en-US" sz="1400" b="0" i="1" smtClean="0">
                        <a:latin typeface="+mn-lt"/>
                      </a:rPr>
                      <m:t>=</m:t>
                    </m:r>
                  </m:oMath>
                </a14:m>
                <a:r>
                  <a:rPr lang="en-US" sz="1400" dirty="0">
                    <a:latin typeface="+mn-lt"/>
                  </a:rPr>
                  <a:t> t0-deltaT+i*</a:t>
                </a:r>
                <a:r>
                  <a:rPr lang="en-US" sz="1400" dirty="0" err="1">
                    <a:latin typeface="+mn-lt"/>
                  </a:rPr>
                  <a:t>segmentLength</a:t>
                </a:r>
                <a:r>
                  <a:rPr lang="en-US" sz="1400" dirty="0">
                    <a:latin typeface="+mn-lt"/>
                  </a:rPr>
                  <a:t>, </a:t>
                </a:r>
                <a:r>
                  <a:rPr lang="en-US" sz="1400" dirty="0" err="1">
                    <a:latin typeface="+mn-lt"/>
                  </a:rPr>
                  <a:t>arr</a:t>
                </a:r>
                <a:r>
                  <a:rPr lang="en-US" sz="1400" dirty="0">
                    <a:latin typeface="+mn-lt"/>
                  </a:rPr>
                  <a:t>[</a:t>
                </a:r>
                <a:r>
                  <a:rPr lang="en-US" sz="1400" dirty="0" err="1">
                    <a:latin typeface="+mn-lt"/>
                  </a:rPr>
                  <a:t>i</a:t>
                </a:r>
                <a:r>
                  <a:rPr lang="en-US" sz="1400" dirty="0">
                    <a:latin typeface="+mn-lt"/>
                  </a:rPr>
                  <a:t>][1] </a:t>
                </a:r>
                <a:r>
                  <a:rPr lang="en-US" sz="1400" dirty="0" err="1">
                    <a:latin typeface="+mn-lt"/>
                  </a:rPr>
                  <a:t>là</a:t>
                </a:r>
                <a:r>
                  <a:rPr lang="en-US" sz="1400" dirty="0">
                    <a:latin typeface="+mn-lt"/>
                  </a:rPr>
                  <a:t> </a:t>
                </a:r>
                <a14:m>
                  <m:oMath xmlns:m="http://schemas.openxmlformats.org/officeDocument/2006/math">
                    <m:r>
                      <a:rPr lang="en-US" sz="1400" b="0" i="1" smtClean="0">
                        <a:latin typeface="+mn-lt"/>
                      </a:rPr>
                      <m:t>𝑥</m:t>
                    </m:r>
                    <m:d>
                      <m:dPr>
                        <m:ctrlPr>
                          <a:rPr lang="en-US" sz="1400" b="0" i="1" smtClean="0">
                            <a:latin typeface="+mn-lt"/>
                          </a:rPr>
                        </m:ctrlPr>
                      </m:dPr>
                      <m:e>
                        <m:sSub>
                          <m:sSubPr>
                            <m:ctrlPr>
                              <a:rPr lang="en-US" sz="1400" b="0" i="1" smtClean="0">
                                <a:latin typeface="+mn-lt"/>
                              </a:rPr>
                            </m:ctrlPr>
                          </m:sSubPr>
                          <m:e>
                            <m:r>
                              <a:rPr lang="en-US" sz="1400" b="0" i="1" smtClean="0">
                                <a:latin typeface="+mn-lt"/>
                              </a:rPr>
                              <m:t>𝑡</m:t>
                            </m:r>
                          </m:e>
                          <m:sub>
                            <m:r>
                              <a:rPr lang="en-US" sz="1400" b="0" i="1" smtClean="0">
                                <a:latin typeface="+mn-lt"/>
                              </a:rPr>
                              <m:t>𝑖</m:t>
                            </m:r>
                          </m:sub>
                        </m:sSub>
                      </m:e>
                    </m:d>
                  </m:oMath>
                </a14:m>
                <a:r>
                  <a:rPr lang="en-US" sz="1400" dirty="0">
                    <a:latin typeface="+mn-lt"/>
                  </a:rPr>
                  <a:t>, </a:t>
                </a:r>
                <a:r>
                  <a:rPr lang="en-US" sz="1400" dirty="0" err="1">
                    <a:latin typeface="+mn-lt"/>
                  </a:rPr>
                  <a:t>arr</a:t>
                </a:r>
                <a:r>
                  <a:rPr lang="en-US" sz="1400" dirty="0">
                    <a:latin typeface="+mn-lt"/>
                  </a:rPr>
                  <a:t>[n] </a:t>
                </a:r>
                <a:r>
                  <a:rPr lang="en-US" sz="1400" dirty="0" err="1">
                    <a:latin typeface="+mn-lt"/>
                  </a:rPr>
                  <a:t>là</a:t>
                </a:r>
                <a:r>
                  <a:rPr lang="en-US" sz="1400" dirty="0">
                    <a:latin typeface="+mn-lt"/>
                  </a:rPr>
                  <a:t> </a:t>
                </a:r>
                <a:r>
                  <a:rPr lang="en-US" sz="1400" dirty="0" err="1">
                    <a:latin typeface="+mn-lt"/>
                  </a:rPr>
                  <a:t>điểm</a:t>
                </a:r>
                <a:r>
                  <a:rPr lang="en-US" sz="1400" dirty="0">
                    <a:latin typeface="+mn-lt"/>
                  </a:rPr>
                  <a:t> </a:t>
                </a:r>
                <a:r>
                  <a:rPr lang="en-US" sz="1400" dirty="0" err="1">
                    <a:latin typeface="+mn-lt"/>
                  </a:rPr>
                  <a:t>giá</a:t>
                </a:r>
                <a:r>
                  <a:rPr lang="en-US" sz="1400" dirty="0">
                    <a:latin typeface="+mn-lt"/>
                  </a:rPr>
                  <a:t> </a:t>
                </a:r>
                <a:r>
                  <a:rPr lang="en-US" sz="1400" dirty="0" err="1">
                    <a:latin typeface="+mn-lt"/>
                  </a:rPr>
                  <a:t>trị</a:t>
                </a:r>
                <a:r>
                  <a:rPr lang="en-US" sz="1400" dirty="0">
                    <a:latin typeface="+mn-lt"/>
                  </a:rPr>
                  <a:t> ban </a:t>
                </a:r>
                <a:r>
                  <a:rPr lang="en-US" sz="1400" dirty="0" err="1">
                    <a:latin typeface="+mn-lt"/>
                  </a:rPr>
                  <a:t>đầu</a:t>
                </a:r>
                <a:r>
                  <a:rPr lang="en-US" sz="1400" dirty="0">
                    <a:latin typeface="+mn-lt"/>
                  </a:rPr>
                  <a:t> </a:t>
                </a:r>
              </a:p>
            </p:txBody>
          </p:sp>
        </mc:Choice>
        <mc:Fallback>
          <p:sp>
            <p:nvSpPr>
              <p:cNvPr id="3" name="Text Placeholder 2">
                <a:extLst>
                  <a:ext uri="{FF2B5EF4-FFF2-40B4-BE49-F238E27FC236}">
                    <a16:creationId xmlns:a16="http://schemas.microsoft.com/office/drawing/2014/main" id="{6B58C38A-4888-40B4-8881-64FBA96E20E0}"/>
                  </a:ext>
                </a:extLst>
              </p:cNvPr>
              <p:cNvSpPr>
                <a:spLocks noGrp="1" noRot="1" noChangeAspect="1" noMove="1" noResize="1" noEditPoints="1" noAdjustHandles="1" noChangeArrowheads="1" noChangeShapeType="1" noTextEdit="1"/>
              </p:cNvSpPr>
              <p:nvPr>
                <p:ph type="body" idx="1"/>
              </p:nvPr>
            </p:nvSpPr>
            <p:spPr>
              <a:xfrm>
                <a:off x="1556176" y="1242022"/>
                <a:ext cx="6730574" cy="3182104"/>
              </a:xfrm>
              <a:blipFill>
                <a:blip r:embed="rId2"/>
                <a:stretch>
                  <a:fillRect l="-996"/>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C56CA429-00D3-4497-B400-15A65A9616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3627909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F718E-2840-4173-A4F8-AE1BA2618D37}"/>
              </a:ext>
            </a:extLst>
          </p:cNvPr>
          <p:cNvSpPr>
            <a:spLocks noGrp="1"/>
          </p:cNvSpPr>
          <p:nvPr>
            <p:ph type="title"/>
          </p:nvPr>
        </p:nvSpPr>
        <p:spPr>
          <a:xfrm>
            <a:off x="1556175" y="690942"/>
            <a:ext cx="6616800" cy="699900"/>
          </a:xfrm>
        </p:spPr>
        <p:txBody>
          <a:bodyPr/>
          <a:lstStyle/>
          <a:p>
            <a:r>
              <a:rPr lang="en-US" dirty="0" err="1"/>
              <a:t>Thuật</a:t>
            </a:r>
            <a:r>
              <a:rPr lang="en-US" dirty="0"/>
              <a:t> </a:t>
            </a:r>
            <a:r>
              <a:rPr lang="en-US" dirty="0" err="1"/>
              <a:t>Toán</a:t>
            </a:r>
            <a:endParaRPr lang="en-US" dirty="0"/>
          </a:p>
        </p:txBody>
      </p:sp>
      <p:sp>
        <p:nvSpPr>
          <p:cNvPr id="3" name="Text Placeholder 2">
            <a:extLst>
              <a:ext uri="{FF2B5EF4-FFF2-40B4-BE49-F238E27FC236}">
                <a16:creationId xmlns:a16="http://schemas.microsoft.com/office/drawing/2014/main" id="{93080F7E-0EAD-468D-BD93-75C24AF7EDE6}"/>
              </a:ext>
            </a:extLst>
          </p:cNvPr>
          <p:cNvSpPr>
            <a:spLocks noGrp="1"/>
          </p:cNvSpPr>
          <p:nvPr>
            <p:ph type="body" idx="1"/>
          </p:nvPr>
        </p:nvSpPr>
        <p:spPr>
          <a:xfrm>
            <a:off x="1556174" y="1383988"/>
            <a:ext cx="6696285" cy="3068570"/>
          </a:xfrm>
        </p:spPr>
        <p:txBody>
          <a:bodyPr/>
          <a:lstStyle/>
          <a:p>
            <a:pPr marL="342900" indent="-342900" algn="l">
              <a:buFont typeface="Arial" panose="020B0604020202020204" pitchFamily="34" charset="0"/>
              <a:buChar char="•"/>
            </a:pPr>
            <a:r>
              <a:rPr lang="en-US" sz="1400" dirty="0" err="1">
                <a:latin typeface="+mn-lt"/>
              </a:rPr>
              <a:t>Bước</a:t>
            </a:r>
            <a:r>
              <a:rPr lang="en-US" sz="1400" dirty="0">
                <a:latin typeface="+mn-lt"/>
              </a:rPr>
              <a:t> 4: Cho </a:t>
            </a:r>
            <a:r>
              <a:rPr lang="en-US" sz="1400" dirty="0" err="1">
                <a:latin typeface="+mn-lt"/>
              </a:rPr>
              <a:t>maxerror</a:t>
            </a:r>
            <a:r>
              <a:rPr lang="en-US" sz="1400" dirty="0">
                <a:latin typeface="+mn-lt"/>
              </a:rPr>
              <a:t>= </a:t>
            </a:r>
            <a:r>
              <a:rPr lang="en-US" sz="1400" dirty="0" err="1">
                <a:latin typeface="+mn-lt"/>
              </a:rPr>
              <a:t>và</a:t>
            </a:r>
            <a:r>
              <a:rPr lang="en-US" sz="1400" dirty="0">
                <a:latin typeface="+mn-lt"/>
              </a:rPr>
              <a:t> </a:t>
            </a:r>
            <a:r>
              <a:rPr lang="en-US" sz="1400" dirty="0" err="1">
                <a:latin typeface="+mn-lt"/>
              </a:rPr>
              <a:t>lặp</a:t>
            </a:r>
            <a:r>
              <a:rPr lang="en-US" sz="1400" dirty="0">
                <a:latin typeface="+mn-lt"/>
              </a:rPr>
              <a:t> </a:t>
            </a:r>
            <a:r>
              <a:rPr lang="en-US" sz="1400" dirty="0" err="1">
                <a:latin typeface="+mn-lt"/>
              </a:rPr>
              <a:t>cho</a:t>
            </a:r>
            <a:r>
              <a:rPr lang="en-US" sz="1400" dirty="0">
                <a:latin typeface="+mn-lt"/>
              </a:rPr>
              <a:t> </a:t>
            </a:r>
            <a:r>
              <a:rPr lang="en-US" sz="1400" dirty="0" err="1">
                <a:latin typeface="+mn-lt"/>
              </a:rPr>
              <a:t>đến</a:t>
            </a:r>
            <a:r>
              <a:rPr lang="en-US" sz="1400" dirty="0">
                <a:latin typeface="+mn-lt"/>
              </a:rPr>
              <a:t> </a:t>
            </a:r>
            <a:r>
              <a:rPr lang="en-US" sz="1400" dirty="0" err="1">
                <a:latin typeface="+mn-lt"/>
              </a:rPr>
              <a:t>khi</a:t>
            </a:r>
            <a:r>
              <a:rPr lang="en-US" sz="1400" dirty="0">
                <a:latin typeface="+mn-lt"/>
              </a:rPr>
              <a:t> </a:t>
            </a:r>
            <a:r>
              <a:rPr lang="en-US" sz="1400" dirty="0" err="1">
                <a:latin typeface="+mn-lt"/>
              </a:rPr>
              <a:t>sai</a:t>
            </a:r>
            <a:r>
              <a:rPr lang="en-US" sz="1400" dirty="0">
                <a:latin typeface="+mn-lt"/>
              </a:rPr>
              <a:t> </a:t>
            </a:r>
            <a:r>
              <a:rPr lang="en-US" sz="1400" dirty="0" err="1">
                <a:latin typeface="+mn-lt"/>
              </a:rPr>
              <a:t>số</a:t>
            </a:r>
            <a:r>
              <a:rPr lang="en-US" sz="1400" dirty="0">
                <a:latin typeface="+mn-lt"/>
              </a:rPr>
              <a:t> </a:t>
            </a:r>
            <a:r>
              <a:rPr lang="en-US" sz="1400" dirty="0" err="1">
                <a:latin typeface="+mn-lt"/>
              </a:rPr>
              <a:t>tương</a:t>
            </a:r>
            <a:r>
              <a:rPr lang="en-US" sz="1400" dirty="0">
                <a:latin typeface="+mn-lt"/>
              </a:rPr>
              <a:t> </a:t>
            </a:r>
            <a:r>
              <a:rPr lang="en-US" sz="1400" dirty="0" err="1">
                <a:latin typeface="+mn-lt"/>
              </a:rPr>
              <a:t>đối</a:t>
            </a:r>
            <a:r>
              <a:rPr lang="en-US" sz="1400" dirty="0">
                <a:latin typeface="+mn-lt"/>
              </a:rPr>
              <a:t> </a:t>
            </a:r>
            <a:r>
              <a:rPr lang="en-US" sz="1400" dirty="0" err="1">
                <a:latin typeface="+mn-lt"/>
              </a:rPr>
              <a:t>giữa</a:t>
            </a:r>
            <a:r>
              <a:rPr lang="en-US" sz="1400" dirty="0">
                <a:latin typeface="+mn-lt"/>
              </a:rPr>
              <a:t> </a:t>
            </a:r>
            <a:r>
              <a:rPr lang="en-US" sz="1400" dirty="0" err="1">
                <a:latin typeface="+mn-lt"/>
              </a:rPr>
              <a:t>hai</a:t>
            </a:r>
            <a:r>
              <a:rPr lang="en-US" sz="1400" dirty="0">
                <a:latin typeface="+mn-lt"/>
              </a:rPr>
              <a:t> </a:t>
            </a:r>
            <a:r>
              <a:rPr lang="en-US" sz="1400" dirty="0" err="1">
                <a:latin typeface="+mn-lt"/>
              </a:rPr>
              <a:t>giá</a:t>
            </a:r>
            <a:r>
              <a:rPr lang="en-US" sz="1400" dirty="0">
                <a:latin typeface="+mn-lt"/>
              </a:rPr>
              <a:t> </a:t>
            </a:r>
            <a:r>
              <a:rPr lang="en-US" sz="1400" dirty="0" err="1">
                <a:latin typeface="+mn-lt"/>
              </a:rPr>
              <a:t>trị</a:t>
            </a:r>
            <a:r>
              <a:rPr lang="en-US" sz="1400" dirty="0">
                <a:latin typeface="+mn-lt"/>
              </a:rPr>
              <a:t> x(t) </a:t>
            </a:r>
            <a:r>
              <a:rPr lang="en-US" sz="1400" dirty="0" err="1">
                <a:latin typeface="+mn-lt"/>
              </a:rPr>
              <a:t>liên</a:t>
            </a:r>
            <a:r>
              <a:rPr lang="en-US" sz="1400" dirty="0">
                <a:latin typeface="+mn-lt"/>
              </a:rPr>
              <a:t> </a:t>
            </a:r>
            <a:r>
              <a:rPr lang="en-US" sz="1400" dirty="0" err="1">
                <a:latin typeface="+mn-lt"/>
              </a:rPr>
              <a:t>tiếp</a:t>
            </a:r>
            <a:r>
              <a:rPr lang="en-US" sz="1400" dirty="0">
                <a:latin typeface="+mn-lt"/>
              </a:rPr>
              <a:t> </a:t>
            </a:r>
            <a:r>
              <a:rPr lang="en-US" sz="1400" dirty="0" err="1">
                <a:latin typeface="+mn-lt"/>
              </a:rPr>
              <a:t>là</a:t>
            </a:r>
            <a:r>
              <a:rPr lang="en-US" sz="1400" dirty="0">
                <a:latin typeface="+mn-lt"/>
              </a:rPr>
              <a:t> </a:t>
            </a:r>
            <a:r>
              <a:rPr lang="en-US" sz="1400" dirty="0" err="1">
                <a:latin typeface="+mn-lt"/>
              </a:rPr>
              <a:t>maxerror</a:t>
            </a:r>
            <a:r>
              <a:rPr lang="en-US" sz="1400" dirty="0">
                <a:latin typeface="+mn-lt"/>
              </a:rPr>
              <a:t> &lt;epsilon</a:t>
            </a:r>
          </a:p>
          <a:p>
            <a:pPr marL="0" indent="0" algn="l">
              <a:buNone/>
            </a:pPr>
            <a:r>
              <a:rPr lang="en-US" sz="1400" dirty="0">
                <a:latin typeface="+mn-lt"/>
              </a:rPr>
              <a:t>-</a:t>
            </a:r>
            <a:r>
              <a:rPr lang="en-US" sz="1400" dirty="0" err="1">
                <a:latin typeface="+mn-lt"/>
              </a:rPr>
              <a:t>đặt</a:t>
            </a:r>
            <a:r>
              <a:rPr lang="en-US" sz="1400" dirty="0">
                <a:latin typeface="+mn-lt"/>
              </a:rPr>
              <a:t> error= 0 </a:t>
            </a:r>
            <a:r>
              <a:rPr lang="en-US" sz="1400" dirty="0" err="1">
                <a:latin typeface="+mn-lt"/>
              </a:rPr>
              <a:t>và</a:t>
            </a:r>
            <a:r>
              <a:rPr lang="en-US" sz="1400" dirty="0">
                <a:latin typeface="+mn-lt"/>
              </a:rPr>
              <a:t> </a:t>
            </a:r>
            <a:r>
              <a:rPr lang="en-US" sz="1400" dirty="0" err="1">
                <a:latin typeface="+mn-lt"/>
              </a:rPr>
              <a:t>lặp</a:t>
            </a:r>
            <a:r>
              <a:rPr lang="en-US" sz="1400" dirty="0">
                <a:latin typeface="+mn-lt"/>
              </a:rPr>
              <a:t> </a:t>
            </a:r>
            <a:r>
              <a:rPr lang="en-US" sz="1400" dirty="0" err="1">
                <a:latin typeface="+mn-lt"/>
              </a:rPr>
              <a:t>với</a:t>
            </a:r>
            <a:r>
              <a:rPr lang="en-US" sz="1400" dirty="0">
                <a:latin typeface="+mn-lt"/>
              </a:rPr>
              <a:t> I </a:t>
            </a:r>
            <a:r>
              <a:rPr lang="en-US" sz="1400" dirty="0" err="1">
                <a:latin typeface="+mn-lt"/>
              </a:rPr>
              <a:t>từ</a:t>
            </a:r>
            <a:r>
              <a:rPr lang="en-US" sz="1400" dirty="0">
                <a:latin typeface="+mn-lt"/>
              </a:rPr>
              <a:t> n </a:t>
            </a:r>
            <a:r>
              <a:rPr lang="en-US" sz="1400" dirty="0" err="1">
                <a:latin typeface="+mn-lt"/>
              </a:rPr>
              <a:t>về</a:t>
            </a:r>
            <a:r>
              <a:rPr lang="en-US" sz="1400" dirty="0">
                <a:latin typeface="+mn-lt"/>
              </a:rPr>
              <a:t> 0</a:t>
            </a:r>
          </a:p>
          <a:p>
            <a:pPr marL="0" indent="0" algn="l">
              <a:buNone/>
            </a:pPr>
            <a:r>
              <a:rPr lang="en-US" sz="1400" dirty="0">
                <a:latin typeface="+mn-lt"/>
              </a:rPr>
              <a:t>-</a:t>
            </a:r>
            <a:r>
              <a:rPr lang="en-US" sz="1400" dirty="0" err="1">
                <a:latin typeface="+mn-lt"/>
              </a:rPr>
              <a:t>đặt</a:t>
            </a:r>
            <a:r>
              <a:rPr lang="en-US" sz="1400" dirty="0">
                <a:latin typeface="+mn-lt"/>
              </a:rPr>
              <a:t> integral=0</a:t>
            </a:r>
          </a:p>
          <a:p>
            <a:pPr marL="0" indent="0" algn="l">
              <a:buNone/>
            </a:pPr>
            <a:r>
              <a:rPr lang="en-US" sz="1400" dirty="0">
                <a:latin typeface="+mn-lt"/>
              </a:rPr>
              <a:t>-integral=integral-</a:t>
            </a:r>
            <a:r>
              <a:rPr lang="en-US" sz="1400" dirty="0" err="1">
                <a:latin typeface="+mn-lt"/>
              </a:rPr>
              <a:t>segmentLength</a:t>
            </a:r>
            <a:r>
              <a:rPr lang="en-US" sz="1400" dirty="0">
                <a:latin typeface="+mn-lt"/>
              </a:rPr>
              <a:t>*f(</a:t>
            </a:r>
            <a:r>
              <a:rPr lang="en-US" sz="1400" dirty="0" err="1">
                <a:latin typeface="+mn-lt"/>
              </a:rPr>
              <a:t>arr</a:t>
            </a:r>
            <a:r>
              <a:rPr lang="en-US" sz="1400" dirty="0">
                <a:latin typeface="+mn-lt"/>
              </a:rPr>
              <a:t>[</a:t>
            </a:r>
            <a:r>
              <a:rPr lang="en-US" sz="1400" dirty="0" err="1">
                <a:latin typeface="+mn-lt"/>
              </a:rPr>
              <a:t>i</a:t>
            </a:r>
            <a:r>
              <a:rPr lang="en-US" sz="1400" dirty="0">
                <a:latin typeface="+mn-lt"/>
              </a:rPr>
              <a:t>][0],</a:t>
            </a:r>
            <a:r>
              <a:rPr lang="en-US" sz="1400" dirty="0" err="1">
                <a:latin typeface="+mn-lt"/>
              </a:rPr>
              <a:t>arr</a:t>
            </a:r>
            <a:r>
              <a:rPr lang="en-US" sz="1400" dirty="0">
                <a:latin typeface="+mn-lt"/>
              </a:rPr>
              <a:t>[</a:t>
            </a:r>
            <a:r>
              <a:rPr lang="en-US" sz="1400" dirty="0" err="1">
                <a:latin typeface="+mn-lt"/>
              </a:rPr>
              <a:t>i</a:t>
            </a:r>
            <a:r>
              <a:rPr lang="en-US" sz="1400" dirty="0">
                <a:latin typeface="+mn-lt"/>
              </a:rPr>
              <a:t>][1])</a:t>
            </a:r>
          </a:p>
          <a:p>
            <a:pPr marL="0" indent="0" algn="l">
              <a:buNone/>
            </a:pPr>
            <a:r>
              <a:rPr lang="en-US" sz="1400" dirty="0">
                <a:latin typeface="+mn-lt"/>
              </a:rPr>
              <a:t>-</a:t>
            </a:r>
            <a:r>
              <a:rPr lang="en-US" sz="1400" dirty="0" err="1">
                <a:latin typeface="+mn-lt"/>
              </a:rPr>
              <a:t>arr</a:t>
            </a:r>
            <a:r>
              <a:rPr lang="en-US" sz="1400" dirty="0">
                <a:latin typeface="+mn-lt"/>
              </a:rPr>
              <a:t>[</a:t>
            </a:r>
            <a:r>
              <a:rPr lang="en-US" sz="1400" dirty="0" err="1">
                <a:latin typeface="+mn-lt"/>
              </a:rPr>
              <a:t>i</a:t>
            </a:r>
            <a:r>
              <a:rPr lang="en-US" sz="1400" dirty="0">
                <a:latin typeface="+mn-lt"/>
              </a:rPr>
              <a:t>][1]+=integral</a:t>
            </a:r>
          </a:p>
          <a:p>
            <a:pPr marL="0" indent="0" algn="l">
              <a:buNone/>
            </a:pPr>
            <a:r>
              <a:rPr lang="en-US" sz="1400" dirty="0">
                <a:latin typeface="+mn-lt"/>
              </a:rPr>
              <a:t>-</a:t>
            </a:r>
            <a:r>
              <a:rPr lang="en-US" sz="1400" dirty="0" err="1">
                <a:latin typeface="+mn-lt"/>
              </a:rPr>
              <a:t>Kiểm</a:t>
            </a:r>
            <a:r>
              <a:rPr lang="en-US" sz="1400" dirty="0">
                <a:latin typeface="+mn-lt"/>
              </a:rPr>
              <a:t> </a:t>
            </a:r>
            <a:r>
              <a:rPr lang="en-US" sz="1400" dirty="0" err="1">
                <a:latin typeface="+mn-lt"/>
              </a:rPr>
              <a:t>tra</a:t>
            </a:r>
            <a:r>
              <a:rPr lang="en-US" sz="1400" dirty="0">
                <a:latin typeface="+mn-lt"/>
              </a:rPr>
              <a:t> </a:t>
            </a:r>
            <a:r>
              <a:rPr lang="en-US" sz="1400" dirty="0" err="1">
                <a:latin typeface="+mn-lt"/>
              </a:rPr>
              <a:t>và</a:t>
            </a:r>
            <a:r>
              <a:rPr lang="en-US" sz="1400" dirty="0">
                <a:latin typeface="+mn-lt"/>
              </a:rPr>
              <a:t> </a:t>
            </a:r>
            <a:r>
              <a:rPr lang="en-US" sz="1400" dirty="0" err="1">
                <a:latin typeface="+mn-lt"/>
              </a:rPr>
              <a:t>đặt</a:t>
            </a:r>
            <a:r>
              <a:rPr lang="en-US" sz="1400" dirty="0">
                <a:latin typeface="+mn-lt"/>
              </a:rPr>
              <a:t> </a:t>
            </a:r>
            <a:r>
              <a:rPr lang="en-US" sz="1400" dirty="0" err="1">
                <a:latin typeface="+mn-lt"/>
              </a:rPr>
              <a:t>lại</a:t>
            </a:r>
            <a:r>
              <a:rPr lang="en-US" sz="1400" dirty="0">
                <a:latin typeface="+mn-lt"/>
              </a:rPr>
              <a:t> </a:t>
            </a:r>
            <a:r>
              <a:rPr lang="en-US" sz="1400" dirty="0" err="1">
                <a:latin typeface="+mn-lt"/>
              </a:rPr>
              <a:t>sai</a:t>
            </a:r>
            <a:r>
              <a:rPr lang="en-US" sz="1400" dirty="0">
                <a:latin typeface="+mn-lt"/>
              </a:rPr>
              <a:t> </a:t>
            </a:r>
            <a:r>
              <a:rPr lang="en-US" sz="1400" dirty="0" err="1">
                <a:latin typeface="+mn-lt"/>
              </a:rPr>
              <a:t>số</a:t>
            </a:r>
            <a:r>
              <a:rPr lang="en-US" sz="1400" dirty="0">
                <a:latin typeface="+mn-lt"/>
              </a:rPr>
              <a:t> </a:t>
            </a:r>
            <a:r>
              <a:rPr lang="en-US" sz="1400" dirty="0" err="1">
                <a:latin typeface="+mn-lt"/>
              </a:rPr>
              <a:t>tương</a:t>
            </a:r>
            <a:r>
              <a:rPr lang="en-US" sz="1400" dirty="0">
                <a:latin typeface="+mn-lt"/>
              </a:rPr>
              <a:t> </a:t>
            </a:r>
            <a:r>
              <a:rPr lang="en-US" sz="1400" dirty="0" err="1">
                <a:latin typeface="+mn-lt"/>
              </a:rPr>
              <a:t>đối</a:t>
            </a:r>
            <a:r>
              <a:rPr lang="en-US" sz="1400" dirty="0">
                <a:latin typeface="+mn-lt"/>
              </a:rPr>
              <a:t> </a:t>
            </a:r>
            <a:r>
              <a:rPr lang="en-US" sz="1400" dirty="0" err="1">
                <a:latin typeface="+mn-lt"/>
              </a:rPr>
              <a:t>từng</a:t>
            </a:r>
            <a:r>
              <a:rPr lang="en-US" sz="1400" dirty="0">
                <a:latin typeface="+mn-lt"/>
              </a:rPr>
              <a:t> </a:t>
            </a:r>
            <a:r>
              <a:rPr lang="en-US" sz="1400" dirty="0" err="1">
                <a:latin typeface="+mn-lt"/>
              </a:rPr>
              <a:t>điểm</a:t>
            </a:r>
            <a:r>
              <a:rPr lang="en-US" sz="1400" dirty="0">
                <a:latin typeface="+mn-lt"/>
              </a:rPr>
              <a:t> error </a:t>
            </a:r>
            <a:r>
              <a:rPr lang="en-US" sz="1400" dirty="0" err="1">
                <a:latin typeface="+mn-lt"/>
              </a:rPr>
              <a:t>nếu</a:t>
            </a:r>
            <a:r>
              <a:rPr lang="en-US" sz="1400" dirty="0">
                <a:latin typeface="+mn-lt"/>
              </a:rPr>
              <a:t> error tang </a:t>
            </a:r>
            <a:r>
              <a:rPr lang="en-US" sz="1400" dirty="0" err="1">
                <a:latin typeface="+mn-lt"/>
              </a:rPr>
              <a:t>thì</a:t>
            </a:r>
            <a:r>
              <a:rPr lang="en-US" sz="1400" dirty="0">
                <a:latin typeface="+mn-lt"/>
              </a:rPr>
              <a:t> </a:t>
            </a:r>
            <a:r>
              <a:rPr lang="en-US" sz="1400" dirty="0" err="1">
                <a:latin typeface="+mn-lt"/>
              </a:rPr>
              <a:t>gán</a:t>
            </a:r>
            <a:r>
              <a:rPr lang="en-US" sz="1400" dirty="0">
                <a:latin typeface="+mn-lt"/>
              </a:rPr>
              <a:t> </a:t>
            </a:r>
            <a:r>
              <a:rPr lang="en-US" sz="1400" dirty="0" err="1">
                <a:latin typeface="+mn-lt"/>
              </a:rPr>
              <a:t>vào</a:t>
            </a:r>
            <a:r>
              <a:rPr lang="en-US" sz="1400" dirty="0">
                <a:latin typeface="+mn-lt"/>
              </a:rPr>
              <a:t> </a:t>
            </a:r>
            <a:r>
              <a:rPr lang="en-US" sz="1400" dirty="0" err="1">
                <a:latin typeface="+mn-lt"/>
              </a:rPr>
              <a:t>maxerror</a:t>
            </a:r>
            <a:endParaRPr lang="en-US" sz="1400" dirty="0">
              <a:latin typeface="+mn-lt"/>
            </a:endParaRPr>
          </a:p>
          <a:p>
            <a:pPr marL="0" indent="0" algn="l">
              <a:buNone/>
            </a:pPr>
            <a:r>
              <a:rPr lang="en-US" sz="1400" dirty="0">
                <a:latin typeface="+mn-lt"/>
              </a:rPr>
              <a:t>-</a:t>
            </a:r>
            <a:r>
              <a:rPr lang="en-US" sz="1400" dirty="0" err="1">
                <a:latin typeface="+mn-lt"/>
              </a:rPr>
              <a:t>Làm</a:t>
            </a:r>
            <a:r>
              <a:rPr lang="en-US" sz="1400" dirty="0">
                <a:latin typeface="+mn-lt"/>
              </a:rPr>
              <a:t> </a:t>
            </a:r>
            <a:r>
              <a:rPr lang="en-US" sz="1400" dirty="0" err="1">
                <a:latin typeface="+mn-lt"/>
              </a:rPr>
              <a:t>tương</a:t>
            </a:r>
            <a:r>
              <a:rPr lang="en-US" sz="1400" dirty="0">
                <a:latin typeface="+mn-lt"/>
              </a:rPr>
              <a:t> </a:t>
            </a:r>
            <a:r>
              <a:rPr lang="en-US" sz="1400" dirty="0" err="1">
                <a:latin typeface="+mn-lt"/>
              </a:rPr>
              <a:t>tự</a:t>
            </a:r>
            <a:r>
              <a:rPr lang="en-US" sz="1400" dirty="0">
                <a:latin typeface="+mn-lt"/>
              </a:rPr>
              <a:t> </a:t>
            </a:r>
            <a:r>
              <a:rPr lang="en-US" sz="1400" dirty="0" err="1">
                <a:latin typeface="+mn-lt"/>
              </a:rPr>
              <a:t>với</a:t>
            </a:r>
            <a:r>
              <a:rPr lang="en-US" sz="1400" dirty="0">
                <a:latin typeface="+mn-lt"/>
              </a:rPr>
              <a:t> n </a:t>
            </a:r>
            <a:r>
              <a:rPr lang="en-US" sz="1400" dirty="0" err="1">
                <a:latin typeface="+mn-lt"/>
              </a:rPr>
              <a:t>chạy</a:t>
            </a:r>
            <a:r>
              <a:rPr lang="en-US" sz="1400" dirty="0">
                <a:latin typeface="+mn-lt"/>
              </a:rPr>
              <a:t> </a:t>
            </a:r>
            <a:r>
              <a:rPr lang="en-US" sz="1400" dirty="0" err="1">
                <a:latin typeface="+mn-lt"/>
              </a:rPr>
              <a:t>từ</a:t>
            </a:r>
            <a:r>
              <a:rPr lang="en-US" sz="1400" dirty="0">
                <a:latin typeface="+mn-lt"/>
              </a:rPr>
              <a:t> n </a:t>
            </a:r>
            <a:r>
              <a:rPr lang="en-US" sz="1400" dirty="0" err="1">
                <a:latin typeface="+mn-lt"/>
              </a:rPr>
              <a:t>đến</a:t>
            </a:r>
            <a:r>
              <a:rPr lang="en-US" sz="1400" dirty="0">
                <a:latin typeface="+mn-lt"/>
              </a:rPr>
              <a:t> 2n </a:t>
            </a:r>
            <a:r>
              <a:rPr lang="en-US" sz="1400" dirty="0" err="1">
                <a:latin typeface="+mn-lt"/>
              </a:rPr>
              <a:t>là</a:t>
            </a:r>
            <a:r>
              <a:rPr lang="en-US" sz="1400" dirty="0">
                <a:latin typeface="+mn-lt"/>
              </a:rPr>
              <a:t> </a:t>
            </a:r>
            <a:r>
              <a:rPr lang="en-US" sz="1400" dirty="0" err="1">
                <a:latin typeface="+mn-lt"/>
              </a:rPr>
              <a:t>các</a:t>
            </a:r>
            <a:r>
              <a:rPr lang="en-US" sz="1400" dirty="0">
                <a:latin typeface="+mn-lt"/>
              </a:rPr>
              <a:t> </a:t>
            </a:r>
            <a:r>
              <a:rPr lang="en-US" sz="1400" dirty="0" err="1">
                <a:latin typeface="+mn-lt"/>
              </a:rPr>
              <a:t>giá</a:t>
            </a:r>
            <a:r>
              <a:rPr lang="en-US" sz="1400" dirty="0">
                <a:latin typeface="+mn-lt"/>
              </a:rPr>
              <a:t> </a:t>
            </a:r>
            <a:r>
              <a:rPr lang="en-US" sz="1400" dirty="0" err="1">
                <a:latin typeface="+mn-lt"/>
              </a:rPr>
              <a:t>trị</a:t>
            </a:r>
            <a:r>
              <a:rPr lang="en-US" sz="1400" dirty="0">
                <a:latin typeface="+mn-lt"/>
              </a:rPr>
              <a:t> </a:t>
            </a:r>
            <a:r>
              <a:rPr lang="en-US" sz="1400" dirty="0" err="1">
                <a:latin typeface="+mn-lt"/>
              </a:rPr>
              <a:t>bên</a:t>
            </a:r>
            <a:r>
              <a:rPr lang="en-US" sz="1400" dirty="0">
                <a:latin typeface="+mn-lt"/>
              </a:rPr>
              <a:t> </a:t>
            </a:r>
            <a:r>
              <a:rPr lang="en-US" sz="1400" dirty="0" err="1">
                <a:latin typeface="+mn-lt"/>
              </a:rPr>
              <a:t>phải</a:t>
            </a:r>
            <a:r>
              <a:rPr lang="en-US" sz="1400" dirty="0">
                <a:latin typeface="+mn-lt"/>
              </a:rPr>
              <a:t> t0</a:t>
            </a:r>
          </a:p>
          <a:p>
            <a:pPr marL="342900" indent="-342900" algn="l">
              <a:buFont typeface="Arial" panose="020B0604020202020204" pitchFamily="34" charset="0"/>
              <a:buChar char="•"/>
            </a:pPr>
            <a:r>
              <a:rPr lang="en-US" sz="1400" dirty="0" err="1">
                <a:latin typeface="+mn-lt"/>
              </a:rPr>
              <a:t>Xuất</a:t>
            </a:r>
            <a:r>
              <a:rPr lang="en-US" sz="1400" dirty="0">
                <a:latin typeface="+mn-lt"/>
              </a:rPr>
              <a:t> ra: </a:t>
            </a:r>
            <a:r>
              <a:rPr lang="en-US" sz="1400" dirty="0" err="1">
                <a:latin typeface="+mn-lt"/>
              </a:rPr>
              <a:t>mảng</a:t>
            </a:r>
            <a:r>
              <a:rPr lang="en-US" sz="1400" dirty="0">
                <a:latin typeface="+mn-lt"/>
              </a:rPr>
              <a:t> </a:t>
            </a:r>
            <a:r>
              <a:rPr lang="en-US" sz="1400" dirty="0" err="1">
                <a:latin typeface="+mn-lt"/>
              </a:rPr>
              <a:t>arr</a:t>
            </a:r>
            <a:r>
              <a:rPr lang="en-US" sz="1400" dirty="0">
                <a:latin typeface="+mn-lt"/>
              </a:rPr>
              <a:t> </a:t>
            </a:r>
            <a:r>
              <a:rPr lang="en-US" sz="1400" dirty="0" err="1">
                <a:latin typeface="+mn-lt"/>
              </a:rPr>
              <a:t>chứa</a:t>
            </a:r>
            <a:r>
              <a:rPr lang="en-US" sz="1400" dirty="0">
                <a:latin typeface="+mn-lt"/>
              </a:rPr>
              <a:t> </a:t>
            </a:r>
            <a:r>
              <a:rPr lang="en-US" sz="1400" dirty="0" err="1">
                <a:latin typeface="+mn-lt"/>
              </a:rPr>
              <a:t>các</a:t>
            </a:r>
            <a:r>
              <a:rPr lang="en-US" sz="1400" dirty="0">
                <a:latin typeface="+mn-lt"/>
              </a:rPr>
              <a:t> </a:t>
            </a:r>
            <a:r>
              <a:rPr lang="en-US" sz="1400" dirty="0" err="1">
                <a:latin typeface="+mn-lt"/>
              </a:rPr>
              <a:t>cặp</a:t>
            </a:r>
            <a:r>
              <a:rPr lang="en-US" sz="1400" dirty="0">
                <a:latin typeface="+mn-lt"/>
              </a:rPr>
              <a:t> </a:t>
            </a:r>
            <a:r>
              <a:rPr lang="en-US" sz="1400" dirty="0" err="1">
                <a:latin typeface="+mn-lt"/>
              </a:rPr>
              <a:t>điểm</a:t>
            </a:r>
            <a:endParaRPr lang="en-US" sz="1400" dirty="0">
              <a:latin typeface="+mn-lt"/>
            </a:endParaRPr>
          </a:p>
          <a:p>
            <a:pPr marL="88900" indent="0">
              <a:buNone/>
            </a:pPr>
            <a:endParaRPr lang="en-US" sz="1400" dirty="0">
              <a:latin typeface="+mn-lt"/>
            </a:endParaRPr>
          </a:p>
        </p:txBody>
      </p:sp>
      <p:sp>
        <p:nvSpPr>
          <p:cNvPr id="5" name="Slide Number Placeholder 4">
            <a:extLst>
              <a:ext uri="{FF2B5EF4-FFF2-40B4-BE49-F238E27FC236}">
                <a16:creationId xmlns:a16="http://schemas.microsoft.com/office/drawing/2014/main" id="{8F0745F2-80C4-49D7-8708-660D574F47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3861598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D513D-B95D-4642-8944-DDDA75DD1A57}"/>
              </a:ext>
            </a:extLst>
          </p:cNvPr>
          <p:cNvSpPr>
            <a:spLocks noGrp="1"/>
          </p:cNvSpPr>
          <p:nvPr>
            <p:ph type="title"/>
          </p:nvPr>
        </p:nvSpPr>
        <p:spPr/>
        <p:txBody>
          <a:bodyPr/>
          <a:lstStyle/>
          <a:p>
            <a:r>
              <a:rPr lang="vi-VN" dirty="0"/>
              <a:t>Hệ thống ví dụ</a:t>
            </a:r>
            <a:endParaRPr lang="en-US" dirty="0"/>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BA231A7D-20D9-4D0E-893C-6459098D3C68}"/>
                  </a:ext>
                </a:extLst>
              </p:cNvPr>
              <p:cNvSpPr>
                <a:spLocks noGrp="1"/>
              </p:cNvSpPr>
              <p:nvPr>
                <p:ph type="body" idx="1"/>
              </p:nvPr>
            </p:nvSpPr>
            <p:spPr>
              <a:xfrm>
                <a:off x="1556175" y="1479375"/>
                <a:ext cx="6616800" cy="2684411"/>
              </a:xfrm>
            </p:spPr>
            <p:txBody>
              <a:bodyPr/>
              <a:lstStyle/>
              <a:p>
                <a:pPr marL="88900" indent="0">
                  <a:buNone/>
                </a:pPr>
                <a:r>
                  <a:rPr lang="vi-VN" sz="1800" dirty="0">
                    <a:latin typeface="+mn-lt"/>
                  </a:rPr>
                  <a:t>VD1</a:t>
                </a:r>
                <a:r>
                  <a:rPr lang="vi-VN" sz="1800" b="1" dirty="0">
                    <a:latin typeface="+mn-lt"/>
                  </a:rPr>
                  <a:t>:   </a:t>
                </a:r>
                <a14:m>
                  <m:oMath xmlns:m="http://schemas.openxmlformats.org/officeDocument/2006/math">
                    <m:r>
                      <a:rPr lang="vi-VN" sz="1800" b="1" i="1" dirty="0">
                        <a:latin typeface="+mn-lt"/>
                      </a:rPr>
                      <m:t>𝐱</m:t>
                    </m:r>
                  </m:oMath>
                </a14:m>
                <a:r>
                  <a:rPr lang="vi-VN" sz="1800" b="1" dirty="0">
                    <a:latin typeface="+mn-lt"/>
                  </a:rPr>
                  <a:t>’=t(3-2x)   ,x(0)=1</a:t>
                </a:r>
              </a:p>
              <a:p>
                <a:pPr marL="88900" indent="0">
                  <a:buNone/>
                </a:pPr>
                <a14:m>
                  <m:oMath xmlns:m="http://schemas.openxmlformats.org/officeDocument/2006/math">
                    <m:r>
                      <a:rPr lang="en-US" sz="1800" b="0" i="1" smtClean="0">
                        <a:latin typeface="+mn-lt"/>
                      </a:rPr>
                      <m:t>𝑓</m:t>
                    </m:r>
                    <m:d>
                      <m:dPr>
                        <m:ctrlPr>
                          <a:rPr lang="en-US" sz="1800" b="0" i="1" smtClean="0">
                            <a:latin typeface="+mn-lt"/>
                          </a:rPr>
                        </m:ctrlPr>
                      </m:dPr>
                      <m:e>
                        <m:r>
                          <a:rPr lang="en-US" sz="1800" b="0" i="1" smtClean="0">
                            <a:latin typeface="+mn-lt"/>
                          </a:rPr>
                          <m:t>𝑡</m:t>
                        </m:r>
                        <m:r>
                          <a:rPr lang="en-US" sz="1800" b="0" i="1" smtClean="0">
                            <a:latin typeface="+mn-lt"/>
                          </a:rPr>
                          <m:t>,</m:t>
                        </m:r>
                        <m:r>
                          <a:rPr lang="en-US" sz="1800" b="0" i="1" smtClean="0">
                            <a:latin typeface="+mn-lt"/>
                          </a:rPr>
                          <m:t>𝑥</m:t>
                        </m:r>
                      </m:e>
                    </m:d>
                    <m:r>
                      <a:rPr lang="en-US" sz="1800" b="0" i="1" smtClean="0">
                        <a:latin typeface="+mn-lt"/>
                      </a:rPr>
                      <m:t> </m:t>
                    </m:r>
                  </m:oMath>
                </a14:m>
                <a:r>
                  <a:rPr lang="vi-VN" sz="1800" dirty="0">
                    <a:latin typeface="+mn-lt"/>
                  </a:rPr>
                  <a:t>xác định trên  </a:t>
                </a:r>
                <a14:m>
                  <m:oMath xmlns:m="http://schemas.openxmlformats.org/officeDocument/2006/math">
                    <m:r>
                      <a:rPr lang="vi-VN" sz="1800" b="0" i="1" smtClean="0">
                        <a:latin typeface="+mn-lt"/>
                      </a:rPr>
                      <m:t> </m:t>
                    </m:r>
                    <m:d>
                      <m:dPr>
                        <m:begChr m:val="["/>
                        <m:endChr m:val="]"/>
                        <m:ctrlPr>
                          <a:rPr lang="vi-VN" sz="1800" b="0" i="1" smtClean="0">
                            <a:latin typeface="+mn-lt"/>
                          </a:rPr>
                        </m:ctrlPr>
                      </m:dPr>
                      <m:e>
                        <m:r>
                          <a:rPr lang="vi-VN" sz="1800" b="0" i="1" smtClean="0">
                            <a:latin typeface="+mn-lt"/>
                          </a:rPr>
                          <m:t>−</m:t>
                        </m:r>
                        <m:r>
                          <a:rPr lang="vi-VN" sz="1800" i="1">
                            <a:latin typeface="+mn-lt"/>
                          </a:rPr>
                          <m:t>0</m:t>
                        </m:r>
                        <m:r>
                          <a:rPr lang="vi-VN" sz="1800" b="0" i="1" smtClean="0">
                            <a:latin typeface="+mn-lt"/>
                          </a:rPr>
                          <m:t>.</m:t>
                        </m:r>
                        <m:r>
                          <a:rPr lang="vi-VN" sz="1800" i="1">
                            <a:latin typeface="+mn-lt"/>
                          </a:rPr>
                          <m:t>5</m:t>
                        </m:r>
                        <m:r>
                          <a:rPr lang="vi-VN" sz="1800" b="0" i="1" smtClean="0">
                            <a:latin typeface="+mn-lt"/>
                          </a:rPr>
                          <m:t>,</m:t>
                        </m:r>
                        <m:r>
                          <a:rPr lang="vi-VN" sz="1800" i="1">
                            <a:latin typeface="+mn-lt"/>
                          </a:rPr>
                          <m:t>0</m:t>
                        </m:r>
                        <m:r>
                          <a:rPr lang="vi-VN" sz="1800" b="0" i="1" smtClean="0">
                            <a:latin typeface="+mn-lt"/>
                          </a:rPr>
                          <m:t>.</m:t>
                        </m:r>
                        <m:r>
                          <a:rPr lang="vi-VN" sz="1800" i="1">
                            <a:latin typeface="+mn-lt"/>
                          </a:rPr>
                          <m:t>5</m:t>
                        </m:r>
                      </m:e>
                    </m:d>
                    <m:r>
                      <a:rPr lang="vi-VN" sz="1800" b="0" i="1" smtClean="0">
                        <a:latin typeface="+mn-lt"/>
                      </a:rPr>
                      <m:t>∗[−</m:t>
                    </m:r>
                    <m:r>
                      <a:rPr lang="vi-VN" sz="1800" i="1">
                        <a:latin typeface="+mn-lt"/>
                      </a:rPr>
                      <m:t>1</m:t>
                    </m:r>
                    <m:r>
                      <a:rPr lang="vi-VN" sz="1800" b="0" i="1" smtClean="0">
                        <a:latin typeface="+mn-lt"/>
                      </a:rPr>
                      <m:t>,</m:t>
                    </m:r>
                    <m:r>
                      <a:rPr lang="vi-VN" sz="1800" i="1">
                        <a:latin typeface="+mn-lt"/>
                      </a:rPr>
                      <m:t>2</m:t>
                    </m:r>
                    <m:r>
                      <a:rPr lang="vi-VN" sz="1800" b="0" i="1" smtClean="0">
                        <a:latin typeface="+mn-lt"/>
                      </a:rPr>
                      <m:t>]</m:t>
                    </m:r>
                  </m:oMath>
                </a14:m>
                <a:endParaRPr lang="vi-VN" sz="1800" dirty="0">
                  <a:latin typeface="+mn-lt"/>
                </a:endParaRPr>
              </a:p>
              <a:p>
                <a:pPr marL="88900" indent="0">
                  <a:buNone/>
                </a:pPr>
                <a:r>
                  <a:rPr lang="vi-VN" sz="1800" dirty="0">
                    <a:latin typeface="+mn-lt"/>
                  </a:rPr>
                  <a:t>Ta có :</a:t>
                </a:r>
              </a:p>
              <a:p>
                <a:pPr marL="88900" indent="0">
                  <a:buNone/>
                </a:pPr>
                <a:r>
                  <a:rPr lang="vi-VN" sz="1800" dirty="0">
                    <a:latin typeface="+mn-lt"/>
                  </a:rPr>
                  <a:t>Chọn M=2.5</a:t>
                </a:r>
              </a:p>
              <a:p>
                <a:pPr marL="88900" indent="0">
                  <a:buNone/>
                </a:pPr>
                <a:r>
                  <a:rPr lang="en-US" sz="1800" dirty="0">
                    <a:latin typeface="+mn-lt"/>
                  </a:rPr>
                  <a:t>NX: </a:t>
                </a:r>
                <a:r>
                  <a:rPr lang="en-US" sz="1800" dirty="0" err="1">
                    <a:latin typeface="+mn-lt"/>
                  </a:rPr>
                  <a:t>với</a:t>
                </a:r>
                <a:r>
                  <a:rPr lang="en-US" sz="1800" dirty="0">
                    <a:latin typeface="+mn-lt"/>
                  </a:rPr>
                  <a:t> </a:t>
                </a:r>
                <a:r>
                  <a:rPr lang="en-US" sz="1800" dirty="0" err="1">
                    <a:latin typeface="+mn-lt"/>
                  </a:rPr>
                  <a:t>các</a:t>
                </a:r>
                <a:r>
                  <a:rPr lang="en-US" sz="1800" dirty="0">
                    <a:latin typeface="+mn-lt"/>
                  </a:rPr>
                  <a:t> </a:t>
                </a:r>
                <a:r>
                  <a:rPr lang="en-US" sz="1800" dirty="0" err="1">
                    <a:latin typeface="+mn-lt"/>
                  </a:rPr>
                  <a:t>giá</a:t>
                </a:r>
                <a:r>
                  <a:rPr lang="en-US" sz="1800" dirty="0">
                    <a:latin typeface="+mn-lt"/>
                  </a:rPr>
                  <a:t> </a:t>
                </a:r>
                <a:r>
                  <a:rPr lang="en-US" sz="1800" dirty="0" err="1">
                    <a:latin typeface="+mn-lt"/>
                  </a:rPr>
                  <a:t>trị</a:t>
                </a:r>
                <a:r>
                  <a:rPr lang="en-US" sz="1800" dirty="0">
                    <a:latin typeface="+mn-lt"/>
                  </a:rPr>
                  <a:t> M, L ta </a:t>
                </a:r>
                <a:r>
                  <a:rPr lang="en-US" sz="1800" dirty="0" err="1">
                    <a:latin typeface="+mn-lt"/>
                  </a:rPr>
                  <a:t>chỉ</a:t>
                </a:r>
                <a:r>
                  <a:rPr lang="en-US" sz="1800" dirty="0">
                    <a:latin typeface="+mn-lt"/>
                  </a:rPr>
                  <a:t> </a:t>
                </a:r>
                <a:r>
                  <a:rPr lang="en-US" sz="1800" dirty="0" err="1">
                    <a:latin typeface="+mn-lt"/>
                  </a:rPr>
                  <a:t>cần</a:t>
                </a:r>
                <a:r>
                  <a:rPr lang="en-US" sz="1800" dirty="0">
                    <a:latin typeface="+mn-lt"/>
                  </a:rPr>
                  <a:t> </a:t>
                </a:r>
                <a:r>
                  <a:rPr lang="en-US" sz="1800" dirty="0" err="1">
                    <a:latin typeface="+mn-lt"/>
                  </a:rPr>
                  <a:t>tìm</a:t>
                </a:r>
                <a:r>
                  <a:rPr lang="en-US" sz="1800" dirty="0">
                    <a:latin typeface="+mn-lt"/>
                  </a:rPr>
                  <a:t> </a:t>
                </a:r>
                <a:r>
                  <a:rPr lang="en-US" sz="1800" dirty="0" err="1">
                    <a:latin typeface="+mn-lt"/>
                  </a:rPr>
                  <a:t>chặn</a:t>
                </a:r>
                <a:r>
                  <a:rPr lang="en-US" sz="1800" dirty="0">
                    <a:latin typeface="+mn-lt"/>
                  </a:rPr>
                  <a:t> </a:t>
                </a:r>
                <a:r>
                  <a:rPr lang="en-US" sz="1800" dirty="0" err="1">
                    <a:latin typeface="+mn-lt"/>
                  </a:rPr>
                  <a:t>trên</a:t>
                </a:r>
                <a:r>
                  <a:rPr lang="en-US" sz="1800" dirty="0">
                    <a:latin typeface="+mn-lt"/>
                  </a:rPr>
                  <a:t> </a:t>
                </a:r>
                <a:r>
                  <a:rPr lang="en-US" sz="1800" dirty="0" err="1">
                    <a:latin typeface="+mn-lt"/>
                  </a:rPr>
                  <a:t>của</a:t>
                </a:r>
                <a:r>
                  <a:rPr lang="en-US" sz="1800" dirty="0">
                    <a:latin typeface="+mn-lt"/>
                  </a:rPr>
                  <a:t> </a:t>
                </a:r>
                <a:r>
                  <a:rPr lang="en-US" sz="1800" dirty="0" err="1">
                    <a:latin typeface="+mn-lt"/>
                  </a:rPr>
                  <a:t>nó</a:t>
                </a:r>
                <a:r>
                  <a:rPr lang="en-US" sz="1800" dirty="0">
                    <a:latin typeface="+mn-lt"/>
                  </a:rPr>
                  <a:t> </a:t>
                </a:r>
                <a:r>
                  <a:rPr lang="en-US" sz="1800" dirty="0" err="1">
                    <a:latin typeface="+mn-lt"/>
                  </a:rPr>
                  <a:t>mà</a:t>
                </a:r>
                <a:r>
                  <a:rPr lang="en-US" sz="1800" dirty="0">
                    <a:latin typeface="+mn-lt"/>
                  </a:rPr>
                  <a:t> </a:t>
                </a:r>
                <a:r>
                  <a:rPr lang="en-US" sz="1800" dirty="0" err="1">
                    <a:latin typeface="+mn-lt"/>
                  </a:rPr>
                  <a:t>không</a:t>
                </a:r>
                <a:r>
                  <a:rPr lang="en-US" sz="1800" dirty="0">
                    <a:latin typeface="+mn-lt"/>
                  </a:rPr>
                  <a:t> </a:t>
                </a:r>
                <a:r>
                  <a:rPr lang="en-US" sz="1800" dirty="0" err="1">
                    <a:latin typeface="+mn-lt"/>
                  </a:rPr>
                  <a:t>nhất</a:t>
                </a:r>
                <a:r>
                  <a:rPr lang="en-US" sz="1800" dirty="0">
                    <a:latin typeface="+mn-lt"/>
                  </a:rPr>
                  <a:t> </a:t>
                </a:r>
                <a:r>
                  <a:rPr lang="en-US" sz="1800" dirty="0" err="1">
                    <a:latin typeface="+mn-lt"/>
                  </a:rPr>
                  <a:t>thiết</a:t>
                </a:r>
                <a:r>
                  <a:rPr lang="en-US" sz="1800" dirty="0">
                    <a:latin typeface="+mn-lt"/>
                  </a:rPr>
                  <a:t> </a:t>
                </a:r>
                <a:r>
                  <a:rPr lang="en-US" sz="1800" dirty="0" err="1">
                    <a:latin typeface="+mn-lt"/>
                  </a:rPr>
                  <a:t>phải</a:t>
                </a:r>
                <a:r>
                  <a:rPr lang="en-US" sz="1800" dirty="0">
                    <a:latin typeface="+mn-lt"/>
                  </a:rPr>
                  <a:t> </a:t>
                </a:r>
                <a:r>
                  <a:rPr lang="en-US" sz="1800" dirty="0" err="1">
                    <a:latin typeface="+mn-lt"/>
                  </a:rPr>
                  <a:t>tìm</a:t>
                </a:r>
                <a:r>
                  <a:rPr lang="en-US" sz="1800" dirty="0">
                    <a:latin typeface="+mn-lt"/>
                  </a:rPr>
                  <a:t> </a:t>
                </a:r>
                <a:r>
                  <a:rPr lang="en-US" sz="1800" dirty="0" err="1">
                    <a:latin typeface="+mn-lt"/>
                  </a:rPr>
                  <a:t>chính</a:t>
                </a:r>
                <a:r>
                  <a:rPr lang="en-US" sz="1800" dirty="0">
                    <a:latin typeface="+mn-lt"/>
                  </a:rPr>
                  <a:t> </a:t>
                </a:r>
                <a:r>
                  <a:rPr lang="en-US" sz="1800" dirty="0" err="1">
                    <a:latin typeface="+mn-lt"/>
                  </a:rPr>
                  <a:t>xác</a:t>
                </a:r>
                <a:r>
                  <a:rPr lang="en-US" sz="1800" dirty="0">
                    <a:latin typeface="+mn-lt"/>
                  </a:rPr>
                  <a:t> hay </a:t>
                </a:r>
                <a:r>
                  <a:rPr lang="en-US" sz="1800" dirty="0" err="1">
                    <a:latin typeface="+mn-lt"/>
                  </a:rPr>
                  <a:t>xấp</a:t>
                </a:r>
                <a:r>
                  <a:rPr lang="en-US" sz="1800" dirty="0">
                    <a:latin typeface="+mn-lt"/>
                  </a:rPr>
                  <a:t> </a:t>
                </a:r>
                <a:r>
                  <a:rPr lang="en-US" sz="1800" dirty="0" err="1">
                    <a:latin typeface="+mn-lt"/>
                  </a:rPr>
                  <a:t>xỉ</a:t>
                </a:r>
                <a:r>
                  <a:rPr lang="en-US" sz="1800" dirty="0">
                    <a:latin typeface="+mn-lt"/>
                  </a:rPr>
                  <a:t>. Khi </a:t>
                </a:r>
                <a:r>
                  <a:rPr lang="en-US" sz="1800" dirty="0" err="1">
                    <a:latin typeface="+mn-lt"/>
                  </a:rPr>
                  <a:t>đó</a:t>
                </a:r>
                <a:r>
                  <a:rPr lang="en-US" sz="1800" dirty="0">
                    <a:latin typeface="+mn-lt"/>
                  </a:rPr>
                  <a:t> </a:t>
                </a:r>
                <a:r>
                  <a:rPr lang="en-US" sz="1800" dirty="0" err="1">
                    <a:latin typeface="+mn-lt"/>
                  </a:rPr>
                  <a:t>hệ</a:t>
                </a:r>
                <a:r>
                  <a:rPr lang="en-US" sz="1800" dirty="0">
                    <a:latin typeface="+mn-lt"/>
                  </a:rPr>
                  <a:t> </a:t>
                </a:r>
                <a:r>
                  <a:rPr lang="en-US" sz="1800" dirty="0" err="1">
                    <a:latin typeface="+mn-lt"/>
                  </a:rPr>
                  <a:t>quả</a:t>
                </a:r>
                <a:r>
                  <a:rPr lang="en-US" sz="1800" dirty="0">
                    <a:latin typeface="+mn-lt"/>
                  </a:rPr>
                  <a:t> </a:t>
                </a:r>
                <a:r>
                  <a:rPr lang="en-US" sz="1800" dirty="0" err="1">
                    <a:latin typeface="+mn-lt"/>
                  </a:rPr>
                  <a:t>chỉ</a:t>
                </a:r>
                <a:r>
                  <a:rPr lang="en-US" sz="1800" dirty="0">
                    <a:latin typeface="+mn-lt"/>
                  </a:rPr>
                  <a:t> </a:t>
                </a:r>
                <a:r>
                  <a:rPr lang="en-US" sz="1800" dirty="0" err="1">
                    <a:latin typeface="+mn-lt"/>
                  </a:rPr>
                  <a:t>là</a:t>
                </a:r>
                <a:r>
                  <a:rPr lang="en-US" sz="1800" dirty="0">
                    <a:latin typeface="+mn-lt"/>
                  </a:rPr>
                  <a:t> </a:t>
                </a:r>
                <a:r>
                  <a:rPr lang="en-US" sz="1800" dirty="0" err="1">
                    <a:latin typeface="+mn-lt"/>
                  </a:rPr>
                  <a:t>miền</a:t>
                </a:r>
                <a:r>
                  <a:rPr lang="en-US" sz="1800" dirty="0">
                    <a:latin typeface="+mn-lt"/>
                  </a:rPr>
                  <a:t> </a:t>
                </a:r>
                <a:r>
                  <a:rPr lang="en-US" sz="1800" dirty="0" err="1">
                    <a:latin typeface="+mn-lt"/>
                  </a:rPr>
                  <a:t>hội</a:t>
                </a:r>
                <a:r>
                  <a:rPr lang="en-US" sz="1800" dirty="0">
                    <a:latin typeface="+mn-lt"/>
                  </a:rPr>
                  <a:t> </a:t>
                </a:r>
                <a:r>
                  <a:rPr lang="en-US" sz="1800" dirty="0" err="1">
                    <a:latin typeface="+mn-lt"/>
                  </a:rPr>
                  <a:t>tụ</a:t>
                </a:r>
                <a:r>
                  <a:rPr lang="en-US" sz="1800" dirty="0">
                    <a:latin typeface="+mn-lt"/>
                  </a:rPr>
                  <a:t> </a:t>
                </a:r>
                <a:r>
                  <a:rPr lang="en-US" sz="1800" dirty="0" err="1">
                    <a:latin typeface="+mn-lt"/>
                  </a:rPr>
                  <a:t>của</a:t>
                </a:r>
                <a:r>
                  <a:rPr lang="en-US" sz="1800" dirty="0">
                    <a:latin typeface="+mn-lt"/>
                  </a:rPr>
                  <a:t> </a:t>
                </a:r>
                <a:r>
                  <a:rPr lang="en-US" sz="1800" dirty="0" err="1">
                    <a:latin typeface="+mn-lt"/>
                  </a:rPr>
                  <a:t>phương</a:t>
                </a:r>
                <a:r>
                  <a:rPr lang="en-US" sz="1800" dirty="0">
                    <a:latin typeface="+mn-lt"/>
                  </a:rPr>
                  <a:t> </a:t>
                </a:r>
                <a:r>
                  <a:rPr lang="en-US" sz="1800" dirty="0" err="1">
                    <a:latin typeface="+mn-lt"/>
                  </a:rPr>
                  <a:t>pháp</a:t>
                </a:r>
                <a:r>
                  <a:rPr lang="en-US" sz="1800" dirty="0">
                    <a:latin typeface="+mn-lt"/>
                  </a:rPr>
                  <a:t> </a:t>
                </a:r>
                <a:r>
                  <a:rPr lang="en-US" sz="1800" dirty="0" err="1">
                    <a:latin typeface="+mn-lt"/>
                  </a:rPr>
                  <a:t>ngắn</a:t>
                </a:r>
                <a:r>
                  <a:rPr lang="en-US" sz="1800" dirty="0">
                    <a:latin typeface="+mn-lt"/>
                  </a:rPr>
                  <a:t> </a:t>
                </a:r>
                <a:r>
                  <a:rPr lang="en-US" sz="1800" dirty="0" err="1">
                    <a:latin typeface="+mn-lt"/>
                  </a:rPr>
                  <a:t>lại</a:t>
                </a:r>
                <a:r>
                  <a:rPr lang="en-US" sz="1800" dirty="0">
                    <a:latin typeface="+mn-lt"/>
                  </a:rPr>
                  <a:t> </a:t>
                </a:r>
                <a:r>
                  <a:rPr lang="en-US" sz="1800" dirty="0" err="1">
                    <a:latin typeface="+mn-lt"/>
                  </a:rPr>
                  <a:t>mà</a:t>
                </a:r>
                <a:r>
                  <a:rPr lang="en-US" sz="1800" dirty="0">
                    <a:latin typeface="+mn-lt"/>
                  </a:rPr>
                  <a:t> </a:t>
                </a:r>
                <a:r>
                  <a:rPr lang="en-US" sz="1800" dirty="0" err="1">
                    <a:latin typeface="+mn-lt"/>
                  </a:rPr>
                  <a:t>không</a:t>
                </a:r>
                <a:r>
                  <a:rPr lang="en-US" sz="1800" dirty="0">
                    <a:latin typeface="+mn-lt"/>
                  </a:rPr>
                  <a:t> </a:t>
                </a:r>
                <a:r>
                  <a:rPr lang="en-US" sz="1800" dirty="0" err="1">
                    <a:latin typeface="+mn-lt"/>
                  </a:rPr>
                  <a:t>ảnh</a:t>
                </a:r>
                <a:r>
                  <a:rPr lang="en-US" sz="1800" dirty="0">
                    <a:latin typeface="+mn-lt"/>
                  </a:rPr>
                  <a:t> </a:t>
                </a:r>
                <a:r>
                  <a:rPr lang="en-US" sz="1800" dirty="0" err="1">
                    <a:latin typeface="+mn-lt"/>
                  </a:rPr>
                  <a:t>hưởng</a:t>
                </a:r>
                <a:r>
                  <a:rPr lang="en-US" sz="1800" dirty="0">
                    <a:latin typeface="+mn-lt"/>
                  </a:rPr>
                  <a:t> </a:t>
                </a:r>
                <a:r>
                  <a:rPr lang="en-US" sz="1800" dirty="0" err="1">
                    <a:latin typeface="+mn-lt"/>
                  </a:rPr>
                  <a:t>đến</a:t>
                </a:r>
                <a:r>
                  <a:rPr lang="en-US" sz="1800" dirty="0">
                    <a:latin typeface="+mn-lt"/>
                  </a:rPr>
                  <a:t> </a:t>
                </a:r>
                <a:r>
                  <a:rPr lang="en-US" sz="1800" dirty="0" err="1">
                    <a:latin typeface="+mn-lt"/>
                  </a:rPr>
                  <a:t>kết</a:t>
                </a:r>
                <a:r>
                  <a:rPr lang="en-US" sz="1800" dirty="0">
                    <a:latin typeface="+mn-lt"/>
                  </a:rPr>
                  <a:t> </a:t>
                </a:r>
                <a:r>
                  <a:rPr lang="en-US" sz="1800" dirty="0" err="1">
                    <a:latin typeface="+mn-lt"/>
                  </a:rPr>
                  <a:t>quả</a:t>
                </a:r>
                <a:r>
                  <a:rPr lang="en-US" sz="1800" dirty="0">
                    <a:latin typeface="+mn-lt"/>
                  </a:rPr>
                  <a:t> </a:t>
                </a:r>
                <a:r>
                  <a:rPr lang="en-US" sz="1800" dirty="0" err="1">
                    <a:latin typeface="+mn-lt"/>
                  </a:rPr>
                  <a:t>của</a:t>
                </a:r>
                <a:r>
                  <a:rPr lang="en-US" sz="1800" dirty="0">
                    <a:latin typeface="+mn-lt"/>
                  </a:rPr>
                  <a:t> </a:t>
                </a:r>
                <a:r>
                  <a:rPr lang="en-US" sz="1800" dirty="0" err="1">
                    <a:latin typeface="+mn-lt"/>
                  </a:rPr>
                  <a:t>phương</a:t>
                </a:r>
                <a:r>
                  <a:rPr lang="en-US" sz="1800" dirty="0">
                    <a:latin typeface="+mn-lt"/>
                  </a:rPr>
                  <a:t> </a:t>
                </a:r>
                <a:r>
                  <a:rPr lang="en-US" sz="1800" dirty="0" err="1">
                    <a:latin typeface="+mn-lt"/>
                  </a:rPr>
                  <a:t>pháp</a:t>
                </a:r>
                <a:r>
                  <a:rPr lang="en-US" sz="1800" dirty="0">
                    <a:latin typeface="+mn-lt"/>
                  </a:rPr>
                  <a:t>.</a:t>
                </a:r>
                <a:endParaRPr lang="vi-VN" sz="1800" dirty="0">
                  <a:latin typeface="+mn-lt"/>
                </a:endParaRPr>
              </a:p>
            </p:txBody>
          </p:sp>
        </mc:Choice>
        <mc:Fallback>
          <p:sp>
            <p:nvSpPr>
              <p:cNvPr id="3" name="Text Placeholder 2">
                <a:extLst>
                  <a:ext uri="{FF2B5EF4-FFF2-40B4-BE49-F238E27FC236}">
                    <a16:creationId xmlns:a16="http://schemas.microsoft.com/office/drawing/2014/main" id="{BA231A7D-20D9-4D0E-893C-6459098D3C68}"/>
                  </a:ext>
                </a:extLst>
              </p:cNvPr>
              <p:cNvSpPr>
                <a:spLocks noGrp="1" noRot="1" noChangeAspect="1" noMove="1" noResize="1" noEditPoints="1" noAdjustHandles="1" noChangeArrowheads="1" noChangeShapeType="1" noTextEdit="1"/>
              </p:cNvSpPr>
              <p:nvPr>
                <p:ph type="body" idx="1"/>
              </p:nvPr>
            </p:nvSpPr>
            <p:spPr>
              <a:xfrm>
                <a:off x="1556175" y="1479375"/>
                <a:ext cx="6616800" cy="2684411"/>
              </a:xfrm>
              <a:blipFill>
                <a:blip r:embed="rId3"/>
                <a:stretch>
                  <a:fillRect b="-4773"/>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6C98B5A9-FE81-4BFF-8EF2-40E17F36114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graphicFrame>
        <p:nvGraphicFramePr>
          <p:cNvPr id="6" name="Object 5">
            <a:extLst>
              <a:ext uri="{FF2B5EF4-FFF2-40B4-BE49-F238E27FC236}">
                <a16:creationId xmlns:a16="http://schemas.microsoft.com/office/drawing/2014/main" id="{83D4757A-4812-4138-A9AF-DAA194ED6FCF}"/>
              </a:ext>
            </a:extLst>
          </p:cNvPr>
          <p:cNvGraphicFramePr>
            <a:graphicFrameLocks noChangeAspect="1"/>
          </p:cNvGraphicFramePr>
          <p:nvPr>
            <p:extLst>
              <p:ext uri="{D42A27DB-BD31-4B8C-83A1-F6EECF244321}">
                <p14:modId xmlns:p14="http://schemas.microsoft.com/office/powerpoint/2010/main" val="1782402393"/>
              </p:ext>
            </p:extLst>
          </p:nvPr>
        </p:nvGraphicFramePr>
        <p:xfrm>
          <a:off x="2803979" y="2284955"/>
          <a:ext cx="2625271" cy="573589"/>
        </p:xfrm>
        <a:graphic>
          <a:graphicData uri="http://schemas.openxmlformats.org/presentationml/2006/ole">
            <mc:AlternateContent xmlns:mc="http://schemas.openxmlformats.org/markup-compatibility/2006">
              <mc:Choice xmlns:v="urn:schemas-microsoft-com:vml" Requires="v">
                <p:oleObj spid="_x0000_s13320" name="Equation" r:id="rId4" imgW="1511280" imgH="330120" progId="Equation.DSMT4">
                  <p:embed/>
                </p:oleObj>
              </mc:Choice>
              <mc:Fallback>
                <p:oleObj name="Equation" r:id="rId4" imgW="1511280" imgH="330120" progId="Equation.DSMT4">
                  <p:embed/>
                  <p:pic>
                    <p:nvPicPr>
                      <p:cNvPr id="0" name=""/>
                      <p:cNvPicPr/>
                      <p:nvPr/>
                    </p:nvPicPr>
                    <p:blipFill>
                      <a:blip r:embed="rId5"/>
                      <a:stretch>
                        <a:fillRect/>
                      </a:stretch>
                    </p:blipFill>
                    <p:spPr>
                      <a:xfrm>
                        <a:off x="2803979" y="2284955"/>
                        <a:ext cx="2625271" cy="573589"/>
                      </a:xfrm>
                      <a:prstGeom prst="rect">
                        <a:avLst/>
                      </a:prstGeom>
                    </p:spPr>
                  </p:pic>
                </p:oleObj>
              </mc:Fallback>
            </mc:AlternateContent>
          </a:graphicData>
        </a:graphic>
      </p:graphicFrame>
    </p:spTree>
    <p:extLst>
      <p:ext uri="{BB962C8B-B14F-4D97-AF65-F5344CB8AC3E}">
        <p14:creationId xmlns:p14="http://schemas.microsoft.com/office/powerpoint/2010/main" val="30196309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16EF2-E5C1-47EA-8D80-5356A8624302}"/>
              </a:ext>
            </a:extLst>
          </p:cNvPr>
          <p:cNvSpPr>
            <a:spLocks noGrp="1"/>
          </p:cNvSpPr>
          <p:nvPr>
            <p:ph type="title"/>
          </p:nvPr>
        </p:nvSpPr>
        <p:spPr/>
        <p:txBody>
          <a:bodyPr/>
          <a:lstStyle/>
          <a:p>
            <a:r>
              <a:rPr lang="en-US" dirty="0" err="1"/>
              <a:t>Hệ</a:t>
            </a:r>
            <a:r>
              <a:rPr lang="en-US" dirty="0"/>
              <a:t> </a:t>
            </a:r>
            <a:r>
              <a:rPr lang="en-US" dirty="0" err="1"/>
              <a:t>thống</a:t>
            </a:r>
            <a:r>
              <a:rPr lang="en-US" dirty="0"/>
              <a:t> </a:t>
            </a:r>
            <a:r>
              <a:rPr lang="en-US" dirty="0" err="1"/>
              <a:t>ví</a:t>
            </a:r>
            <a:r>
              <a:rPr lang="en-US" dirty="0"/>
              <a:t> </a:t>
            </a:r>
            <a:r>
              <a:rPr lang="en-US" dirty="0" err="1"/>
              <a:t>dụ</a:t>
            </a:r>
            <a:endParaRPr lang="en-US" dirty="0"/>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40CED3DA-4CF3-49B1-B866-D33B43619D40}"/>
                  </a:ext>
                </a:extLst>
              </p:cNvPr>
              <p:cNvSpPr>
                <a:spLocks noGrp="1"/>
              </p:cNvSpPr>
              <p:nvPr>
                <p:ph type="body" idx="1"/>
              </p:nvPr>
            </p:nvSpPr>
            <p:spPr>
              <a:xfrm>
                <a:off x="1556174" y="1479375"/>
                <a:ext cx="6648933" cy="2953832"/>
              </a:xfrm>
            </p:spPr>
            <p:txBody>
              <a:bodyPr/>
              <a:lstStyle/>
              <a:p>
                <a:pPr marL="88900" indent="0">
                  <a:buNone/>
                </a:pPr>
                <a14:m>
                  <m:oMathPara xmlns:m="http://schemas.openxmlformats.org/officeDocument/2006/math">
                    <m:oMathParaPr>
                      <m:jc m:val="centerGroup"/>
                    </m:oMathParaPr>
                    <m:oMath xmlns:m="http://schemas.openxmlformats.org/officeDocument/2006/math">
                      <m:sSup>
                        <m:sSupPr>
                          <m:ctrlPr>
                            <a:rPr lang="en-US" sz="1800" b="1" i="1" smtClean="0">
                              <a:latin typeface="+mn-lt"/>
                            </a:rPr>
                          </m:ctrlPr>
                        </m:sSupPr>
                        <m:e>
                          <m:r>
                            <a:rPr lang="en-US" sz="1800" b="1" i="1" smtClean="0">
                              <a:latin typeface="+mn-lt"/>
                            </a:rPr>
                            <m:t>𝒙</m:t>
                          </m:r>
                        </m:e>
                        <m:sup>
                          <m:r>
                            <a:rPr lang="en-US" sz="1800" b="1" i="1" smtClean="0">
                              <a:latin typeface="+mn-lt"/>
                            </a:rPr>
                            <m:t>′</m:t>
                          </m:r>
                        </m:sup>
                      </m:sSup>
                      <m:r>
                        <a:rPr lang="en-US" sz="1800" b="1" i="1" smtClean="0">
                          <a:latin typeface="+mn-lt"/>
                        </a:rPr>
                        <m:t>=−</m:t>
                      </m:r>
                      <m:r>
                        <a:rPr lang="en-US" sz="1800" b="1" i="1" smtClean="0">
                          <a:latin typeface="+mn-lt"/>
                        </a:rPr>
                        <m:t>𝟏𝟎</m:t>
                      </m:r>
                      <m:r>
                        <a:rPr lang="en-US" sz="1800" b="1" i="1" smtClean="0">
                          <a:latin typeface="+mn-lt"/>
                        </a:rPr>
                        <m:t>𝒙</m:t>
                      </m:r>
                      <m:r>
                        <a:rPr lang="en-US" sz="1800" b="1" i="1" smtClean="0">
                          <a:latin typeface="+mn-lt"/>
                        </a:rPr>
                        <m:t>,    </m:t>
                      </m:r>
                      <m:r>
                        <a:rPr lang="en-US" sz="1800" b="1" i="1" smtClean="0">
                          <a:latin typeface="+mn-lt"/>
                        </a:rPr>
                        <m:t>𝒙</m:t>
                      </m:r>
                      <m:d>
                        <m:dPr>
                          <m:ctrlPr>
                            <a:rPr lang="en-US" sz="1800" b="1" i="1" smtClean="0">
                              <a:latin typeface="+mn-lt"/>
                            </a:rPr>
                          </m:ctrlPr>
                        </m:dPr>
                        <m:e>
                          <m:r>
                            <a:rPr lang="en-US" sz="1800" b="1" i="1" smtClean="0">
                              <a:latin typeface="+mn-lt"/>
                            </a:rPr>
                            <m:t>𝟎</m:t>
                          </m:r>
                        </m:e>
                      </m:d>
                      <m:r>
                        <a:rPr lang="en-US" sz="1800" b="1" i="1" smtClean="0">
                          <a:latin typeface="+mn-lt"/>
                        </a:rPr>
                        <m:t>=</m:t>
                      </m:r>
                      <m:r>
                        <a:rPr lang="en-US" sz="1800" b="1" i="1" smtClean="0">
                          <a:latin typeface="+mn-lt"/>
                        </a:rPr>
                        <m:t>𝟏</m:t>
                      </m:r>
                      <m:r>
                        <a:rPr lang="en-US" sz="1800" b="1" i="1" smtClean="0">
                          <a:latin typeface="+mn-lt"/>
                        </a:rPr>
                        <m:t> </m:t>
                      </m:r>
                    </m:oMath>
                  </m:oMathPara>
                </a14:m>
                <a:endParaRPr lang="en-US" sz="1800" b="1" i="1" dirty="0">
                  <a:latin typeface="+mn-lt"/>
                </a:endParaRPr>
              </a:p>
              <a:p>
                <a:pPr marL="88900" indent="0">
                  <a:buNone/>
                </a:pPr>
                <a14:m>
                  <m:oMath xmlns:m="http://schemas.openxmlformats.org/officeDocument/2006/math">
                    <m:r>
                      <a:rPr lang="en-US" sz="1800" b="0" i="1" smtClean="0">
                        <a:latin typeface="+mn-lt"/>
                      </a:rPr>
                      <m:t> </m:t>
                    </m:r>
                    <m:r>
                      <a:rPr lang="en-US" sz="1800" b="0" i="1" smtClean="0">
                        <a:latin typeface="+mn-lt"/>
                      </a:rPr>
                      <m:t>𝑓</m:t>
                    </m:r>
                    <m:d>
                      <m:dPr>
                        <m:ctrlPr>
                          <a:rPr lang="en-US" sz="1800" b="0" i="1" smtClean="0">
                            <a:latin typeface="+mn-lt"/>
                          </a:rPr>
                        </m:ctrlPr>
                      </m:dPr>
                      <m:e>
                        <m:r>
                          <a:rPr lang="en-US" sz="1800" b="0" i="1" smtClean="0">
                            <a:latin typeface="+mn-lt"/>
                          </a:rPr>
                          <m:t>𝑡</m:t>
                        </m:r>
                        <m:r>
                          <a:rPr lang="en-US" sz="1800" b="0" i="1" smtClean="0">
                            <a:latin typeface="+mn-lt"/>
                          </a:rPr>
                          <m:t>,</m:t>
                        </m:r>
                        <m:r>
                          <a:rPr lang="en-US" sz="1800" b="0" i="1" smtClean="0">
                            <a:latin typeface="+mn-lt"/>
                          </a:rPr>
                          <m:t>𝑥</m:t>
                        </m:r>
                      </m:e>
                    </m:d>
                    <m:r>
                      <a:rPr lang="en-US" sz="1800" b="0" i="1" smtClean="0">
                        <a:latin typeface="+mn-lt"/>
                      </a:rPr>
                      <m:t>=−10</m:t>
                    </m:r>
                    <m:r>
                      <a:rPr lang="en-US" sz="1800" b="0" i="1" smtClean="0">
                        <a:latin typeface="+mn-lt"/>
                      </a:rPr>
                      <m:t>𝑥</m:t>
                    </m:r>
                  </m:oMath>
                </a14:m>
                <a:r>
                  <a:rPr lang="en-US" sz="1800" dirty="0">
                    <a:latin typeface="+mn-lt"/>
                  </a:rPr>
                  <a:t>  </a:t>
                </a:r>
                <a:r>
                  <a:rPr lang="en-US" sz="1800" dirty="0" err="1">
                    <a:latin typeface="+mn-lt"/>
                  </a:rPr>
                  <a:t>xác</a:t>
                </a:r>
                <a:r>
                  <a:rPr lang="en-US" sz="1800" dirty="0">
                    <a:latin typeface="+mn-lt"/>
                  </a:rPr>
                  <a:t> </a:t>
                </a:r>
                <a:r>
                  <a:rPr lang="en-US" sz="1800" dirty="0" err="1">
                    <a:latin typeface="+mn-lt"/>
                  </a:rPr>
                  <a:t>định</a:t>
                </a:r>
                <a:r>
                  <a:rPr lang="en-US" sz="1800" dirty="0">
                    <a:latin typeface="+mn-lt"/>
                  </a:rPr>
                  <a:t> </a:t>
                </a:r>
                <a:r>
                  <a:rPr lang="en-US" sz="1800" dirty="0" err="1">
                    <a:latin typeface="+mn-lt"/>
                  </a:rPr>
                  <a:t>trên</a:t>
                </a:r>
                <a:r>
                  <a:rPr lang="en-US" sz="1800" dirty="0">
                    <a:latin typeface="+mn-lt"/>
                  </a:rPr>
                  <a:t> </a:t>
                </a:r>
                <a:r>
                  <a:rPr lang="en-US" sz="1800" dirty="0" err="1">
                    <a:latin typeface="+mn-lt"/>
                  </a:rPr>
                  <a:t>đoạn</a:t>
                </a:r>
                <a:r>
                  <a:rPr lang="en-US" sz="1800" dirty="0">
                    <a:latin typeface="+mn-lt"/>
                  </a:rPr>
                  <a:t> </a:t>
                </a:r>
                <a14:m>
                  <m:oMath xmlns:m="http://schemas.openxmlformats.org/officeDocument/2006/math">
                    <m:d>
                      <m:dPr>
                        <m:begChr m:val="["/>
                        <m:endChr m:val="]"/>
                        <m:ctrlPr>
                          <a:rPr lang="en-US" sz="1800" i="1">
                            <a:latin typeface="+mn-lt"/>
                          </a:rPr>
                        </m:ctrlPr>
                      </m:dPr>
                      <m:e>
                        <m:r>
                          <a:rPr lang="en-US" sz="1800" i="1">
                            <a:latin typeface="+mn-lt"/>
                          </a:rPr>
                          <m:t>−0.5,0.5</m:t>
                        </m:r>
                      </m:e>
                    </m:d>
                    <m:r>
                      <a:rPr lang="en-US" sz="1800" i="1">
                        <a:latin typeface="+mn-lt"/>
                      </a:rPr>
                      <m:t>∗[0.8,1.2]</m:t>
                    </m:r>
                  </m:oMath>
                </a14:m>
                <a:r>
                  <a:rPr lang="en-US" sz="1800" dirty="0">
                    <a:latin typeface="+mn-lt"/>
                  </a:rPr>
                  <a:t> </a:t>
                </a:r>
              </a:p>
              <a:p>
                <a:pPr marL="88900" indent="0">
                  <a:buNone/>
                </a:pPr>
                <a:r>
                  <a:rPr lang="en-US" sz="1800" dirty="0" err="1">
                    <a:latin typeface="+mn-lt"/>
                  </a:rPr>
                  <a:t>Dễ</a:t>
                </a:r>
                <a:r>
                  <a:rPr lang="en-US" sz="1800" dirty="0">
                    <a:latin typeface="+mn-lt"/>
                  </a:rPr>
                  <a:t> </a:t>
                </a:r>
                <a:r>
                  <a:rPr lang="en-US" sz="1800" dirty="0" err="1">
                    <a:latin typeface="+mn-lt"/>
                  </a:rPr>
                  <a:t>thấy</a:t>
                </a:r>
                <a:r>
                  <a:rPr lang="en-US" sz="1800" dirty="0">
                    <a:latin typeface="+mn-lt"/>
                  </a:rPr>
                  <a:t> M=12, L=10</a:t>
                </a:r>
              </a:p>
              <a:p>
                <a:pPr marL="88900" indent="0">
                  <a:buNone/>
                </a:pPr>
                <a:r>
                  <a:rPr lang="en-US" sz="1800" dirty="0" err="1">
                    <a:latin typeface="+mn-lt"/>
                  </a:rPr>
                  <a:t>Dưới</a:t>
                </a:r>
                <a:r>
                  <a:rPr lang="en-US" sz="1800" dirty="0">
                    <a:latin typeface="+mn-lt"/>
                  </a:rPr>
                  <a:t> </a:t>
                </a:r>
                <a:r>
                  <a:rPr lang="en-US" sz="1800" dirty="0" err="1">
                    <a:latin typeface="+mn-lt"/>
                  </a:rPr>
                  <a:t>đây</a:t>
                </a:r>
                <a:r>
                  <a:rPr lang="en-US" sz="1800" dirty="0">
                    <a:latin typeface="+mn-lt"/>
                  </a:rPr>
                  <a:t> ta </a:t>
                </a:r>
                <a:r>
                  <a:rPr lang="en-US" sz="1800" dirty="0" err="1">
                    <a:latin typeface="+mn-lt"/>
                  </a:rPr>
                  <a:t>thứ</a:t>
                </a:r>
                <a:r>
                  <a:rPr lang="en-US" sz="1800" dirty="0">
                    <a:latin typeface="+mn-lt"/>
                  </a:rPr>
                  <a:t> </a:t>
                </a:r>
                <a:r>
                  <a:rPr lang="en-US" sz="1800" dirty="0" err="1">
                    <a:latin typeface="+mn-lt"/>
                  </a:rPr>
                  <a:t>cả</a:t>
                </a:r>
                <a:r>
                  <a:rPr lang="en-US" sz="1800" dirty="0">
                    <a:latin typeface="+mn-lt"/>
                  </a:rPr>
                  <a:t> 2 </a:t>
                </a:r>
                <a:r>
                  <a:rPr lang="en-US" sz="1800" dirty="0" err="1">
                    <a:latin typeface="+mn-lt"/>
                  </a:rPr>
                  <a:t>phương</a:t>
                </a:r>
                <a:r>
                  <a:rPr lang="en-US" sz="1800" dirty="0">
                    <a:latin typeface="+mn-lt"/>
                  </a:rPr>
                  <a:t> </a:t>
                </a:r>
                <a:r>
                  <a:rPr lang="en-US" sz="1800" dirty="0" err="1">
                    <a:latin typeface="+mn-lt"/>
                  </a:rPr>
                  <a:t>pháp</a:t>
                </a:r>
                <a:r>
                  <a:rPr lang="en-US" sz="1800" dirty="0">
                    <a:latin typeface="+mn-lt"/>
                  </a:rPr>
                  <a:t> </a:t>
                </a:r>
                <a:r>
                  <a:rPr lang="en-US" sz="1800" dirty="0" err="1">
                    <a:latin typeface="+mn-lt"/>
                  </a:rPr>
                  <a:t>với</a:t>
                </a:r>
                <a:r>
                  <a:rPr lang="en-US" sz="1800" dirty="0">
                    <a:latin typeface="+mn-lt"/>
                  </a:rPr>
                  <a:t>:</a:t>
                </a:r>
              </a:p>
              <a:p>
                <a:pPr>
                  <a:buFont typeface="Arial" panose="020B0604020202020204" pitchFamily="34" charset="0"/>
                  <a:buChar char="•"/>
                </a:pPr>
                <a:r>
                  <a:rPr lang="en-US" sz="1800" dirty="0" err="1">
                    <a:latin typeface="+mn-lt"/>
                  </a:rPr>
                  <a:t>Đầu</a:t>
                </a:r>
                <a:r>
                  <a:rPr lang="en-US" sz="1800" dirty="0">
                    <a:latin typeface="+mn-lt"/>
                  </a:rPr>
                  <a:t> </a:t>
                </a:r>
                <a:r>
                  <a:rPr lang="en-US" sz="1800" dirty="0" err="1">
                    <a:latin typeface="+mn-lt"/>
                  </a:rPr>
                  <a:t>vào</a:t>
                </a:r>
                <a:r>
                  <a:rPr lang="en-US" sz="1800" dirty="0">
                    <a:latin typeface="+mn-lt"/>
                  </a:rPr>
                  <a:t> </a:t>
                </a:r>
                <a:r>
                  <a:rPr lang="en-US" sz="1800" dirty="0" err="1">
                    <a:latin typeface="+mn-lt"/>
                  </a:rPr>
                  <a:t>cho</a:t>
                </a:r>
                <a:r>
                  <a:rPr lang="en-US" sz="1800" dirty="0">
                    <a:latin typeface="+mn-lt"/>
                  </a:rPr>
                  <a:t> </a:t>
                </a:r>
                <a:r>
                  <a:rPr lang="en-US" sz="1800" dirty="0" err="1">
                    <a:latin typeface="+mn-lt"/>
                  </a:rPr>
                  <a:t>hàm</a:t>
                </a:r>
                <a:r>
                  <a:rPr lang="en-US" sz="1800" dirty="0">
                    <a:latin typeface="+mn-lt"/>
                  </a:rPr>
                  <a:t> </a:t>
                </a:r>
                <a:r>
                  <a:rPr lang="en-US" sz="1800" dirty="0" err="1">
                    <a:latin typeface="+mn-lt"/>
                  </a:rPr>
                  <a:t>giải</a:t>
                </a:r>
                <a:r>
                  <a:rPr lang="en-US" sz="1800" dirty="0">
                    <a:latin typeface="+mn-lt"/>
                  </a:rPr>
                  <a:t> </a:t>
                </a:r>
                <a:r>
                  <a:rPr lang="en-US" sz="1800" dirty="0" err="1">
                    <a:latin typeface="+mn-lt"/>
                  </a:rPr>
                  <a:t>tích</a:t>
                </a:r>
                <a:r>
                  <a:rPr lang="en-US" sz="1800" dirty="0">
                    <a:latin typeface="+mn-lt"/>
                  </a:rPr>
                  <a:t> </a:t>
                </a:r>
                <a:r>
                  <a:rPr lang="en-US" sz="1800" dirty="0" err="1">
                    <a:latin typeface="+mn-lt"/>
                  </a:rPr>
                  <a:t>là</a:t>
                </a:r>
                <a:r>
                  <a:rPr lang="en-US" sz="1800" dirty="0">
                    <a:latin typeface="+mn-lt"/>
                  </a:rPr>
                  <a:t> M=5,L=10</a:t>
                </a:r>
              </a:p>
              <a:p>
                <a:pPr>
                  <a:buFont typeface="Arial" panose="020B0604020202020204" pitchFamily="34" charset="0"/>
                  <a:buChar char="•"/>
                </a:pPr>
                <a:r>
                  <a:rPr lang="en-US" sz="1800" dirty="0">
                    <a:latin typeface="+mn-lt"/>
                  </a:rPr>
                  <a:t>Cho </a:t>
                </a:r>
                <a:r>
                  <a:rPr lang="en-US" sz="1800" dirty="0" err="1">
                    <a:latin typeface="+mn-lt"/>
                  </a:rPr>
                  <a:t>dạng</a:t>
                </a:r>
                <a:r>
                  <a:rPr lang="en-US" sz="1800" dirty="0">
                    <a:latin typeface="+mn-lt"/>
                  </a:rPr>
                  <a:t> </a:t>
                </a:r>
                <a:r>
                  <a:rPr lang="en-US" sz="1800" dirty="0" err="1">
                    <a:latin typeface="+mn-lt"/>
                  </a:rPr>
                  <a:t>lưới</a:t>
                </a:r>
                <a:r>
                  <a:rPr lang="en-US" sz="1800" dirty="0">
                    <a:latin typeface="+mn-lt"/>
                  </a:rPr>
                  <a:t> </a:t>
                </a:r>
                <a:r>
                  <a:rPr lang="en-US" sz="1800" dirty="0" err="1">
                    <a:latin typeface="+mn-lt"/>
                  </a:rPr>
                  <a:t>là</a:t>
                </a:r>
                <a:r>
                  <a:rPr lang="en-US" sz="1800" dirty="0">
                    <a:latin typeface="+mn-lt"/>
                  </a:rPr>
                  <a:t> M=12, L=10</a:t>
                </a:r>
              </a:p>
            </p:txBody>
          </p:sp>
        </mc:Choice>
        <mc:Fallback>
          <p:sp>
            <p:nvSpPr>
              <p:cNvPr id="3" name="Text Placeholder 2">
                <a:extLst>
                  <a:ext uri="{FF2B5EF4-FFF2-40B4-BE49-F238E27FC236}">
                    <a16:creationId xmlns:a16="http://schemas.microsoft.com/office/drawing/2014/main" id="{40CED3DA-4CF3-49B1-B866-D33B43619D40}"/>
                  </a:ext>
                </a:extLst>
              </p:cNvPr>
              <p:cNvSpPr>
                <a:spLocks noGrp="1" noRot="1" noChangeAspect="1" noMove="1" noResize="1" noEditPoints="1" noAdjustHandles="1" noChangeArrowheads="1" noChangeShapeType="1" noTextEdit="1"/>
              </p:cNvSpPr>
              <p:nvPr>
                <p:ph type="body" idx="1"/>
              </p:nvPr>
            </p:nvSpPr>
            <p:spPr>
              <a:xfrm>
                <a:off x="1556174" y="1479375"/>
                <a:ext cx="6648933" cy="2953832"/>
              </a:xfrm>
              <a:blipFill>
                <a:blip r:embed="rId2"/>
                <a:stretch>
                  <a:fillRect/>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98C429CC-387D-4E86-8D02-513D198483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extLst>
      <p:ext uri="{BB962C8B-B14F-4D97-AF65-F5344CB8AC3E}">
        <p14:creationId xmlns:p14="http://schemas.microsoft.com/office/powerpoint/2010/main" val="1104033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1EC12-5C72-411B-B575-BE4E2DF1F07E}"/>
              </a:ext>
            </a:extLst>
          </p:cNvPr>
          <p:cNvSpPr>
            <a:spLocks noGrp="1"/>
          </p:cNvSpPr>
          <p:nvPr>
            <p:ph type="title"/>
          </p:nvPr>
        </p:nvSpPr>
        <p:spPr/>
        <p:txBody>
          <a:bodyPr/>
          <a:lstStyle/>
          <a:p>
            <a:r>
              <a:rPr lang="en-US" dirty="0" err="1"/>
              <a:t>Đánh</a:t>
            </a:r>
            <a:r>
              <a:rPr lang="en-US" dirty="0"/>
              <a:t> </a:t>
            </a:r>
            <a:r>
              <a:rPr lang="en-US" dirty="0" err="1"/>
              <a:t>giá</a:t>
            </a:r>
            <a:endParaRPr lang="en-US" dirty="0"/>
          </a:p>
        </p:txBody>
      </p:sp>
      <p:sp>
        <p:nvSpPr>
          <p:cNvPr id="3" name="Text Placeholder 2">
            <a:extLst>
              <a:ext uri="{FF2B5EF4-FFF2-40B4-BE49-F238E27FC236}">
                <a16:creationId xmlns:a16="http://schemas.microsoft.com/office/drawing/2014/main" id="{304E5622-FECE-42DD-AC45-3CB803DE7AD2}"/>
              </a:ext>
            </a:extLst>
          </p:cNvPr>
          <p:cNvSpPr>
            <a:spLocks noGrp="1"/>
          </p:cNvSpPr>
          <p:nvPr>
            <p:ph type="body" idx="1"/>
          </p:nvPr>
        </p:nvSpPr>
        <p:spPr>
          <a:xfrm>
            <a:off x="1556174" y="1479375"/>
            <a:ext cx="6550961" cy="2872189"/>
          </a:xfrm>
        </p:spPr>
        <p:txBody>
          <a:bodyPr/>
          <a:lstStyle/>
          <a:p>
            <a:r>
              <a:rPr lang="en-US" sz="1800" dirty="0" err="1">
                <a:latin typeface="+mn-lt"/>
              </a:rPr>
              <a:t>Nghiệm</a:t>
            </a:r>
            <a:r>
              <a:rPr lang="en-US" sz="1800" dirty="0">
                <a:latin typeface="+mn-lt"/>
              </a:rPr>
              <a:t> </a:t>
            </a:r>
            <a:r>
              <a:rPr lang="en-US" sz="1800" dirty="0" err="1">
                <a:latin typeface="+mn-lt"/>
              </a:rPr>
              <a:t>tìm</a:t>
            </a:r>
            <a:r>
              <a:rPr lang="en-US" sz="1800" dirty="0">
                <a:latin typeface="+mn-lt"/>
              </a:rPr>
              <a:t> </a:t>
            </a:r>
            <a:r>
              <a:rPr lang="en-US" sz="1800" dirty="0" err="1">
                <a:latin typeface="+mn-lt"/>
              </a:rPr>
              <a:t>được</a:t>
            </a:r>
            <a:r>
              <a:rPr lang="en-US" sz="1800" dirty="0">
                <a:latin typeface="+mn-lt"/>
              </a:rPr>
              <a:t> </a:t>
            </a:r>
            <a:r>
              <a:rPr lang="en-US" sz="1800" dirty="0" err="1">
                <a:latin typeface="+mn-lt"/>
              </a:rPr>
              <a:t>có</a:t>
            </a:r>
            <a:r>
              <a:rPr lang="en-US" sz="1800" dirty="0">
                <a:latin typeface="+mn-lt"/>
              </a:rPr>
              <a:t> </a:t>
            </a:r>
            <a:r>
              <a:rPr lang="en-US" sz="1800" dirty="0" err="1">
                <a:latin typeface="+mn-lt"/>
              </a:rPr>
              <a:t>khoảng</a:t>
            </a:r>
            <a:r>
              <a:rPr lang="en-US" sz="1800" dirty="0">
                <a:latin typeface="+mn-lt"/>
              </a:rPr>
              <a:t> </a:t>
            </a:r>
            <a:r>
              <a:rPr lang="en-US" sz="1800" dirty="0" err="1">
                <a:latin typeface="+mn-lt"/>
              </a:rPr>
              <a:t>xác</a:t>
            </a:r>
            <a:r>
              <a:rPr lang="en-US" sz="1800" dirty="0">
                <a:latin typeface="+mn-lt"/>
              </a:rPr>
              <a:t> </a:t>
            </a:r>
            <a:r>
              <a:rPr lang="en-US" sz="1800" dirty="0" err="1">
                <a:latin typeface="+mn-lt"/>
              </a:rPr>
              <a:t>định</a:t>
            </a:r>
            <a:r>
              <a:rPr lang="en-US" sz="1800" dirty="0">
                <a:latin typeface="+mn-lt"/>
              </a:rPr>
              <a:t> </a:t>
            </a:r>
            <a:r>
              <a:rPr lang="en-US" sz="1800" dirty="0" err="1">
                <a:latin typeface="+mn-lt"/>
              </a:rPr>
              <a:t>nhỏ</a:t>
            </a:r>
            <a:endParaRPr lang="en-US" sz="1800" dirty="0">
              <a:latin typeface="+mn-lt"/>
            </a:endParaRPr>
          </a:p>
          <a:p>
            <a:r>
              <a:rPr lang="en-US" sz="1800" dirty="0" err="1">
                <a:latin typeface="+mn-lt"/>
              </a:rPr>
              <a:t>Không</a:t>
            </a:r>
            <a:r>
              <a:rPr lang="en-US" sz="1800" dirty="0">
                <a:latin typeface="+mn-lt"/>
              </a:rPr>
              <a:t> </a:t>
            </a:r>
            <a:r>
              <a:rPr lang="en-US" sz="1800" dirty="0" err="1">
                <a:latin typeface="+mn-lt"/>
              </a:rPr>
              <a:t>tìm</a:t>
            </a:r>
            <a:r>
              <a:rPr lang="en-US" sz="1800" dirty="0">
                <a:latin typeface="+mn-lt"/>
              </a:rPr>
              <a:t> </a:t>
            </a:r>
            <a:r>
              <a:rPr lang="en-US" sz="1800" dirty="0" err="1">
                <a:latin typeface="+mn-lt"/>
              </a:rPr>
              <a:t>được</a:t>
            </a:r>
            <a:r>
              <a:rPr lang="en-US" sz="1800" dirty="0">
                <a:latin typeface="+mn-lt"/>
              </a:rPr>
              <a:t> </a:t>
            </a:r>
            <a:r>
              <a:rPr lang="en-US" sz="1800" dirty="0" err="1">
                <a:latin typeface="+mn-lt"/>
              </a:rPr>
              <a:t>nghiệm</a:t>
            </a:r>
            <a:r>
              <a:rPr lang="en-US" sz="1800" dirty="0">
                <a:latin typeface="+mn-lt"/>
              </a:rPr>
              <a:t> </a:t>
            </a:r>
            <a:r>
              <a:rPr lang="en-US" sz="1800" dirty="0" err="1">
                <a:latin typeface="+mn-lt"/>
              </a:rPr>
              <a:t>với</a:t>
            </a:r>
            <a:r>
              <a:rPr lang="en-US" sz="1800" dirty="0">
                <a:latin typeface="+mn-lt"/>
              </a:rPr>
              <a:t> </a:t>
            </a:r>
            <a:r>
              <a:rPr lang="en-US" sz="1800" dirty="0" err="1">
                <a:latin typeface="+mn-lt"/>
              </a:rPr>
              <a:t>bán</a:t>
            </a:r>
            <a:r>
              <a:rPr lang="en-US" sz="1800" dirty="0">
                <a:latin typeface="+mn-lt"/>
              </a:rPr>
              <a:t> </a:t>
            </a:r>
            <a:r>
              <a:rPr lang="en-US" sz="1800" dirty="0" err="1">
                <a:latin typeface="+mn-lt"/>
              </a:rPr>
              <a:t>kình</a:t>
            </a:r>
            <a:r>
              <a:rPr lang="en-US" sz="1800" dirty="0">
                <a:latin typeface="+mn-lt"/>
              </a:rPr>
              <a:t> </a:t>
            </a:r>
            <a:r>
              <a:rPr lang="en-US" sz="1800" dirty="0" err="1">
                <a:latin typeface="+mn-lt"/>
              </a:rPr>
              <a:t>hội</a:t>
            </a:r>
            <a:r>
              <a:rPr lang="en-US" sz="1800" dirty="0">
                <a:latin typeface="+mn-lt"/>
              </a:rPr>
              <a:t> </a:t>
            </a:r>
            <a:r>
              <a:rPr lang="en-US" sz="1800" dirty="0" err="1">
                <a:latin typeface="+mn-lt"/>
              </a:rPr>
              <a:t>tụ</a:t>
            </a:r>
            <a:r>
              <a:rPr lang="en-US" sz="1800" dirty="0">
                <a:latin typeface="+mn-lt"/>
              </a:rPr>
              <a:t> </a:t>
            </a:r>
            <a:r>
              <a:rPr lang="en-US" sz="1800" dirty="0" err="1">
                <a:latin typeface="+mn-lt"/>
              </a:rPr>
              <a:t>bất</a:t>
            </a:r>
            <a:r>
              <a:rPr lang="en-US" sz="1800" dirty="0">
                <a:latin typeface="+mn-lt"/>
              </a:rPr>
              <a:t> </a:t>
            </a:r>
            <a:r>
              <a:rPr lang="en-US" sz="1800" dirty="0" err="1">
                <a:latin typeface="+mn-lt"/>
              </a:rPr>
              <a:t>kì</a:t>
            </a:r>
            <a:endParaRPr lang="en-US" sz="1800" dirty="0">
              <a:latin typeface="+mn-lt"/>
            </a:endParaRPr>
          </a:p>
          <a:p>
            <a:r>
              <a:rPr lang="en-US" sz="1800" dirty="0" err="1">
                <a:latin typeface="+mn-lt"/>
              </a:rPr>
              <a:t>Rất</a:t>
            </a:r>
            <a:r>
              <a:rPr lang="en-US" sz="1800" dirty="0">
                <a:latin typeface="+mn-lt"/>
              </a:rPr>
              <a:t> </a:t>
            </a:r>
            <a:r>
              <a:rPr lang="en-US" sz="1800" dirty="0" err="1">
                <a:latin typeface="+mn-lt"/>
              </a:rPr>
              <a:t>nhiều</a:t>
            </a:r>
            <a:r>
              <a:rPr lang="en-US" sz="1800" dirty="0">
                <a:latin typeface="+mn-lt"/>
              </a:rPr>
              <a:t> </a:t>
            </a:r>
            <a:r>
              <a:rPr lang="en-US" sz="1800" dirty="0" err="1">
                <a:latin typeface="+mn-lt"/>
              </a:rPr>
              <a:t>hàm</a:t>
            </a:r>
            <a:r>
              <a:rPr lang="en-US" sz="1800" dirty="0">
                <a:latin typeface="+mn-lt"/>
              </a:rPr>
              <a:t> </a:t>
            </a:r>
            <a:r>
              <a:rPr lang="en-US" sz="1800" dirty="0" err="1">
                <a:latin typeface="+mn-lt"/>
              </a:rPr>
              <a:t>không</a:t>
            </a:r>
            <a:r>
              <a:rPr lang="en-US" sz="1800" dirty="0">
                <a:latin typeface="+mn-lt"/>
              </a:rPr>
              <a:t> </a:t>
            </a:r>
            <a:r>
              <a:rPr lang="en-US" sz="1800" dirty="0" err="1">
                <a:latin typeface="+mn-lt"/>
              </a:rPr>
              <a:t>có</a:t>
            </a:r>
            <a:r>
              <a:rPr lang="en-US" sz="1800" dirty="0">
                <a:latin typeface="+mn-lt"/>
              </a:rPr>
              <a:t> </a:t>
            </a:r>
            <a:r>
              <a:rPr lang="en-US" sz="1800" dirty="0" err="1">
                <a:latin typeface="+mn-lt"/>
              </a:rPr>
              <a:t>nguyên</a:t>
            </a:r>
            <a:r>
              <a:rPr lang="en-US" sz="1800" dirty="0">
                <a:latin typeface="+mn-lt"/>
              </a:rPr>
              <a:t> </a:t>
            </a:r>
            <a:r>
              <a:rPr lang="en-US" sz="1800" dirty="0" err="1">
                <a:latin typeface="+mn-lt"/>
              </a:rPr>
              <a:t>hàm</a:t>
            </a:r>
            <a:r>
              <a:rPr lang="en-US" sz="1800" dirty="0">
                <a:latin typeface="+mn-lt"/>
              </a:rPr>
              <a:t> </a:t>
            </a:r>
            <a:r>
              <a:rPr lang="en-US" sz="1800" dirty="0" err="1">
                <a:latin typeface="+mn-lt"/>
              </a:rPr>
              <a:t>dạng</a:t>
            </a:r>
            <a:r>
              <a:rPr lang="en-US" sz="1800" dirty="0">
                <a:latin typeface="+mn-lt"/>
              </a:rPr>
              <a:t> </a:t>
            </a:r>
            <a:r>
              <a:rPr lang="en-US" sz="1800" dirty="0" err="1">
                <a:latin typeface="+mn-lt"/>
              </a:rPr>
              <a:t>đơn</a:t>
            </a:r>
            <a:r>
              <a:rPr lang="en-US" sz="1800" dirty="0">
                <a:latin typeface="+mn-lt"/>
              </a:rPr>
              <a:t> </a:t>
            </a:r>
            <a:r>
              <a:rPr lang="en-US" sz="1800" dirty="0" err="1">
                <a:latin typeface="+mn-lt"/>
              </a:rPr>
              <a:t>giản</a:t>
            </a:r>
            <a:r>
              <a:rPr lang="en-US" sz="1800" dirty="0">
                <a:latin typeface="+mn-lt"/>
              </a:rPr>
              <a:t> </a:t>
            </a:r>
            <a:r>
              <a:rPr lang="en-US" sz="1800" dirty="0" err="1">
                <a:latin typeface="+mn-lt"/>
              </a:rPr>
              <a:t>hoặc</a:t>
            </a:r>
            <a:r>
              <a:rPr lang="en-US" sz="1800" dirty="0">
                <a:latin typeface="+mn-lt"/>
              </a:rPr>
              <a:t> </a:t>
            </a:r>
            <a:r>
              <a:rPr lang="en-US" sz="1800" dirty="0" err="1">
                <a:latin typeface="+mn-lt"/>
              </a:rPr>
              <a:t>có</a:t>
            </a:r>
            <a:r>
              <a:rPr lang="en-US" sz="1800" dirty="0">
                <a:latin typeface="+mn-lt"/>
              </a:rPr>
              <a:t> </a:t>
            </a:r>
            <a:r>
              <a:rPr lang="en-US" sz="1800" dirty="0" err="1">
                <a:latin typeface="+mn-lt"/>
              </a:rPr>
              <a:t>nhưng</a:t>
            </a:r>
            <a:r>
              <a:rPr lang="en-US" sz="1800" dirty="0">
                <a:latin typeface="+mn-lt"/>
              </a:rPr>
              <a:t> </a:t>
            </a:r>
            <a:r>
              <a:rPr lang="en-US" sz="1800" dirty="0" err="1">
                <a:latin typeface="+mn-lt"/>
              </a:rPr>
              <a:t>độ</a:t>
            </a:r>
            <a:r>
              <a:rPr lang="en-US" sz="1800" dirty="0">
                <a:latin typeface="+mn-lt"/>
              </a:rPr>
              <a:t> </a:t>
            </a:r>
            <a:r>
              <a:rPr lang="en-US" sz="1800" dirty="0" err="1">
                <a:latin typeface="+mn-lt"/>
              </a:rPr>
              <a:t>phức</a:t>
            </a:r>
            <a:r>
              <a:rPr lang="en-US" sz="1800" dirty="0">
                <a:latin typeface="+mn-lt"/>
              </a:rPr>
              <a:t> </a:t>
            </a:r>
            <a:r>
              <a:rPr lang="en-US" sz="1800" dirty="0" err="1">
                <a:latin typeface="+mn-lt"/>
              </a:rPr>
              <a:t>tạp</a:t>
            </a:r>
            <a:r>
              <a:rPr lang="en-US" sz="1800" dirty="0">
                <a:latin typeface="+mn-lt"/>
              </a:rPr>
              <a:t> </a:t>
            </a:r>
            <a:r>
              <a:rPr lang="en-US" sz="1800" dirty="0" err="1">
                <a:latin typeface="+mn-lt"/>
              </a:rPr>
              <a:t>của</a:t>
            </a:r>
            <a:r>
              <a:rPr lang="en-US" sz="1800" dirty="0">
                <a:latin typeface="+mn-lt"/>
              </a:rPr>
              <a:t> </a:t>
            </a:r>
            <a:r>
              <a:rPr lang="en-US" sz="1800" dirty="0" err="1">
                <a:latin typeface="+mn-lt"/>
              </a:rPr>
              <a:t>hàm</a:t>
            </a:r>
            <a:r>
              <a:rPr lang="en-US" sz="1800" dirty="0">
                <a:latin typeface="+mn-lt"/>
              </a:rPr>
              <a:t> </a:t>
            </a:r>
            <a:r>
              <a:rPr lang="en-US" sz="1800" dirty="0" err="1">
                <a:latin typeface="+mn-lt"/>
              </a:rPr>
              <a:t>tăng</a:t>
            </a:r>
            <a:r>
              <a:rPr lang="en-US" sz="1800" dirty="0">
                <a:latin typeface="+mn-lt"/>
              </a:rPr>
              <a:t> </a:t>
            </a:r>
            <a:r>
              <a:rPr lang="en-US" sz="1800" dirty="0" err="1">
                <a:latin typeface="+mn-lt"/>
              </a:rPr>
              <a:t>nhanh</a:t>
            </a:r>
            <a:r>
              <a:rPr lang="en-US" sz="1800" dirty="0">
                <a:latin typeface="+mn-lt"/>
              </a:rPr>
              <a:t> </a:t>
            </a:r>
            <a:r>
              <a:rPr lang="en-US" sz="1800" dirty="0" err="1">
                <a:latin typeface="+mn-lt"/>
              </a:rPr>
              <a:t>sau</a:t>
            </a:r>
            <a:r>
              <a:rPr lang="en-US" sz="1800" dirty="0">
                <a:latin typeface="+mn-lt"/>
              </a:rPr>
              <a:t> </a:t>
            </a:r>
            <a:r>
              <a:rPr lang="en-US" sz="1800" dirty="0" err="1">
                <a:latin typeface="+mn-lt"/>
              </a:rPr>
              <a:t>các</a:t>
            </a:r>
            <a:r>
              <a:rPr lang="en-US" sz="1800" dirty="0">
                <a:latin typeface="+mn-lt"/>
              </a:rPr>
              <a:t> </a:t>
            </a:r>
            <a:r>
              <a:rPr lang="en-US" sz="1800" dirty="0" err="1">
                <a:latin typeface="+mn-lt"/>
              </a:rPr>
              <a:t>lần</a:t>
            </a:r>
            <a:r>
              <a:rPr lang="en-US" sz="1800" dirty="0">
                <a:latin typeface="+mn-lt"/>
              </a:rPr>
              <a:t> </a:t>
            </a:r>
            <a:r>
              <a:rPr lang="en-US" sz="1800" dirty="0" err="1">
                <a:latin typeface="+mn-lt"/>
              </a:rPr>
              <a:t>lặp</a:t>
            </a:r>
            <a:r>
              <a:rPr lang="en-US" sz="1800" dirty="0">
                <a:latin typeface="+mn-lt"/>
              </a:rPr>
              <a:t>, </a:t>
            </a:r>
            <a:r>
              <a:rPr lang="en-US" sz="1800" dirty="0" err="1">
                <a:latin typeface="+mn-lt"/>
              </a:rPr>
              <a:t>khối</a:t>
            </a:r>
            <a:r>
              <a:rPr lang="en-US" sz="1800" dirty="0">
                <a:latin typeface="+mn-lt"/>
              </a:rPr>
              <a:t> </a:t>
            </a:r>
            <a:r>
              <a:rPr lang="en-US" sz="1800" dirty="0" err="1">
                <a:latin typeface="+mn-lt"/>
              </a:rPr>
              <a:t>lượng</a:t>
            </a:r>
            <a:r>
              <a:rPr lang="en-US" sz="1800" dirty="0">
                <a:latin typeface="+mn-lt"/>
              </a:rPr>
              <a:t> </a:t>
            </a:r>
            <a:r>
              <a:rPr lang="en-US" sz="1800" dirty="0" err="1">
                <a:latin typeface="+mn-lt"/>
              </a:rPr>
              <a:t>tính</a:t>
            </a:r>
            <a:r>
              <a:rPr lang="en-US" sz="1800" dirty="0">
                <a:latin typeface="+mn-lt"/>
              </a:rPr>
              <a:t> </a:t>
            </a:r>
            <a:r>
              <a:rPr lang="en-US" sz="1800" dirty="0" err="1">
                <a:latin typeface="+mn-lt"/>
              </a:rPr>
              <a:t>toán</a:t>
            </a:r>
            <a:r>
              <a:rPr lang="en-US" sz="1800" dirty="0">
                <a:latin typeface="+mn-lt"/>
              </a:rPr>
              <a:t> </a:t>
            </a:r>
            <a:r>
              <a:rPr lang="en-US" sz="1800" dirty="0" err="1">
                <a:latin typeface="+mn-lt"/>
              </a:rPr>
              <a:t>cũng</a:t>
            </a:r>
            <a:r>
              <a:rPr lang="en-US" sz="1800" dirty="0">
                <a:latin typeface="+mn-lt"/>
              </a:rPr>
              <a:t> </a:t>
            </a:r>
            <a:r>
              <a:rPr lang="en-US" sz="1800" dirty="0" err="1">
                <a:latin typeface="+mn-lt"/>
              </a:rPr>
              <a:t>sẽ</a:t>
            </a:r>
            <a:r>
              <a:rPr lang="en-US" sz="1800" dirty="0">
                <a:latin typeface="+mn-lt"/>
              </a:rPr>
              <a:t> </a:t>
            </a:r>
            <a:r>
              <a:rPr lang="en-US" sz="1800" dirty="0" err="1">
                <a:latin typeface="+mn-lt"/>
              </a:rPr>
              <a:t>lớn</a:t>
            </a:r>
            <a:r>
              <a:rPr lang="en-US" sz="1800" dirty="0">
                <a:latin typeface="+mn-lt"/>
              </a:rPr>
              <a:t>.</a:t>
            </a:r>
          </a:p>
        </p:txBody>
      </p:sp>
      <p:sp>
        <p:nvSpPr>
          <p:cNvPr id="5" name="Slide Number Placeholder 4">
            <a:extLst>
              <a:ext uri="{FF2B5EF4-FFF2-40B4-BE49-F238E27FC236}">
                <a16:creationId xmlns:a16="http://schemas.microsoft.com/office/drawing/2014/main" id="{F7808461-78D1-4A7A-BFED-FDC4FBD076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Tree>
    <p:extLst>
      <p:ext uri="{BB962C8B-B14F-4D97-AF65-F5344CB8AC3E}">
        <p14:creationId xmlns:p14="http://schemas.microsoft.com/office/powerpoint/2010/main" val="64672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270" name="Google Shape;270;p36" descr="photo-1434030216411-0b793f4b4173.jpg"/>
          <p:cNvPicPr preferRelativeResize="0"/>
          <p:nvPr/>
        </p:nvPicPr>
        <p:blipFill>
          <a:blip r:embed="rId3">
            <a:alphaModFix/>
          </a:blip>
          <a:stretch>
            <a:fillRect/>
          </a:stretch>
        </p:blipFill>
        <p:spPr>
          <a:xfrm>
            <a:off x="4588100" y="1158825"/>
            <a:ext cx="2746500" cy="2746500"/>
          </a:xfrm>
          <a:prstGeom prst="ellipse">
            <a:avLst/>
          </a:prstGeom>
          <a:noFill/>
          <a:ln>
            <a:noFill/>
          </a:ln>
          <a:effectLst>
            <a:outerShdw blurRad="14288" dist="9525" dir="16200000" algn="bl" rotWithShape="0">
              <a:schemeClr val="dk1">
                <a:alpha val="50000"/>
              </a:schemeClr>
            </a:outerShdw>
          </a:effectLst>
        </p:spPr>
      </p:pic>
      <p:sp>
        <p:nvSpPr>
          <p:cNvPr id="271" name="Google Shape;271;p36"/>
          <p:cNvSpPr txBox="1">
            <a:spLocks noGrp="1"/>
          </p:cNvSpPr>
          <p:nvPr>
            <p:ph type="ctrTitle" idx="4294967295"/>
          </p:nvPr>
        </p:nvSpPr>
        <p:spPr>
          <a:xfrm>
            <a:off x="1087575" y="1278550"/>
            <a:ext cx="3234300" cy="1159800"/>
          </a:xfrm>
          <a:prstGeom prst="rect">
            <a:avLst/>
          </a:prstGeom>
          <a:effectLst>
            <a:outerShdw blurRad="14288" dist="9525" dir="16200000" algn="bl" rotWithShape="0">
              <a:schemeClr val="dk1">
                <a:alpha val="50000"/>
              </a:schemeClr>
            </a:outerShdw>
          </a:effectLst>
        </p:spPr>
        <p:txBody>
          <a:bodyPr spcFirstLastPara="1" wrap="square" lIns="91425" tIns="91425" rIns="91425" bIns="91425" anchor="b" anchorCtr="0">
            <a:noAutofit/>
          </a:bodyPr>
          <a:lstStyle/>
          <a:p>
            <a:pPr marL="0" lvl="0" indent="0" algn="l" rtl="0">
              <a:spcBef>
                <a:spcPts val="0"/>
              </a:spcBef>
              <a:spcAft>
                <a:spcPts val="0"/>
              </a:spcAft>
              <a:buNone/>
            </a:pPr>
            <a:r>
              <a:rPr lang="en" sz="6000">
                <a:solidFill>
                  <a:schemeClr val="accent6"/>
                </a:solidFill>
              </a:rPr>
              <a:t>THANKS!</a:t>
            </a:r>
            <a:endParaRPr sz="6000">
              <a:solidFill>
                <a:schemeClr val="accent6"/>
              </a:solidFill>
            </a:endParaRPr>
          </a:p>
        </p:txBody>
      </p:sp>
      <p:sp>
        <p:nvSpPr>
          <p:cNvPr id="272" name="Google Shape;272;p36"/>
          <p:cNvSpPr txBox="1">
            <a:spLocks noGrp="1"/>
          </p:cNvSpPr>
          <p:nvPr>
            <p:ph type="subTitle" idx="4294967295"/>
          </p:nvPr>
        </p:nvSpPr>
        <p:spPr>
          <a:xfrm>
            <a:off x="1087500" y="2249575"/>
            <a:ext cx="3234300" cy="1680900"/>
          </a:xfrm>
          <a:prstGeom prst="rect">
            <a:avLst/>
          </a:prstGeom>
          <a:effectLst>
            <a:outerShdw blurRad="14288" dist="9525" dir="16200000" algn="bl" rotWithShape="0">
              <a:schemeClr val="dk1">
                <a:alpha val="50000"/>
              </a:schemeClr>
            </a:outerShdw>
          </a:effectLst>
        </p:spPr>
        <p:txBody>
          <a:bodyPr spcFirstLastPara="1" wrap="square" lIns="91425" tIns="91425" rIns="91425" bIns="91425" anchor="t" anchorCtr="0">
            <a:noAutofit/>
          </a:bodyPr>
          <a:lstStyle/>
          <a:p>
            <a:pPr marL="0" lvl="0" indent="0" algn="l" rtl="0">
              <a:spcBef>
                <a:spcPts val="600"/>
              </a:spcBef>
              <a:spcAft>
                <a:spcPts val="0"/>
              </a:spcAft>
              <a:buNone/>
            </a:pPr>
            <a:r>
              <a:rPr lang="en" sz="1800" b="1" dirty="0">
                <a:solidFill>
                  <a:schemeClr val="accent6"/>
                </a:solidFill>
              </a:rPr>
              <a:t>Any questions?</a:t>
            </a:r>
            <a:endParaRPr sz="1800" b="1" dirty="0">
              <a:solidFill>
                <a:schemeClr val="accent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F1FEA-B780-4B7A-A7B8-1A4AB5FD6DDA}"/>
              </a:ext>
            </a:extLst>
          </p:cNvPr>
          <p:cNvSpPr>
            <a:spLocks noGrp="1"/>
          </p:cNvSpPr>
          <p:nvPr>
            <p:ph type="title"/>
          </p:nvPr>
        </p:nvSpPr>
        <p:spPr/>
        <p:txBody>
          <a:bodyPr/>
          <a:lstStyle/>
          <a:p>
            <a:r>
              <a:rPr lang="en-US" dirty="0" err="1"/>
              <a:t>Phương</a:t>
            </a:r>
            <a:r>
              <a:rPr lang="en-US" dirty="0"/>
              <a:t> </a:t>
            </a:r>
            <a:r>
              <a:rPr lang="en-US" dirty="0" err="1"/>
              <a:t>trình</a:t>
            </a:r>
            <a:r>
              <a:rPr lang="en-US" dirty="0"/>
              <a:t> vi </a:t>
            </a:r>
            <a:r>
              <a:rPr lang="en-US" dirty="0" err="1"/>
              <a:t>phân</a:t>
            </a:r>
            <a:r>
              <a:rPr lang="en-US" dirty="0"/>
              <a:t> </a:t>
            </a:r>
            <a:r>
              <a:rPr lang="en-US" dirty="0" err="1"/>
              <a:t>thường</a:t>
            </a:r>
            <a:r>
              <a:rPr lang="en-US" dirty="0"/>
              <a:t> ODEs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26CF22AF-58C3-479A-9310-C55D173A3644}"/>
                  </a:ext>
                </a:extLst>
              </p:cNvPr>
              <p:cNvSpPr>
                <a:spLocks noGrp="1"/>
              </p:cNvSpPr>
              <p:nvPr>
                <p:ph type="body" idx="1"/>
              </p:nvPr>
            </p:nvSpPr>
            <p:spPr>
              <a:xfrm>
                <a:off x="1556174" y="1479375"/>
                <a:ext cx="6616799" cy="2741561"/>
              </a:xfrm>
            </p:spPr>
            <p:txBody>
              <a:bodyPr/>
              <a:lstStyle/>
              <a:p>
                <a:r>
                  <a:rPr lang="en-US" sz="1800" dirty="0"/>
                  <a:t>Phương </a:t>
                </a:r>
                <a:r>
                  <a:rPr lang="en-US" sz="1800" dirty="0" err="1"/>
                  <a:t>trình</a:t>
                </a:r>
                <a:r>
                  <a:rPr lang="en-US" sz="1800" dirty="0"/>
                  <a:t> vi </a:t>
                </a:r>
                <a:r>
                  <a:rPr lang="en-US" sz="1800" dirty="0" err="1"/>
                  <a:t>phân</a:t>
                </a:r>
                <a:r>
                  <a:rPr lang="en-US" sz="1800" dirty="0"/>
                  <a:t> </a:t>
                </a:r>
                <a:r>
                  <a:rPr lang="en-US" sz="1800" dirty="0" err="1"/>
                  <a:t>thường</a:t>
                </a:r>
                <a:r>
                  <a:rPr lang="en-US" sz="1800" dirty="0"/>
                  <a:t> </a:t>
                </a:r>
                <a:r>
                  <a:rPr lang="en-US" sz="1800" dirty="0" err="1"/>
                  <a:t>cấp</a:t>
                </a:r>
                <a:r>
                  <a:rPr lang="en-US" sz="1800" dirty="0"/>
                  <a:t> 1:</a:t>
                </a:r>
              </a:p>
              <a:p>
                <a:endParaRPr lang="en-US" sz="1800" dirty="0"/>
              </a:p>
              <a:p>
                <a:r>
                  <a:rPr lang="en-US" sz="1800" dirty="0" err="1"/>
                  <a:t>Phương</a:t>
                </a:r>
                <a:r>
                  <a:rPr lang="en-US" sz="1800" dirty="0"/>
                  <a:t> </a:t>
                </a:r>
                <a:r>
                  <a:rPr lang="en-US" sz="1800" dirty="0" err="1"/>
                  <a:t>trình</a:t>
                </a:r>
                <a:r>
                  <a:rPr lang="en-US" sz="1800" dirty="0"/>
                  <a:t> vi </a:t>
                </a:r>
                <a:r>
                  <a:rPr lang="en-US" sz="1800" dirty="0" err="1"/>
                  <a:t>phân</a:t>
                </a:r>
                <a:r>
                  <a:rPr lang="en-US" sz="1800" dirty="0"/>
                  <a:t> </a:t>
                </a:r>
                <a:r>
                  <a:rPr lang="en-US" sz="1800" dirty="0" err="1"/>
                  <a:t>thường</a:t>
                </a:r>
                <a:r>
                  <a:rPr lang="en-US" sz="1800" dirty="0"/>
                  <a:t> </a:t>
                </a:r>
                <a:r>
                  <a:rPr lang="en-US" sz="1800" dirty="0" err="1"/>
                  <a:t>cấp</a:t>
                </a:r>
                <a:r>
                  <a:rPr lang="en-US" sz="1800" dirty="0"/>
                  <a:t> </a:t>
                </a:r>
                <a14:m>
                  <m:oMath xmlns:m="http://schemas.openxmlformats.org/officeDocument/2006/math">
                    <m:r>
                      <a:rPr lang="en-US" sz="1800" b="0" i="1" smtClean="0">
                        <a:latin typeface="Cambria Math" panose="02040503050406030204" pitchFamily="18" charset="0"/>
                      </a:rPr>
                      <m:t>𝑘</m:t>
                    </m:r>
                  </m:oMath>
                </a14:m>
                <a:r>
                  <a:rPr lang="en-US" sz="1800" dirty="0"/>
                  <a:t>: </a:t>
                </a:r>
              </a:p>
              <a:p>
                <a:pPr marL="88900" indent="0">
                  <a:buNone/>
                </a:pPr>
                <a:endParaRPr lang="en-US" sz="1800" dirty="0"/>
              </a:p>
              <a:p>
                <a:pPr marL="88900" indent="0">
                  <a:buNone/>
                </a:pPr>
                <a:r>
                  <a:rPr lang="en-US" sz="1800" dirty="0"/>
                  <a:t>       </a:t>
                </a:r>
                <a14:m>
                  <m:oMath xmlns:m="http://schemas.openxmlformats.org/officeDocument/2006/math">
                    <m:r>
                      <a:rPr lang="en-US" sz="1800" b="0" i="1" smtClean="0">
                        <a:latin typeface="Cambria Math" panose="02040503050406030204" pitchFamily="18" charset="0"/>
                      </a:rPr>
                      <m:t> </m:t>
                    </m:r>
                    <m:r>
                      <a:rPr lang="en-US" sz="1800" b="0" i="1" smtClean="0">
                        <a:latin typeface="Cambria Math" panose="02040503050406030204" pitchFamily="18" charset="0"/>
                      </a:rPr>
                      <m:t>𝑡</m:t>
                    </m:r>
                  </m:oMath>
                </a14:m>
                <a:r>
                  <a:rPr lang="en-US" sz="1800" dirty="0"/>
                  <a:t>: </a:t>
                </a:r>
                <a:r>
                  <a:rPr lang="en-US" sz="1800" dirty="0" err="1"/>
                  <a:t>biến</a:t>
                </a:r>
                <a:r>
                  <a:rPr lang="en-US" sz="1800" dirty="0"/>
                  <a:t> </a:t>
                </a:r>
                <a:r>
                  <a:rPr lang="en-US" sz="1800" dirty="0" err="1"/>
                  <a:t>số</a:t>
                </a:r>
                <a:endParaRPr lang="en-US" sz="1800" dirty="0"/>
              </a:p>
              <a:p>
                <a:pPr marL="88900" indent="0">
                  <a:buNone/>
                </a:pPr>
                <a:r>
                  <a:rPr lang="en-US" sz="1800" dirty="0"/>
                  <a:t>        </a:t>
                </a:r>
                <a14:m>
                  <m:oMath xmlns:m="http://schemas.openxmlformats.org/officeDocument/2006/math">
                    <m:r>
                      <a:rPr lang="en-US" sz="1800" b="0" i="1" smtClean="0">
                        <a:latin typeface="Cambria Math" panose="02040503050406030204" pitchFamily="18" charset="0"/>
                      </a:rPr>
                      <m:t>𝑥</m:t>
                    </m:r>
                  </m:oMath>
                </a14:m>
                <a:r>
                  <a:rPr lang="en-US" sz="1800" dirty="0"/>
                  <a:t>: </a:t>
                </a:r>
                <a:r>
                  <a:rPr lang="en-US" sz="1800" dirty="0" err="1"/>
                  <a:t>biến</a:t>
                </a:r>
                <a:r>
                  <a:rPr lang="en-US" sz="1800" dirty="0"/>
                  <a:t> </a:t>
                </a:r>
                <a:r>
                  <a:rPr lang="en-US" sz="1800" dirty="0" err="1"/>
                  <a:t>hàm</a:t>
                </a:r>
                <a:r>
                  <a:rPr lang="en-US" sz="1800" dirty="0"/>
                  <a:t> </a:t>
                </a:r>
                <a:r>
                  <a:rPr lang="en-US" sz="1800" dirty="0" err="1"/>
                  <a:t>vecto</a:t>
                </a:r>
                <a:r>
                  <a:rPr lang="en-US" sz="1800" dirty="0"/>
                  <a:t> </a:t>
                </a:r>
              </a:p>
              <a:p>
                <a:endParaRPr lang="en-US" sz="1800" dirty="0"/>
              </a:p>
            </p:txBody>
          </p:sp>
        </mc:Choice>
        <mc:Fallback xmlns="">
          <p:sp>
            <p:nvSpPr>
              <p:cNvPr id="3" name="Text Placeholder 2">
                <a:extLst>
                  <a:ext uri="{FF2B5EF4-FFF2-40B4-BE49-F238E27FC236}">
                    <a16:creationId xmlns:a16="http://schemas.microsoft.com/office/drawing/2014/main" id="{26CF22AF-58C3-479A-9310-C55D173A3644}"/>
                  </a:ext>
                </a:extLst>
              </p:cNvPr>
              <p:cNvSpPr>
                <a:spLocks noGrp="1" noRot="1" noChangeAspect="1" noMove="1" noResize="1" noEditPoints="1" noAdjustHandles="1" noChangeArrowheads="1" noChangeShapeType="1" noTextEdit="1"/>
              </p:cNvSpPr>
              <p:nvPr>
                <p:ph type="body" idx="1"/>
              </p:nvPr>
            </p:nvSpPr>
            <p:spPr>
              <a:xfrm>
                <a:off x="1556174" y="1479375"/>
                <a:ext cx="6616799" cy="2741561"/>
              </a:xfrm>
              <a:blipFill>
                <a:blip r:embed="rId3"/>
                <a:stretch>
                  <a:fillRect/>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77B8A0FD-836E-4D1C-81AC-0235DF1AC58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graphicFrame>
        <p:nvGraphicFramePr>
          <p:cNvPr id="4" name="Object 3">
            <a:extLst>
              <a:ext uri="{FF2B5EF4-FFF2-40B4-BE49-F238E27FC236}">
                <a16:creationId xmlns:a16="http://schemas.microsoft.com/office/drawing/2014/main" id="{5F634DBD-A2A4-452A-B063-55DB074A617D}"/>
              </a:ext>
            </a:extLst>
          </p:cNvPr>
          <p:cNvGraphicFramePr>
            <a:graphicFrameLocks noChangeAspect="1"/>
          </p:cNvGraphicFramePr>
          <p:nvPr>
            <p:extLst>
              <p:ext uri="{D42A27DB-BD31-4B8C-83A1-F6EECF244321}">
                <p14:modId xmlns:p14="http://schemas.microsoft.com/office/powerpoint/2010/main" val="4282588948"/>
              </p:ext>
            </p:extLst>
          </p:nvPr>
        </p:nvGraphicFramePr>
        <p:xfrm>
          <a:off x="2301875" y="1931988"/>
          <a:ext cx="1477963" cy="431800"/>
        </p:xfrm>
        <a:graphic>
          <a:graphicData uri="http://schemas.openxmlformats.org/presentationml/2006/ole">
            <mc:AlternateContent xmlns:mc="http://schemas.openxmlformats.org/markup-compatibility/2006">
              <mc:Choice xmlns:v="urn:schemas-microsoft-com:vml" Requires="v">
                <p:oleObj spid="_x0000_s1056" name="Equation" r:id="rId4" imgW="711000" imgH="203040" progId="Equation.DSMT4">
                  <p:embed/>
                </p:oleObj>
              </mc:Choice>
              <mc:Fallback>
                <p:oleObj name="Equation" r:id="rId4" imgW="711000" imgH="203040" progId="Equation.DSMT4">
                  <p:embed/>
                  <p:pic>
                    <p:nvPicPr>
                      <p:cNvPr id="4" name="Object 3">
                        <a:extLst>
                          <a:ext uri="{FF2B5EF4-FFF2-40B4-BE49-F238E27FC236}">
                            <a16:creationId xmlns:a16="http://schemas.microsoft.com/office/drawing/2014/main" id="{5F634DBD-A2A4-452A-B063-55DB074A617D}"/>
                          </a:ext>
                        </a:extLst>
                      </p:cNvPr>
                      <p:cNvPicPr/>
                      <p:nvPr/>
                    </p:nvPicPr>
                    <p:blipFill>
                      <a:blip r:embed="rId5"/>
                      <a:stretch>
                        <a:fillRect/>
                      </a:stretch>
                    </p:blipFill>
                    <p:spPr>
                      <a:xfrm>
                        <a:off x="2301875" y="1931988"/>
                        <a:ext cx="1477963" cy="431800"/>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C6373AF1-4160-4CD3-8293-E43FBB154A86}"/>
              </a:ext>
            </a:extLst>
          </p:cNvPr>
          <p:cNvGraphicFramePr>
            <a:graphicFrameLocks noChangeAspect="1"/>
          </p:cNvGraphicFramePr>
          <p:nvPr>
            <p:extLst>
              <p:ext uri="{D42A27DB-BD31-4B8C-83A1-F6EECF244321}">
                <p14:modId xmlns:p14="http://schemas.microsoft.com/office/powerpoint/2010/main" val="581490825"/>
              </p:ext>
            </p:extLst>
          </p:nvPr>
        </p:nvGraphicFramePr>
        <p:xfrm>
          <a:off x="2301875" y="2629197"/>
          <a:ext cx="2832100" cy="815975"/>
        </p:xfrm>
        <a:graphic>
          <a:graphicData uri="http://schemas.openxmlformats.org/presentationml/2006/ole">
            <mc:AlternateContent xmlns:mc="http://schemas.openxmlformats.org/markup-compatibility/2006">
              <mc:Choice xmlns:v="urn:schemas-microsoft-com:vml" Requires="v">
                <p:oleObj spid="_x0000_s1057" name="Equation" r:id="rId6" imgW="1498320" imgH="431640" progId="Equation.DSMT4">
                  <p:embed/>
                </p:oleObj>
              </mc:Choice>
              <mc:Fallback>
                <p:oleObj name="Equation" r:id="rId6" imgW="1498320" imgH="431640" progId="Equation.DSMT4">
                  <p:embed/>
                  <p:pic>
                    <p:nvPicPr>
                      <p:cNvPr id="6" name="Object 5">
                        <a:extLst>
                          <a:ext uri="{FF2B5EF4-FFF2-40B4-BE49-F238E27FC236}">
                            <a16:creationId xmlns:a16="http://schemas.microsoft.com/office/drawing/2014/main" id="{C6373AF1-4160-4CD3-8293-E43FBB154A86}"/>
                          </a:ext>
                        </a:extLst>
                      </p:cNvPr>
                      <p:cNvPicPr/>
                      <p:nvPr/>
                    </p:nvPicPr>
                    <p:blipFill>
                      <a:blip r:embed="rId7"/>
                      <a:stretch>
                        <a:fillRect/>
                      </a:stretch>
                    </p:blipFill>
                    <p:spPr>
                      <a:xfrm>
                        <a:off x="2301875" y="2629197"/>
                        <a:ext cx="2832100" cy="815975"/>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7CBC1886-2B7F-4E77-A3BA-C7326EE43D81}"/>
              </a:ext>
            </a:extLst>
          </p:cNvPr>
          <p:cNvGraphicFramePr>
            <a:graphicFrameLocks noChangeAspect="1"/>
          </p:cNvGraphicFramePr>
          <p:nvPr>
            <p:extLst>
              <p:ext uri="{D42A27DB-BD31-4B8C-83A1-F6EECF244321}">
                <p14:modId xmlns:p14="http://schemas.microsoft.com/office/powerpoint/2010/main" val="960983563"/>
              </p:ext>
            </p:extLst>
          </p:nvPr>
        </p:nvGraphicFramePr>
        <p:xfrm>
          <a:off x="3833765" y="3357250"/>
          <a:ext cx="1511302" cy="397711"/>
        </p:xfrm>
        <a:graphic>
          <a:graphicData uri="http://schemas.openxmlformats.org/presentationml/2006/ole">
            <mc:AlternateContent xmlns:mc="http://schemas.openxmlformats.org/markup-compatibility/2006">
              <mc:Choice xmlns:v="urn:schemas-microsoft-com:vml" Requires="v">
                <p:oleObj spid="_x0000_s1058" name="Equation" r:id="rId8" imgW="965160" imgH="253800" progId="Equation.DSMT4">
                  <p:embed/>
                </p:oleObj>
              </mc:Choice>
              <mc:Fallback>
                <p:oleObj name="Equation" r:id="rId8" imgW="965160" imgH="253800" progId="Equation.DSMT4">
                  <p:embed/>
                  <p:pic>
                    <p:nvPicPr>
                      <p:cNvPr id="7" name="Object 6">
                        <a:extLst>
                          <a:ext uri="{FF2B5EF4-FFF2-40B4-BE49-F238E27FC236}">
                            <a16:creationId xmlns:a16="http://schemas.microsoft.com/office/drawing/2014/main" id="{7CBC1886-2B7F-4E77-A3BA-C7326EE43D81}"/>
                          </a:ext>
                        </a:extLst>
                      </p:cNvPr>
                      <p:cNvPicPr/>
                      <p:nvPr/>
                    </p:nvPicPr>
                    <p:blipFill>
                      <a:blip r:embed="rId9"/>
                      <a:stretch>
                        <a:fillRect/>
                      </a:stretch>
                    </p:blipFill>
                    <p:spPr>
                      <a:xfrm>
                        <a:off x="3833765" y="3357250"/>
                        <a:ext cx="1511302" cy="397711"/>
                      </a:xfrm>
                      <a:prstGeom prst="rect">
                        <a:avLst/>
                      </a:prstGeom>
                    </p:spPr>
                  </p:pic>
                </p:oleObj>
              </mc:Fallback>
            </mc:AlternateContent>
          </a:graphicData>
        </a:graphic>
      </p:graphicFrame>
    </p:spTree>
    <p:extLst>
      <p:ext uri="{BB962C8B-B14F-4D97-AF65-F5344CB8AC3E}">
        <p14:creationId xmlns:p14="http://schemas.microsoft.com/office/powerpoint/2010/main" val="562621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C12C4-B4FE-4C75-BD8E-494168A395CD}"/>
              </a:ext>
            </a:extLst>
          </p:cNvPr>
          <p:cNvSpPr>
            <a:spLocks noGrp="1"/>
          </p:cNvSpPr>
          <p:nvPr>
            <p:ph type="title"/>
          </p:nvPr>
        </p:nvSpPr>
        <p:spPr/>
        <p:txBody>
          <a:bodyPr/>
          <a:lstStyle/>
          <a:p>
            <a:r>
              <a:rPr lang="en-US" dirty="0" err="1"/>
              <a:t>Bài</a:t>
            </a:r>
            <a:r>
              <a:rPr lang="en-US" dirty="0"/>
              <a:t> </a:t>
            </a:r>
            <a:r>
              <a:rPr lang="en-US" dirty="0" err="1"/>
              <a:t>Toán</a:t>
            </a:r>
            <a:r>
              <a:rPr lang="en-US" dirty="0"/>
              <a:t> Cauchy</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2C54D1FE-00AE-4C23-8BBE-F13B4E782388}"/>
                  </a:ext>
                </a:extLst>
              </p:cNvPr>
              <p:cNvSpPr>
                <a:spLocks noGrp="1"/>
              </p:cNvSpPr>
              <p:nvPr>
                <p:ph type="body" idx="1"/>
              </p:nvPr>
            </p:nvSpPr>
            <p:spPr>
              <a:xfrm>
                <a:off x="1556175" y="1367115"/>
                <a:ext cx="6616799" cy="2798711"/>
              </a:xfrm>
            </p:spPr>
            <p:txBody>
              <a:bodyPr/>
              <a:lstStyle/>
              <a:p>
                <a:r>
                  <a:rPr lang="en-US" dirty="0"/>
                  <a:t>Bài </a:t>
                </a:r>
                <a:r>
                  <a:rPr lang="en-US" dirty="0" err="1"/>
                  <a:t>toán</a:t>
                </a:r>
                <a:r>
                  <a:rPr lang="en-US" dirty="0"/>
                  <a:t> Cauchy </a:t>
                </a:r>
                <a:r>
                  <a:rPr lang="en-US" dirty="0" err="1"/>
                  <a:t>là</a:t>
                </a:r>
                <a:r>
                  <a:rPr lang="en-US" dirty="0"/>
                  <a:t> </a:t>
                </a:r>
                <a:r>
                  <a:rPr lang="en-US" dirty="0" err="1"/>
                  <a:t>bài</a:t>
                </a:r>
                <a:r>
                  <a:rPr lang="en-US" dirty="0"/>
                  <a:t> </a:t>
                </a:r>
                <a:r>
                  <a:rPr lang="en-US" dirty="0" err="1"/>
                  <a:t>toán</a:t>
                </a:r>
                <a:r>
                  <a:rPr lang="en-US" dirty="0"/>
                  <a:t> </a:t>
                </a:r>
                <a:r>
                  <a:rPr lang="en-US" dirty="0" err="1"/>
                  <a:t>ngoài</a:t>
                </a:r>
                <a:r>
                  <a:rPr lang="en-US" dirty="0"/>
                  <a:t> </a:t>
                </a:r>
                <a:r>
                  <a:rPr lang="en-US" dirty="0" err="1"/>
                  <a:t>phương</a:t>
                </a:r>
                <a:r>
                  <a:rPr lang="en-US" dirty="0"/>
                  <a:t> </a:t>
                </a:r>
                <a:r>
                  <a:rPr lang="en-US" dirty="0" err="1"/>
                  <a:t>trình</a:t>
                </a:r>
                <a:r>
                  <a:rPr lang="en-US" dirty="0"/>
                  <a:t> vi </a:t>
                </a:r>
                <a:r>
                  <a:rPr lang="en-US" dirty="0" err="1"/>
                  <a:t>phân</a:t>
                </a:r>
                <a:r>
                  <a:rPr lang="en-US" dirty="0"/>
                  <a:t> </a:t>
                </a:r>
                <a:r>
                  <a:rPr lang="en-US" dirty="0" err="1"/>
                  <a:t>còn</a:t>
                </a:r>
                <a:r>
                  <a:rPr lang="en-US" dirty="0"/>
                  <a:t> </a:t>
                </a:r>
                <a:r>
                  <a:rPr lang="en-US" dirty="0" err="1"/>
                  <a:t>điều</a:t>
                </a:r>
                <a:r>
                  <a:rPr lang="en-US" dirty="0"/>
                  <a:t> </a:t>
                </a:r>
                <a:r>
                  <a:rPr lang="en-US" dirty="0" err="1"/>
                  <a:t>kiện</a:t>
                </a:r>
                <a:r>
                  <a:rPr lang="en-US" dirty="0"/>
                  <a:t> </a:t>
                </a:r>
                <a:r>
                  <a:rPr lang="en-US" dirty="0" err="1"/>
                  <a:t>bổ</a:t>
                </a:r>
                <a:r>
                  <a:rPr lang="en-US" dirty="0"/>
                  <a:t> sung </a:t>
                </a:r>
                <a:r>
                  <a:rPr lang="en-US" dirty="0" err="1"/>
                  <a:t>tại</a:t>
                </a:r>
                <a:r>
                  <a:rPr lang="en-US" dirty="0"/>
                  <a:t> </a:t>
                </a:r>
                <a:r>
                  <a:rPr lang="en-US" dirty="0" err="1"/>
                  <a:t>một</a:t>
                </a:r>
                <a:r>
                  <a:rPr lang="en-US" dirty="0"/>
                  <a:t> </a:t>
                </a:r>
                <a:r>
                  <a:rPr lang="en-US" dirty="0" err="1"/>
                  <a:t>điểm</a:t>
                </a:r>
                <a:r>
                  <a:rPr lang="en-US" dirty="0"/>
                  <a:t> (</a:t>
                </a:r>
                <a:r>
                  <a:rPr lang="en-US" dirty="0" err="1"/>
                  <a:t>bài</a:t>
                </a:r>
                <a:r>
                  <a:rPr lang="en-US" dirty="0"/>
                  <a:t> </a:t>
                </a:r>
                <a:r>
                  <a:rPr lang="en-US" dirty="0" err="1"/>
                  <a:t>toán</a:t>
                </a:r>
                <a:r>
                  <a:rPr lang="en-US" dirty="0"/>
                  <a:t> </a:t>
                </a:r>
                <a:r>
                  <a:rPr lang="en-US" dirty="0" err="1"/>
                  <a:t>giá</a:t>
                </a:r>
                <a:r>
                  <a:rPr lang="en-US" dirty="0"/>
                  <a:t> </a:t>
                </a:r>
                <a:r>
                  <a:rPr lang="en-US" dirty="0" err="1"/>
                  <a:t>trị</a:t>
                </a:r>
                <a:r>
                  <a:rPr lang="en-US" dirty="0"/>
                  <a:t> ban </a:t>
                </a:r>
                <a:r>
                  <a:rPr lang="en-US" dirty="0" err="1"/>
                  <a:t>đầu</a:t>
                </a:r>
                <a:r>
                  <a:rPr lang="en-US" dirty="0"/>
                  <a:t>).</a:t>
                </a:r>
              </a:p>
              <a:p>
                <a:r>
                  <a:rPr lang="en-US" dirty="0"/>
                  <a:t>Pt </a:t>
                </a:r>
                <a:r>
                  <a:rPr lang="en-US" dirty="0" err="1"/>
                  <a:t>cấp</a:t>
                </a:r>
                <a:r>
                  <a:rPr lang="en-US" dirty="0"/>
                  <a:t> 1: </a:t>
                </a:r>
              </a:p>
              <a:p>
                <a:r>
                  <a:rPr lang="en-US" dirty="0"/>
                  <a:t>Pt </a:t>
                </a:r>
                <a:r>
                  <a:rPr lang="en-US" dirty="0" err="1"/>
                  <a:t>cấp</a:t>
                </a:r>
                <a:r>
                  <a:rPr lang="en-US" dirty="0"/>
                  <a:t> </a:t>
                </a:r>
                <a14:m>
                  <m:oMath xmlns:m="http://schemas.openxmlformats.org/officeDocument/2006/math">
                    <m:r>
                      <a:rPr lang="en-US" b="0" i="1" smtClean="0">
                        <a:latin typeface="Cambria Math" panose="02040503050406030204" pitchFamily="18" charset="0"/>
                      </a:rPr>
                      <m:t>𝑘</m:t>
                    </m:r>
                  </m:oMath>
                </a14:m>
                <a:r>
                  <a:rPr lang="en-US" dirty="0"/>
                  <a:t>:     </a:t>
                </a:r>
              </a:p>
            </p:txBody>
          </p:sp>
        </mc:Choice>
        <mc:Fallback>
          <p:sp>
            <p:nvSpPr>
              <p:cNvPr id="3" name="Text Placeholder 2">
                <a:extLst>
                  <a:ext uri="{FF2B5EF4-FFF2-40B4-BE49-F238E27FC236}">
                    <a16:creationId xmlns:a16="http://schemas.microsoft.com/office/drawing/2014/main" id="{2C54D1FE-00AE-4C23-8BBE-F13B4E782388}"/>
                  </a:ext>
                </a:extLst>
              </p:cNvPr>
              <p:cNvSpPr>
                <a:spLocks noGrp="1" noRot="1" noChangeAspect="1" noMove="1" noResize="1" noEditPoints="1" noAdjustHandles="1" noChangeArrowheads="1" noChangeShapeType="1" noTextEdit="1"/>
              </p:cNvSpPr>
              <p:nvPr>
                <p:ph type="body" idx="1"/>
              </p:nvPr>
            </p:nvSpPr>
            <p:spPr>
              <a:xfrm>
                <a:off x="1556175" y="1367115"/>
                <a:ext cx="6616799" cy="2798711"/>
              </a:xfrm>
              <a:blipFill>
                <a:blip r:embed="rId3"/>
                <a:stretch>
                  <a:fillRect/>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F77D46D4-2022-4D67-8680-F88CC426C12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graphicFrame>
        <p:nvGraphicFramePr>
          <p:cNvPr id="6" name="Object 5">
            <a:extLst>
              <a:ext uri="{FF2B5EF4-FFF2-40B4-BE49-F238E27FC236}">
                <a16:creationId xmlns:a16="http://schemas.microsoft.com/office/drawing/2014/main" id="{5CF73B9E-894C-4D41-82D6-CA5CD940CC58}"/>
              </a:ext>
            </a:extLst>
          </p:cNvPr>
          <p:cNvGraphicFramePr>
            <a:graphicFrameLocks noChangeAspect="1"/>
          </p:cNvGraphicFramePr>
          <p:nvPr>
            <p:extLst>
              <p:ext uri="{D42A27DB-BD31-4B8C-83A1-F6EECF244321}">
                <p14:modId xmlns:p14="http://schemas.microsoft.com/office/powerpoint/2010/main" val="272284604"/>
              </p:ext>
            </p:extLst>
          </p:nvPr>
        </p:nvGraphicFramePr>
        <p:xfrm>
          <a:off x="3241769" y="2573261"/>
          <a:ext cx="2533650" cy="438150"/>
        </p:xfrm>
        <a:graphic>
          <a:graphicData uri="http://schemas.openxmlformats.org/presentationml/2006/ole">
            <mc:AlternateContent xmlns:mc="http://schemas.openxmlformats.org/markup-compatibility/2006">
              <mc:Choice xmlns:v="urn:schemas-microsoft-com:vml" Requires="v">
                <p:oleObj spid="_x0000_s2070" name="Equation" r:id="rId4" imgW="1320480" imgH="228600" progId="Equation.DSMT4">
                  <p:embed/>
                </p:oleObj>
              </mc:Choice>
              <mc:Fallback>
                <p:oleObj name="Equation" r:id="rId4" imgW="1320480" imgH="228600" progId="Equation.DSMT4">
                  <p:embed/>
                  <p:pic>
                    <p:nvPicPr>
                      <p:cNvPr id="6" name="Object 5">
                        <a:extLst>
                          <a:ext uri="{FF2B5EF4-FFF2-40B4-BE49-F238E27FC236}">
                            <a16:creationId xmlns:a16="http://schemas.microsoft.com/office/drawing/2014/main" id="{5CF73B9E-894C-4D41-82D6-CA5CD940CC58}"/>
                          </a:ext>
                        </a:extLst>
                      </p:cNvPr>
                      <p:cNvPicPr/>
                      <p:nvPr/>
                    </p:nvPicPr>
                    <p:blipFill>
                      <a:blip r:embed="rId5"/>
                      <a:stretch>
                        <a:fillRect/>
                      </a:stretch>
                    </p:blipFill>
                    <p:spPr>
                      <a:xfrm>
                        <a:off x="3241769" y="2573261"/>
                        <a:ext cx="2533650" cy="438150"/>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01388644-5641-4CE0-8CE5-A2912DDCF6EF}"/>
              </a:ext>
            </a:extLst>
          </p:cNvPr>
          <p:cNvGraphicFramePr>
            <a:graphicFrameLocks noChangeAspect="1"/>
          </p:cNvGraphicFramePr>
          <p:nvPr>
            <p:extLst>
              <p:ext uri="{D42A27DB-BD31-4B8C-83A1-F6EECF244321}">
                <p14:modId xmlns:p14="http://schemas.microsoft.com/office/powerpoint/2010/main" val="982883535"/>
              </p:ext>
            </p:extLst>
          </p:nvPr>
        </p:nvGraphicFramePr>
        <p:xfrm>
          <a:off x="3241769" y="3014748"/>
          <a:ext cx="4346056" cy="873579"/>
        </p:xfrm>
        <a:graphic>
          <a:graphicData uri="http://schemas.openxmlformats.org/presentationml/2006/ole">
            <mc:AlternateContent xmlns:mc="http://schemas.openxmlformats.org/markup-compatibility/2006">
              <mc:Choice xmlns:v="urn:schemas-microsoft-com:vml" Requires="v">
                <p:oleObj spid="_x0000_s2071" name="Equation" r:id="rId6" imgW="2527200" imgH="507960" progId="Equation.DSMT4">
                  <p:embed/>
                </p:oleObj>
              </mc:Choice>
              <mc:Fallback>
                <p:oleObj name="Equation" r:id="rId6" imgW="2527200" imgH="507960" progId="Equation.DSMT4">
                  <p:embed/>
                  <p:pic>
                    <p:nvPicPr>
                      <p:cNvPr id="8" name="Object 7">
                        <a:extLst>
                          <a:ext uri="{FF2B5EF4-FFF2-40B4-BE49-F238E27FC236}">
                            <a16:creationId xmlns:a16="http://schemas.microsoft.com/office/drawing/2014/main" id="{01388644-5641-4CE0-8CE5-A2912DDCF6EF}"/>
                          </a:ext>
                        </a:extLst>
                      </p:cNvPr>
                      <p:cNvPicPr/>
                      <p:nvPr/>
                    </p:nvPicPr>
                    <p:blipFill>
                      <a:blip r:embed="rId7"/>
                      <a:stretch>
                        <a:fillRect/>
                      </a:stretch>
                    </p:blipFill>
                    <p:spPr>
                      <a:xfrm>
                        <a:off x="3241769" y="3014748"/>
                        <a:ext cx="4346056" cy="873579"/>
                      </a:xfrm>
                      <a:prstGeom prst="rect">
                        <a:avLst/>
                      </a:prstGeom>
                    </p:spPr>
                  </p:pic>
                </p:oleObj>
              </mc:Fallback>
            </mc:AlternateContent>
          </a:graphicData>
        </a:graphic>
      </p:graphicFrame>
    </p:spTree>
    <p:extLst>
      <p:ext uri="{BB962C8B-B14F-4D97-AF65-F5344CB8AC3E}">
        <p14:creationId xmlns:p14="http://schemas.microsoft.com/office/powerpoint/2010/main" val="2545908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4C5CD-A12C-4F32-B41A-66D0BBF2D1A3}"/>
              </a:ext>
            </a:extLst>
          </p:cNvPr>
          <p:cNvSpPr>
            <a:spLocks noGrp="1"/>
          </p:cNvSpPr>
          <p:nvPr>
            <p:ph type="title"/>
          </p:nvPr>
        </p:nvSpPr>
        <p:spPr/>
        <p:txBody>
          <a:bodyPr/>
          <a:lstStyle/>
          <a:p>
            <a:r>
              <a:rPr lang="en-US" dirty="0" err="1"/>
              <a:t>Bài</a:t>
            </a:r>
            <a:r>
              <a:rPr lang="en-US" dirty="0"/>
              <a:t> </a:t>
            </a:r>
            <a:r>
              <a:rPr lang="en-US" dirty="0" err="1"/>
              <a:t>toán</a:t>
            </a:r>
            <a:r>
              <a:rPr lang="en-US" dirty="0"/>
              <a:t> Cauchy</a:t>
            </a:r>
          </a:p>
        </p:txBody>
      </p:sp>
      <p:sp>
        <p:nvSpPr>
          <p:cNvPr id="3" name="Text Placeholder 2">
            <a:extLst>
              <a:ext uri="{FF2B5EF4-FFF2-40B4-BE49-F238E27FC236}">
                <a16:creationId xmlns:a16="http://schemas.microsoft.com/office/drawing/2014/main" id="{BF510B7B-A0A9-480F-949B-46F161133C73}"/>
              </a:ext>
            </a:extLst>
          </p:cNvPr>
          <p:cNvSpPr>
            <a:spLocks noGrp="1"/>
          </p:cNvSpPr>
          <p:nvPr>
            <p:ph type="body" idx="1"/>
          </p:nvPr>
        </p:nvSpPr>
        <p:spPr>
          <a:xfrm>
            <a:off x="1556176" y="1389069"/>
            <a:ext cx="6616799" cy="2872189"/>
          </a:xfrm>
        </p:spPr>
        <p:txBody>
          <a:bodyPr/>
          <a:lstStyle/>
          <a:p>
            <a:r>
              <a:rPr lang="en-US" sz="1800" dirty="0" err="1">
                <a:latin typeface="+mn-lt"/>
              </a:rPr>
              <a:t>Hệ</a:t>
            </a:r>
            <a:r>
              <a:rPr lang="en-US" sz="1800" dirty="0">
                <a:latin typeface="+mn-lt"/>
              </a:rPr>
              <a:t> </a:t>
            </a:r>
            <a:r>
              <a:rPr lang="en-US" sz="1800" dirty="0" err="1">
                <a:latin typeface="+mn-lt"/>
              </a:rPr>
              <a:t>hai</a:t>
            </a:r>
            <a:r>
              <a:rPr lang="en-US" sz="1800" dirty="0">
                <a:latin typeface="+mn-lt"/>
              </a:rPr>
              <a:t> </a:t>
            </a:r>
            <a:r>
              <a:rPr lang="en-US" sz="1800" dirty="0" err="1">
                <a:latin typeface="+mn-lt"/>
              </a:rPr>
              <a:t>phương</a:t>
            </a:r>
            <a:r>
              <a:rPr lang="en-US" sz="1800" dirty="0">
                <a:latin typeface="+mn-lt"/>
              </a:rPr>
              <a:t> </a:t>
            </a:r>
            <a:r>
              <a:rPr lang="en-US" sz="1800" dirty="0" err="1">
                <a:latin typeface="+mn-lt"/>
              </a:rPr>
              <a:t>trình</a:t>
            </a:r>
            <a:r>
              <a:rPr lang="en-US" sz="1800" dirty="0">
                <a:latin typeface="+mn-lt"/>
              </a:rPr>
              <a:t> vi </a:t>
            </a:r>
            <a:r>
              <a:rPr lang="en-US" sz="1800" dirty="0" err="1">
                <a:latin typeface="+mn-lt"/>
              </a:rPr>
              <a:t>phân</a:t>
            </a:r>
            <a:r>
              <a:rPr lang="en-US" sz="1800" dirty="0">
                <a:latin typeface="+mn-lt"/>
              </a:rPr>
              <a:t> </a:t>
            </a:r>
            <a:r>
              <a:rPr lang="en-US" sz="1800" dirty="0" err="1">
                <a:latin typeface="+mn-lt"/>
              </a:rPr>
              <a:t>cấp</a:t>
            </a:r>
            <a:r>
              <a:rPr lang="en-US" sz="1800" dirty="0">
                <a:latin typeface="+mn-lt"/>
              </a:rPr>
              <a:t> 1</a:t>
            </a:r>
            <a:r>
              <a:rPr lang="en-US" dirty="0"/>
              <a:t>:</a:t>
            </a:r>
          </a:p>
          <a:p>
            <a:endParaRPr lang="en-US" dirty="0"/>
          </a:p>
          <a:p>
            <a:endParaRPr lang="en-US" dirty="0"/>
          </a:p>
          <a:p>
            <a:r>
              <a:rPr lang="en-US" sz="1800" dirty="0" err="1">
                <a:latin typeface="+mn-lt"/>
              </a:rPr>
              <a:t>Nếu</a:t>
            </a:r>
            <a:r>
              <a:rPr lang="en-US" sz="1800" dirty="0">
                <a:latin typeface="+mn-lt"/>
              </a:rPr>
              <a:t> </a:t>
            </a:r>
            <a:r>
              <a:rPr lang="en-US" sz="1800" dirty="0" err="1">
                <a:latin typeface="+mn-lt"/>
              </a:rPr>
              <a:t>nghiệm</a:t>
            </a:r>
            <a:r>
              <a:rPr lang="en-US" sz="1800" dirty="0">
                <a:latin typeface="+mn-lt"/>
              </a:rPr>
              <a:t> </a:t>
            </a:r>
            <a:r>
              <a:rPr lang="en-US" sz="1800" dirty="0" err="1">
                <a:latin typeface="+mn-lt"/>
              </a:rPr>
              <a:t>giải</a:t>
            </a:r>
            <a:r>
              <a:rPr lang="en-US" sz="1800" dirty="0">
                <a:latin typeface="+mn-lt"/>
              </a:rPr>
              <a:t> </a:t>
            </a:r>
            <a:r>
              <a:rPr lang="en-US" sz="1800" dirty="0" err="1">
                <a:latin typeface="+mn-lt"/>
              </a:rPr>
              <a:t>được</a:t>
            </a:r>
            <a:r>
              <a:rPr lang="en-US" sz="1800" dirty="0">
                <a:latin typeface="+mn-lt"/>
              </a:rPr>
              <a:t> </a:t>
            </a:r>
            <a:r>
              <a:rPr lang="en-US" sz="1800" dirty="0" err="1">
                <a:latin typeface="+mn-lt"/>
              </a:rPr>
              <a:t>dưới</a:t>
            </a:r>
            <a:r>
              <a:rPr lang="en-US" sz="1800" dirty="0">
                <a:latin typeface="+mn-lt"/>
              </a:rPr>
              <a:t> </a:t>
            </a:r>
            <a:r>
              <a:rPr lang="en-US" sz="1800" dirty="0" err="1">
                <a:latin typeface="+mn-lt"/>
              </a:rPr>
              <a:t>dạng</a:t>
            </a:r>
            <a:r>
              <a:rPr lang="en-US" sz="1800" dirty="0">
                <a:latin typeface="+mn-lt"/>
              </a:rPr>
              <a:t> </a:t>
            </a:r>
            <a:r>
              <a:rPr lang="en-US" sz="1800" dirty="0" err="1">
                <a:latin typeface="+mn-lt"/>
              </a:rPr>
              <a:t>một</a:t>
            </a:r>
            <a:r>
              <a:rPr lang="en-US" sz="1800" dirty="0">
                <a:latin typeface="+mn-lt"/>
              </a:rPr>
              <a:t> </a:t>
            </a:r>
            <a:r>
              <a:rPr lang="en-US" sz="1800" dirty="0" err="1">
                <a:latin typeface="+mn-lt"/>
              </a:rPr>
              <a:t>chuỗi</a:t>
            </a:r>
            <a:r>
              <a:rPr lang="en-US" sz="1800" dirty="0">
                <a:latin typeface="+mn-lt"/>
              </a:rPr>
              <a:t> </a:t>
            </a:r>
            <a:r>
              <a:rPr lang="en-US" sz="1800" dirty="0" err="1">
                <a:latin typeface="+mn-lt"/>
              </a:rPr>
              <a:t>hàm</a:t>
            </a:r>
            <a:r>
              <a:rPr lang="en-US" sz="1800" dirty="0">
                <a:latin typeface="+mn-lt"/>
              </a:rPr>
              <a:t> </a:t>
            </a:r>
            <a:r>
              <a:rPr lang="en-US" sz="1800" dirty="0" err="1">
                <a:latin typeface="+mn-lt"/>
              </a:rPr>
              <a:t>thì</a:t>
            </a:r>
            <a:r>
              <a:rPr lang="en-US" sz="1800" dirty="0">
                <a:latin typeface="+mn-lt"/>
              </a:rPr>
              <a:t> </a:t>
            </a:r>
            <a:r>
              <a:rPr lang="en-US" sz="1800" dirty="0" err="1">
                <a:latin typeface="+mn-lt"/>
              </a:rPr>
              <a:t>gọi</a:t>
            </a:r>
            <a:r>
              <a:rPr lang="en-US" sz="1800" dirty="0">
                <a:latin typeface="+mn-lt"/>
              </a:rPr>
              <a:t> </a:t>
            </a:r>
            <a:r>
              <a:rPr lang="en-US" sz="1800" dirty="0" err="1">
                <a:latin typeface="+mn-lt"/>
              </a:rPr>
              <a:t>là</a:t>
            </a:r>
            <a:r>
              <a:rPr lang="en-US" sz="1800" dirty="0">
                <a:latin typeface="+mn-lt"/>
              </a:rPr>
              <a:t> </a:t>
            </a:r>
            <a:r>
              <a:rPr lang="en-US" sz="1800" dirty="0" err="1">
                <a:latin typeface="+mn-lt"/>
              </a:rPr>
              <a:t>phương</a:t>
            </a:r>
            <a:r>
              <a:rPr lang="en-US" sz="1800" dirty="0">
                <a:latin typeface="+mn-lt"/>
              </a:rPr>
              <a:t> </a:t>
            </a:r>
            <a:r>
              <a:rPr lang="en-US" sz="1800" dirty="0" err="1">
                <a:latin typeface="+mn-lt"/>
              </a:rPr>
              <a:t>pháp</a:t>
            </a:r>
            <a:r>
              <a:rPr lang="en-US" sz="1800" dirty="0">
                <a:latin typeface="+mn-lt"/>
              </a:rPr>
              <a:t> </a:t>
            </a:r>
            <a:r>
              <a:rPr lang="en-US" sz="1800" dirty="0" err="1">
                <a:latin typeface="+mn-lt"/>
              </a:rPr>
              <a:t>giải</a:t>
            </a:r>
            <a:r>
              <a:rPr lang="en-US" sz="1800" dirty="0">
                <a:latin typeface="+mn-lt"/>
              </a:rPr>
              <a:t> </a:t>
            </a:r>
            <a:r>
              <a:rPr lang="en-US" sz="1800" dirty="0" err="1">
                <a:latin typeface="+mn-lt"/>
              </a:rPr>
              <a:t>tích</a:t>
            </a:r>
            <a:r>
              <a:rPr lang="en-US" sz="1800" dirty="0">
                <a:latin typeface="+mn-lt"/>
              </a:rPr>
              <a:t>.</a:t>
            </a:r>
          </a:p>
          <a:p>
            <a:r>
              <a:rPr lang="en-US" sz="1800" dirty="0" err="1">
                <a:latin typeface="+mn-lt"/>
              </a:rPr>
              <a:t>Nếu</a:t>
            </a:r>
            <a:r>
              <a:rPr lang="en-US" sz="1800" dirty="0">
                <a:latin typeface="+mn-lt"/>
              </a:rPr>
              <a:t> </a:t>
            </a:r>
            <a:r>
              <a:rPr lang="en-US" sz="1800" dirty="0" err="1">
                <a:latin typeface="+mn-lt"/>
              </a:rPr>
              <a:t>nghiệm</a:t>
            </a:r>
            <a:r>
              <a:rPr lang="en-US" sz="1800" dirty="0">
                <a:latin typeface="+mn-lt"/>
              </a:rPr>
              <a:t> </a:t>
            </a:r>
            <a:r>
              <a:rPr lang="en-US" sz="1800" dirty="0" err="1">
                <a:latin typeface="+mn-lt"/>
              </a:rPr>
              <a:t>giải</a:t>
            </a:r>
            <a:r>
              <a:rPr lang="en-US" sz="1800" dirty="0">
                <a:latin typeface="+mn-lt"/>
              </a:rPr>
              <a:t> </a:t>
            </a:r>
            <a:r>
              <a:rPr lang="en-US" sz="1800" dirty="0" err="1">
                <a:latin typeface="+mn-lt"/>
              </a:rPr>
              <a:t>được</a:t>
            </a:r>
            <a:r>
              <a:rPr lang="en-US" sz="1800" dirty="0">
                <a:latin typeface="+mn-lt"/>
              </a:rPr>
              <a:t> </a:t>
            </a:r>
            <a:r>
              <a:rPr lang="en-US" sz="1800" dirty="0" err="1">
                <a:latin typeface="+mn-lt"/>
              </a:rPr>
              <a:t>dưới</a:t>
            </a:r>
            <a:r>
              <a:rPr lang="en-US" sz="1800" dirty="0">
                <a:latin typeface="+mn-lt"/>
              </a:rPr>
              <a:t> </a:t>
            </a:r>
            <a:r>
              <a:rPr lang="en-US" sz="1800" dirty="0" err="1">
                <a:latin typeface="+mn-lt"/>
              </a:rPr>
              <a:t>dạng</a:t>
            </a:r>
            <a:r>
              <a:rPr lang="en-US" sz="1800" dirty="0">
                <a:latin typeface="+mn-lt"/>
              </a:rPr>
              <a:t> </a:t>
            </a:r>
            <a:r>
              <a:rPr lang="en-US" sz="1800" dirty="0" err="1">
                <a:latin typeface="+mn-lt"/>
              </a:rPr>
              <a:t>một</a:t>
            </a:r>
            <a:r>
              <a:rPr lang="en-US" sz="1800" dirty="0">
                <a:latin typeface="+mn-lt"/>
              </a:rPr>
              <a:t> </a:t>
            </a:r>
            <a:r>
              <a:rPr lang="en-US" sz="1800" dirty="0" err="1">
                <a:latin typeface="+mn-lt"/>
              </a:rPr>
              <a:t>bảng</a:t>
            </a:r>
            <a:r>
              <a:rPr lang="en-US" sz="1800" dirty="0">
                <a:latin typeface="+mn-lt"/>
              </a:rPr>
              <a:t> </a:t>
            </a:r>
            <a:r>
              <a:rPr lang="en-US" sz="1800" dirty="0" err="1">
                <a:latin typeface="+mn-lt"/>
              </a:rPr>
              <a:t>số</a:t>
            </a:r>
            <a:r>
              <a:rPr lang="en-US" sz="1800" dirty="0">
                <a:latin typeface="+mn-lt"/>
              </a:rPr>
              <a:t>, </a:t>
            </a:r>
            <a:r>
              <a:rPr lang="en-US" sz="1800" dirty="0" err="1">
                <a:latin typeface="+mn-lt"/>
              </a:rPr>
              <a:t>thì</a:t>
            </a:r>
            <a:r>
              <a:rPr lang="en-US" sz="1800" dirty="0">
                <a:latin typeface="+mn-lt"/>
              </a:rPr>
              <a:t> </a:t>
            </a:r>
            <a:r>
              <a:rPr lang="en-US" sz="1800" dirty="0" err="1">
                <a:latin typeface="+mn-lt"/>
              </a:rPr>
              <a:t>gọi</a:t>
            </a:r>
            <a:r>
              <a:rPr lang="en-US" sz="1800" dirty="0">
                <a:latin typeface="+mn-lt"/>
              </a:rPr>
              <a:t> </a:t>
            </a:r>
            <a:r>
              <a:rPr lang="en-US" sz="1800" dirty="0" err="1">
                <a:latin typeface="+mn-lt"/>
              </a:rPr>
              <a:t>là</a:t>
            </a:r>
            <a:r>
              <a:rPr lang="en-US" sz="1800" dirty="0">
                <a:latin typeface="+mn-lt"/>
              </a:rPr>
              <a:t> </a:t>
            </a:r>
            <a:r>
              <a:rPr lang="en-US" sz="1800" dirty="0" err="1">
                <a:latin typeface="+mn-lt"/>
              </a:rPr>
              <a:t>phương</a:t>
            </a:r>
            <a:r>
              <a:rPr lang="en-US" sz="1800" dirty="0">
                <a:latin typeface="+mn-lt"/>
              </a:rPr>
              <a:t> </a:t>
            </a:r>
            <a:r>
              <a:rPr lang="en-US" sz="1800" dirty="0" err="1">
                <a:latin typeface="+mn-lt"/>
              </a:rPr>
              <a:t>pháp</a:t>
            </a:r>
            <a:r>
              <a:rPr lang="en-US" sz="1800" dirty="0">
                <a:latin typeface="+mn-lt"/>
              </a:rPr>
              <a:t> </a:t>
            </a:r>
            <a:r>
              <a:rPr lang="en-US" sz="1800" dirty="0" err="1">
                <a:latin typeface="+mn-lt"/>
              </a:rPr>
              <a:t>số</a:t>
            </a:r>
            <a:r>
              <a:rPr lang="en-US" sz="1800" dirty="0">
                <a:latin typeface="+mn-lt"/>
              </a:rPr>
              <a:t>.</a:t>
            </a:r>
          </a:p>
          <a:p>
            <a:endParaRPr lang="en-US" dirty="0"/>
          </a:p>
          <a:p>
            <a:pPr marL="88900" indent="0">
              <a:buNone/>
            </a:pPr>
            <a:endParaRPr lang="en-US" dirty="0"/>
          </a:p>
          <a:p>
            <a:endParaRPr lang="en-US" dirty="0"/>
          </a:p>
        </p:txBody>
      </p:sp>
      <p:sp>
        <p:nvSpPr>
          <p:cNvPr id="5" name="Slide Number Placeholder 4">
            <a:extLst>
              <a:ext uri="{FF2B5EF4-FFF2-40B4-BE49-F238E27FC236}">
                <a16:creationId xmlns:a16="http://schemas.microsoft.com/office/drawing/2014/main" id="{5EFFEE39-5A3F-42EB-B168-E389B96FF2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graphicFrame>
        <p:nvGraphicFramePr>
          <p:cNvPr id="6" name="Object 5">
            <a:extLst>
              <a:ext uri="{FF2B5EF4-FFF2-40B4-BE49-F238E27FC236}">
                <a16:creationId xmlns:a16="http://schemas.microsoft.com/office/drawing/2014/main" id="{116645D2-93D3-484A-93E3-58BF229EADAE}"/>
              </a:ext>
            </a:extLst>
          </p:cNvPr>
          <p:cNvGraphicFramePr>
            <a:graphicFrameLocks noChangeAspect="1"/>
          </p:cNvGraphicFramePr>
          <p:nvPr>
            <p:extLst>
              <p:ext uri="{D42A27DB-BD31-4B8C-83A1-F6EECF244321}">
                <p14:modId xmlns:p14="http://schemas.microsoft.com/office/powerpoint/2010/main" val="961482702"/>
              </p:ext>
            </p:extLst>
          </p:nvPr>
        </p:nvGraphicFramePr>
        <p:xfrm>
          <a:off x="2283300" y="1915478"/>
          <a:ext cx="2581275" cy="987425"/>
        </p:xfrm>
        <a:graphic>
          <a:graphicData uri="http://schemas.openxmlformats.org/presentationml/2006/ole">
            <mc:AlternateContent xmlns:mc="http://schemas.openxmlformats.org/markup-compatibility/2006">
              <mc:Choice xmlns:v="urn:schemas-microsoft-com:vml" Requires="v">
                <p:oleObj spid="_x0000_s3084" name="Equation" r:id="rId3" imgW="1460160" imgH="558720" progId="Equation.DSMT4">
                  <p:embed/>
                </p:oleObj>
              </mc:Choice>
              <mc:Fallback>
                <p:oleObj name="Equation" r:id="rId3" imgW="1460160" imgH="558720" progId="Equation.DSMT4">
                  <p:embed/>
                  <p:pic>
                    <p:nvPicPr>
                      <p:cNvPr id="6" name="Object 5">
                        <a:extLst>
                          <a:ext uri="{FF2B5EF4-FFF2-40B4-BE49-F238E27FC236}">
                            <a16:creationId xmlns:a16="http://schemas.microsoft.com/office/drawing/2014/main" id="{116645D2-93D3-484A-93E3-58BF229EADAE}"/>
                          </a:ext>
                        </a:extLst>
                      </p:cNvPr>
                      <p:cNvPicPr/>
                      <p:nvPr/>
                    </p:nvPicPr>
                    <p:blipFill>
                      <a:blip r:embed="rId4"/>
                      <a:stretch>
                        <a:fillRect/>
                      </a:stretch>
                    </p:blipFill>
                    <p:spPr>
                      <a:xfrm>
                        <a:off x="2283300" y="1915478"/>
                        <a:ext cx="2581275" cy="987425"/>
                      </a:xfrm>
                      <a:prstGeom prst="rect">
                        <a:avLst/>
                      </a:prstGeom>
                    </p:spPr>
                  </p:pic>
                </p:oleObj>
              </mc:Fallback>
            </mc:AlternateContent>
          </a:graphicData>
        </a:graphic>
      </p:graphicFrame>
    </p:spTree>
    <p:extLst>
      <p:ext uri="{BB962C8B-B14F-4D97-AF65-F5344CB8AC3E}">
        <p14:creationId xmlns:p14="http://schemas.microsoft.com/office/powerpoint/2010/main" val="2825230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E1E5-9B9A-4D0A-A951-F2F7B04DBF60}"/>
              </a:ext>
            </a:extLst>
          </p:cNvPr>
          <p:cNvSpPr>
            <a:spLocks noGrp="1"/>
          </p:cNvSpPr>
          <p:nvPr>
            <p:ph type="title"/>
          </p:nvPr>
        </p:nvSpPr>
        <p:spPr/>
        <p:txBody>
          <a:bodyPr/>
          <a:lstStyle/>
          <a:p>
            <a:r>
              <a:rPr lang="en-US" sz="2800" dirty="0" err="1"/>
              <a:t>Phương</a:t>
            </a:r>
            <a:r>
              <a:rPr lang="en-US" sz="2800" dirty="0"/>
              <a:t> </a:t>
            </a:r>
            <a:r>
              <a:rPr lang="en-US" sz="2800" dirty="0" err="1"/>
              <a:t>pháp</a:t>
            </a:r>
            <a:r>
              <a:rPr lang="en-US" sz="2800" dirty="0"/>
              <a:t> </a:t>
            </a:r>
            <a:r>
              <a:rPr lang="en-US" sz="2800" dirty="0" err="1"/>
              <a:t>xấp</a:t>
            </a:r>
            <a:r>
              <a:rPr lang="en-US" sz="2800" dirty="0"/>
              <a:t> </a:t>
            </a:r>
            <a:r>
              <a:rPr lang="en-US" sz="2800" dirty="0" err="1"/>
              <a:t>xỉ</a:t>
            </a:r>
            <a:r>
              <a:rPr lang="en-US" sz="2800" dirty="0"/>
              <a:t> </a:t>
            </a:r>
            <a:r>
              <a:rPr lang="en-US" sz="2800" dirty="0" err="1"/>
              <a:t>liên</a:t>
            </a:r>
            <a:r>
              <a:rPr lang="en-US" sz="2800" dirty="0"/>
              <a:t> </a:t>
            </a:r>
            <a:r>
              <a:rPr lang="en-US" sz="2800" dirty="0" err="1"/>
              <a:t>tiếp</a:t>
            </a:r>
            <a:r>
              <a:rPr lang="en-US" sz="2800" dirty="0"/>
              <a:t> Picard</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4B8E30AF-6F37-41AE-BE2E-95D1966FB4B2}"/>
                  </a:ext>
                </a:extLst>
              </p:cNvPr>
              <p:cNvSpPr>
                <a:spLocks noGrp="1"/>
              </p:cNvSpPr>
              <p:nvPr>
                <p:ph type="body" idx="1"/>
              </p:nvPr>
            </p:nvSpPr>
            <p:spPr>
              <a:xfrm>
                <a:off x="1556175" y="1191986"/>
                <a:ext cx="6812217" cy="3300040"/>
              </a:xfrm>
            </p:spPr>
            <p:txBody>
              <a:bodyPr/>
              <a:lstStyle/>
              <a:p>
                <a:pPr marL="88900" indent="0">
                  <a:buNone/>
                </a:pPr>
                <a:r>
                  <a:rPr lang="en-US" sz="1800" dirty="0">
                    <a:latin typeface="+mn-lt"/>
                  </a:rPr>
                  <a:t>Xét </a:t>
                </a:r>
                <a:r>
                  <a:rPr lang="en-US" sz="1800" dirty="0" err="1">
                    <a:latin typeface="+mn-lt"/>
                  </a:rPr>
                  <a:t>bài</a:t>
                </a:r>
                <a:r>
                  <a:rPr lang="en-US" sz="1800" dirty="0">
                    <a:latin typeface="+mn-lt"/>
                  </a:rPr>
                  <a:t> </a:t>
                </a:r>
                <a:r>
                  <a:rPr lang="en-US" sz="1800" dirty="0" err="1">
                    <a:latin typeface="+mn-lt"/>
                  </a:rPr>
                  <a:t>toán</a:t>
                </a:r>
                <a:r>
                  <a:rPr lang="en-US" sz="1800" dirty="0">
                    <a:latin typeface="+mn-lt"/>
                  </a:rPr>
                  <a:t> Cauchy </a:t>
                </a:r>
                <a:r>
                  <a:rPr lang="en-US" sz="1800" dirty="0" err="1">
                    <a:latin typeface="+mn-lt"/>
                  </a:rPr>
                  <a:t>cấp</a:t>
                </a:r>
                <a:r>
                  <a:rPr lang="en-US" sz="1800" dirty="0">
                    <a:latin typeface="+mn-lt"/>
                  </a:rPr>
                  <a:t> 1:</a:t>
                </a:r>
              </a:p>
              <a:p>
                <a:r>
                  <a:rPr lang="en-US" sz="1800" dirty="0" err="1">
                    <a:latin typeface="+mn-lt"/>
                  </a:rPr>
                  <a:t>Giả</a:t>
                </a:r>
                <a:r>
                  <a:rPr lang="en-US" sz="1800" dirty="0">
                    <a:latin typeface="+mn-lt"/>
                  </a:rPr>
                  <a:t> </a:t>
                </a:r>
                <a:r>
                  <a:rPr lang="en-US" sz="1800" dirty="0" err="1">
                    <a:latin typeface="+mn-lt"/>
                  </a:rPr>
                  <a:t>sử</a:t>
                </a:r>
                <a:r>
                  <a:rPr lang="en-US" sz="1800" dirty="0">
                    <a:latin typeface="+mn-lt"/>
                  </a:rPr>
                  <a:t> </a:t>
                </a:r>
                <a14:m>
                  <m:oMath xmlns:m="http://schemas.openxmlformats.org/officeDocument/2006/math">
                    <m:r>
                      <a:rPr lang="en-US" sz="1800" b="0" i="1" smtClean="0">
                        <a:latin typeface="+mn-lt"/>
                      </a:rPr>
                      <m:t>𝑥</m:t>
                    </m:r>
                    <m:r>
                      <a:rPr lang="en-US" sz="1800" b="0" i="1" smtClean="0">
                        <a:latin typeface="+mn-lt"/>
                      </a:rPr>
                      <m:t>(</m:t>
                    </m:r>
                    <m:r>
                      <a:rPr lang="en-US" sz="1800" b="0" i="1" smtClean="0">
                        <a:latin typeface="+mn-lt"/>
                      </a:rPr>
                      <m:t>𝑡</m:t>
                    </m:r>
                    <m:r>
                      <a:rPr lang="en-US" sz="1800" b="0" i="1" smtClean="0">
                        <a:latin typeface="+mn-lt"/>
                      </a:rPr>
                      <m:t>)</m:t>
                    </m:r>
                  </m:oMath>
                </a14:m>
                <a:r>
                  <a:rPr lang="en-US" sz="1800" dirty="0">
                    <a:latin typeface="+mn-lt"/>
                  </a:rPr>
                  <a:t> </a:t>
                </a:r>
                <a:r>
                  <a:rPr lang="en-US" sz="1800" dirty="0" err="1">
                    <a:latin typeface="+mn-lt"/>
                  </a:rPr>
                  <a:t>là</a:t>
                </a:r>
                <a:r>
                  <a:rPr lang="en-US" sz="1800" dirty="0">
                    <a:latin typeface="+mn-lt"/>
                  </a:rPr>
                  <a:t> </a:t>
                </a:r>
                <a:r>
                  <a:rPr lang="en-US" sz="1800" dirty="0" err="1">
                    <a:latin typeface="+mn-lt"/>
                  </a:rPr>
                  <a:t>nghiệm</a:t>
                </a:r>
                <a:r>
                  <a:rPr lang="en-US" sz="1800" dirty="0">
                    <a:latin typeface="+mn-lt"/>
                  </a:rPr>
                  <a:t> </a:t>
                </a:r>
                <a:r>
                  <a:rPr lang="en-US" sz="1800" dirty="0" err="1">
                    <a:latin typeface="+mn-lt"/>
                  </a:rPr>
                  <a:t>của</a:t>
                </a:r>
                <a:r>
                  <a:rPr lang="en-US" sz="1800" dirty="0">
                    <a:latin typeface="+mn-lt"/>
                  </a:rPr>
                  <a:t> </a:t>
                </a:r>
                <a:r>
                  <a:rPr lang="en-US" sz="1800" dirty="0" err="1">
                    <a:latin typeface="+mn-lt"/>
                  </a:rPr>
                  <a:t>phương</a:t>
                </a:r>
                <a:r>
                  <a:rPr lang="en-US" sz="1800" dirty="0">
                    <a:latin typeface="+mn-lt"/>
                  </a:rPr>
                  <a:t> </a:t>
                </a:r>
                <a:r>
                  <a:rPr lang="en-US" sz="1800" dirty="0" err="1">
                    <a:latin typeface="+mn-lt"/>
                  </a:rPr>
                  <a:t>trình</a:t>
                </a:r>
                <a:r>
                  <a:rPr lang="en-US" sz="1800" dirty="0">
                    <a:latin typeface="+mn-lt"/>
                  </a:rPr>
                  <a:t> (1),</a:t>
                </a:r>
                <a:r>
                  <a:rPr lang="en-US" sz="1800" dirty="0" err="1">
                    <a:latin typeface="+mn-lt"/>
                  </a:rPr>
                  <a:t>tích</a:t>
                </a:r>
                <a:r>
                  <a:rPr lang="en-US" sz="1800" dirty="0">
                    <a:latin typeface="+mn-lt"/>
                  </a:rPr>
                  <a:t> </a:t>
                </a:r>
                <a:r>
                  <a:rPr lang="en-US" sz="1800" dirty="0" err="1">
                    <a:latin typeface="+mn-lt"/>
                  </a:rPr>
                  <a:t>phân</a:t>
                </a:r>
                <a:r>
                  <a:rPr lang="en-US" sz="1800" dirty="0">
                    <a:latin typeface="+mn-lt"/>
                  </a:rPr>
                  <a:t> </a:t>
                </a:r>
                <a:r>
                  <a:rPr lang="en-US" sz="1800" dirty="0" err="1">
                    <a:latin typeface="+mn-lt"/>
                  </a:rPr>
                  <a:t>hai</a:t>
                </a:r>
                <a:r>
                  <a:rPr lang="en-US" sz="1800" dirty="0">
                    <a:latin typeface="+mn-lt"/>
                  </a:rPr>
                  <a:t> </a:t>
                </a:r>
                <a:r>
                  <a:rPr lang="en-US" sz="1800" dirty="0" err="1">
                    <a:latin typeface="+mn-lt"/>
                  </a:rPr>
                  <a:t>vế</a:t>
                </a:r>
                <a:r>
                  <a:rPr lang="en-US" sz="1800" dirty="0">
                    <a:latin typeface="+mn-lt"/>
                  </a:rPr>
                  <a:t> </a:t>
                </a:r>
                <a:r>
                  <a:rPr lang="en-US" sz="1800" dirty="0" err="1">
                    <a:latin typeface="+mn-lt"/>
                  </a:rPr>
                  <a:t>của</a:t>
                </a:r>
                <a:r>
                  <a:rPr lang="en-US" sz="1800" dirty="0">
                    <a:latin typeface="+mn-lt"/>
                  </a:rPr>
                  <a:t> </a:t>
                </a:r>
                <a:r>
                  <a:rPr lang="en-US" sz="1800" dirty="0" err="1">
                    <a:latin typeface="+mn-lt"/>
                  </a:rPr>
                  <a:t>phương</a:t>
                </a:r>
                <a:r>
                  <a:rPr lang="en-US" sz="1800" dirty="0">
                    <a:latin typeface="+mn-lt"/>
                  </a:rPr>
                  <a:t> </a:t>
                </a:r>
                <a:r>
                  <a:rPr lang="en-US" sz="1800" dirty="0" err="1">
                    <a:latin typeface="+mn-lt"/>
                  </a:rPr>
                  <a:t>trình</a:t>
                </a:r>
                <a:r>
                  <a:rPr lang="en-US" sz="1800" dirty="0">
                    <a:latin typeface="+mn-lt"/>
                  </a:rPr>
                  <a:t>:</a:t>
                </a:r>
              </a:p>
              <a:p>
                <a:endParaRPr lang="en-US" sz="1800" dirty="0">
                  <a:latin typeface="+mn-lt"/>
                </a:endParaRPr>
              </a:p>
              <a:p>
                <a:r>
                  <a:rPr lang="en-US" sz="1800" dirty="0">
                    <a:latin typeface="+mn-lt"/>
                  </a:rPr>
                  <a:t>Theo Picard </a:t>
                </a:r>
                <a:r>
                  <a:rPr lang="en-US" sz="1800" dirty="0" err="1">
                    <a:latin typeface="+mn-lt"/>
                  </a:rPr>
                  <a:t>thì</a:t>
                </a:r>
                <a:r>
                  <a:rPr lang="en-US" sz="1800" dirty="0">
                    <a:latin typeface="+mn-lt"/>
                  </a:rPr>
                  <a:t> </a:t>
                </a:r>
                <a:r>
                  <a:rPr lang="en-US" sz="1800" dirty="0" err="1">
                    <a:latin typeface="+mn-lt"/>
                  </a:rPr>
                  <a:t>nghiệm</a:t>
                </a:r>
                <a:r>
                  <a:rPr lang="en-US" sz="1800" dirty="0">
                    <a:latin typeface="+mn-lt"/>
                  </a:rPr>
                  <a:t> </a:t>
                </a:r>
                <a:r>
                  <a:rPr lang="en-US" sz="1800" dirty="0" err="1">
                    <a:latin typeface="+mn-lt"/>
                  </a:rPr>
                  <a:t>của</a:t>
                </a:r>
                <a:r>
                  <a:rPr lang="en-US" sz="1800" dirty="0">
                    <a:latin typeface="+mn-lt"/>
                  </a:rPr>
                  <a:t> </a:t>
                </a:r>
                <a:r>
                  <a:rPr lang="en-US" sz="1800" dirty="0" err="1">
                    <a:latin typeface="+mn-lt"/>
                  </a:rPr>
                  <a:t>bài</a:t>
                </a:r>
                <a:r>
                  <a:rPr lang="en-US" sz="1800" dirty="0">
                    <a:latin typeface="+mn-lt"/>
                  </a:rPr>
                  <a:t> </a:t>
                </a:r>
                <a:r>
                  <a:rPr lang="en-US" sz="1800" dirty="0" err="1">
                    <a:latin typeface="+mn-lt"/>
                  </a:rPr>
                  <a:t>toán</a:t>
                </a:r>
                <a:r>
                  <a:rPr lang="en-US" sz="1800" dirty="0">
                    <a:latin typeface="+mn-lt"/>
                  </a:rPr>
                  <a:t> (2) </a:t>
                </a:r>
                <a:r>
                  <a:rPr lang="en-US" sz="1800" dirty="0" err="1">
                    <a:latin typeface="+mn-lt"/>
                  </a:rPr>
                  <a:t>được</a:t>
                </a:r>
                <a:r>
                  <a:rPr lang="en-US" sz="1800" dirty="0">
                    <a:latin typeface="+mn-lt"/>
                  </a:rPr>
                  <a:t> </a:t>
                </a:r>
                <a:r>
                  <a:rPr lang="en-US" sz="1800" dirty="0" err="1">
                    <a:latin typeface="+mn-lt"/>
                  </a:rPr>
                  <a:t>tìm</a:t>
                </a:r>
                <a:r>
                  <a:rPr lang="en-US" sz="1800" dirty="0">
                    <a:latin typeface="+mn-lt"/>
                  </a:rPr>
                  <a:t> </a:t>
                </a:r>
                <a:r>
                  <a:rPr lang="en-US" sz="1800" dirty="0" err="1">
                    <a:latin typeface="+mn-lt"/>
                  </a:rPr>
                  <a:t>theo</a:t>
                </a:r>
                <a:r>
                  <a:rPr lang="en-US" sz="1800" dirty="0">
                    <a:latin typeface="+mn-lt"/>
                  </a:rPr>
                  <a:t> </a:t>
                </a:r>
                <a:r>
                  <a:rPr lang="en-US" sz="1800" dirty="0" err="1">
                    <a:latin typeface="+mn-lt"/>
                  </a:rPr>
                  <a:t>phương</a:t>
                </a:r>
                <a:r>
                  <a:rPr lang="en-US" sz="1800" dirty="0">
                    <a:latin typeface="+mn-lt"/>
                  </a:rPr>
                  <a:t> </a:t>
                </a:r>
                <a:r>
                  <a:rPr lang="en-US" sz="1800" dirty="0" err="1">
                    <a:latin typeface="+mn-lt"/>
                  </a:rPr>
                  <a:t>pháp</a:t>
                </a:r>
                <a:r>
                  <a:rPr lang="en-US" sz="1800" dirty="0">
                    <a:latin typeface="+mn-lt"/>
                  </a:rPr>
                  <a:t> </a:t>
                </a:r>
                <a:r>
                  <a:rPr lang="en-US" sz="1800" dirty="0" err="1">
                    <a:latin typeface="+mn-lt"/>
                  </a:rPr>
                  <a:t>lặp</a:t>
                </a:r>
                <a:r>
                  <a:rPr lang="en-US" sz="1800" dirty="0">
                    <a:latin typeface="+mn-lt"/>
                  </a:rPr>
                  <a:t> </a:t>
                </a:r>
                <a:r>
                  <a:rPr lang="en-US" sz="1800" dirty="0" err="1">
                    <a:latin typeface="+mn-lt"/>
                  </a:rPr>
                  <a:t>gần</a:t>
                </a:r>
                <a:r>
                  <a:rPr lang="en-US" sz="1800" dirty="0">
                    <a:latin typeface="+mn-lt"/>
                  </a:rPr>
                  <a:t> </a:t>
                </a:r>
                <a:r>
                  <a:rPr lang="en-US" sz="1800" dirty="0" err="1">
                    <a:latin typeface="+mn-lt"/>
                  </a:rPr>
                  <a:t>đúng</a:t>
                </a:r>
                <a:r>
                  <a:rPr lang="en-US" sz="1800" dirty="0">
                    <a:latin typeface="+mn-lt"/>
                  </a:rPr>
                  <a:t>:</a:t>
                </a:r>
              </a:p>
              <a:p>
                <a:endParaRPr lang="en-US" sz="1800" dirty="0">
                  <a:latin typeface="+mn-lt"/>
                </a:endParaRPr>
              </a:p>
              <a:p>
                <a:pPr marL="88900" indent="0">
                  <a:buNone/>
                </a:pPr>
                <a:r>
                  <a:rPr lang="en-US" sz="1800" dirty="0">
                    <a:latin typeface="+mn-lt"/>
                  </a:rPr>
                  <a:t> </a:t>
                </a:r>
                <a:r>
                  <a:rPr lang="en-US" sz="1800" dirty="0" err="1">
                    <a:latin typeface="+mn-lt"/>
                  </a:rPr>
                  <a:t>Trong</a:t>
                </a:r>
                <a:r>
                  <a:rPr lang="en-US" sz="1800" dirty="0">
                    <a:latin typeface="+mn-lt"/>
                  </a:rPr>
                  <a:t> </a:t>
                </a:r>
                <a:r>
                  <a:rPr lang="en-US" sz="1800" dirty="0" err="1">
                    <a:latin typeface="+mn-lt"/>
                  </a:rPr>
                  <a:t>đó</a:t>
                </a:r>
                <a:r>
                  <a:rPr lang="en-US" sz="1800" dirty="0">
                    <a:latin typeface="+mn-lt"/>
                  </a:rPr>
                  <a:t> </a:t>
                </a:r>
                <a:r>
                  <a:rPr lang="en-US" sz="1800" dirty="0" err="1">
                    <a:latin typeface="+mn-lt"/>
                  </a:rPr>
                  <a:t>chọn</a:t>
                </a:r>
                <a:r>
                  <a:rPr lang="en-US" sz="1800" dirty="0">
                    <a:latin typeface="+mn-lt"/>
                  </a:rPr>
                  <a:t> </a:t>
                </a:r>
                <a:r>
                  <a:rPr lang="en-US" sz="1800" dirty="0" err="1">
                    <a:latin typeface="+mn-lt"/>
                  </a:rPr>
                  <a:t>xấp</a:t>
                </a:r>
                <a:r>
                  <a:rPr lang="en-US" sz="1800" dirty="0">
                    <a:latin typeface="+mn-lt"/>
                  </a:rPr>
                  <a:t> </a:t>
                </a:r>
                <a:r>
                  <a:rPr lang="en-US" sz="1800" dirty="0" err="1">
                    <a:latin typeface="+mn-lt"/>
                  </a:rPr>
                  <a:t>xỉ</a:t>
                </a:r>
                <a:r>
                  <a:rPr lang="en-US" sz="1800" dirty="0">
                    <a:latin typeface="+mn-lt"/>
                  </a:rPr>
                  <a:t> </a:t>
                </a:r>
                <a:r>
                  <a:rPr lang="en-US" sz="1800" dirty="0" err="1">
                    <a:latin typeface="+mn-lt"/>
                  </a:rPr>
                  <a:t>đầu</a:t>
                </a:r>
                <a:r>
                  <a:rPr lang="en-US" sz="1800" dirty="0">
                    <a:latin typeface="+mn-lt"/>
                  </a:rPr>
                  <a:t>:</a:t>
                </a:r>
              </a:p>
              <a:p>
                <a:endParaRPr lang="en-US" sz="1800" dirty="0">
                  <a:latin typeface="+mn-lt"/>
                </a:endParaRPr>
              </a:p>
              <a:p>
                <a:pPr marL="88900" indent="0">
                  <a:buNone/>
                </a:pPr>
                <a:r>
                  <a:rPr lang="en-US" sz="1800" dirty="0">
                    <a:latin typeface="+mn-lt"/>
                  </a:rPr>
                  <a:t>    </a:t>
                </a:r>
              </a:p>
              <a:p>
                <a:endParaRPr lang="en-US" sz="1800" dirty="0">
                  <a:latin typeface="+mn-lt"/>
                </a:endParaRPr>
              </a:p>
              <a:p>
                <a:endParaRPr lang="en-US" sz="1800" dirty="0">
                  <a:latin typeface="+mn-lt"/>
                </a:endParaRPr>
              </a:p>
              <a:p>
                <a:endParaRPr lang="en-US" sz="1800" dirty="0">
                  <a:latin typeface="+mn-lt"/>
                </a:endParaRPr>
              </a:p>
              <a:p>
                <a:endParaRPr lang="en-US" sz="1800" dirty="0">
                  <a:latin typeface="+mn-lt"/>
                </a:endParaRPr>
              </a:p>
              <a:p>
                <a:pPr marL="88900" indent="0">
                  <a:buNone/>
                </a:pPr>
                <a:endParaRPr lang="en-US" sz="1800" b="1" dirty="0">
                  <a:latin typeface="+mn-lt"/>
                </a:endParaRPr>
              </a:p>
              <a:p>
                <a:pPr marL="88900" indent="0">
                  <a:buNone/>
                </a:pPr>
                <a:endParaRPr lang="en-US" sz="1800" dirty="0">
                  <a:latin typeface="+mn-lt"/>
                </a:endParaRPr>
              </a:p>
              <a:p>
                <a:pPr marL="88900" indent="0">
                  <a:buNone/>
                </a:pPr>
                <a:endParaRPr lang="en-US" sz="1800" b="1" dirty="0">
                  <a:latin typeface="+mn-lt"/>
                </a:endParaRPr>
              </a:p>
            </p:txBody>
          </p:sp>
        </mc:Choice>
        <mc:Fallback>
          <p:sp>
            <p:nvSpPr>
              <p:cNvPr id="3" name="Text Placeholder 2">
                <a:extLst>
                  <a:ext uri="{FF2B5EF4-FFF2-40B4-BE49-F238E27FC236}">
                    <a16:creationId xmlns:a16="http://schemas.microsoft.com/office/drawing/2014/main" id="{4B8E30AF-6F37-41AE-BE2E-95D1966FB4B2}"/>
                  </a:ext>
                </a:extLst>
              </p:cNvPr>
              <p:cNvSpPr>
                <a:spLocks noGrp="1" noRot="1" noChangeAspect="1" noMove="1" noResize="1" noEditPoints="1" noAdjustHandles="1" noChangeArrowheads="1" noChangeShapeType="1" noTextEdit="1"/>
              </p:cNvSpPr>
              <p:nvPr>
                <p:ph type="body" idx="1"/>
              </p:nvPr>
            </p:nvSpPr>
            <p:spPr>
              <a:xfrm>
                <a:off x="1556175" y="1191986"/>
                <a:ext cx="6812217" cy="3300040"/>
              </a:xfrm>
              <a:blipFill>
                <a:blip r:embed="rId3"/>
                <a:stretch>
                  <a:fillRect/>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A8C3400C-A018-4155-8865-BF371A587E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graphicFrame>
        <p:nvGraphicFramePr>
          <p:cNvPr id="7" name="Object 6">
            <a:extLst>
              <a:ext uri="{FF2B5EF4-FFF2-40B4-BE49-F238E27FC236}">
                <a16:creationId xmlns:a16="http://schemas.microsoft.com/office/drawing/2014/main" id="{9C1B2925-B56B-4378-8C7D-4FD344BEF914}"/>
              </a:ext>
            </a:extLst>
          </p:cNvPr>
          <p:cNvGraphicFramePr>
            <a:graphicFrameLocks noChangeAspect="1"/>
          </p:cNvGraphicFramePr>
          <p:nvPr>
            <p:extLst>
              <p:ext uri="{D42A27DB-BD31-4B8C-83A1-F6EECF244321}">
                <p14:modId xmlns:p14="http://schemas.microsoft.com/office/powerpoint/2010/main" val="757478837"/>
              </p:ext>
            </p:extLst>
          </p:nvPr>
        </p:nvGraphicFramePr>
        <p:xfrm>
          <a:off x="4668838" y="1312863"/>
          <a:ext cx="2906712" cy="442912"/>
        </p:xfrm>
        <a:graphic>
          <a:graphicData uri="http://schemas.openxmlformats.org/presentationml/2006/ole">
            <mc:AlternateContent xmlns:mc="http://schemas.openxmlformats.org/markup-compatibility/2006">
              <mc:Choice xmlns:v="urn:schemas-microsoft-com:vml" Requires="v">
                <p:oleObj spid="_x0000_s4138" name="Equation" r:id="rId4" imgW="1498320" imgH="228600" progId="Equation.DSMT4">
                  <p:embed/>
                </p:oleObj>
              </mc:Choice>
              <mc:Fallback>
                <p:oleObj name="Equation" r:id="rId4" imgW="1498320" imgH="228600" progId="Equation.DSMT4">
                  <p:embed/>
                  <p:pic>
                    <p:nvPicPr>
                      <p:cNvPr id="7" name="Object 6">
                        <a:extLst>
                          <a:ext uri="{FF2B5EF4-FFF2-40B4-BE49-F238E27FC236}">
                            <a16:creationId xmlns:a16="http://schemas.microsoft.com/office/drawing/2014/main" id="{9C1B2925-B56B-4378-8C7D-4FD344BEF914}"/>
                          </a:ext>
                        </a:extLst>
                      </p:cNvPr>
                      <p:cNvPicPr/>
                      <p:nvPr/>
                    </p:nvPicPr>
                    <p:blipFill>
                      <a:blip r:embed="rId5"/>
                      <a:stretch>
                        <a:fillRect/>
                      </a:stretch>
                    </p:blipFill>
                    <p:spPr>
                      <a:xfrm>
                        <a:off x="4668838" y="1312863"/>
                        <a:ext cx="2906712" cy="442912"/>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313C97C3-C058-4537-B2C8-C1249D0B4600}"/>
              </a:ext>
            </a:extLst>
          </p:cNvPr>
          <p:cNvGraphicFramePr>
            <a:graphicFrameLocks noChangeAspect="1"/>
          </p:cNvGraphicFramePr>
          <p:nvPr>
            <p:extLst>
              <p:ext uri="{D42A27DB-BD31-4B8C-83A1-F6EECF244321}">
                <p14:modId xmlns:p14="http://schemas.microsoft.com/office/powerpoint/2010/main" val="1472592528"/>
              </p:ext>
            </p:extLst>
          </p:nvPr>
        </p:nvGraphicFramePr>
        <p:xfrm>
          <a:off x="2082558" y="2158825"/>
          <a:ext cx="5759450" cy="584200"/>
        </p:xfrm>
        <a:graphic>
          <a:graphicData uri="http://schemas.openxmlformats.org/presentationml/2006/ole">
            <mc:AlternateContent xmlns:mc="http://schemas.openxmlformats.org/markup-compatibility/2006">
              <mc:Choice xmlns:v="urn:schemas-microsoft-com:vml" Requires="v">
                <p:oleObj spid="_x0000_s4139" name="Equation" r:id="rId6" imgW="3504960" imgH="355320" progId="Equation.DSMT4">
                  <p:embed/>
                </p:oleObj>
              </mc:Choice>
              <mc:Fallback>
                <p:oleObj name="Equation" r:id="rId6" imgW="3504960" imgH="355320" progId="Equation.DSMT4">
                  <p:embed/>
                  <p:pic>
                    <p:nvPicPr>
                      <p:cNvPr id="9" name="Object 8">
                        <a:extLst>
                          <a:ext uri="{FF2B5EF4-FFF2-40B4-BE49-F238E27FC236}">
                            <a16:creationId xmlns:a16="http://schemas.microsoft.com/office/drawing/2014/main" id="{313C97C3-C058-4537-B2C8-C1249D0B4600}"/>
                          </a:ext>
                        </a:extLst>
                      </p:cNvPr>
                      <p:cNvPicPr/>
                      <p:nvPr/>
                    </p:nvPicPr>
                    <p:blipFill>
                      <a:blip r:embed="rId7"/>
                      <a:stretch>
                        <a:fillRect/>
                      </a:stretch>
                    </p:blipFill>
                    <p:spPr>
                      <a:xfrm>
                        <a:off x="2082558" y="2158825"/>
                        <a:ext cx="5759450" cy="584200"/>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C9166E66-EDF0-4228-B641-DBC5E0C77D14}"/>
              </a:ext>
            </a:extLst>
          </p:cNvPr>
          <p:cNvGraphicFramePr>
            <a:graphicFrameLocks noChangeAspect="1"/>
          </p:cNvGraphicFramePr>
          <p:nvPr>
            <p:extLst>
              <p:ext uri="{D42A27DB-BD31-4B8C-83A1-F6EECF244321}">
                <p14:modId xmlns:p14="http://schemas.microsoft.com/office/powerpoint/2010/main" val="3840127196"/>
              </p:ext>
            </p:extLst>
          </p:nvPr>
        </p:nvGraphicFramePr>
        <p:xfrm>
          <a:off x="2082558" y="3159361"/>
          <a:ext cx="3243262" cy="647700"/>
        </p:xfrm>
        <a:graphic>
          <a:graphicData uri="http://schemas.openxmlformats.org/presentationml/2006/ole">
            <mc:AlternateContent xmlns:mc="http://schemas.openxmlformats.org/markup-compatibility/2006">
              <mc:Choice xmlns:v="urn:schemas-microsoft-com:vml" Requires="v">
                <p:oleObj spid="_x0000_s4140" name="Equation" r:id="rId8" imgW="1777680" imgH="355320" progId="Equation.DSMT4">
                  <p:embed/>
                </p:oleObj>
              </mc:Choice>
              <mc:Fallback>
                <p:oleObj name="Equation" r:id="rId8" imgW="1777680" imgH="355320" progId="Equation.DSMT4">
                  <p:embed/>
                  <p:pic>
                    <p:nvPicPr>
                      <p:cNvPr id="10" name="Object 9">
                        <a:extLst>
                          <a:ext uri="{FF2B5EF4-FFF2-40B4-BE49-F238E27FC236}">
                            <a16:creationId xmlns:a16="http://schemas.microsoft.com/office/drawing/2014/main" id="{C9166E66-EDF0-4228-B641-DBC5E0C77D14}"/>
                          </a:ext>
                        </a:extLst>
                      </p:cNvPr>
                      <p:cNvPicPr/>
                      <p:nvPr/>
                    </p:nvPicPr>
                    <p:blipFill>
                      <a:blip r:embed="rId9"/>
                      <a:stretch>
                        <a:fillRect/>
                      </a:stretch>
                    </p:blipFill>
                    <p:spPr>
                      <a:xfrm>
                        <a:off x="2082558" y="3159361"/>
                        <a:ext cx="3243262" cy="647700"/>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FF3B9845-CDFB-480C-AD5B-DBBECA4A794F}"/>
              </a:ext>
            </a:extLst>
          </p:cNvPr>
          <p:cNvGraphicFramePr>
            <a:graphicFrameLocks noChangeAspect="1"/>
          </p:cNvGraphicFramePr>
          <p:nvPr>
            <p:extLst>
              <p:ext uri="{D42A27DB-BD31-4B8C-83A1-F6EECF244321}">
                <p14:modId xmlns:p14="http://schemas.microsoft.com/office/powerpoint/2010/main" val="3858402973"/>
              </p:ext>
            </p:extLst>
          </p:nvPr>
        </p:nvGraphicFramePr>
        <p:xfrm>
          <a:off x="4668838" y="3570523"/>
          <a:ext cx="1285875" cy="473075"/>
        </p:xfrm>
        <a:graphic>
          <a:graphicData uri="http://schemas.openxmlformats.org/presentationml/2006/ole">
            <mc:AlternateContent xmlns:mc="http://schemas.openxmlformats.org/markup-compatibility/2006">
              <mc:Choice xmlns:v="urn:schemas-microsoft-com:vml" Requires="v">
                <p:oleObj spid="_x0000_s4141" name="Equation" r:id="rId10" imgW="622080" imgH="228600" progId="Equation.DSMT4">
                  <p:embed/>
                </p:oleObj>
              </mc:Choice>
              <mc:Fallback>
                <p:oleObj name="Equation" r:id="rId10" imgW="622080" imgH="228600" progId="Equation.DSMT4">
                  <p:embed/>
                  <p:pic>
                    <p:nvPicPr>
                      <p:cNvPr id="6" name="Object 5">
                        <a:extLst>
                          <a:ext uri="{FF2B5EF4-FFF2-40B4-BE49-F238E27FC236}">
                            <a16:creationId xmlns:a16="http://schemas.microsoft.com/office/drawing/2014/main" id="{FF3B9845-CDFB-480C-AD5B-DBBECA4A794F}"/>
                          </a:ext>
                        </a:extLst>
                      </p:cNvPr>
                      <p:cNvPicPr/>
                      <p:nvPr/>
                    </p:nvPicPr>
                    <p:blipFill>
                      <a:blip r:embed="rId11"/>
                      <a:stretch>
                        <a:fillRect/>
                      </a:stretch>
                    </p:blipFill>
                    <p:spPr>
                      <a:xfrm>
                        <a:off x="4668838" y="3570523"/>
                        <a:ext cx="1285875" cy="473075"/>
                      </a:xfrm>
                      <a:prstGeom prst="rect">
                        <a:avLst/>
                      </a:prstGeom>
                    </p:spPr>
                  </p:pic>
                </p:oleObj>
              </mc:Fallback>
            </mc:AlternateContent>
          </a:graphicData>
        </a:graphic>
      </p:graphicFrame>
    </p:spTree>
    <p:extLst>
      <p:ext uri="{BB962C8B-B14F-4D97-AF65-F5344CB8AC3E}">
        <p14:creationId xmlns:p14="http://schemas.microsoft.com/office/powerpoint/2010/main" val="2281187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883B2-31F7-4682-8C83-079BDE9A11E2}"/>
              </a:ext>
            </a:extLst>
          </p:cNvPr>
          <p:cNvSpPr>
            <a:spLocks noGrp="1"/>
          </p:cNvSpPr>
          <p:nvPr>
            <p:ph type="title"/>
          </p:nvPr>
        </p:nvSpPr>
        <p:spPr/>
        <p:txBody>
          <a:bodyPr/>
          <a:lstStyle/>
          <a:p>
            <a:r>
              <a:rPr lang="en-US" dirty="0" err="1"/>
              <a:t>Phương</a:t>
            </a:r>
            <a:r>
              <a:rPr lang="en-US" dirty="0"/>
              <a:t> </a:t>
            </a:r>
            <a:r>
              <a:rPr lang="en-US" dirty="0" err="1"/>
              <a:t>pháp</a:t>
            </a:r>
            <a:r>
              <a:rPr lang="en-US" dirty="0"/>
              <a:t> </a:t>
            </a:r>
            <a:r>
              <a:rPr lang="en-US" dirty="0" err="1"/>
              <a:t>xấp</a:t>
            </a:r>
            <a:r>
              <a:rPr lang="en-US" dirty="0"/>
              <a:t> </a:t>
            </a:r>
            <a:r>
              <a:rPr lang="en-US" dirty="0" err="1"/>
              <a:t>xỉ</a:t>
            </a:r>
            <a:r>
              <a:rPr lang="en-US" dirty="0"/>
              <a:t> </a:t>
            </a:r>
            <a:r>
              <a:rPr lang="en-US" dirty="0" err="1"/>
              <a:t>liên</a:t>
            </a:r>
            <a:r>
              <a:rPr lang="en-US" dirty="0"/>
              <a:t> </a:t>
            </a:r>
            <a:r>
              <a:rPr lang="en-US" dirty="0" err="1"/>
              <a:t>tiếp</a:t>
            </a:r>
            <a:r>
              <a:rPr lang="en-US" dirty="0"/>
              <a:t> Picard</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B7520C21-A007-4596-8529-2DB29BB23E07}"/>
                  </a:ext>
                </a:extLst>
              </p:cNvPr>
              <p:cNvSpPr>
                <a:spLocks noGrp="1"/>
              </p:cNvSpPr>
              <p:nvPr>
                <p:ph type="body" idx="1"/>
              </p:nvPr>
            </p:nvSpPr>
            <p:spPr>
              <a:xfrm>
                <a:off x="1556175" y="1322756"/>
                <a:ext cx="6616800" cy="2872189"/>
              </a:xfrm>
            </p:spPr>
            <p:txBody>
              <a:bodyPr/>
              <a:lstStyle/>
              <a:p>
                <a:pPr marL="88900" indent="0">
                  <a:buNone/>
                </a:pPr>
                <a:r>
                  <a:rPr lang="en-US" sz="1800" b="1" dirty="0">
                    <a:latin typeface="+mn-lt"/>
                  </a:rPr>
                  <a:t> </a:t>
                </a:r>
                <a:r>
                  <a:rPr lang="en-US" sz="1800" b="1" dirty="0" err="1">
                    <a:latin typeface="+mn-lt"/>
                  </a:rPr>
                  <a:t>Làm</a:t>
                </a:r>
                <a:r>
                  <a:rPr lang="en-US" sz="1800" b="1" dirty="0">
                    <a:latin typeface="+mn-lt"/>
                  </a:rPr>
                  <a:t> </a:t>
                </a:r>
                <a:r>
                  <a:rPr lang="en-US" sz="1800" b="1" dirty="0" err="1">
                    <a:latin typeface="+mn-lt"/>
                  </a:rPr>
                  <a:t>rõ</a:t>
                </a:r>
                <a:r>
                  <a:rPr lang="en-US" sz="1800" b="1" dirty="0">
                    <a:latin typeface="+mn-lt"/>
                  </a:rPr>
                  <a:t> </a:t>
                </a:r>
                <a:r>
                  <a:rPr lang="en-US" sz="1800" b="1" dirty="0" err="1">
                    <a:latin typeface="+mn-lt"/>
                  </a:rPr>
                  <a:t>phương</a:t>
                </a:r>
                <a:r>
                  <a:rPr lang="en-US" sz="1800" b="1" dirty="0">
                    <a:latin typeface="+mn-lt"/>
                  </a:rPr>
                  <a:t> </a:t>
                </a:r>
                <a:r>
                  <a:rPr lang="en-US" sz="1800" b="1" dirty="0" err="1">
                    <a:latin typeface="+mn-lt"/>
                  </a:rPr>
                  <a:t>pháp</a:t>
                </a:r>
                <a:endParaRPr lang="en-US" sz="1800" b="1" dirty="0">
                  <a:latin typeface="+mn-lt"/>
                </a:endParaRPr>
              </a:p>
              <a:p>
                <a:pPr marL="88900" indent="0">
                  <a:buNone/>
                </a:pPr>
                <a:r>
                  <a:rPr lang="en-US" sz="1800" dirty="0" err="1">
                    <a:latin typeface="+mn-lt"/>
                  </a:rPr>
                  <a:t>Nghiệm</a:t>
                </a:r>
                <a:endParaRPr lang="en-US" sz="1800" dirty="0">
                  <a:latin typeface="+mn-lt"/>
                </a:endParaRPr>
              </a:p>
              <a:p>
                <a:pPr marL="88900" indent="0">
                  <a:buNone/>
                </a:pPr>
                <a:r>
                  <a:rPr lang="en-US" sz="1800" dirty="0" err="1">
                    <a:latin typeface="+mn-lt"/>
                  </a:rPr>
                  <a:t>là</a:t>
                </a:r>
                <a:r>
                  <a:rPr lang="en-US" sz="1800" dirty="0">
                    <a:latin typeface="+mn-lt"/>
                  </a:rPr>
                  <a:t> </a:t>
                </a:r>
                <a:r>
                  <a:rPr lang="en-US" sz="1800" dirty="0" err="1">
                    <a:latin typeface="+mn-lt"/>
                  </a:rPr>
                  <a:t>lời</a:t>
                </a:r>
                <a:r>
                  <a:rPr lang="en-US" sz="1800" dirty="0">
                    <a:latin typeface="+mn-lt"/>
                  </a:rPr>
                  <a:t> </a:t>
                </a:r>
                <a:r>
                  <a:rPr lang="en-US" sz="1800" dirty="0" err="1">
                    <a:latin typeface="+mn-lt"/>
                  </a:rPr>
                  <a:t>giải</a:t>
                </a:r>
                <a:r>
                  <a:rPr lang="en-US" sz="1800" dirty="0">
                    <a:latin typeface="+mn-lt"/>
                  </a:rPr>
                  <a:t> </a:t>
                </a:r>
                <a:r>
                  <a:rPr lang="en-US" sz="1800" dirty="0" err="1">
                    <a:latin typeface="+mn-lt"/>
                  </a:rPr>
                  <a:t>của</a:t>
                </a:r>
                <a:r>
                  <a:rPr lang="en-US" sz="1800" dirty="0">
                    <a:latin typeface="+mn-lt"/>
                  </a:rPr>
                  <a:t> </a:t>
                </a:r>
                <a:r>
                  <a:rPr lang="en-US" sz="1800" dirty="0" err="1">
                    <a:latin typeface="+mn-lt"/>
                  </a:rPr>
                  <a:t>bài</a:t>
                </a:r>
                <a:r>
                  <a:rPr lang="en-US" sz="1800" dirty="0">
                    <a:latin typeface="+mn-lt"/>
                  </a:rPr>
                  <a:t> </a:t>
                </a:r>
                <a:r>
                  <a:rPr lang="en-US" sz="1800" dirty="0" err="1">
                    <a:latin typeface="+mn-lt"/>
                  </a:rPr>
                  <a:t>toán</a:t>
                </a:r>
                <a:r>
                  <a:rPr lang="en-US" sz="1800" dirty="0">
                    <a:latin typeface="+mn-lt"/>
                  </a:rPr>
                  <a:t> </a:t>
                </a:r>
                <a:r>
                  <a:rPr lang="en-US" sz="1800" dirty="0" err="1">
                    <a:latin typeface="+mn-lt"/>
                  </a:rPr>
                  <a:t>điểm</a:t>
                </a:r>
                <a:r>
                  <a:rPr lang="en-US" sz="1800" dirty="0">
                    <a:latin typeface="+mn-lt"/>
                  </a:rPr>
                  <a:t> </a:t>
                </a:r>
                <a:r>
                  <a:rPr lang="en-US" sz="1800" dirty="0" err="1">
                    <a:latin typeface="+mn-lt"/>
                  </a:rPr>
                  <a:t>bất</a:t>
                </a:r>
                <a:r>
                  <a:rPr lang="en-US" sz="1800" dirty="0">
                    <a:latin typeface="+mn-lt"/>
                  </a:rPr>
                  <a:t> </a:t>
                </a:r>
                <a:r>
                  <a:rPr lang="en-US" sz="1800" dirty="0" err="1">
                    <a:latin typeface="+mn-lt"/>
                  </a:rPr>
                  <a:t>động</a:t>
                </a:r>
                <a:r>
                  <a:rPr lang="en-US" sz="1800" dirty="0">
                    <a:latin typeface="+mn-lt"/>
                  </a:rPr>
                  <a:t> </a:t>
                </a:r>
                <a:r>
                  <a:rPr lang="en-US" sz="1800" dirty="0" err="1">
                    <a:latin typeface="+mn-lt"/>
                  </a:rPr>
                  <a:t>của</a:t>
                </a:r>
                <a:r>
                  <a:rPr lang="en-US" sz="1800" dirty="0">
                    <a:latin typeface="+mn-lt"/>
                  </a:rPr>
                  <a:t> </a:t>
                </a:r>
                <a:r>
                  <a:rPr lang="en-US" sz="1800" dirty="0" err="1">
                    <a:latin typeface="+mn-lt"/>
                  </a:rPr>
                  <a:t>ánh</a:t>
                </a:r>
                <a:r>
                  <a:rPr lang="en-US" sz="1800" dirty="0">
                    <a:latin typeface="+mn-lt"/>
                  </a:rPr>
                  <a:t> </a:t>
                </a:r>
                <a:r>
                  <a:rPr lang="en-US" sz="1800" dirty="0" err="1">
                    <a:latin typeface="+mn-lt"/>
                  </a:rPr>
                  <a:t>xạ</a:t>
                </a:r>
                <a:r>
                  <a:rPr lang="en-US" sz="1800" dirty="0">
                    <a:latin typeface="+mn-lt"/>
                  </a:rPr>
                  <a:t> co </a:t>
                </a:r>
                <a:r>
                  <a:rPr lang="en-US" sz="1800" dirty="0" err="1">
                    <a:latin typeface="+mn-lt"/>
                  </a:rPr>
                  <a:t>trong</a:t>
                </a:r>
                <a:r>
                  <a:rPr lang="en-US" sz="1800" dirty="0">
                    <a:latin typeface="+mn-lt"/>
                  </a:rPr>
                  <a:t> </a:t>
                </a:r>
                <a:r>
                  <a:rPr lang="en-US" sz="1800" dirty="0" err="1">
                    <a:latin typeface="+mn-lt"/>
                  </a:rPr>
                  <a:t>không</a:t>
                </a:r>
                <a:r>
                  <a:rPr lang="en-US" sz="1800" dirty="0">
                    <a:latin typeface="+mn-lt"/>
                  </a:rPr>
                  <a:t> </a:t>
                </a:r>
                <a:r>
                  <a:rPr lang="en-US" sz="1800" dirty="0" err="1">
                    <a:latin typeface="+mn-lt"/>
                  </a:rPr>
                  <a:t>gian</a:t>
                </a:r>
                <a:r>
                  <a:rPr lang="en-US" sz="1800" dirty="0">
                    <a:latin typeface="+mn-lt"/>
                  </a:rPr>
                  <a:t> metric </a:t>
                </a:r>
                <a:r>
                  <a:rPr lang="en-US" sz="1800" dirty="0" err="1">
                    <a:latin typeface="+mn-lt"/>
                  </a:rPr>
                  <a:t>đầy</a:t>
                </a:r>
                <a:r>
                  <a:rPr lang="en-US" sz="1800" dirty="0">
                    <a:latin typeface="+mn-lt"/>
                  </a:rPr>
                  <a:t> </a:t>
                </a:r>
                <a:r>
                  <a:rPr lang="en-US" sz="1800" dirty="0" err="1">
                    <a:latin typeface="+mn-lt"/>
                  </a:rPr>
                  <a:t>đủ</a:t>
                </a:r>
                <a:r>
                  <a:rPr lang="en-US" sz="1800" dirty="0">
                    <a:latin typeface="+mn-lt"/>
                  </a:rPr>
                  <a:t>.</a:t>
                </a:r>
                <a:r>
                  <a:rPr lang="en-US" sz="1800" b="1" dirty="0">
                    <a:latin typeface="+mn-lt"/>
                  </a:rPr>
                  <a:t> </a:t>
                </a:r>
              </a:p>
              <a:p>
                <a:pPr marL="88900" indent="0">
                  <a:buNone/>
                </a:pPr>
                <a:r>
                  <a:rPr lang="en-US" sz="1800" dirty="0" err="1">
                    <a:latin typeface="+mn-lt"/>
                  </a:rPr>
                  <a:t>Xét</a:t>
                </a:r>
                <a:r>
                  <a:rPr lang="en-US" sz="1800" dirty="0">
                    <a:latin typeface="+mn-lt"/>
                  </a:rPr>
                  <a:t> </a:t>
                </a:r>
                <a:r>
                  <a:rPr lang="en-US" sz="1800" dirty="0" err="1">
                    <a:latin typeface="+mn-lt"/>
                  </a:rPr>
                  <a:t>trên</a:t>
                </a:r>
                <a:r>
                  <a:rPr lang="en-US" sz="1800" dirty="0">
                    <a:latin typeface="+mn-lt"/>
                  </a:rPr>
                  <a:t> </a:t>
                </a:r>
                <a:r>
                  <a:rPr lang="en-US" sz="1800" dirty="0" err="1">
                    <a:latin typeface="+mn-lt"/>
                  </a:rPr>
                  <a:t>không</a:t>
                </a:r>
                <a:r>
                  <a:rPr lang="en-US" sz="1800" dirty="0">
                    <a:latin typeface="+mn-lt"/>
                  </a:rPr>
                  <a:t> </a:t>
                </a:r>
                <a:r>
                  <a:rPr lang="en-US" sz="1800" dirty="0" err="1">
                    <a:latin typeface="+mn-lt"/>
                  </a:rPr>
                  <a:t>gian</a:t>
                </a:r>
                <a:r>
                  <a:rPr lang="en-US" sz="1800" dirty="0">
                    <a:latin typeface="+mn-lt"/>
                  </a:rPr>
                  <a:t> </a:t>
                </a:r>
                <a:r>
                  <a:rPr lang="en-US" sz="1800" dirty="0" err="1">
                    <a:latin typeface="+mn-lt"/>
                  </a:rPr>
                  <a:t>các</a:t>
                </a:r>
                <a:r>
                  <a:rPr lang="en-US" sz="1800" dirty="0">
                    <a:latin typeface="+mn-lt"/>
                  </a:rPr>
                  <a:t> </a:t>
                </a:r>
                <a:r>
                  <a:rPr lang="en-US" sz="1800" dirty="0" err="1">
                    <a:latin typeface="+mn-lt"/>
                  </a:rPr>
                  <a:t>hàm</a:t>
                </a:r>
                <a:r>
                  <a:rPr lang="en-US" sz="1800" dirty="0">
                    <a:latin typeface="+mn-lt"/>
                  </a:rPr>
                  <a:t> </a:t>
                </a:r>
                <a:r>
                  <a:rPr lang="en-US" sz="1800" dirty="0" err="1">
                    <a:latin typeface="+mn-lt"/>
                  </a:rPr>
                  <a:t>liên</a:t>
                </a:r>
                <a:r>
                  <a:rPr lang="en-US" sz="1800" dirty="0">
                    <a:latin typeface="+mn-lt"/>
                  </a:rPr>
                  <a:t> </a:t>
                </a:r>
                <a:r>
                  <a:rPr lang="en-US" sz="1800" dirty="0" err="1">
                    <a:latin typeface="+mn-lt"/>
                  </a:rPr>
                  <a:t>tục</a:t>
                </a:r>
                <a:r>
                  <a:rPr lang="en-US" sz="1800" dirty="0">
                    <a:latin typeface="+mn-lt"/>
                  </a:rPr>
                  <a:t> </a:t>
                </a:r>
                <a14:m>
                  <m:oMath xmlns:m="http://schemas.openxmlformats.org/officeDocument/2006/math">
                    <m:sSub>
                      <m:sSubPr>
                        <m:ctrlPr>
                          <a:rPr lang="en-US" sz="1800" b="0" i="1" smtClean="0">
                            <a:latin typeface="+mn-lt"/>
                          </a:rPr>
                        </m:ctrlPr>
                      </m:sSubPr>
                      <m:e>
                        <m:r>
                          <a:rPr lang="en-US" sz="1800" b="0" i="1" smtClean="0">
                            <a:latin typeface="+mn-lt"/>
                          </a:rPr>
                          <m:t>𝐶</m:t>
                        </m:r>
                      </m:e>
                      <m:sub>
                        <m:d>
                          <m:dPr>
                            <m:begChr m:val="["/>
                            <m:endChr m:val="]"/>
                            <m:ctrlPr>
                              <a:rPr lang="en-US" sz="1800" b="0" i="1" smtClean="0">
                                <a:latin typeface="+mn-lt"/>
                              </a:rPr>
                            </m:ctrlPr>
                          </m:dPr>
                          <m:e>
                            <m:r>
                              <a:rPr lang="en-US" sz="1800" b="0" i="1" smtClean="0">
                                <a:latin typeface="+mn-lt"/>
                              </a:rPr>
                              <m:t>𝑎</m:t>
                            </m:r>
                            <m:r>
                              <a:rPr lang="en-US" sz="1800" b="0" i="1" smtClean="0">
                                <a:latin typeface="+mn-lt"/>
                              </a:rPr>
                              <m:t>,</m:t>
                            </m:r>
                            <m:r>
                              <a:rPr lang="en-US" sz="1800" b="0" i="1" smtClean="0">
                                <a:latin typeface="+mn-lt"/>
                              </a:rPr>
                              <m:t>𝑏</m:t>
                            </m:r>
                          </m:e>
                        </m:d>
                      </m:sub>
                    </m:sSub>
                  </m:oMath>
                </a14:m>
                <a:r>
                  <a:rPr lang="en-US" sz="1800" dirty="0">
                    <a:latin typeface="+mn-lt"/>
                  </a:rPr>
                  <a:t> </a:t>
                </a:r>
                <a:r>
                  <a:rPr lang="en-US" sz="1800" dirty="0" err="1">
                    <a:latin typeface="+mn-lt"/>
                  </a:rPr>
                  <a:t>với</a:t>
                </a:r>
                <a:r>
                  <a:rPr lang="en-US" sz="1800" dirty="0">
                    <a:latin typeface="+mn-lt"/>
                  </a:rPr>
                  <a:t> </a:t>
                </a:r>
                <a:r>
                  <a:rPr lang="en-US" sz="1800" dirty="0" err="1">
                    <a:latin typeface="+mn-lt"/>
                  </a:rPr>
                  <a:t>chuẩn</a:t>
                </a:r>
                <a:r>
                  <a:rPr lang="en-US" sz="1800" dirty="0">
                    <a:latin typeface="+mn-lt"/>
                  </a:rPr>
                  <a:t> </a:t>
                </a:r>
                <a:r>
                  <a:rPr lang="en-US" sz="1800" dirty="0" err="1">
                    <a:latin typeface="+mn-lt"/>
                  </a:rPr>
                  <a:t>thông</a:t>
                </a:r>
                <a:r>
                  <a:rPr lang="en-US" sz="1800" dirty="0">
                    <a:latin typeface="+mn-lt"/>
                  </a:rPr>
                  <a:t> </a:t>
                </a:r>
                <a:r>
                  <a:rPr lang="en-US" sz="1800" dirty="0" err="1">
                    <a:latin typeface="+mn-lt"/>
                  </a:rPr>
                  <a:t>thường</a:t>
                </a:r>
                <a:r>
                  <a:rPr lang="en-US" sz="1800" dirty="0">
                    <a:latin typeface="+mn-lt"/>
                  </a:rPr>
                  <a:t>: </a:t>
                </a:r>
              </a:p>
              <a:p>
                <a:pPr marL="88900" indent="0">
                  <a:buNone/>
                </a:pPr>
                <a:endParaRPr lang="en-US" sz="1800" dirty="0">
                  <a:latin typeface="+mn-lt"/>
                </a:endParaRPr>
              </a:p>
              <a:p>
                <a:pPr marL="88900" indent="0">
                  <a:buNone/>
                </a:pPr>
                <a:endParaRPr lang="en-US" sz="1800" dirty="0">
                  <a:latin typeface="+mn-lt"/>
                </a:endParaRPr>
              </a:p>
            </p:txBody>
          </p:sp>
        </mc:Choice>
        <mc:Fallback>
          <p:sp>
            <p:nvSpPr>
              <p:cNvPr id="3" name="Text Placeholder 2">
                <a:extLst>
                  <a:ext uri="{FF2B5EF4-FFF2-40B4-BE49-F238E27FC236}">
                    <a16:creationId xmlns:a16="http://schemas.microsoft.com/office/drawing/2014/main" id="{B7520C21-A007-4596-8529-2DB29BB23E07}"/>
                  </a:ext>
                </a:extLst>
              </p:cNvPr>
              <p:cNvSpPr>
                <a:spLocks noGrp="1" noRot="1" noChangeAspect="1" noMove="1" noResize="1" noEditPoints="1" noAdjustHandles="1" noChangeArrowheads="1" noChangeShapeType="1" noTextEdit="1"/>
              </p:cNvSpPr>
              <p:nvPr>
                <p:ph type="body" idx="1"/>
              </p:nvPr>
            </p:nvSpPr>
            <p:spPr>
              <a:xfrm>
                <a:off x="1556175" y="1322756"/>
                <a:ext cx="6616800" cy="2872189"/>
              </a:xfrm>
              <a:blipFill>
                <a:blip r:embed="rId3"/>
                <a:stretch>
                  <a:fillRect/>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82AC737F-C11D-440B-AEB9-DAD7FE4A2C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7" name="Star: 5 Points 6">
            <a:extLst>
              <a:ext uri="{FF2B5EF4-FFF2-40B4-BE49-F238E27FC236}">
                <a16:creationId xmlns:a16="http://schemas.microsoft.com/office/drawing/2014/main" id="{CBF11F8D-01AB-4B67-A6EA-B1C4CA57519B}"/>
              </a:ext>
            </a:extLst>
          </p:cNvPr>
          <p:cNvSpPr/>
          <p:nvPr/>
        </p:nvSpPr>
        <p:spPr>
          <a:xfrm>
            <a:off x="1673680" y="1639111"/>
            <a:ext cx="94160" cy="8980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Object 7">
            <a:extLst>
              <a:ext uri="{FF2B5EF4-FFF2-40B4-BE49-F238E27FC236}">
                <a16:creationId xmlns:a16="http://schemas.microsoft.com/office/drawing/2014/main" id="{056BF6C0-4461-43B6-8925-413F9E60487E}"/>
              </a:ext>
            </a:extLst>
          </p:cNvPr>
          <p:cNvGraphicFramePr>
            <a:graphicFrameLocks noChangeAspect="1"/>
          </p:cNvGraphicFramePr>
          <p:nvPr>
            <p:extLst>
              <p:ext uri="{D42A27DB-BD31-4B8C-83A1-F6EECF244321}">
                <p14:modId xmlns:p14="http://schemas.microsoft.com/office/powerpoint/2010/main" val="4106119045"/>
              </p:ext>
            </p:extLst>
          </p:nvPr>
        </p:nvGraphicFramePr>
        <p:xfrm>
          <a:off x="2750820" y="1639111"/>
          <a:ext cx="3371850" cy="674687"/>
        </p:xfrm>
        <a:graphic>
          <a:graphicData uri="http://schemas.openxmlformats.org/presentationml/2006/ole">
            <mc:AlternateContent xmlns:mc="http://schemas.openxmlformats.org/markup-compatibility/2006">
              <mc:Choice xmlns:v="urn:schemas-microsoft-com:vml" Requires="v">
                <p:oleObj spid="_x0000_s5142" name="Equation" r:id="rId4" imgW="1777680" imgH="355320" progId="Equation.DSMT4">
                  <p:embed/>
                </p:oleObj>
              </mc:Choice>
              <mc:Fallback>
                <p:oleObj name="Equation" r:id="rId4" imgW="1777680" imgH="355320" progId="Equation.DSMT4">
                  <p:embed/>
                  <p:pic>
                    <p:nvPicPr>
                      <p:cNvPr id="8" name="Object 7">
                        <a:extLst>
                          <a:ext uri="{FF2B5EF4-FFF2-40B4-BE49-F238E27FC236}">
                            <a16:creationId xmlns:a16="http://schemas.microsoft.com/office/drawing/2014/main" id="{056BF6C0-4461-43B6-8925-413F9E60487E}"/>
                          </a:ext>
                        </a:extLst>
                      </p:cNvPr>
                      <p:cNvPicPr/>
                      <p:nvPr/>
                    </p:nvPicPr>
                    <p:blipFill>
                      <a:blip r:embed="rId5"/>
                      <a:stretch>
                        <a:fillRect/>
                      </a:stretch>
                    </p:blipFill>
                    <p:spPr>
                      <a:xfrm>
                        <a:off x="2750820" y="1639111"/>
                        <a:ext cx="3371850" cy="674687"/>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4D756456-3C35-41E3-8221-70E344315338}"/>
              </a:ext>
            </a:extLst>
          </p:cNvPr>
          <p:cNvGraphicFramePr>
            <a:graphicFrameLocks noChangeAspect="1"/>
          </p:cNvGraphicFramePr>
          <p:nvPr>
            <p:extLst>
              <p:ext uri="{D42A27DB-BD31-4B8C-83A1-F6EECF244321}">
                <p14:modId xmlns:p14="http://schemas.microsoft.com/office/powerpoint/2010/main" val="1414376315"/>
              </p:ext>
            </p:extLst>
          </p:nvPr>
        </p:nvGraphicFramePr>
        <p:xfrm>
          <a:off x="2827494" y="3370500"/>
          <a:ext cx="3295176" cy="648657"/>
        </p:xfrm>
        <a:graphic>
          <a:graphicData uri="http://schemas.openxmlformats.org/presentationml/2006/ole">
            <mc:AlternateContent xmlns:mc="http://schemas.openxmlformats.org/markup-compatibility/2006">
              <mc:Choice xmlns:v="urn:schemas-microsoft-com:vml" Requires="v">
                <p:oleObj spid="_x0000_s5143" name="Equation" r:id="rId6" imgW="1612800" imgH="317160" progId="Equation.DSMT4">
                  <p:embed/>
                </p:oleObj>
              </mc:Choice>
              <mc:Fallback>
                <p:oleObj name="Equation" r:id="rId6" imgW="1612800" imgH="317160" progId="Equation.DSMT4">
                  <p:embed/>
                  <p:pic>
                    <p:nvPicPr>
                      <p:cNvPr id="4" name="Object 3">
                        <a:extLst>
                          <a:ext uri="{FF2B5EF4-FFF2-40B4-BE49-F238E27FC236}">
                            <a16:creationId xmlns:a16="http://schemas.microsoft.com/office/drawing/2014/main" id="{4D756456-3C35-41E3-8221-70E344315338}"/>
                          </a:ext>
                        </a:extLst>
                      </p:cNvPr>
                      <p:cNvPicPr/>
                      <p:nvPr/>
                    </p:nvPicPr>
                    <p:blipFill>
                      <a:blip r:embed="rId7"/>
                      <a:stretch>
                        <a:fillRect/>
                      </a:stretch>
                    </p:blipFill>
                    <p:spPr>
                      <a:xfrm>
                        <a:off x="2827494" y="3370500"/>
                        <a:ext cx="3295176" cy="648657"/>
                      </a:xfrm>
                      <a:prstGeom prst="rect">
                        <a:avLst/>
                      </a:prstGeom>
                    </p:spPr>
                  </p:pic>
                </p:oleObj>
              </mc:Fallback>
            </mc:AlternateContent>
          </a:graphicData>
        </a:graphic>
      </p:graphicFrame>
    </p:spTree>
    <p:extLst>
      <p:ext uri="{BB962C8B-B14F-4D97-AF65-F5344CB8AC3E}">
        <p14:creationId xmlns:p14="http://schemas.microsoft.com/office/powerpoint/2010/main" val="3195038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4156D-EED9-42D8-8189-4E9B59CE9E40}"/>
              </a:ext>
            </a:extLst>
          </p:cNvPr>
          <p:cNvSpPr>
            <a:spLocks noGrp="1"/>
          </p:cNvSpPr>
          <p:nvPr>
            <p:ph type="title"/>
          </p:nvPr>
        </p:nvSpPr>
        <p:spPr/>
        <p:txBody>
          <a:bodyPr/>
          <a:lstStyle/>
          <a:p>
            <a:r>
              <a:rPr lang="en-US" dirty="0" err="1"/>
              <a:t>Phương</a:t>
            </a:r>
            <a:r>
              <a:rPr lang="en-US" dirty="0"/>
              <a:t> </a:t>
            </a:r>
            <a:r>
              <a:rPr lang="en-US" dirty="0" err="1"/>
              <a:t>pháp</a:t>
            </a:r>
            <a:r>
              <a:rPr lang="en-US" dirty="0"/>
              <a:t> </a:t>
            </a:r>
            <a:r>
              <a:rPr lang="en-US" dirty="0" err="1"/>
              <a:t>xấp</a:t>
            </a:r>
            <a:r>
              <a:rPr lang="en-US" dirty="0"/>
              <a:t> </a:t>
            </a:r>
            <a:r>
              <a:rPr lang="en-US" dirty="0" err="1"/>
              <a:t>xỉ</a:t>
            </a:r>
            <a:r>
              <a:rPr lang="en-US" dirty="0"/>
              <a:t> </a:t>
            </a:r>
            <a:r>
              <a:rPr lang="en-US" dirty="0" err="1"/>
              <a:t>liên</a:t>
            </a:r>
            <a:r>
              <a:rPr lang="en-US" dirty="0"/>
              <a:t> </a:t>
            </a:r>
            <a:r>
              <a:rPr lang="en-US" dirty="0" err="1"/>
              <a:t>tiếp</a:t>
            </a:r>
            <a:r>
              <a:rPr lang="en-US" dirty="0"/>
              <a:t> Picard</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20277E10-DAED-4EE7-BD8F-DA888378B069}"/>
                  </a:ext>
                </a:extLst>
              </p:cNvPr>
              <p:cNvSpPr>
                <a:spLocks noGrp="1"/>
              </p:cNvSpPr>
              <p:nvPr>
                <p:ph type="body" idx="1"/>
              </p:nvPr>
            </p:nvSpPr>
            <p:spPr>
              <a:xfrm>
                <a:off x="1556175" y="1439365"/>
                <a:ext cx="6616800" cy="2864025"/>
              </a:xfrm>
            </p:spPr>
            <p:txBody>
              <a:bodyPr/>
              <a:lstStyle/>
              <a:p>
                <a:pPr marL="88900" indent="0">
                  <a:buNone/>
                </a:pPr>
                <a:r>
                  <a:rPr lang="en-US" b="1" dirty="0"/>
                  <a:t>   </a:t>
                </a:r>
                <a:r>
                  <a:rPr lang="en-US" b="1" dirty="0" err="1"/>
                  <a:t>Làm</a:t>
                </a:r>
                <a:r>
                  <a:rPr lang="en-US" b="1" dirty="0"/>
                  <a:t> </a:t>
                </a:r>
                <a:r>
                  <a:rPr lang="en-US" b="1" dirty="0" err="1"/>
                  <a:t>rõ</a:t>
                </a:r>
                <a:r>
                  <a:rPr lang="en-US" b="1" dirty="0"/>
                  <a:t> </a:t>
                </a:r>
                <a:r>
                  <a:rPr lang="en-US" b="1" dirty="0" err="1"/>
                  <a:t>phương</a:t>
                </a:r>
                <a:r>
                  <a:rPr lang="en-US" b="1" dirty="0"/>
                  <a:t> </a:t>
                </a:r>
                <a:r>
                  <a:rPr lang="en-US" b="1" dirty="0" err="1"/>
                  <a:t>pháp</a:t>
                </a:r>
                <a:endParaRPr lang="en-US" b="1" dirty="0"/>
              </a:p>
              <a:p>
                <a:r>
                  <a:rPr lang="en-US" dirty="0" err="1"/>
                  <a:t>Định</a:t>
                </a:r>
                <a:r>
                  <a:rPr lang="en-US" dirty="0"/>
                  <a:t> </a:t>
                </a:r>
                <a:r>
                  <a:rPr lang="en-US" dirty="0" err="1"/>
                  <a:t>nghĩa</a:t>
                </a:r>
                <a:r>
                  <a:rPr lang="en-US" dirty="0"/>
                  <a:t> 1: Cho </a:t>
                </a:r>
                <a:r>
                  <a:rPr lang="en-US" dirty="0" err="1"/>
                  <a:t>hàm</a:t>
                </a:r>
                <a:r>
                  <a:rPr lang="en-US" dirty="0"/>
                  <a:t>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a:r>
                <a:r>
                  <a:rPr lang="en-US" dirty="0" err="1"/>
                  <a:t>xác</a:t>
                </a:r>
                <a:r>
                  <a:rPr lang="en-US" dirty="0"/>
                  <a:t> </a:t>
                </a:r>
                <a:r>
                  <a:rPr lang="en-US" dirty="0" err="1"/>
                  <a:t>định</a:t>
                </a:r>
                <a:r>
                  <a:rPr lang="en-US" dirty="0"/>
                  <a:t> </a:t>
                </a:r>
                <a:r>
                  <a:rPr lang="en-US" dirty="0" err="1"/>
                  <a:t>trên</a:t>
                </a:r>
                <a:r>
                  <a:rPr lang="en-US" dirty="0"/>
                  <a:t> </a:t>
                </a:r>
                <a:r>
                  <a:rPr lang="en-US" dirty="0" err="1"/>
                  <a:t>miền</a:t>
                </a:r>
                <a:r>
                  <a:rPr lang="en-US" dirty="0"/>
                  <a:t> </a:t>
                </a:r>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𝑅</m:t>
                        </m:r>
                      </m:e>
                      <m:sup>
                        <m:r>
                          <a:rPr lang="en-US" b="0" i="1" smtClean="0">
                            <a:latin typeface="Cambria Math" panose="02040503050406030204" pitchFamily="18" charset="0"/>
                            <a:ea typeface="Cambria Math" panose="02040503050406030204" pitchFamily="18" charset="0"/>
                          </a:rPr>
                          <m:t>2</m:t>
                        </m:r>
                      </m:sup>
                    </m:sSup>
                  </m:oMath>
                </a14:m>
                <a:endParaRPr lang="en-US" dirty="0"/>
              </a:p>
              <a:p>
                <a:pPr marL="88900" indent="0">
                  <a:buNone/>
                </a:pPr>
                <a:r>
                  <a:rPr lang="en-US" dirty="0"/>
                  <a:t>Ta </a:t>
                </a:r>
                <a:r>
                  <a:rPr lang="en-US" dirty="0" err="1"/>
                  <a:t>nói</a:t>
                </a:r>
                <a:r>
                  <a:rPr lang="en-US" dirty="0"/>
                  <a:t> </a:t>
                </a:r>
                <a14:m>
                  <m:oMath xmlns:m="http://schemas.openxmlformats.org/officeDocument/2006/math">
                    <m:r>
                      <a:rPr lang="en-US" b="0" i="1" smtClean="0">
                        <a:latin typeface="Cambria Math" panose="02040503050406030204" pitchFamily="18" charset="0"/>
                      </a:rPr>
                      <m:t>𝑓</m:t>
                    </m:r>
                  </m:oMath>
                </a14:m>
                <a:r>
                  <a:rPr lang="en-US" dirty="0"/>
                  <a:t> </a:t>
                </a:r>
                <a:r>
                  <a:rPr lang="en-US" dirty="0" err="1"/>
                  <a:t>thỏa</a:t>
                </a:r>
                <a:r>
                  <a:rPr lang="en-US" dirty="0"/>
                  <a:t> </a:t>
                </a:r>
                <a:r>
                  <a:rPr lang="en-US" dirty="0" err="1"/>
                  <a:t>mãn</a:t>
                </a:r>
                <a:r>
                  <a:rPr lang="en-US" dirty="0"/>
                  <a:t> </a:t>
                </a:r>
                <a:r>
                  <a:rPr lang="en-US" dirty="0" err="1"/>
                  <a:t>điều</a:t>
                </a:r>
                <a:r>
                  <a:rPr lang="en-US" dirty="0"/>
                  <a:t> </a:t>
                </a:r>
                <a:r>
                  <a:rPr lang="en-US" dirty="0" err="1"/>
                  <a:t>kiện</a:t>
                </a:r>
                <a:r>
                  <a:rPr lang="en-US" dirty="0"/>
                  <a:t> </a:t>
                </a:r>
                <a:r>
                  <a:rPr lang="en-US" dirty="0" err="1"/>
                  <a:t>Lipchiz</a:t>
                </a:r>
                <a:r>
                  <a:rPr lang="en-US" dirty="0"/>
                  <a:t> </a:t>
                </a:r>
                <a:r>
                  <a:rPr lang="en-US" dirty="0" err="1"/>
                  <a:t>theo</a:t>
                </a:r>
                <a:r>
                  <a:rPr lang="en-US" dirty="0"/>
                  <a:t> </a:t>
                </a:r>
                <a:r>
                  <a:rPr lang="en-US" dirty="0" err="1"/>
                  <a:t>biến</a:t>
                </a:r>
                <a:r>
                  <a:rPr lang="en-US" dirty="0"/>
                  <a:t> </a:t>
                </a:r>
                <a14:m>
                  <m:oMath xmlns:m="http://schemas.openxmlformats.org/officeDocument/2006/math">
                    <m:r>
                      <a:rPr lang="en-US" b="0" i="1" smtClean="0">
                        <a:latin typeface="Cambria Math" panose="02040503050406030204" pitchFamily="18" charset="0"/>
                      </a:rPr>
                      <m:t>𝑦</m:t>
                    </m:r>
                  </m:oMath>
                </a14:m>
                <a:r>
                  <a:rPr lang="en-US" dirty="0"/>
                  <a:t> </a:t>
                </a:r>
                <a:r>
                  <a:rPr lang="en-US" dirty="0" err="1"/>
                  <a:t>trên</a:t>
                </a:r>
                <a:r>
                  <a:rPr lang="en-US" dirty="0"/>
                  <a:t> </a:t>
                </a:r>
                <a14:m>
                  <m:oMath xmlns:m="http://schemas.openxmlformats.org/officeDocument/2006/math">
                    <m:r>
                      <a:rPr lang="en-US" b="0" i="1" smtClean="0">
                        <a:latin typeface="Cambria Math" panose="02040503050406030204" pitchFamily="18" charset="0"/>
                      </a:rPr>
                      <m:t>𝐷</m:t>
                    </m:r>
                  </m:oMath>
                </a14:m>
                <a:r>
                  <a:rPr lang="en-US" dirty="0"/>
                  <a:t> </a:t>
                </a:r>
                <a:r>
                  <a:rPr lang="en-US" dirty="0" err="1"/>
                  <a:t>nếu</a:t>
                </a:r>
                <a:r>
                  <a:rPr lang="en-US" dirty="0"/>
                  <a:t> </a:t>
                </a:r>
                <a:r>
                  <a:rPr lang="en-US" dirty="0" err="1"/>
                  <a:t>tồn</a:t>
                </a:r>
                <a:r>
                  <a:rPr lang="en-US" dirty="0"/>
                  <a:t> </a:t>
                </a:r>
                <a:r>
                  <a:rPr lang="en-US" dirty="0" err="1"/>
                  <a:t>tại</a:t>
                </a:r>
                <a:r>
                  <a:rPr lang="en-US" dirty="0"/>
                  <a:t> </a:t>
                </a:r>
                <a:r>
                  <a:rPr lang="en-US" dirty="0" err="1"/>
                  <a:t>hằng</a:t>
                </a:r>
                <a:r>
                  <a:rPr lang="en-US" dirty="0"/>
                  <a:t> </a:t>
                </a:r>
                <a:r>
                  <a:rPr lang="en-US" dirty="0" err="1"/>
                  <a:t>số</a:t>
                </a:r>
                <a:r>
                  <a:rPr lang="en-US" dirty="0"/>
                  <a:t> </a:t>
                </a:r>
                <a:r>
                  <a:rPr lang="en-US" dirty="0" err="1"/>
                  <a:t>dương</a:t>
                </a:r>
                <a:r>
                  <a:rPr lang="en-US" dirty="0"/>
                  <a:t> L(</a:t>
                </a:r>
                <a:r>
                  <a:rPr lang="en-US" dirty="0" err="1"/>
                  <a:t>gọi</a:t>
                </a:r>
                <a:r>
                  <a:rPr lang="en-US" dirty="0"/>
                  <a:t> </a:t>
                </a:r>
                <a:r>
                  <a:rPr lang="en-US" dirty="0" err="1"/>
                  <a:t>là</a:t>
                </a:r>
                <a:r>
                  <a:rPr lang="en-US" dirty="0"/>
                  <a:t> </a:t>
                </a:r>
                <a:r>
                  <a:rPr lang="en-US" dirty="0" err="1"/>
                  <a:t>hằng</a:t>
                </a:r>
                <a:r>
                  <a:rPr lang="en-US" dirty="0"/>
                  <a:t> </a:t>
                </a:r>
                <a:r>
                  <a:rPr lang="en-US" dirty="0" err="1"/>
                  <a:t>số</a:t>
                </a:r>
                <a:r>
                  <a:rPr lang="en-US" dirty="0"/>
                  <a:t> </a:t>
                </a:r>
                <a:r>
                  <a:rPr lang="en-US" dirty="0" err="1"/>
                  <a:t>Lipchiz</a:t>
                </a:r>
                <a:r>
                  <a:rPr lang="en-US" dirty="0"/>
                  <a:t>) </a:t>
                </a:r>
                <a:r>
                  <a:rPr lang="en-US" dirty="0" err="1"/>
                  <a:t>sao</a:t>
                </a:r>
                <a:r>
                  <a:rPr lang="en-US" dirty="0"/>
                  <a:t> </a:t>
                </a:r>
                <a:r>
                  <a:rPr lang="en-US" dirty="0" err="1"/>
                  <a:t>cho</a:t>
                </a:r>
                <a:r>
                  <a:rPr lang="en-US" dirty="0"/>
                  <a:t>:</a:t>
                </a:r>
              </a:p>
              <a:p>
                <a:pPr marL="88900" indent="0">
                  <a:buNone/>
                </a:pPr>
                <a:r>
                  <a:rPr lang="en-US" dirty="0" err="1"/>
                  <a:t>Với</a:t>
                </a:r>
                <a:r>
                  <a:rPr lang="en-US" dirty="0"/>
                  <a:t> </a:t>
                </a:r>
                <a:r>
                  <a:rPr lang="en-US" dirty="0" err="1"/>
                  <a:t>mọi</a:t>
                </a:r>
                <a:endParaRPr lang="en-US" dirty="0"/>
              </a:p>
            </p:txBody>
          </p:sp>
        </mc:Choice>
        <mc:Fallback xmlns="">
          <p:sp>
            <p:nvSpPr>
              <p:cNvPr id="3" name="Text Placeholder 2">
                <a:extLst>
                  <a:ext uri="{FF2B5EF4-FFF2-40B4-BE49-F238E27FC236}">
                    <a16:creationId xmlns:a16="http://schemas.microsoft.com/office/drawing/2014/main" id="{20277E10-DAED-4EE7-BD8F-DA888378B069}"/>
                  </a:ext>
                </a:extLst>
              </p:cNvPr>
              <p:cNvSpPr>
                <a:spLocks noGrp="1" noRot="1" noChangeAspect="1" noMove="1" noResize="1" noEditPoints="1" noAdjustHandles="1" noChangeArrowheads="1" noChangeShapeType="1" noTextEdit="1"/>
              </p:cNvSpPr>
              <p:nvPr>
                <p:ph type="body" idx="1"/>
              </p:nvPr>
            </p:nvSpPr>
            <p:spPr>
              <a:xfrm>
                <a:off x="1556175" y="1439365"/>
                <a:ext cx="6616800" cy="2864025"/>
              </a:xfrm>
              <a:blipFill>
                <a:blip r:embed="rId3"/>
                <a:stretch>
                  <a:fillRect b="-1702"/>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ECA4C8A6-6277-4FFF-A4F9-A8D5FF2FE12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graphicFrame>
        <p:nvGraphicFramePr>
          <p:cNvPr id="7" name="Object 6">
            <a:extLst>
              <a:ext uri="{FF2B5EF4-FFF2-40B4-BE49-F238E27FC236}">
                <a16:creationId xmlns:a16="http://schemas.microsoft.com/office/drawing/2014/main" id="{E75C731B-AF7E-430A-AAFA-D22703638A54}"/>
              </a:ext>
            </a:extLst>
          </p:cNvPr>
          <p:cNvGraphicFramePr>
            <a:graphicFrameLocks noChangeAspect="1"/>
          </p:cNvGraphicFramePr>
          <p:nvPr>
            <p:extLst>
              <p:ext uri="{D42A27DB-BD31-4B8C-83A1-F6EECF244321}">
                <p14:modId xmlns:p14="http://schemas.microsoft.com/office/powerpoint/2010/main" val="646622058"/>
              </p:ext>
            </p:extLst>
          </p:nvPr>
        </p:nvGraphicFramePr>
        <p:xfrm>
          <a:off x="2758395" y="3392941"/>
          <a:ext cx="3307669" cy="462572"/>
        </p:xfrm>
        <a:graphic>
          <a:graphicData uri="http://schemas.openxmlformats.org/presentationml/2006/ole">
            <mc:AlternateContent xmlns:mc="http://schemas.openxmlformats.org/markup-compatibility/2006">
              <mc:Choice xmlns:v="urn:schemas-microsoft-com:vml" Requires="v">
                <p:oleObj spid="_x0000_s6170" name="Equation" r:id="rId4" imgW="1815840" imgH="253800" progId="Equation.DSMT4">
                  <p:embed/>
                </p:oleObj>
              </mc:Choice>
              <mc:Fallback>
                <p:oleObj name="Equation" r:id="rId4" imgW="1815840" imgH="253800" progId="Equation.DSMT4">
                  <p:embed/>
                  <p:pic>
                    <p:nvPicPr>
                      <p:cNvPr id="7" name="Object 6">
                        <a:extLst>
                          <a:ext uri="{FF2B5EF4-FFF2-40B4-BE49-F238E27FC236}">
                            <a16:creationId xmlns:a16="http://schemas.microsoft.com/office/drawing/2014/main" id="{E75C731B-AF7E-430A-AAFA-D22703638A54}"/>
                          </a:ext>
                        </a:extLst>
                      </p:cNvPr>
                      <p:cNvPicPr/>
                      <p:nvPr/>
                    </p:nvPicPr>
                    <p:blipFill>
                      <a:blip r:embed="rId5"/>
                      <a:stretch>
                        <a:fillRect/>
                      </a:stretch>
                    </p:blipFill>
                    <p:spPr>
                      <a:xfrm>
                        <a:off x="2758395" y="3392941"/>
                        <a:ext cx="3307669" cy="462572"/>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EFD19F5C-FF28-4923-A474-6BA5329DAFAC}"/>
              </a:ext>
            </a:extLst>
          </p:cNvPr>
          <p:cNvGraphicFramePr>
            <a:graphicFrameLocks noChangeAspect="1"/>
          </p:cNvGraphicFramePr>
          <p:nvPr>
            <p:extLst>
              <p:ext uri="{D42A27DB-BD31-4B8C-83A1-F6EECF244321}">
                <p14:modId xmlns:p14="http://schemas.microsoft.com/office/powerpoint/2010/main" val="3586741538"/>
              </p:ext>
            </p:extLst>
          </p:nvPr>
        </p:nvGraphicFramePr>
        <p:xfrm>
          <a:off x="2791920" y="3828001"/>
          <a:ext cx="1958975" cy="436562"/>
        </p:xfrm>
        <a:graphic>
          <a:graphicData uri="http://schemas.openxmlformats.org/presentationml/2006/ole">
            <mc:AlternateContent xmlns:mc="http://schemas.openxmlformats.org/markup-compatibility/2006">
              <mc:Choice xmlns:v="urn:schemas-microsoft-com:vml" Requires="v">
                <p:oleObj spid="_x0000_s6171" name="Equation" r:id="rId6" imgW="1028520" imgH="228600" progId="Equation.DSMT4">
                  <p:embed/>
                </p:oleObj>
              </mc:Choice>
              <mc:Fallback>
                <p:oleObj name="Equation" r:id="rId6" imgW="1028520" imgH="228600" progId="Equation.DSMT4">
                  <p:embed/>
                  <p:pic>
                    <p:nvPicPr>
                      <p:cNvPr id="8" name="Object 7">
                        <a:extLst>
                          <a:ext uri="{FF2B5EF4-FFF2-40B4-BE49-F238E27FC236}">
                            <a16:creationId xmlns:a16="http://schemas.microsoft.com/office/drawing/2014/main" id="{EFD19F5C-FF28-4923-A474-6BA5329DAFAC}"/>
                          </a:ext>
                        </a:extLst>
                      </p:cNvPr>
                      <p:cNvPicPr/>
                      <p:nvPr/>
                    </p:nvPicPr>
                    <p:blipFill>
                      <a:blip r:embed="rId7"/>
                      <a:stretch>
                        <a:fillRect/>
                      </a:stretch>
                    </p:blipFill>
                    <p:spPr>
                      <a:xfrm>
                        <a:off x="2791920" y="3828001"/>
                        <a:ext cx="1958975" cy="436562"/>
                      </a:xfrm>
                      <a:prstGeom prst="rect">
                        <a:avLst/>
                      </a:prstGeom>
                    </p:spPr>
                  </p:pic>
                </p:oleObj>
              </mc:Fallback>
            </mc:AlternateContent>
          </a:graphicData>
        </a:graphic>
      </p:graphicFrame>
      <p:sp>
        <p:nvSpPr>
          <p:cNvPr id="9" name="Star: 5 Points 8">
            <a:extLst>
              <a:ext uri="{FF2B5EF4-FFF2-40B4-BE49-F238E27FC236}">
                <a16:creationId xmlns:a16="http://schemas.microsoft.com/office/drawing/2014/main" id="{DBEE0C0E-4237-4610-A146-EAF5068D6F70}"/>
              </a:ext>
            </a:extLst>
          </p:cNvPr>
          <p:cNvSpPr/>
          <p:nvPr/>
        </p:nvSpPr>
        <p:spPr>
          <a:xfrm>
            <a:off x="1699866" y="1706336"/>
            <a:ext cx="153427" cy="13879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6460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797A0-17F5-46F9-837E-F092B2581223}"/>
              </a:ext>
            </a:extLst>
          </p:cNvPr>
          <p:cNvSpPr>
            <a:spLocks noGrp="1"/>
          </p:cNvSpPr>
          <p:nvPr>
            <p:ph type="title"/>
          </p:nvPr>
        </p:nvSpPr>
        <p:spPr/>
        <p:txBody>
          <a:bodyPr/>
          <a:lstStyle/>
          <a:p>
            <a:r>
              <a:rPr lang="en-US" dirty="0" err="1"/>
              <a:t>Phương</a:t>
            </a:r>
            <a:r>
              <a:rPr lang="en-US" dirty="0"/>
              <a:t> </a:t>
            </a:r>
            <a:r>
              <a:rPr lang="en-US" dirty="0" err="1"/>
              <a:t>pháp</a:t>
            </a:r>
            <a:r>
              <a:rPr lang="en-US" dirty="0"/>
              <a:t> </a:t>
            </a:r>
            <a:r>
              <a:rPr lang="en-US" dirty="0" err="1"/>
              <a:t>xấp</a:t>
            </a:r>
            <a:r>
              <a:rPr lang="en-US" dirty="0"/>
              <a:t> </a:t>
            </a:r>
            <a:r>
              <a:rPr lang="en-US" dirty="0" err="1"/>
              <a:t>xỉ</a:t>
            </a:r>
            <a:r>
              <a:rPr lang="en-US" dirty="0"/>
              <a:t> </a:t>
            </a:r>
            <a:r>
              <a:rPr lang="en-US" dirty="0" err="1"/>
              <a:t>liên</a:t>
            </a:r>
            <a:r>
              <a:rPr lang="en-US" dirty="0"/>
              <a:t> </a:t>
            </a:r>
            <a:r>
              <a:rPr lang="en-US" dirty="0" err="1"/>
              <a:t>tiếp</a:t>
            </a:r>
            <a:r>
              <a:rPr lang="en-US" dirty="0"/>
              <a:t> Picard</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21CE435-D602-45E2-B4EC-E0CBB130A4BA}"/>
                  </a:ext>
                </a:extLst>
              </p:cNvPr>
              <p:cNvSpPr>
                <a:spLocks noGrp="1"/>
              </p:cNvSpPr>
              <p:nvPr>
                <p:ph type="body" idx="1"/>
              </p:nvPr>
            </p:nvSpPr>
            <p:spPr>
              <a:xfrm>
                <a:off x="1556174" y="1373335"/>
                <a:ext cx="6749625" cy="3073649"/>
              </a:xfrm>
            </p:spPr>
            <p:txBody>
              <a:bodyPr/>
              <a:lstStyle/>
              <a:p>
                <a:pPr marL="88900" indent="0">
                  <a:buNone/>
                </a:pPr>
                <a:r>
                  <a:rPr lang="en-US" b="1" dirty="0"/>
                  <a:t>Bổ </a:t>
                </a:r>
                <a:r>
                  <a:rPr lang="en-US" b="1" dirty="0" err="1"/>
                  <a:t>đề</a:t>
                </a:r>
                <a:r>
                  <a:rPr lang="en-US" b="1" dirty="0"/>
                  <a:t> 1: </a:t>
                </a:r>
                <a:r>
                  <a:rPr lang="en-US" dirty="0" err="1"/>
                  <a:t>Giả</a:t>
                </a:r>
                <a:r>
                  <a:rPr lang="en-US" dirty="0"/>
                  <a:t> </a:t>
                </a:r>
                <a:r>
                  <a:rPr lang="en-US" dirty="0" err="1"/>
                  <a:t>sử</a:t>
                </a:r>
                <a:r>
                  <a:rPr lang="en-US" dirty="0"/>
                  <a:t> </a:t>
                </a:r>
                <a14:m>
                  <m:oMath xmlns:m="http://schemas.openxmlformats.org/officeDocument/2006/math">
                    <m:r>
                      <a:rPr lang="en-US" b="0" i="1" smtClean="0">
                        <a:latin typeface="Cambria Math" panose="02040503050406030204" pitchFamily="18" charset="0"/>
                      </a:rPr>
                      <m:t>𝑓</m:t>
                    </m:r>
                  </m:oMath>
                </a14:m>
                <a:r>
                  <a:rPr lang="en-US" dirty="0"/>
                  <a:t> </a:t>
                </a:r>
                <a:r>
                  <a:rPr lang="en-US" dirty="0" err="1"/>
                  <a:t>liên</a:t>
                </a:r>
                <a:r>
                  <a:rPr lang="en-US" dirty="0"/>
                  <a:t> </a:t>
                </a:r>
                <a:r>
                  <a:rPr lang="en-US" dirty="0" err="1"/>
                  <a:t>tục</a:t>
                </a:r>
                <a:r>
                  <a:rPr lang="en-US" dirty="0"/>
                  <a:t> </a:t>
                </a:r>
                <a:r>
                  <a:rPr lang="en-US" dirty="0" err="1"/>
                  <a:t>trên</a:t>
                </a:r>
                <a:r>
                  <a:rPr lang="en-US" dirty="0"/>
                  <a:t> </a:t>
                </a:r>
                <a:r>
                  <a:rPr lang="en-US" dirty="0" err="1"/>
                  <a:t>hình</a:t>
                </a:r>
                <a:r>
                  <a:rPr lang="en-US" dirty="0"/>
                  <a:t> </a:t>
                </a:r>
                <a:r>
                  <a:rPr lang="en-US" dirty="0" err="1"/>
                  <a:t>chữ</a:t>
                </a:r>
                <a:r>
                  <a:rPr lang="en-US" dirty="0"/>
                  <a:t> </a:t>
                </a:r>
                <a:r>
                  <a:rPr lang="en-US" dirty="0" err="1"/>
                  <a:t>nhật</a:t>
                </a:r>
                <a:endParaRPr lang="en-US" dirty="0"/>
              </a:p>
              <a:p>
                <a:pPr marL="88900" indent="0">
                  <a:buNone/>
                </a:pPr>
                <a:endParaRPr lang="en-US" dirty="0"/>
              </a:p>
              <a:p>
                <a:pPr marL="88900" indent="0">
                  <a:buNone/>
                </a:pPr>
                <a:r>
                  <a:rPr lang="en-US" dirty="0" err="1"/>
                  <a:t>Đặt</a:t>
                </a:r>
                <a:r>
                  <a:rPr lang="en-US" dirty="0"/>
                  <a:t> </a:t>
                </a:r>
              </a:p>
              <a:p>
                <a:pPr marL="88900" indent="0">
                  <a:buNone/>
                </a:pPr>
                <a:r>
                  <a:rPr lang="en-US" dirty="0"/>
                  <a:t>Khi </a:t>
                </a:r>
                <a:r>
                  <a:rPr lang="en-US" dirty="0" err="1"/>
                  <a:t>đó</a:t>
                </a:r>
                <a:r>
                  <a:rPr lang="en-US" dirty="0"/>
                  <a:t> </a:t>
                </a:r>
                <a:r>
                  <a:rPr lang="en-US" dirty="0" err="1"/>
                  <a:t>với</a:t>
                </a:r>
                <a:r>
                  <a:rPr lang="en-US" dirty="0"/>
                  <a:t> </a:t>
                </a:r>
                <a:r>
                  <a:rPr lang="en-US" dirty="0" err="1"/>
                  <a:t>mọi</a:t>
                </a:r>
                <a:r>
                  <a:rPr lang="en-US" dirty="0"/>
                  <a:t>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𝐼</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ea typeface="Cambria Math" panose="02040503050406030204" pitchFamily="18" charset="0"/>
                      </a:rPr>
                      <m:t>]</m:t>
                    </m:r>
                  </m:oMath>
                </a14:m>
                <a:endParaRPr lang="en-US" dirty="0"/>
              </a:p>
              <a:p>
                <a:pPr marL="88900" indent="0">
                  <a:buNone/>
                </a:pPr>
                <a:r>
                  <a:rPr lang="en-US" dirty="0"/>
                  <a:t>Ta </a:t>
                </a:r>
                <a:r>
                  <a:rPr lang="en-US" dirty="0" err="1"/>
                  <a:t>có</a:t>
                </a:r>
                <a:r>
                  <a:rPr lang="en-US" dirty="0"/>
                  <a:t>:</a:t>
                </a:r>
              </a:p>
              <a:p>
                <a:pPr marL="88900" indent="0">
                  <a:buNone/>
                </a:pPr>
                <a:r>
                  <a:rPr lang="en-US" dirty="0" err="1"/>
                  <a:t>Nói</a:t>
                </a:r>
                <a:r>
                  <a:rPr lang="en-US" dirty="0"/>
                  <a:t> </a:t>
                </a:r>
                <a:r>
                  <a:rPr lang="en-US" dirty="0" err="1"/>
                  <a:t>cách</a:t>
                </a:r>
                <a:r>
                  <a:rPr lang="en-US" dirty="0"/>
                  <a:t> </a:t>
                </a:r>
                <a:r>
                  <a:rPr lang="en-US" dirty="0" err="1"/>
                  <a:t>khác</a:t>
                </a:r>
                <a:r>
                  <a:rPr lang="en-US" dirty="0"/>
                  <a:t> </a:t>
                </a:r>
                <a:r>
                  <a:rPr lang="en-US" dirty="0" err="1"/>
                  <a:t>phép</a:t>
                </a:r>
                <a:r>
                  <a:rPr lang="en-US" dirty="0"/>
                  <a:t> </a:t>
                </a:r>
                <a:r>
                  <a:rPr lang="en-US" dirty="0" err="1"/>
                  <a:t>lặp</a:t>
                </a:r>
                <a:r>
                  <a:rPr lang="en-US" dirty="0"/>
                  <a:t> (3) </a:t>
                </a:r>
                <a:r>
                  <a:rPr lang="en-US" dirty="0" err="1"/>
                  <a:t>các</a:t>
                </a:r>
                <a:r>
                  <a:rPr lang="en-US" dirty="0"/>
                  <a:t> </a:t>
                </a:r>
                <a:r>
                  <a:rPr lang="en-US" dirty="0" err="1"/>
                  <a:t>hàm</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 </m:t>
                    </m:r>
                  </m:oMath>
                </a14:m>
                <a:r>
                  <a:rPr lang="en-US" dirty="0" err="1"/>
                  <a:t>không</a:t>
                </a:r>
                <a:r>
                  <a:rPr lang="en-US" dirty="0"/>
                  <a:t> </a:t>
                </a:r>
                <a:r>
                  <a:rPr lang="en-US" dirty="0" err="1"/>
                  <a:t>đi</a:t>
                </a:r>
                <a:r>
                  <a:rPr lang="en-US" dirty="0"/>
                  <a:t> ra </a:t>
                </a:r>
                <a:r>
                  <a:rPr lang="en-US" dirty="0" err="1"/>
                  <a:t>khỏi</a:t>
                </a:r>
                <a:r>
                  <a:rPr lang="en-US" dirty="0"/>
                  <a:t> </a:t>
                </a:r>
                <a:r>
                  <a:rPr lang="en-US" dirty="0" err="1"/>
                  <a:t>phần</a:t>
                </a:r>
                <a:r>
                  <a:rPr lang="en-US" dirty="0"/>
                  <a:t> </a:t>
                </a:r>
                <a:r>
                  <a:rPr lang="en-US" dirty="0" err="1"/>
                  <a:t>hình</a:t>
                </a:r>
                <a:r>
                  <a:rPr lang="en-US" dirty="0"/>
                  <a:t> </a:t>
                </a:r>
                <a:r>
                  <a:rPr lang="en-US" dirty="0" err="1"/>
                  <a:t>chữ</a:t>
                </a:r>
                <a:r>
                  <a:rPr lang="en-US" dirty="0"/>
                  <a:t> </a:t>
                </a:r>
                <a:r>
                  <a:rPr lang="en-US" dirty="0" err="1"/>
                  <a:t>nhật</a:t>
                </a:r>
                <a:r>
                  <a:rPr lang="en-US" dirty="0"/>
                  <a:t> (</a:t>
                </a:r>
                <a:r>
                  <a:rPr lang="en-US" dirty="0" err="1"/>
                  <a:t>miền</a:t>
                </a:r>
                <a:r>
                  <a:rPr lang="en-US" dirty="0"/>
                  <a:t> </a:t>
                </a:r>
                <a14:m>
                  <m:oMath xmlns:m="http://schemas.openxmlformats.org/officeDocument/2006/math">
                    <m:r>
                      <a:rPr lang="en-US" b="0" i="1" smtClean="0">
                        <a:latin typeface="Cambria Math" panose="02040503050406030204" pitchFamily="18" charset="0"/>
                      </a:rPr>
                      <m:t>𝐷</m:t>
                    </m:r>
                  </m:oMath>
                </a14:m>
                <a:r>
                  <a:rPr lang="en-US" dirty="0"/>
                  <a:t>) </a:t>
                </a:r>
                <a:r>
                  <a:rPr lang="en-US" dirty="0" err="1"/>
                  <a:t>ứng</a:t>
                </a:r>
                <a:r>
                  <a:rPr lang="en-US" dirty="0"/>
                  <a:t> </a:t>
                </a:r>
                <a:r>
                  <a:rPr lang="en-US" dirty="0" err="1"/>
                  <a:t>với</a:t>
                </a:r>
                <a:r>
                  <a:rPr lang="en-US" dirty="0"/>
                  <a:t>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𝐼</m:t>
                    </m:r>
                  </m:oMath>
                </a14:m>
                <a:endParaRPr lang="en-US" b="0" dirty="0">
                  <a:ea typeface="Cambria Math" panose="02040503050406030204" pitchFamily="18" charset="0"/>
                </a:endParaRPr>
              </a:p>
              <a:p>
                <a:pPr marL="88900" indent="0">
                  <a:buNone/>
                </a:pPr>
                <a:endParaRPr lang="en-US" dirty="0"/>
              </a:p>
            </p:txBody>
          </p:sp>
        </mc:Choice>
        <mc:Fallback xmlns="">
          <p:sp>
            <p:nvSpPr>
              <p:cNvPr id="3" name="Text Placeholder 2">
                <a:extLst>
                  <a:ext uri="{FF2B5EF4-FFF2-40B4-BE49-F238E27FC236}">
                    <a16:creationId xmlns:a16="http://schemas.microsoft.com/office/drawing/2014/main" id="{A21CE435-D602-45E2-B4EC-E0CBB130A4BA}"/>
                  </a:ext>
                </a:extLst>
              </p:cNvPr>
              <p:cNvSpPr>
                <a:spLocks noGrp="1" noRot="1" noChangeAspect="1" noMove="1" noResize="1" noEditPoints="1" noAdjustHandles="1" noChangeArrowheads="1" noChangeShapeType="1" noTextEdit="1"/>
              </p:cNvSpPr>
              <p:nvPr>
                <p:ph type="body" idx="1"/>
              </p:nvPr>
            </p:nvSpPr>
            <p:spPr>
              <a:xfrm>
                <a:off x="1556174" y="1373335"/>
                <a:ext cx="6749625" cy="3073649"/>
              </a:xfrm>
              <a:blipFill>
                <a:blip r:embed="rId3"/>
                <a:stretch>
                  <a:fillRect/>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7D5FC315-1AEE-4293-92AE-41EDBD688D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graphicFrame>
        <p:nvGraphicFramePr>
          <p:cNvPr id="6" name="Object 5">
            <a:extLst>
              <a:ext uri="{FF2B5EF4-FFF2-40B4-BE49-F238E27FC236}">
                <a16:creationId xmlns:a16="http://schemas.microsoft.com/office/drawing/2014/main" id="{F7167F2F-6A84-4F45-8D18-3040CCB5639F}"/>
              </a:ext>
            </a:extLst>
          </p:cNvPr>
          <p:cNvGraphicFramePr>
            <a:graphicFrameLocks noChangeAspect="1"/>
          </p:cNvGraphicFramePr>
          <p:nvPr>
            <p:extLst>
              <p:ext uri="{D42A27DB-BD31-4B8C-83A1-F6EECF244321}">
                <p14:modId xmlns:p14="http://schemas.microsoft.com/office/powerpoint/2010/main" val="1459344779"/>
              </p:ext>
            </p:extLst>
          </p:nvPr>
        </p:nvGraphicFramePr>
        <p:xfrm>
          <a:off x="2502344" y="1829653"/>
          <a:ext cx="3816110" cy="487163"/>
        </p:xfrm>
        <a:graphic>
          <a:graphicData uri="http://schemas.openxmlformats.org/presentationml/2006/ole">
            <mc:AlternateContent xmlns:mc="http://schemas.openxmlformats.org/markup-compatibility/2006">
              <mc:Choice xmlns:v="urn:schemas-microsoft-com:vml" Requires="v">
                <p:oleObj spid="_x0000_s7200" name="Equation" r:id="rId4" imgW="2387520" imgH="304560" progId="Equation.DSMT4">
                  <p:embed/>
                </p:oleObj>
              </mc:Choice>
              <mc:Fallback>
                <p:oleObj name="Equation" r:id="rId4" imgW="2387520" imgH="304560" progId="Equation.DSMT4">
                  <p:embed/>
                  <p:pic>
                    <p:nvPicPr>
                      <p:cNvPr id="6" name="Object 5">
                        <a:extLst>
                          <a:ext uri="{FF2B5EF4-FFF2-40B4-BE49-F238E27FC236}">
                            <a16:creationId xmlns:a16="http://schemas.microsoft.com/office/drawing/2014/main" id="{F7167F2F-6A84-4F45-8D18-3040CCB5639F}"/>
                          </a:ext>
                        </a:extLst>
                      </p:cNvPr>
                      <p:cNvPicPr/>
                      <p:nvPr/>
                    </p:nvPicPr>
                    <p:blipFill>
                      <a:blip r:embed="rId5"/>
                      <a:stretch>
                        <a:fillRect/>
                      </a:stretch>
                    </p:blipFill>
                    <p:spPr>
                      <a:xfrm>
                        <a:off x="2502344" y="1829653"/>
                        <a:ext cx="3816110" cy="487163"/>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7A3D3AC8-0EFB-4899-A68A-52CC19BCC69C}"/>
              </a:ext>
            </a:extLst>
          </p:cNvPr>
          <p:cNvGraphicFramePr>
            <a:graphicFrameLocks noChangeAspect="1"/>
          </p:cNvGraphicFramePr>
          <p:nvPr>
            <p:extLst>
              <p:ext uri="{D42A27DB-BD31-4B8C-83A1-F6EECF244321}">
                <p14:modId xmlns:p14="http://schemas.microsoft.com/office/powerpoint/2010/main" val="3843033705"/>
              </p:ext>
            </p:extLst>
          </p:nvPr>
        </p:nvGraphicFramePr>
        <p:xfrm>
          <a:off x="2551113" y="2195513"/>
          <a:ext cx="3498850" cy="700087"/>
        </p:xfrm>
        <a:graphic>
          <a:graphicData uri="http://schemas.openxmlformats.org/presentationml/2006/ole">
            <mc:AlternateContent xmlns:mc="http://schemas.openxmlformats.org/markup-compatibility/2006">
              <mc:Choice xmlns:v="urn:schemas-microsoft-com:vml" Requires="v">
                <p:oleObj spid="_x0000_s7201" name="Equation" r:id="rId6" imgW="2095200" imgH="419040" progId="Equation.DSMT4">
                  <p:embed/>
                </p:oleObj>
              </mc:Choice>
              <mc:Fallback>
                <p:oleObj name="Equation" r:id="rId6" imgW="2095200" imgH="419040" progId="Equation.DSMT4">
                  <p:embed/>
                  <p:pic>
                    <p:nvPicPr>
                      <p:cNvPr id="10" name="Object 9">
                        <a:extLst>
                          <a:ext uri="{FF2B5EF4-FFF2-40B4-BE49-F238E27FC236}">
                            <a16:creationId xmlns:a16="http://schemas.microsoft.com/office/drawing/2014/main" id="{7A3D3AC8-0EFB-4899-A68A-52CC19BCC69C}"/>
                          </a:ext>
                        </a:extLst>
                      </p:cNvPr>
                      <p:cNvPicPr/>
                      <p:nvPr/>
                    </p:nvPicPr>
                    <p:blipFill>
                      <a:blip r:embed="rId7"/>
                      <a:stretch>
                        <a:fillRect/>
                      </a:stretch>
                    </p:blipFill>
                    <p:spPr>
                      <a:xfrm>
                        <a:off x="2551113" y="2195513"/>
                        <a:ext cx="3498850" cy="700087"/>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24514C84-16A7-4F14-A21B-ACEF8B271735}"/>
              </a:ext>
            </a:extLst>
          </p:cNvPr>
          <p:cNvGraphicFramePr>
            <a:graphicFrameLocks noChangeAspect="1"/>
          </p:cNvGraphicFramePr>
          <p:nvPr>
            <p:extLst>
              <p:ext uri="{D42A27DB-BD31-4B8C-83A1-F6EECF244321}">
                <p14:modId xmlns:p14="http://schemas.microsoft.com/office/powerpoint/2010/main" val="2855821027"/>
              </p:ext>
            </p:extLst>
          </p:nvPr>
        </p:nvGraphicFramePr>
        <p:xfrm>
          <a:off x="2649538" y="3068638"/>
          <a:ext cx="2309812" cy="519112"/>
        </p:xfrm>
        <a:graphic>
          <a:graphicData uri="http://schemas.openxmlformats.org/presentationml/2006/ole">
            <mc:AlternateContent xmlns:mc="http://schemas.openxmlformats.org/markup-compatibility/2006">
              <mc:Choice xmlns:v="urn:schemas-microsoft-com:vml" Requires="v">
                <p:oleObj spid="_x0000_s7202" name="Equation" r:id="rId8" imgW="1130040" imgH="253800" progId="Equation.DSMT4">
                  <p:embed/>
                </p:oleObj>
              </mc:Choice>
              <mc:Fallback>
                <p:oleObj name="Equation" r:id="rId8" imgW="1130040" imgH="253800" progId="Equation.DSMT4">
                  <p:embed/>
                  <p:pic>
                    <p:nvPicPr>
                      <p:cNvPr id="11" name="Object 10">
                        <a:extLst>
                          <a:ext uri="{FF2B5EF4-FFF2-40B4-BE49-F238E27FC236}">
                            <a16:creationId xmlns:a16="http://schemas.microsoft.com/office/drawing/2014/main" id="{24514C84-16A7-4F14-A21B-ACEF8B271735}"/>
                          </a:ext>
                        </a:extLst>
                      </p:cNvPr>
                      <p:cNvPicPr/>
                      <p:nvPr/>
                    </p:nvPicPr>
                    <p:blipFill>
                      <a:blip r:embed="rId9"/>
                      <a:stretch>
                        <a:fillRect/>
                      </a:stretch>
                    </p:blipFill>
                    <p:spPr>
                      <a:xfrm>
                        <a:off x="2649538" y="3068638"/>
                        <a:ext cx="2309812" cy="519112"/>
                      </a:xfrm>
                      <a:prstGeom prst="rect">
                        <a:avLst/>
                      </a:prstGeom>
                    </p:spPr>
                  </p:pic>
                </p:oleObj>
              </mc:Fallback>
            </mc:AlternateContent>
          </a:graphicData>
        </a:graphic>
      </p:graphicFrame>
    </p:spTree>
    <p:extLst>
      <p:ext uri="{BB962C8B-B14F-4D97-AF65-F5344CB8AC3E}">
        <p14:creationId xmlns:p14="http://schemas.microsoft.com/office/powerpoint/2010/main" val="3956586277"/>
      </p:ext>
    </p:extLst>
  </p:cSld>
  <p:clrMapOvr>
    <a:masterClrMapping/>
  </p:clrMapOvr>
</p:sld>
</file>

<file path=ppt/theme/theme1.xml><?xml version="1.0" encoding="utf-8"?>
<a:theme xmlns:a="http://schemas.openxmlformats.org/drawingml/2006/main" name="Quintus template">
  <a:themeElements>
    <a:clrScheme name="Custom 347">
      <a:dk1>
        <a:srgbClr val="25212A"/>
      </a:dk1>
      <a:lt1>
        <a:srgbClr val="FFFFFF"/>
      </a:lt1>
      <a:dk2>
        <a:srgbClr val="797281"/>
      </a:dk2>
      <a:lt2>
        <a:srgbClr val="E7E6E9"/>
      </a:lt2>
      <a:accent1>
        <a:srgbClr val="B87647"/>
      </a:accent1>
      <a:accent2>
        <a:srgbClr val="A85A5A"/>
      </a:accent2>
      <a:accent3>
        <a:srgbClr val="853E61"/>
      </a:accent3>
      <a:accent4>
        <a:srgbClr val="5C3959"/>
      </a:accent4>
      <a:accent5>
        <a:srgbClr val="CC4125"/>
      </a:accent5>
      <a:accent6>
        <a:srgbClr val="E4B681"/>
      </a:accent6>
      <a:hlink>
        <a:srgbClr val="25212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13267EA44385C645A61F527470A803C6" ma:contentTypeVersion="7" ma:contentTypeDescription="Tạo tài liệu mới." ma:contentTypeScope="" ma:versionID="ac03004efc05595d1de8cefc9178c0e3">
  <xsd:schema xmlns:xsd="http://www.w3.org/2001/XMLSchema" xmlns:xs="http://www.w3.org/2001/XMLSchema" xmlns:p="http://schemas.microsoft.com/office/2006/metadata/properties" xmlns:ns2="c0b09c89-4db7-4272-96b1-7857f8178130" xmlns:ns3="fafca14e-5926-4aba-b21c-859abbd99a94" targetNamespace="http://schemas.microsoft.com/office/2006/metadata/properties" ma:root="true" ma:fieldsID="db8cfebfa5fe6ab96ba9e90de5a49753" ns2:_="" ns3:_="">
    <xsd:import namespace="c0b09c89-4db7-4272-96b1-7857f8178130"/>
    <xsd:import namespace="fafca14e-5926-4aba-b21c-859abbd99a9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b09c89-4db7-4272-96b1-7857f8178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fca14e-5926-4aba-b21c-859abbd99a94" elementFormDefault="qualified">
    <xsd:import namespace="http://schemas.microsoft.com/office/2006/documentManagement/types"/>
    <xsd:import namespace="http://schemas.microsoft.com/office/infopath/2007/PartnerControls"/>
    <xsd:element name="SharedWithUsers" ma:index="12"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Chia sẻ Có Chi tiết"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E6EB810-2939-4265-BE57-554FE97999C8}"/>
</file>

<file path=customXml/itemProps2.xml><?xml version="1.0" encoding="utf-8"?>
<ds:datastoreItem xmlns:ds="http://schemas.openxmlformats.org/officeDocument/2006/customXml" ds:itemID="{F9AEFF43-9C80-4E4D-A3E6-BA6E5AB7B7BD}"/>
</file>

<file path=customXml/itemProps3.xml><?xml version="1.0" encoding="utf-8"?>
<ds:datastoreItem xmlns:ds="http://schemas.openxmlformats.org/officeDocument/2006/customXml" ds:itemID="{E7F38C7A-BD62-458A-A24A-E5900E426D1F}"/>
</file>

<file path=docProps/app.xml><?xml version="1.0" encoding="utf-8"?>
<Properties xmlns="http://schemas.openxmlformats.org/officeDocument/2006/extended-properties" xmlns:vt="http://schemas.openxmlformats.org/officeDocument/2006/docPropsVTypes">
  <TotalTime>2483</TotalTime>
  <Words>1873</Words>
  <Application>Microsoft Office PowerPoint</Application>
  <PresentationFormat>On-screen Show (16:9)</PresentationFormat>
  <Paragraphs>197</Paragraphs>
  <Slides>26</Slides>
  <Notes>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26</vt:i4>
      </vt:variant>
    </vt:vector>
  </HeadingPairs>
  <TitlesOfParts>
    <vt:vector size="34" baseType="lpstr">
      <vt:lpstr>Oswald</vt:lpstr>
      <vt:lpstr>Tinos</vt:lpstr>
      <vt:lpstr>Arial</vt:lpstr>
      <vt:lpstr>Wingdings</vt:lpstr>
      <vt:lpstr>Cambria Math</vt:lpstr>
      <vt:lpstr>Quintus template</vt:lpstr>
      <vt:lpstr>Equation</vt:lpstr>
      <vt:lpstr>MathType 7.0 Equation</vt:lpstr>
      <vt:lpstr>Chủ đề 27: Bài Toán Cauchy Phương pháp xấp xỉ liên tiếp Picard</vt:lpstr>
      <vt:lpstr>Phương trình vi phân</vt:lpstr>
      <vt:lpstr>Phương trình vi phân thường ODEs</vt:lpstr>
      <vt:lpstr>Bài Toán Cauchy</vt:lpstr>
      <vt:lpstr>Bài toán Cauchy</vt:lpstr>
      <vt:lpstr>Phương pháp xấp xỉ liên tiếp Picard</vt:lpstr>
      <vt:lpstr>Phương pháp xấp xỉ liên tiếp Picard</vt:lpstr>
      <vt:lpstr>Phương pháp xấp xỉ liên tiếp Picard</vt:lpstr>
      <vt:lpstr>Phương pháp xấp xỉ liên tiếp Picard</vt:lpstr>
      <vt:lpstr>Phương pháp xấp xỉ liên tiếp Picard</vt:lpstr>
      <vt:lpstr>Phương pháp xấp xỉ liên tiếp Picard</vt:lpstr>
      <vt:lpstr>Phương pháp xấp xỉ liên tiếp Picard</vt:lpstr>
      <vt:lpstr>Phương pháp xấp xỉ liên tiếp Picard</vt:lpstr>
      <vt:lpstr>Phương pháp xấp xỉ liên tiếp Picard</vt:lpstr>
      <vt:lpstr>Phương pháp xấp xỉ liên tiếp Picard</vt:lpstr>
      <vt:lpstr>Sự hội tụ của phương pháp</vt:lpstr>
      <vt:lpstr>Sự hội tụ của phương pháp</vt:lpstr>
      <vt:lpstr>Sự hội tụ của phương pháp</vt:lpstr>
      <vt:lpstr>Công thức sai số</vt:lpstr>
      <vt:lpstr>Thuật toán</vt:lpstr>
      <vt:lpstr>Thuật Toán</vt:lpstr>
      <vt:lpstr>Thuật Toán</vt:lpstr>
      <vt:lpstr>Hệ thống ví dụ</vt:lpstr>
      <vt:lpstr>Hệ thống ví dụ</vt:lpstr>
      <vt:lpstr>Đánh giá</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Chủ đề 27: Bài Toán Cauchy Phương pháp xấp xỉ liên tiếp Pica</dc:title>
  <dc:creator>NGO HUONG</dc:creator>
  <cp:lastModifiedBy>NGO THI HUONG 20190097</cp:lastModifiedBy>
  <cp:revision>10</cp:revision>
  <dcterms:modified xsi:type="dcterms:W3CDTF">2022-01-23T16:33:16Z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0x01010013267EA44385C645A61F527470A803C6</vt:lpwstr>
  </property>
</Properties>
</file>