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56" r:id="rId3"/>
    <p:sldId id="257" r:id="rId4"/>
    <p:sldId id="262" r:id="rId5"/>
    <p:sldId id="275" r:id="rId6"/>
    <p:sldId id="263" r:id="rId7"/>
    <p:sldId id="258" r:id="rId8"/>
    <p:sldId id="264" r:id="rId9"/>
    <p:sldId id="259" r:id="rId10"/>
    <p:sldId id="265" r:id="rId11"/>
    <p:sldId id="266" r:id="rId12"/>
    <p:sldId id="267" r:id="rId13"/>
    <p:sldId id="268" r:id="rId14"/>
    <p:sldId id="261" r:id="rId15"/>
    <p:sldId id="269" r:id="rId16"/>
    <p:sldId id="273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03140"/>
    <a:srgbClr val="20353B"/>
    <a:srgbClr val="314A59"/>
    <a:srgbClr val="F2E3D5"/>
    <a:srgbClr val="BFBFBF"/>
    <a:srgbClr val="D5E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8E19CB8-3B74-4201-9953-25B66117073B}"/>
              </a:ext>
            </a:extLst>
          </p:cNvPr>
          <p:cNvSpPr txBox="1">
            <a:spLocks/>
          </p:cNvSpPr>
          <p:nvPr userDrawn="1"/>
        </p:nvSpPr>
        <p:spPr>
          <a:xfrm>
            <a:off x="6096000" y="6498000"/>
            <a:ext cx="6096000" cy="365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  </a:t>
            </a:r>
            <a:r>
              <a:rPr lang="en-US" dirty="0" err="1">
                <a:solidFill>
                  <a:srgbClr val="203140"/>
                </a:solidFill>
              </a:rPr>
              <a:t>Phương</a:t>
            </a:r>
            <a:r>
              <a:rPr lang="en-US" dirty="0">
                <a:solidFill>
                  <a:srgbClr val="203140"/>
                </a:solidFill>
              </a:rPr>
              <a:t> </a:t>
            </a:r>
            <a:r>
              <a:rPr lang="en-US" dirty="0" err="1">
                <a:solidFill>
                  <a:srgbClr val="203140"/>
                </a:solidFill>
              </a:rPr>
              <a:t>pháp</a:t>
            </a:r>
            <a:r>
              <a:rPr lang="en-US" dirty="0">
                <a:solidFill>
                  <a:srgbClr val="203140"/>
                </a:solidFill>
              </a:rPr>
              <a:t> Euler </a:t>
            </a:r>
            <a:r>
              <a:rPr lang="en-US" dirty="0" err="1">
                <a:solidFill>
                  <a:srgbClr val="203140"/>
                </a:solidFill>
              </a:rPr>
              <a:t>hiện</a:t>
            </a:r>
            <a:r>
              <a:rPr lang="en-US" dirty="0">
                <a:solidFill>
                  <a:srgbClr val="203140"/>
                </a:solidFill>
              </a:rPr>
              <a:t>, Euler </a:t>
            </a:r>
            <a:r>
              <a:rPr lang="en-US" dirty="0" err="1">
                <a:solidFill>
                  <a:srgbClr val="203140"/>
                </a:solidFill>
              </a:rPr>
              <a:t>ẩn</a:t>
            </a:r>
            <a:r>
              <a:rPr lang="en-US" dirty="0">
                <a:solidFill>
                  <a:srgbClr val="203140"/>
                </a:solidFill>
              </a:rPr>
              <a:t>, </a:t>
            </a:r>
            <a:r>
              <a:rPr lang="en-US" dirty="0" err="1">
                <a:solidFill>
                  <a:srgbClr val="203140"/>
                </a:solidFill>
              </a:rPr>
              <a:t>phương</a:t>
            </a:r>
            <a:r>
              <a:rPr lang="en-US" dirty="0">
                <a:solidFill>
                  <a:srgbClr val="203140"/>
                </a:solidFill>
              </a:rPr>
              <a:t> </a:t>
            </a:r>
            <a:r>
              <a:rPr lang="en-US" dirty="0" err="1">
                <a:solidFill>
                  <a:srgbClr val="203140"/>
                </a:solidFill>
              </a:rPr>
              <a:t>pháp</a:t>
            </a:r>
            <a:r>
              <a:rPr lang="en-US" dirty="0">
                <a:solidFill>
                  <a:srgbClr val="203140"/>
                </a:solidFill>
              </a:rPr>
              <a:t> </a:t>
            </a:r>
            <a:r>
              <a:rPr lang="en-US" dirty="0" err="1">
                <a:solidFill>
                  <a:srgbClr val="203140"/>
                </a:solidFill>
              </a:rPr>
              <a:t>hình</a:t>
            </a:r>
            <a:r>
              <a:rPr lang="en-US" dirty="0">
                <a:solidFill>
                  <a:srgbClr val="203140"/>
                </a:solidFill>
              </a:rPr>
              <a:t> </a:t>
            </a:r>
            <a:r>
              <a:rPr lang="en-US" dirty="0" err="1">
                <a:solidFill>
                  <a:srgbClr val="203140"/>
                </a:solidFill>
              </a:rPr>
              <a:t>thang</a:t>
            </a:r>
            <a:r>
              <a:rPr lang="en-US" dirty="0" err="1">
                <a:solidFill>
                  <a:srgbClr val="D9D9D9"/>
                </a:solidFill>
              </a:rPr>
              <a:t>mm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50FC15-222D-457D-B24E-D2F986F2CD48}"/>
              </a:ext>
            </a:extLst>
          </p:cNvPr>
          <p:cNvSpPr/>
          <p:nvPr userDrawn="1"/>
        </p:nvSpPr>
        <p:spPr>
          <a:xfrm>
            <a:off x="0" y="0"/>
            <a:ext cx="12192000" cy="894945"/>
          </a:xfrm>
          <a:prstGeom prst="rect">
            <a:avLst/>
          </a:prstGeom>
          <a:solidFill>
            <a:srgbClr val="2031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1109F7-755F-42E4-B96D-82282CB07891}"/>
              </a:ext>
            </a:extLst>
          </p:cNvPr>
          <p:cNvCxnSpPr>
            <a:cxnSpLocks/>
          </p:cNvCxnSpPr>
          <p:nvPr userDrawn="1"/>
        </p:nvCxnSpPr>
        <p:spPr>
          <a:xfrm>
            <a:off x="0" y="6492875"/>
            <a:ext cx="12192000" cy="0"/>
          </a:xfrm>
          <a:prstGeom prst="line">
            <a:avLst/>
          </a:prstGeom>
          <a:ln w="19050">
            <a:solidFill>
              <a:srgbClr val="2031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A571917-3D72-4C25-9205-1470154A836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6096000" cy="365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 </a:t>
            </a:r>
            <a:r>
              <a:rPr lang="en-US" dirty="0" err="1">
                <a:solidFill>
                  <a:srgbClr val="203140"/>
                </a:solidFill>
              </a:rPr>
              <a:t>Nguyễn</a:t>
            </a:r>
            <a:r>
              <a:rPr lang="en-US" dirty="0">
                <a:solidFill>
                  <a:srgbClr val="203140"/>
                </a:solidFill>
              </a:rPr>
              <a:t> </a:t>
            </a:r>
            <a:r>
              <a:rPr lang="en-US" dirty="0" err="1">
                <a:solidFill>
                  <a:srgbClr val="203140"/>
                </a:solidFill>
              </a:rPr>
              <a:t>Sỹ</a:t>
            </a:r>
            <a:r>
              <a:rPr lang="en-US" dirty="0">
                <a:solidFill>
                  <a:srgbClr val="203140"/>
                </a:solidFill>
              </a:rPr>
              <a:t> </a:t>
            </a:r>
            <a:r>
              <a:rPr lang="en-US" dirty="0" err="1">
                <a:solidFill>
                  <a:srgbClr val="203140"/>
                </a:solidFill>
              </a:rPr>
              <a:t>Huân</a:t>
            </a:r>
            <a:r>
              <a:rPr lang="en-US" dirty="0">
                <a:solidFill>
                  <a:srgbClr val="203140"/>
                </a:solidFill>
              </a:rPr>
              <a:t>	 | 20200253</a:t>
            </a:r>
            <a:endParaRPr lang="en-US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6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3B7530-4E30-445B-AFD0-46DD46059A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7FC240-2600-4860-BADA-D3813911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0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3B7530-4E30-445B-AFD0-46DD46059A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7FC240-2600-4860-BADA-D3813911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BAB379A-2BA6-40ED-83B1-87EE30C95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6096000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 anchor="ctr" anchorCtr="0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pPr algn="l"/>
            <a:r>
              <a:rPr lang="en-US" dirty="0"/>
              <a:t>  </a:t>
            </a:r>
            <a:r>
              <a:rPr lang="en-US" dirty="0" err="1">
                <a:solidFill>
                  <a:srgbClr val="203140"/>
                </a:solidFill>
              </a:rPr>
              <a:t>Nguyễn</a:t>
            </a:r>
            <a:r>
              <a:rPr lang="en-US" dirty="0">
                <a:solidFill>
                  <a:srgbClr val="203140"/>
                </a:solidFill>
              </a:rPr>
              <a:t> </a:t>
            </a:r>
            <a:r>
              <a:rPr lang="en-US" dirty="0" err="1">
                <a:solidFill>
                  <a:srgbClr val="203140"/>
                </a:solidFill>
              </a:rPr>
              <a:t>Sỹ</a:t>
            </a:r>
            <a:r>
              <a:rPr lang="en-US" dirty="0">
                <a:solidFill>
                  <a:srgbClr val="203140"/>
                </a:solidFill>
              </a:rPr>
              <a:t> </a:t>
            </a:r>
            <a:r>
              <a:rPr lang="en-US" dirty="0" err="1">
                <a:solidFill>
                  <a:srgbClr val="203140"/>
                </a:solidFill>
              </a:rPr>
              <a:t>Huân</a:t>
            </a:r>
            <a:r>
              <a:rPr lang="en-US" dirty="0">
                <a:solidFill>
                  <a:srgbClr val="203140"/>
                </a:solidFill>
              </a:rPr>
              <a:t>	 | 20200253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4E0EF39-97A6-43B3-B822-A18E58125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492875"/>
            <a:ext cx="6096000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0314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Euler </a:t>
            </a:r>
            <a:r>
              <a:rPr lang="en-US" dirty="0" err="1"/>
              <a:t>hiện</a:t>
            </a:r>
            <a:r>
              <a:rPr lang="en-US" dirty="0"/>
              <a:t>, Euler </a:t>
            </a:r>
            <a:r>
              <a:rPr lang="en-US" dirty="0" err="1"/>
              <a:t>ẩn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thang</a:t>
            </a:r>
          </a:p>
        </p:txBody>
      </p:sp>
    </p:spTree>
    <p:extLst>
      <p:ext uri="{BB962C8B-B14F-4D97-AF65-F5344CB8AC3E}">
        <p14:creationId xmlns:p14="http://schemas.microsoft.com/office/powerpoint/2010/main" val="70071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7FC240-2600-4860-BADA-D3813911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3B7530-4E30-445B-AFD0-46DD46059A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7FC240-2600-4860-BADA-D3813911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3B7530-4E30-445B-AFD0-46DD46059A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7FC240-2600-4860-BADA-D3813911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3B7530-4E30-445B-AFD0-46DD46059A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7FC240-2600-4860-BADA-D3813911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8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3B7530-4E30-445B-AFD0-46DD46059A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7FC240-2600-4860-BADA-D3813911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2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3B7530-4E30-445B-AFD0-46DD46059A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7FC240-2600-4860-BADA-D3813911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8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3B7530-4E30-445B-AFD0-46DD46059A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7FC240-2600-4860-BADA-D3813911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9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884063-03E8-41D8-9BB9-49F71170117B}"/>
              </a:ext>
            </a:extLst>
          </p:cNvPr>
          <p:cNvSpPr/>
          <p:nvPr/>
        </p:nvSpPr>
        <p:spPr>
          <a:xfrm>
            <a:off x="0" y="2829027"/>
            <a:ext cx="12192000" cy="1199947"/>
          </a:xfrm>
          <a:prstGeom prst="rect">
            <a:avLst/>
          </a:prstGeom>
          <a:solidFill>
            <a:srgbClr val="203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DC06A2-6E18-44B8-A1A4-88DC6BC917CD}"/>
              </a:ext>
            </a:extLst>
          </p:cNvPr>
          <p:cNvSpPr txBox="1">
            <a:spLocks/>
          </p:cNvSpPr>
          <p:nvPr/>
        </p:nvSpPr>
        <p:spPr>
          <a:xfrm>
            <a:off x="1524000" y="2946772"/>
            <a:ext cx="9144000" cy="96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Phương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pháp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Euler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hiện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, Euler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ẩn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</a:p>
          <a:p>
            <a:pPr algn="ctr">
              <a:lnSpc>
                <a:spcPct val="170000"/>
              </a:lnSpc>
            </a:pP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Phương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pháp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hình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thang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B0D00-952D-4351-8614-899669F0F8D5}"/>
              </a:ext>
            </a:extLst>
          </p:cNvPr>
          <p:cNvSpPr txBox="1"/>
          <p:nvPr/>
        </p:nvSpPr>
        <p:spPr>
          <a:xfrm>
            <a:off x="4420701" y="6013619"/>
            <a:ext cx="335059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Nguyễn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Sỹ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Huân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 - 20200253</a:t>
            </a:r>
            <a:endParaRPr lang="en-US" dirty="0">
              <a:solidFill>
                <a:srgbClr val="2035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5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A9C930-D000-4C4E-B96D-4D8A3196A0AE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Sai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số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phương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pháp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C1A49-EC47-483B-9504-33C386ABCB76}"/>
              </a:ext>
            </a:extLst>
          </p:cNvPr>
          <p:cNvSpPr txBox="1"/>
          <p:nvPr/>
        </p:nvSpPr>
        <p:spPr>
          <a:xfrm>
            <a:off x="651754" y="1955260"/>
            <a:ext cx="208422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Sai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số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toàn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cục</a:t>
            </a:r>
            <a:endParaRPr lang="en-US" b="1" dirty="0">
              <a:solidFill>
                <a:srgbClr val="20353B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8B114-DA56-4CD9-9771-6643C3AF963D}"/>
                  </a:ext>
                </a:extLst>
              </p:cNvPr>
              <p:cNvSpPr txBox="1"/>
              <p:nvPr/>
            </p:nvSpPr>
            <p:spPr>
              <a:xfrm>
                <a:off x="651754" y="2529511"/>
                <a:ext cx="9124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Ký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hiệu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là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sai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số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của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phương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pháp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Euler. Ta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có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8B114-DA56-4CD9-9771-6643C3AF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2529511"/>
                <a:ext cx="9124544" cy="369332"/>
              </a:xfrm>
              <a:prstGeom prst="rect">
                <a:avLst/>
              </a:prstGeom>
              <a:blipFill>
                <a:blip r:embed="rId2"/>
                <a:stretch>
                  <a:fillRect l="-60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BEFA3-C9CF-4E15-A338-A5B815B96C9D}"/>
                  </a:ext>
                </a:extLst>
              </p:cNvPr>
              <p:cNvSpPr txBox="1"/>
              <p:nvPr/>
            </p:nvSpPr>
            <p:spPr>
              <a:xfrm>
                <a:off x="1847445" y="2898843"/>
                <a:ext cx="8497109" cy="2660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20353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20353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20353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20353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20353B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20353B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20353B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20353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20353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𝐿h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𝐿h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BEFA3-C9CF-4E15-A338-A5B815B96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45" y="2898843"/>
                <a:ext cx="8497109" cy="2660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0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A9C930-D000-4C4E-B96D-4D8A3196A0AE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Sai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số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phương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pháp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C1A49-EC47-483B-9504-33C386ABCB76}"/>
              </a:ext>
            </a:extLst>
          </p:cNvPr>
          <p:cNvSpPr txBox="1"/>
          <p:nvPr/>
        </p:nvSpPr>
        <p:spPr>
          <a:xfrm>
            <a:off x="651754" y="1955260"/>
            <a:ext cx="208422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Sai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số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toàn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cục</a:t>
            </a:r>
            <a:endParaRPr lang="en-US" b="1" dirty="0">
              <a:solidFill>
                <a:srgbClr val="20353B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8B114-DA56-4CD9-9771-6643C3AF963D}"/>
              </a:ext>
            </a:extLst>
          </p:cNvPr>
          <p:cNvSpPr txBox="1"/>
          <p:nvPr/>
        </p:nvSpPr>
        <p:spPr>
          <a:xfrm>
            <a:off x="651754" y="2529511"/>
            <a:ext cx="91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Suy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BEFA3-C9CF-4E15-A338-A5B815B96C9D}"/>
                  </a:ext>
                </a:extLst>
              </p:cNvPr>
              <p:cNvSpPr txBox="1"/>
              <p:nvPr/>
            </p:nvSpPr>
            <p:spPr>
              <a:xfrm>
                <a:off x="1847445" y="2898843"/>
                <a:ext cx="8497109" cy="2470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solidFill>
                            <a:srgbClr val="20353B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sz="1800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𝐿h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solidFill>
                            <a:srgbClr val="20353B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20353B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sz="1800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𝐿h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1800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𝐿h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20353B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20353B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solidFill>
                                        <a:srgbClr val="20353B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20353B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20353B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20353B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20353B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20353B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br>
                  <a:rPr lang="en-US" dirty="0">
                    <a:solidFill>
                      <a:srgbClr val="20353B"/>
                    </a:solidFill>
                  </a:rPr>
                </a:br>
                <a:endParaRPr lang="en-US" dirty="0">
                  <a:solidFill>
                    <a:srgbClr val="20353B"/>
                  </a:solidFill>
                </a:endParaRPr>
              </a:p>
              <a:p>
                <a:endParaRPr lang="en-US" i="1" dirty="0">
                  <a:solidFill>
                    <a:srgbClr val="20353B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𝐿h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𝐿h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≤…</m:t>
                      </m:r>
                    </m:oMath>
                  </m:oMathPara>
                </a14:m>
                <a:br>
                  <a:rPr lang="en-US" dirty="0">
                    <a:solidFill>
                      <a:srgbClr val="20353B"/>
                    </a:solidFill>
                  </a:rPr>
                </a:br>
                <a:endParaRPr lang="en-US" dirty="0">
                  <a:solidFill>
                    <a:srgbClr val="20353B"/>
                  </a:solidFill>
                </a:endParaRPr>
              </a:p>
              <a:p>
                <a:endParaRPr lang="en-US" i="1" dirty="0">
                  <a:solidFill>
                    <a:srgbClr val="20353B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𝐿h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𝐿h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BEFA3-C9CF-4E15-A338-A5B815B96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45" y="2898843"/>
                <a:ext cx="8497109" cy="2470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23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8C1A49-EC47-483B-9504-33C386ABCB76}"/>
              </a:ext>
            </a:extLst>
          </p:cNvPr>
          <p:cNvSpPr txBox="1"/>
          <p:nvPr/>
        </p:nvSpPr>
        <p:spPr>
          <a:xfrm>
            <a:off x="651754" y="1955260"/>
            <a:ext cx="208422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Sai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số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toàn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cục</a:t>
            </a:r>
            <a:endParaRPr lang="en-US" b="1" dirty="0">
              <a:solidFill>
                <a:srgbClr val="20353B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8B114-DA56-4CD9-9771-6643C3AF963D}"/>
                  </a:ext>
                </a:extLst>
              </p:cNvPr>
              <p:cNvSpPr txBox="1"/>
              <p:nvPr/>
            </p:nvSpPr>
            <p:spPr>
              <a:xfrm>
                <a:off x="651754" y="2529511"/>
                <a:ext cx="9124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Lại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có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, do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đó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8B114-DA56-4CD9-9771-6643C3AF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2529511"/>
                <a:ext cx="9124544" cy="369332"/>
              </a:xfrm>
              <a:prstGeom prst="rect">
                <a:avLst/>
              </a:prstGeom>
              <a:blipFill>
                <a:blip r:embed="rId2"/>
                <a:stretch>
                  <a:fillRect l="-60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BEFA3-C9CF-4E15-A338-A5B815B96C9D}"/>
                  </a:ext>
                </a:extLst>
              </p:cNvPr>
              <p:cNvSpPr txBox="1"/>
              <p:nvPr/>
            </p:nvSpPr>
            <p:spPr>
              <a:xfrm>
                <a:off x="1847445" y="3054491"/>
                <a:ext cx="8497109" cy="1460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𝐿h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𝐿h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𝑀h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𝐿h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𝑀h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𝐿𝑛h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20353B"/>
                  </a:solidFill>
                </a:endParaRPr>
              </a:p>
              <a:p>
                <a:endParaRPr lang="en-US" i="1" dirty="0">
                  <a:solidFill>
                    <a:srgbClr val="20353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𝑀h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BEFA3-C9CF-4E15-A338-A5B815B96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45" y="3054491"/>
                <a:ext cx="8497109" cy="1460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5C9522-62A0-46C3-8CCF-CEF86C309512}"/>
                  </a:ext>
                </a:extLst>
              </p:cNvPr>
              <p:cNvSpPr txBox="1"/>
              <p:nvPr/>
            </p:nvSpPr>
            <p:spPr>
              <a:xfrm>
                <a:off x="651754" y="4776447"/>
                <a:ext cx="9124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Sai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số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toàn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cục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của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phương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pháp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đạt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cấp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5C9522-62A0-46C3-8CCF-CEF86C30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4776447"/>
                <a:ext cx="9124544" cy="369332"/>
              </a:xfrm>
              <a:prstGeom prst="rect">
                <a:avLst/>
              </a:prstGeom>
              <a:blipFill>
                <a:blip r:embed="rId4"/>
                <a:stretch>
                  <a:fillRect l="-60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E8D85782-ED36-40D9-A82E-E30B0C5137C5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Sai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số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phương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pháp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9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A9C930-D000-4C4E-B96D-4D8A3196A0AE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Sai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số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phương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pháp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C1A49-EC47-483B-9504-33C386ABCB76}"/>
              </a:ext>
            </a:extLst>
          </p:cNvPr>
          <p:cNvSpPr txBox="1"/>
          <p:nvPr/>
        </p:nvSpPr>
        <p:spPr>
          <a:xfrm>
            <a:off x="651754" y="1954800"/>
            <a:ext cx="208422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Sai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số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làm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tròn</a:t>
            </a:r>
            <a:endParaRPr lang="en-US" b="1" dirty="0">
              <a:solidFill>
                <a:srgbClr val="20353B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8B114-DA56-4CD9-9771-6643C3AF963D}"/>
                  </a:ext>
                </a:extLst>
              </p:cNvPr>
              <p:cNvSpPr txBox="1"/>
              <p:nvPr/>
            </p:nvSpPr>
            <p:spPr>
              <a:xfrm>
                <a:off x="651754" y="2539629"/>
                <a:ext cx="9124544" cy="73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Giả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sử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tất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cả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các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sai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số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làm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tròn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xấp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xỉ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nhau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và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cùng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dấu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sau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bước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sai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số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làm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tròn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sẽ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rơi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vào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khoảng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với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8B114-DA56-4CD9-9771-6643C3AF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2539629"/>
                <a:ext cx="9124544" cy="739946"/>
              </a:xfrm>
              <a:prstGeom prst="rect">
                <a:avLst/>
              </a:prstGeom>
              <a:blipFill>
                <a:blip r:embed="rId2"/>
                <a:stretch>
                  <a:fillRect l="-601" t="-4959" b="-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7B461A-A160-4302-A252-ED1B77CD1E45}"/>
                  </a:ext>
                </a:extLst>
              </p:cNvPr>
              <p:cNvSpPr txBox="1"/>
              <p:nvPr/>
            </p:nvSpPr>
            <p:spPr>
              <a:xfrm>
                <a:off x="651754" y="3279575"/>
                <a:ext cx="9124544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Do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đó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sai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số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làm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tròn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sau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bước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tỉ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lệ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với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7B461A-A160-4302-A252-ED1B77CD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3279575"/>
                <a:ext cx="9124544" cy="484941"/>
              </a:xfrm>
              <a:prstGeom prst="rect">
                <a:avLst/>
              </a:prstGeom>
              <a:blipFill>
                <a:blip r:embed="rId3"/>
                <a:stretch>
                  <a:fillRect l="-60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819CA3-2FEA-46B0-8C68-2D678158D32C}"/>
                  </a:ext>
                </a:extLst>
              </p:cNvPr>
              <p:cNvSpPr txBox="1"/>
              <p:nvPr/>
            </p:nvSpPr>
            <p:spPr>
              <a:xfrm>
                <a:off x="651754" y="3764516"/>
                <a:ext cx="9640110" cy="47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Tuy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nhiên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trên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thực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tế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sai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số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làm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tròn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sau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bước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sẽ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rơi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vào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khoảng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819CA3-2FEA-46B0-8C68-2D678158D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3764516"/>
                <a:ext cx="9640110" cy="476221"/>
              </a:xfrm>
              <a:prstGeom prst="rect">
                <a:avLst/>
              </a:prstGeom>
              <a:blipFill>
                <a:blip r:embed="rId4"/>
                <a:stretch>
                  <a:fillRect l="-56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8E396-9756-40E5-89C8-8E9BB1C42A43}"/>
                  </a:ext>
                </a:extLst>
              </p:cNvPr>
              <p:cNvSpPr txBox="1"/>
              <p:nvPr/>
            </p:nvSpPr>
            <p:spPr>
              <a:xfrm>
                <a:off x="651754" y="4240737"/>
                <a:ext cx="96401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Do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đó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khi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giảm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sai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số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cục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bộ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có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thể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giảm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nhưng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sai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số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làm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tròn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sẽ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tăng</a:t>
                </a:r>
                <a:endParaRPr lang="en-US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8E396-9756-40E5-89C8-8E9BB1C42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4240737"/>
                <a:ext cx="9640110" cy="369332"/>
              </a:xfrm>
              <a:prstGeom prst="rect">
                <a:avLst/>
              </a:prstGeom>
              <a:blipFill>
                <a:blip r:embed="rId5"/>
                <a:stretch>
                  <a:fillRect l="-5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06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884063-03E8-41D8-9BB9-49F71170117B}"/>
              </a:ext>
            </a:extLst>
          </p:cNvPr>
          <p:cNvSpPr/>
          <p:nvPr/>
        </p:nvSpPr>
        <p:spPr>
          <a:xfrm>
            <a:off x="0" y="2981527"/>
            <a:ext cx="12192000" cy="894945"/>
          </a:xfrm>
          <a:prstGeom prst="rect">
            <a:avLst/>
          </a:prstGeom>
          <a:solidFill>
            <a:srgbClr val="203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DC06A2-6E18-44B8-A1A4-88DC6BC917CD}"/>
              </a:ext>
            </a:extLst>
          </p:cNvPr>
          <p:cNvSpPr txBox="1">
            <a:spLocks/>
          </p:cNvSpPr>
          <p:nvPr/>
        </p:nvSpPr>
        <p:spPr>
          <a:xfrm>
            <a:off x="1524000" y="3083667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Phương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pháp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Euler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ẩn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9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7A8DB8-1955-42B2-9EFC-BC4DA6656CFD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Phương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pháp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Euler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ẩn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1375EE-AD9D-4B67-8B8A-AFFB0988DF41}"/>
                  </a:ext>
                </a:extLst>
              </p:cNvPr>
              <p:cNvSpPr txBox="1"/>
              <p:nvPr/>
            </p:nvSpPr>
            <p:spPr>
              <a:xfrm>
                <a:off x="651753" y="3631074"/>
                <a:ext cx="912454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Xấp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xỉ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đến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0353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20353B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rgbClr val="20353B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20353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0353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20353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và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thay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bằng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ta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được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1375EE-AD9D-4B67-8B8A-AFFB0988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" y="3631074"/>
                <a:ext cx="9124544" cy="404983"/>
              </a:xfrm>
              <a:prstGeom prst="rect">
                <a:avLst/>
              </a:prstGeom>
              <a:blipFill>
                <a:blip r:embed="rId2"/>
                <a:stretch>
                  <a:fillRect l="-601"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134949-79D8-4FF0-B82A-E493DA841D0A}"/>
                  </a:ext>
                </a:extLst>
              </p:cNvPr>
              <p:cNvSpPr txBox="1"/>
              <p:nvPr/>
            </p:nvSpPr>
            <p:spPr>
              <a:xfrm>
                <a:off x="651754" y="1175544"/>
                <a:ext cx="9124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Xét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bài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toán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xấp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xỉ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một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hàm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liên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tục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với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thỏa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mãn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PTVP: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134949-79D8-4FF0-B82A-E493DA84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1175544"/>
                <a:ext cx="9124544" cy="369332"/>
              </a:xfrm>
              <a:prstGeom prst="rect">
                <a:avLst/>
              </a:prstGeom>
              <a:blipFill>
                <a:blip r:embed="rId3"/>
                <a:stretch>
                  <a:fillRect l="-60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CE674F-4F96-4B49-A4CA-EADE62F9DA0E}"/>
                  </a:ext>
                </a:extLst>
              </p:cNvPr>
              <p:cNvSpPr txBox="1"/>
              <p:nvPr/>
            </p:nvSpPr>
            <p:spPr>
              <a:xfrm>
                <a:off x="3049621" y="1549398"/>
                <a:ext cx="60992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CE674F-4F96-4B49-A4CA-EADE62F9D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21" y="1549398"/>
                <a:ext cx="609924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2DD694-D79E-438C-A015-87A852EC7CD6}"/>
                  </a:ext>
                </a:extLst>
              </p:cNvPr>
              <p:cNvSpPr txBox="1"/>
              <p:nvPr/>
            </p:nvSpPr>
            <p:spPr>
              <a:xfrm>
                <a:off x="651753" y="1920991"/>
                <a:ext cx="106323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khi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và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điều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kiện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ban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đầu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. Ta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cần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tính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giá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trị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của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hàm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tại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  <a:p>
                <a:endParaRPr lang="en-US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2DD694-D79E-438C-A015-87A852EC7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" y="1920991"/>
                <a:ext cx="10632331" cy="646331"/>
              </a:xfrm>
              <a:prstGeom prst="rect">
                <a:avLst/>
              </a:prstGeom>
              <a:blipFill>
                <a:blip r:embed="rId5"/>
                <a:stretch>
                  <a:fillRect l="-51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BBA48D-FB1C-4418-BD0B-770AD47812CB}"/>
                  </a:ext>
                </a:extLst>
              </p:cNvPr>
              <p:cNvSpPr txBox="1"/>
              <p:nvPr/>
            </p:nvSpPr>
            <p:spPr>
              <a:xfrm>
                <a:off x="3046378" y="4000406"/>
                <a:ext cx="6099242" cy="628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BBA48D-FB1C-4418-BD0B-770AD478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78" y="4000406"/>
                <a:ext cx="6099242" cy="628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74CF1DC-66DD-4D36-8A88-95EEDF393603}"/>
              </a:ext>
            </a:extLst>
          </p:cNvPr>
          <p:cNvSpPr txBox="1"/>
          <p:nvPr/>
        </p:nvSpPr>
        <p:spPr>
          <a:xfrm>
            <a:off x="651753" y="4671630"/>
            <a:ext cx="91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Chuyển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vế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và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lấy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dấu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xấp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xỉ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ta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có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công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thức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Euler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ẩn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319991-28B4-4BE6-BC2D-8FD619FE944C}"/>
                  </a:ext>
                </a:extLst>
              </p:cNvPr>
              <p:cNvSpPr txBox="1"/>
              <p:nvPr/>
            </p:nvSpPr>
            <p:spPr>
              <a:xfrm>
                <a:off x="651753" y="2567322"/>
                <a:ext cx="9124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Khai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triển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Taylor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của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hàm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tại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điểm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ta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được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319991-28B4-4BE6-BC2D-8FD619FE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" y="2567322"/>
                <a:ext cx="9124544" cy="369332"/>
              </a:xfrm>
              <a:prstGeom prst="rect">
                <a:avLst/>
              </a:prstGeom>
              <a:blipFill>
                <a:blip r:embed="rId7"/>
                <a:stretch>
                  <a:fillRect l="-6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EE1956-40D0-4675-AB78-5DD97AB38CCD}"/>
                  </a:ext>
                </a:extLst>
              </p:cNvPr>
              <p:cNvSpPr txBox="1"/>
              <p:nvPr/>
            </p:nvSpPr>
            <p:spPr>
              <a:xfrm>
                <a:off x="3046378" y="2927420"/>
                <a:ext cx="6099242" cy="703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EE1956-40D0-4675-AB78-5DD97AB38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78" y="2927420"/>
                <a:ext cx="6099242" cy="7036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9E86E4-37A0-4D45-82FC-AFFC98B4D7CD}"/>
                  </a:ext>
                </a:extLst>
              </p:cNvPr>
              <p:cNvSpPr txBox="1"/>
              <p:nvPr/>
            </p:nvSpPr>
            <p:spPr>
              <a:xfrm>
                <a:off x="2243957" y="5149850"/>
                <a:ext cx="7214460" cy="912814"/>
              </a:xfrm>
              <a:prstGeom prst="rect">
                <a:avLst/>
              </a:prstGeom>
              <a:noFill/>
              <a:ln w="19050">
                <a:solidFill>
                  <a:srgbClr val="20353B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=0, 1, 2, …, 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  <a:p>
                <a:pPr algn="ctr"/>
                <a:endParaRPr lang="en-US" sz="1400" dirty="0">
                  <a:solidFill>
                    <a:srgbClr val="20353B"/>
                  </a:solidFill>
                </a:endParaRPr>
              </a:p>
              <a:p>
                <a:pPr algn="ctr"/>
                <a:r>
                  <a:rPr lang="en-US" sz="1400" i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Công</a:t>
                </a:r>
                <a:r>
                  <a:rPr lang="en-US" sz="1400" i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400" i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thức</a:t>
                </a:r>
                <a:r>
                  <a:rPr lang="en-US" sz="1400" i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Euler </a:t>
                </a:r>
                <a:r>
                  <a:rPr lang="en-US" sz="1400" i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ẩn</a:t>
                </a:r>
                <a:r>
                  <a:rPr lang="en-US" sz="1400" i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(Euler </a:t>
                </a:r>
                <a:r>
                  <a:rPr lang="en-US" sz="1400" i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lùi</a:t>
                </a:r>
                <a:r>
                  <a:rPr lang="en-US" sz="1400" i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) – Implicit Euler (Backward Euler)</a:t>
                </a:r>
              </a:p>
              <a:p>
                <a:pPr algn="ctr"/>
                <a:endParaRPr lang="en-US" sz="500" i="1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9E86E4-37A0-4D45-82FC-AFFC98B4D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957" y="5149850"/>
                <a:ext cx="7214460" cy="9128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20353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2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19" grpId="0"/>
      <p:bldP spid="21" grpId="0"/>
      <p:bldP spid="22" grpId="0"/>
      <p:bldP spid="13" grpId="0"/>
      <p:bldP spid="17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7A8DB8-1955-42B2-9EFC-BC4DA6656CFD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Phương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pháp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Euler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ẩn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134949-79D8-4FF0-B82A-E493DA841D0A}"/>
              </a:ext>
            </a:extLst>
          </p:cNvPr>
          <p:cNvSpPr txBox="1"/>
          <p:nvPr/>
        </p:nvSpPr>
        <p:spPr>
          <a:xfrm>
            <a:off x="651754" y="2107497"/>
            <a:ext cx="91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Vì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sao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lại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phát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triển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phương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pháp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 Euler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dạng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ẩn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CE674F-4F96-4B49-A4CA-EADE62F9DA0E}"/>
                  </a:ext>
                </a:extLst>
              </p:cNvPr>
              <p:cNvSpPr txBox="1"/>
              <p:nvPr/>
            </p:nvSpPr>
            <p:spPr>
              <a:xfrm>
                <a:off x="651754" y="2938525"/>
                <a:ext cx="60992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𝑎𝑦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CE674F-4F96-4B49-A4CA-EADE62F9D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2938525"/>
                <a:ext cx="6099242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4A59253-157E-4CC8-9C1C-2AF4EAF65BAA}"/>
              </a:ext>
            </a:extLst>
          </p:cNvPr>
          <p:cNvSpPr txBox="1"/>
          <p:nvPr/>
        </p:nvSpPr>
        <p:spPr>
          <a:xfrm>
            <a:off x="651754" y="2569193"/>
            <a:ext cx="91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Xét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ví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dụ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phương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trình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vi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phân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sau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C30A7F-7155-490B-B41C-56B34D588190}"/>
              </a:ext>
            </a:extLst>
          </p:cNvPr>
          <p:cNvSpPr txBox="1"/>
          <p:nvPr/>
        </p:nvSpPr>
        <p:spPr>
          <a:xfrm>
            <a:off x="651754" y="3395969"/>
            <a:ext cx="91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Sử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dụng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phương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pháp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Euler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hiện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ta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sẽ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có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E6A378-62EC-4248-88E0-795A2C7C22A2}"/>
                  </a:ext>
                </a:extLst>
              </p:cNvPr>
              <p:cNvSpPr txBox="1"/>
              <p:nvPr/>
            </p:nvSpPr>
            <p:spPr>
              <a:xfrm>
                <a:off x="336734" y="3765301"/>
                <a:ext cx="67290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𝑎h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𝑎h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𝑎h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  <a:p>
                <a:endParaRPr lang="en-US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𝑎h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𝑎h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E6A378-62EC-4248-88E0-795A2C7C2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34" y="3765301"/>
                <a:ext cx="6729084" cy="923330"/>
              </a:xfrm>
              <a:prstGeom prst="rect">
                <a:avLst/>
              </a:prstGeom>
              <a:blipFill>
                <a:blip r:embed="rId3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D170F5-7064-4B9C-9EA6-D78F457B9CAC}"/>
                  </a:ext>
                </a:extLst>
              </p:cNvPr>
              <p:cNvSpPr txBox="1"/>
              <p:nvPr/>
            </p:nvSpPr>
            <p:spPr>
              <a:xfrm>
                <a:off x="651754" y="4688631"/>
                <a:ext cx="9124544" cy="485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Để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tránh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sai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số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quá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lớn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cần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có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𝑎h</m:t>
                        </m:r>
                      </m:e>
                    </m:d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&lt;1⇒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D170F5-7064-4B9C-9EA6-D78F457B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4688631"/>
                <a:ext cx="9124544" cy="485518"/>
              </a:xfrm>
              <a:prstGeom prst="rect">
                <a:avLst/>
              </a:prstGeom>
              <a:blipFill>
                <a:blip r:embed="rId4"/>
                <a:stretch>
                  <a:fillRect l="-60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33A46170-4C09-460D-B580-E03952007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8068" y="870968"/>
            <a:ext cx="2859335" cy="28593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119ED13-7D36-41BE-9F7B-3557129807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8068" y="3609715"/>
            <a:ext cx="2859335" cy="285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6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5" grpId="0"/>
      <p:bldP spid="20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884063-03E8-41D8-9BB9-49F71170117B}"/>
              </a:ext>
            </a:extLst>
          </p:cNvPr>
          <p:cNvSpPr/>
          <p:nvPr/>
        </p:nvSpPr>
        <p:spPr>
          <a:xfrm>
            <a:off x="0" y="2981527"/>
            <a:ext cx="12192000" cy="894945"/>
          </a:xfrm>
          <a:prstGeom prst="rect">
            <a:avLst/>
          </a:prstGeom>
          <a:solidFill>
            <a:srgbClr val="203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DC06A2-6E18-44B8-A1A4-88DC6BC917CD}"/>
              </a:ext>
            </a:extLst>
          </p:cNvPr>
          <p:cNvSpPr txBox="1">
            <a:spLocks/>
          </p:cNvSpPr>
          <p:nvPr/>
        </p:nvSpPr>
        <p:spPr>
          <a:xfrm>
            <a:off x="1524000" y="3083667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Phương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pháp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hình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thang</a:t>
            </a:r>
          </a:p>
        </p:txBody>
      </p:sp>
    </p:spTree>
    <p:extLst>
      <p:ext uri="{BB962C8B-B14F-4D97-AF65-F5344CB8AC3E}">
        <p14:creationId xmlns:p14="http://schemas.microsoft.com/office/powerpoint/2010/main" val="388692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7A8DB8-1955-42B2-9EFC-BC4DA6656CFD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Phương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pháp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hình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thang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2077B-DD6F-4409-979B-C172F8636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75" y="2001678"/>
            <a:ext cx="3218416" cy="2416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F2D5FD0-C9DA-4398-B9DD-601C3BF00196}"/>
              </a:ext>
            </a:extLst>
          </p:cNvPr>
          <p:cNvSpPr txBox="1"/>
          <p:nvPr/>
        </p:nvSpPr>
        <p:spPr>
          <a:xfrm>
            <a:off x="651754" y="1256074"/>
            <a:ext cx="6709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Xấp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xỉ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phần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diện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tích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giới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hạn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bởi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hai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đầu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mút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với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đồ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thị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của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và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trục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hoành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F1048-A8A9-44F9-9634-8A75EF27E055}"/>
              </a:ext>
            </a:extLst>
          </p:cNvPr>
          <p:cNvSpPr txBox="1"/>
          <p:nvPr/>
        </p:nvSpPr>
        <p:spPr>
          <a:xfrm>
            <a:off x="651753" y="1900078"/>
            <a:ext cx="646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Công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thức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0353B"/>
                </a:solidFill>
                <a:latin typeface="Consolas" panose="020B0609020204030204" pitchFamily="49" charset="0"/>
              </a:rPr>
              <a:t>hình</a:t>
            </a:r>
            <a:r>
              <a:rPr lang="en-US" b="1" dirty="0">
                <a:solidFill>
                  <a:srgbClr val="20353B"/>
                </a:solidFill>
                <a:latin typeface="Consolas" panose="020B0609020204030204" pitchFamily="49" charset="0"/>
              </a:rPr>
              <a:t> thang: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43C983-5CE6-4A79-90CA-E4C266B4C1DF}"/>
                  </a:ext>
                </a:extLst>
              </p:cNvPr>
              <p:cNvSpPr txBox="1"/>
              <p:nvPr/>
            </p:nvSpPr>
            <p:spPr>
              <a:xfrm>
                <a:off x="956259" y="2269410"/>
                <a:ext cx="6100618" cy="966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43C983-5CE6-4A79-90CA-E4C266B4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59" y="2269410"/>
                <a:ext cx="6100618" cy="966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6D56189-6A8E-4519-A18B-0EC1D4810573}"/>
              </a:ext>
            </a:extLst>
          </p:cNvPr>
          <p:cNvSpPr txBox="1"/>
          <p:nvPr/>
        </p:nvSpPr>
        <p:spPr>
          <a:xfrm>
            <a:off x="651753" y="3355073"/>
            <a:ext cx="6709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Theo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định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nghĩa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tích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phân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7797EC-5BB4-4036-A6EF-DEA4B63B8082}"/>
                  </a:ext>
                </a:extLst>
              </p:cNvPr>
              <p:cNvSpPr txBox="1"/>
              <p:nvPr/>
            </p:nvSpPr>
            <p:spPr>
              <a:xfrm>
                <a:off x="956258" y="3724405"/>
                <a:ext cx="6100618" cy="966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7797EC-5BB4-4036-A6EF-DEA4B63B8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58" y="3724405"/>
                <a:ext cx="6100618" cy="966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B9A89D3-65C3-4078-926B-A0D2D35A2458}"/>
              </a:ext>
            </a:extLst>
          </p:cNvPr>
          <p:cNvSpPr txBox="1"/>
          <p:nvPr/>
        </p:nvSpPr>
        <p:spPr>
          <a:xfrm>
            <a:off x="651753" y="4810068"/>
            <a:ext cx="6709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hợp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hai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công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thức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ta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được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7B83D4-3F25-47F0-AD27-64583B2B44BC}"/>
                  </a:ext>
                </a:extLst>
              </p:cNvPr>
              <p:cNvSpPr txBox="1"/>
              <p:nvPr/>
            </p:nvSpPr>
            <p:spPr>
              <a:xfrm>
                <a:off x="2334459" y="5298067"/>
                <a:ext cx="7523082" cy="678006"/>
              </a:xfrm>
              <a:prstGeom prst="rect">
                <a:avLst/>
              </a:prstGeom>
              <a:noFill/>
              <a:ln w="19050">
                <a:solidFill>
                  <a:srgbClr val="20353B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=0, 1, 2, …, </m:t>
                      </m:r>
                      <m:r>
                        <a:rPr lang="en-US" b="0" i="1" dirty="0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  <a:p>
                <a:endParaRPr lang="en-US" sz="400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7B83D4-3F25-47F0-AD27-64583B2B4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459" y="5298067"/>
                <a:ext cx="7523082" cy="6780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20353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3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28" grpId="0"/>
      <p:bldP spid="29" grpId="0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7A8DB8-1955-42B2-9EFC-BC4DA6656CFD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Thuật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toán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và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ví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dụ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5D5DD0-E8AF-4C28-91F5-CF899AADF5AF}"/>
                  </a:ext>
                </a:extLst>
              </p:cNvPr>
              <p:cNvSpPr txBox="1"/>
              <p:nvPr/>
            </p:nvSpPr>
            <p:spPr>
              <a:xfrm>
                <a:off x="651754" y="2429693"/>
                <a:ext cx="3957365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Bước 1: 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𝒙𝒏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b="1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5D5DD0-E8AF-4C28-91F5-CF899AADF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2429693"/>
                <a:ext cx="3957365" cy="369332"/>
              </a:xfrm>
              <a:prstGeom prst="rect">
                <a:avLst/>
              </a:prstGeom>
              <a:blipFill>
                <a:blip r:embed="rId2"/>
                <a:stretch>
                  <a:fillRect l="-13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1136E-31C4-49C9-B47B-0924D356F78A}"/>
                  </a:ext>
                </a:extLst>
              </p:cNvPr>
              <p:cNvSpPr txBox="1"/>
              <p:nvPr/>
            </p:nvSpPr>
            <p:spPr>
              <a:xfrm>
                <a:off x="651754" y="2799025"/>
                <a:ext cx="4180825" cy="50481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Bước 2: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𝒙𝒏</m:t>
                            </m:r>
                            <m:r>
                              <a:rPr lang="en-US" b="1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𝒙𝒊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𝒚𝒊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1136E-31C4-49C9-B47B-0924D356F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2799025"/>
                <a:ext cx="4180825" cy="504818"/>
              </a:xfrm>
              <a:prstGeom prst="rect">
                <a:avLst/>
              </a:prstGeom>
              <a:blipFill>
                <a:blip r:embed="rId3"/>
                <a:stretch>
                  <a:fillRect l="-1312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32AD6-5AE8-4925-9F2C-35E3F398A962}"/>
                  </a:ext>
                </a:extLst>
              </p:cNvPr>
              <p:cNvSpPr txBox="1"/>
              <p:nvPr/>
            </p:nvSpPr>
            <p:spPr>
              <a:xfrm>
                <a:off x="651755" y="3260690"/>
                <a:ext cx="4447948" cy="129394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Bước 3: 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từ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đến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			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Tính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theo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công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thức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			 Euler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hiện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𝒙𝒊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b="1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32AD6-5AE8-4925-9F2C-35E3F398A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5" y="3260690"/>
                <a:ext cx="4447948" cy="1293944"/>
              </a:xfrm>
              <a:prstGeom prst="rect">
                <a:avLst/>
              </a:prstGeom>
              <a:blipFill>
                <a:blip r:embed="rId4"/>
                <a:stretch>
                  <a:fillRect l="-1233" t="-2830" b="-3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587B0F-9759-4EBC-A971-865E2D54FC40}"/>
                  </a:ext>
                </a:extLst>
              </p:cNvPr>
              <p:cNvSpPr txBox="1"/>
              <p:nvPr/>
            </p:nvSpPr>
            <p:spPr>
              <a:xfrm>
                <a:off x="651753" y="5108632"/>
                <a:ext cx="4447949" cy="6463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Bước 4: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Trả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về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các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giá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trị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tại</a:t>
                </a:r>
              </a:p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	    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từng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điểm</a:t>
                </a:r>
                <a:endParaRPr lang="en-US" b="1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587B0F-9759-4EBC-A971-865E2D54F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" y="5108632"/>
                <a:ext cx="4447949" cy="646331"/>
              </a:xfrm>
              <a:prstGeom prst="rect">
                <a:avLst/>
              </a:prstGeom>
              <a:blipFill>
                <a:blip r:embed="rId5"/>
                <a:stretch>
                  <a:fillRect l="-123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75FDA3C-A221-45F8-8051-21C008634D03}"/>
              </a:ext>
            </a:extLst>
          </p:cNvPr>
          <p:cNvSpPr txBox="1"/>
          <p:nvPr/>
        </p:nvSpPr>
        <p:spPr>
          <a:xfrm>
            <a:off x="657941" y="1635372"/>
            <a:ext cx="297068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Phương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pháp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Euler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hiện</a:t>
            </a:r>
            <a:endParaRPr lang="en-US" b="1" dirty="0">
              <a:solidFill>
                <a:srgbClr val="20353B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D9152-4EE1-40C0-BBB3-B14AF5BAAC6F}"/>
              </a:ext>
            </a:extLst>
          </p:cNvPr>
          <p:cNvCxnSpPr>
            <a:cxnSpLocks/>
          </p:cNvCxnSpPr>
          <p:nvPr/>
        </p:nvCxnSpPr>
        <p:spPr>
          <a:xfrm>
            <a:off x="6096000" y="1235702"/>
            <a:ext cx="0" cy="4946023"/>
          </a:xfrm>
          <a:prstGeom prst="line">
            <a:avLst/>
          </a:prstGeom>
          <a:ln w="19050">
            <a:solidFill>
              <a:srgbClr val="203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BFB15F-873A-46FA-9569-F0EF2B67A916}"/>
              </a:ext>
            </a:extLst>
          </p:cNvPr>
          <p:cNvSpPr txBox="1"/>
          <p:nvPr/>
        </p:nvSpPr>
        <p:spPr>
          <a:xfrm>
            <a:off x="6704899" y="1588073"/>
            <a:ext cx="449033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Phương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pháp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Euler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ẩn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và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hình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thang</a:t>
            </a:r>
            <a:endParaRPr lang="en-US" b="1" dirty="0">
              <a:solidFill>
                <a:srgbClr val="20353B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1090DF-B4BA-411B-95B5-49273C1DA670}"/>
                  </a:ext>
                </a:extLst>
              </p:cNvPr>
              <p:cNvSpPr txBox="1"/>
              <p:nvPr/>
            </p:nvSpPr>
            <p:spPr>
              <a:xfrm>
                <a:off x="6704900" y="2429693"/>
                <a:ext cx="3957365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Bước 1: 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𝒙𝒏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b="1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1090DF-B4BA-411B-95B5-49273C1DA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900" y="2429693"/>
                <a:ext cx="3957365" cy="369332"/>
              </a:xfrm>
              <a:prstGeom prst="rect">
                <a:avLst/>
              </a:prstGeom>
              <a:blipFill>
                <a:blip r:embed="rId6"/>
                <a:stretch>
                  <a:fillRect l="-13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444E67-035F-4768-B639-7C9D1BE4959D}"/>
                  </a:ext>
                </a:extLst>
              </p:cNvPr>
              <p:cNvSpPr txBox="1"/>
              <p:nvPr/>
            </p:nvSpPr>
            <p:spPr>
              <a:xfrm>
                <a:off x="6704900" y="2799025"/>
                <a:ext cx="4180825" cy="50481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Bước 2: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𝒙𝒏</m:t>
                            </m:r>
                            <m:r>
                              <a:rPr lang="en-US" b="1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𝒙𝒊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𝒚𝒊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444E67-035F-4768-B639-7C9D1BE49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900" y="2799025"/>
                <a:ext cx="4180825" cy="504818"/>
              </a:xfrm>
              <a:prstGeom prst="rect">
                <a:avLst/>
              </a:prstGeom>
              <a:blipFill>
                <a:blip r:embed="rId7"/>
                <a:stretch>
                  <a:fillRect l="-1312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EEAD52-833B-4013-B829-0A7FD58CEEC2}"/>
                  </a:ext>
                </a:extLst>
              </p:cNvPr>
              <p:cNvSpPr txBox="1"/>
              <p:nvPr/>
            </p:nvSpPr>
            <p:spPr>
              <a:xfrm>
                <a:off x="6704900" y="3260690"/>
                <a:ext cx="5764185" cy="184794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Bước 3: 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từ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đến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			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Từ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công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thức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ta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được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			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phương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trình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một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ẩn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			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Giải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phương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trình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trên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					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được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giá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trị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cần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tính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,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𝒙𝒊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b="1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EEAD52-833B-4013-B829-0A7FD58C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900" y="3260690"/>
                <a:ext cx="5764185" cy="1847942"/>
              </a:xfrm>
              <a:prstGeom prst="rect">
                <a:avLst/>
              </a:prstGeom>
              <a:blipFill>
                <a:blip r:embed="rId8"/>
                <a:stretch>
                  <a:fillRect l="-952" t="-1980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9401AA-443C-42AD-9524-96CA0332893E}"/>
                  </a:ext>
                </a:extLst>
              </p:cNvPr>
              <p:cNvSpPr txBox="1"/>
              <p:nvPr/>
            </p:nvSpPr>
            <p:spPr>
              <a:xfrm>
                <a:off x="6704899" y="5108632"/>
                <a:ext cx="4447949" cy="6463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Bước 4: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Trả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về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các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giá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trị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tại</a:t>
                </a:r>
              </a:p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	    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từng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điểm</a:t>
                </a:r>
                <a:endParaRPr lang="en-US" b="1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9401AA-443C-42AD-9524-96CA0332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899" y="5108632"/>
                <a:ext cx="4447949" cy="646331"/>
              </a:xfrm>
              <a:prstGeom prst="rect">
                <a:avLst/>
              </a:prstGeom>
              <a:blipFill>
                <a:blip r:embed="rId9"/>
                <a:stretch>
                  <a:fillRect l="-123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7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20" grpId="0"/>
      <p:bldP spid="21" grpId="0"/>
      <p:bldP spid="22" grpId="0"/>
      <p:bldP spid="24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8265-1003-4205-9283-809E507CB48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Kiến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thức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chung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1484E-FA48-451E-BD7C-3C23C0A990CF}"/>
              </a:ext>
            </a:extLst>
          </p:cNvPr>
          <p:cNvSpPr txBox="1"/>
          <p:nvPr/>
        </p:nvSpPr>
        <p:spPr>
          <a:xfrm>
            <a:off x="651754" y="1955260"/>
            <a:ext cx="968245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b="1" i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Bài</a:t>
            </a:r>
            <a:r>
              <a:rPr lang="en-US" sz="1800" b="1" i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toán</a:t>
            </a:r>
            <a:r>
              <a:rPr lang="en-US" sz="1800" b="1" i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Cauchy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bài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vi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ban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đầu</a:t>
            </a:r>
            <a:endParaRPr lang="en-US" dirty="0">
              <a:solidFill>
                <a:srgbClr val="20353B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5E59-EB96-4721-AABF-5D7AF684645A}"/>
              </a:ext>
            </a:extLst>
          </p:cNvPr>
          <p:cNvSpPr txBox="1"/>
          <p:nvPr/>
        </p:nvSpPr>
        <p:spPr>
          <a:xfrm>
            <a:off x="651753" y="2324592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20353B"/>
                </a:solidFill>
                <a:latin typeface="Consolas" panose="020B0609020204030204" pitchFamily="49" charset="0"/>
              </a:rPr>
              <a:t>Ví</a:t>
            </a:r>
            <a:r>
              <a:rPr lang="en-US" b="1" i="1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20353B"/>
                </a:solidFill>
                <a:latin typeface="Consolas" panose="020B0609020204030204" pitchFamily="49" charset="0"/>
              </a:rPr>
              <a:t>dụ</a:t>
            </a:r>
            <a:r>
              <a:rPr lang="en-US" b="1" i="1" dirty="0">
                <a:solidFill>
                  <a:srgbClr val="20353B"/>
                </a:solidFill>
                <a:latin typeface="Consolas" panose="020B0609020204030204" pitchFamily="49" charset="0"/>
              </a:rPr>
              <a:t>: </a:t>
            </a:r>
            <a:r>
              <a:rPr lang="en-US" i="1" dirty="0" err="1">
                <a:solidFill>
                  <a:srgbClr val="20353B"/>
                </a:solidFill>
                <a:latin typeface="Consolas" panose="020B0609020204030204" pitchFamily="49" charset="0"/>
              </a:rPr>
              <a:t>Bài</a:t>
            </a:r>
            <a:r>
              <a:rPr lang="en-US" i="1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20353B"/>
                </a:solidFill>
                <a:latin typeface="Consolas" panose="020B0609020204030204" pitchFamily="49" charset="0"/>
              </a:rPr>
              <a:t>toán</a:t>
            </a:r>
            <a:r>
              <a:rPr lang="en-US" i="1" dirty="0">
                <a:solidFill>
                  <a:srgbClr val="20353B"/>
                </a:solidFill>
                <a:latin typeface="Consolas" panose="020B0609020204030204" pitchFamily="49" charset="0"/>
              </a:rPr>
              <a:t> Cauchy </a:t>
            </a:r>
            <a:r>
              <a:rPr lang="en-US" i="1" dirty="0" err="1">
                <a:solidFill>
                  <a:srgbClr val="20353B"/>
                </a:solidFill>
                <a:latin typeface="Consolas" panose="020B0609020204030204" pitchFamily="49" charset="0"/>
              </a:rPr>
              <a:t>cho</a:t>
            </a:r>
            <a:r>
              <a:rPr lang="en-US" i="1" dirty="0">
                <a:solidFill>
                  <a:srgbClr val="20353B"/>
                </a:solidFill>
                <a:latin typeface="Consolas" panose="020B0609020204030204" pitchFamily="49" charset="0"/>
              </a:rPr>
              <a:t> PTVP </a:t>
            </a:r>
            <a:r>
              <a:rPr lang="en-US" i="1" dirty="0" err="1">
                <a:solidFill>
                  <a:srgbClr val="20353B"/>
                </a:solidFill>
                <a:latin typeface="Consolas" panose="020B0609020204030204" pitchFamily="49" charset="0"/>
              </a:rPr>
              <a:t>cấp</a:t>
            </a:r>
            <a:r>
              <a:rPr lang="en-US" i="1" dirty="0">
                <a:solidFill>
                  <a:srgbClr val="20353B"/>
                </a:solidFill>
                <a:latin typeface="Consolas" panose="020B0609020204030204" pitchFamily="49" charset="0"/>
              </a:rPr>
              <a:t> 1:</a:t>
            </a:r>
            <a:endParaRPr lang="en-US" dirty="0">
              <a:solidFill>
                <a:srgbClr val="20353B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44653-7747-4C36-A2A2-72B1ED31746A}"/>
                  </a:ext>
                </a:extLst>
              </p:cNvPr>
              <p:cNvSpPr txBox="1"/>
              <p:nvPr/>
            </p:nvSpPr>
            <p:spPr>
              <a:xfrm>
                <a:off x="3046379" y="2693924"/>
                <a:ext cx="6099242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b="1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b="1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b="1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b="1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b="1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b="1" i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b="1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44653-7747-4C36-A2A2-72B1ED31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79" y="2693924"/>
                <a:ext cx="6099242" cy="811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BEC0E2-C1AE-47E7-B8B6-DC4736523212}"/>
                  </a:ext>
                </a:extLst>
              </p:cNvPr>
              <p:cNvSpPr txBox="1"/>
              <p:nvPr/>
            </p:nvSpPr>
            <p:spPr>
              <a:xfrm>
                <a:off x="651753" y="3754239"/>
                <a:ext cx="9682459" cy="92333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Định </a:t>
                </a:r>
                <a:r>
                  <a:rPr lang="en-US" b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lý</a:t>
                </a:r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về</a:t>
                </a:r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nghiệm</a:t>
                </a:r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: </a:t>
                </a:r>
              </a:p>
              <a:p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hàm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20353B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i="1" dirty="0" smtClean="0">
                        <a:solidFill>
                          <a:srgbClr val="20353B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rgbClr val="20353B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20353B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 dirty="0" smtClean="0">
                        <a:solidFill>
                          <a:srgbClr val="20353B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 dirty="0" smtClean="0">
                        <a:solidFill>
                          <a:srgbClr val="20353B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liên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tục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Lipschitz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theo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20353B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thì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bài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toán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Cauchy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luôn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nghiệm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duy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nhất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mọi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giá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trị</a:t>
                </a:r>
                <a:r>
                  <a:rPr lang="en-US" sz="180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ban </a:t>
                </a:r>
                <a:r>
                  <a:rPr lang="en-US" sz="1800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đầu</a:t>
                </a:r>
                <a:endParaRPr lang="en-US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BEC0E2-C1AE-47E7-B8B6-DC4736523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" y="3754239"/>
                <a:ext cx="9682459" cy="923330"/>
              </a:xfrm>
              <a:prstGeom prst="rect">
                <a:avLst/>
              </a:prstGeom>
              <a:blipFill>
                <a:blip r:embed="rId3"/>
                <a:stretch>
                  <a:fillRect l="-56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B50C4A-31AE-4685-9832-A3AD576AB277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Kiến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thức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chung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7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A13562-6860-4484-8CD8-E1E24B517DE7}"/>
                  </a:ext>
                </a:extLst>
              </p:cNvPr>
              <p:cNvSpPr txBox="1"/>
              <p:nvPr/>
            </p:nvSpPr>
            <p:spPr>
              <a:xfrm>
                <a:off x="651754" y="1955260"/>
                <a:ext cx="7494359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Khai </a:t>
                </a:r>
                <a:r>
                  <a:rPr lang="en-US" sz="1800" b="1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triển</a:t>
                </a:r>
                <a:r>
                  <a:rPr lang="en-US" sz="1800" b="1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Taylor </a:t>
                </a:r>
                <a:r>
                  <a:rPr lang="en-US" sz="1800" b="1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b="1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hàm</a:t>
                </a:r>
                <a:r>
                  <a:rPr lang="en-US" sz="1800" b="1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20353B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𝒇</m:t>
                    </m:r>
                    <m:r>
                      <a:rPr lang="en-US" sz="1800" b="1" i="1" smtClean="0">
                        <a:solidFill>
                          <a:srgbClr val="20353B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20353B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20353B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tại</a:t>
                </a:r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điểm</a:t>
                </a:r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có</a:t>
                </a:r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dạng</a:t>
                </a:r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như</a:t>
                </a:r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sau</a:t>
                </a:r>
                <a:r>
                  <a:rPr lang="en-US" b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A13562-6860-4484-8CD8-E1E24B517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1955260"/>
                <a:ext cx="7494359" cy="369332"/>
              </a:xfrm>
              <a:prstGeom prst="rect">
                <a:avLst/>
              </a:prstGeom>
              <a:blipFill>
                <a:blip r:embed="rId2"/>
                <a:stretch>
                  <a:fillRect l="-73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B1B613-3DB3-415B-A817-BE815250F21C}"/>
                  </a:ext>
                </a:extLst>
              </p:cNvPr>
              <p:cNvSpPr txBox="1"/>
              <p:nvPr/>
            </p:nvSpPr>
            <p:spPr>
              <a:xfrm>
                <a:off x="3046379" y="2324592"/>
                <a:ext cx="6099242" cy="1381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b="1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en-US" b="1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b="1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en-US" b="1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b="1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1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20353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B1B613-3DB3-415B-A817-BE815250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79" y="2324592"/>
                <a:ext cx="6099242" cy="1381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3541C6D-A770-4839-9FC1-C93C91DA9A1C}"/>
              </a:ext>
            </a:extLst>
          </p:cNvPr>
          <p:cNvSpPr txBox="1"/>
          <p:nvPr/>
        </p:nvSpPr>
        <p:spPr>
          <a:xfrm>
            <a:off x="651754" y="3706573"/>
            <a:ext cx="91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xấp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xỉ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chuỗi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lũy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thức</a:t>
            </a:r>
            <a:endParaRPr lang="en-US" dirty="0">
              <a:solidFill>
                <a:srgbClr val="20353B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EA8223-332D-41BE-BF54-C9D877BF2878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Kiến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thức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chung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5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A13562-6860-4484-8CD8-E1E24B517DE7}"/>
              </a:ext>
            </a:extLst>
          </p:cNvPr>
          <p:cNvSpPr txBox="1"/>
          <p:nvPr/>
        </p:nvSpPr>
        <p:spPr>
          <a:xfrm>
            <a:off x="651754" y="1955260"/>
            <a:ext cx="297068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Phương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trình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tích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phân</a:t>
            </a:r>
            <a:endParaRPr lang="en-US" b="1" dirty="0">
              <a:solidFill>
                <a:srgbClr val="20353B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41C6D-A770-4839-9FC1-C93C91DA9A1C}"/>
              </a:ext>
            </a:extLst>
          </p:cNvPr>
          <p:cNvSpPr txBox="1"/>
          <p:nvPr/>
        </p:nvSpPr>
        <p:spPr>
          <a:xfrm>
            <a:off x="651754" y="4217645"/>
            <a:ext cx="91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dirty="0">
              <a:solidFill>
                <a:srgbClr val="20353B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EA8223-332D-41BE-BF54-C9D877BF2878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Kiến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thức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chung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67AC4E-CEF7-4EDA-B4AD-1C2876BA42AE}"/>
                  </a:ext>
                </a:extLst>
              </p:cNvPr>
              <p:cNvSpPr txBox="1"/>
              <p:nvPr/>
            </p:nvSpPr>
            <p:spPr>
              <a:xfrm>
                <a:off x="651754" y="2324592"/>
                <a:ext cx="9124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Đạo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hàm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của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một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hàm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theo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biến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tại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điểm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67AC4E-CEF7-4EDA-B4AD-1C2876BA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2324592"/>
                <a:ext cx="9124544" cy="369332"/>
              </a:xfrm>
              <a:prstGeom prst="rect">
                <a:avLst/>
              </a:prstGeom>
              <a:blipFill>
                <a:blip r:embed="rId2"/>
                <a:stretch>
                  <a:fillRect l="-6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46D36A-B1CB-4808-82E8-D1957BFBD398}"/>
                  </a:ext>
                </a:extLst>
              </p:cNvPr>
              <p:cNvSpPr txBox="1"/>
              <p:nvPr/>
            </p:nvSpPr>
            <p:spPr>
              <a:xfrm>
                <a:off x="3046379" y="2693924"/>
                <a:ext cx="6099242" cy="780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rgbClr val="20353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46D36A-B1CB-4808-82E8-D1957BFBD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79" y="2693924"/>
                <a:ext cx="6099242" cy="7805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67F057E-E54E-4E39-9785-56E543FCD67D}"/>
              </a:ext>
            </a:extLst>
          </p:cNvPr>
          <p:cNvSpPr txBox="1"/>
          <p:nvPr/>
        </p:nvSpPr>
        <p:spPr>
          <a:xfrm>
            <a:off x="651754" y="3474459"/>
            <a:ext cx="91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Ký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hiệu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0667FC-3337-47A7-9512-05634B31105B}"/>
                  </a:ext>
                </a:extLst>
              </p:cNvPr>
              <p:cNvSpPr txBox="1"/>
              <p:nvPr/>
            </p:nvSpPr>
            <p:spPr>
              <a:xfrm>
                <a:off x="3046379" y="3838425"/>
                <a:ext cx="60992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0667FC-3337-47A7-9512-05634B31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79" y="3838425"/>
                <a:ext cx="609924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3DE8A7-B3CD-4366-89EF-CB738CDE625F}"/>
                  </a:ext>
                </a:extLst>
              </p:cNvPr>
              <p:cNvSpPr txBox="1"/>
              <p:nvPr/>
            </p:nvSpPr>
            <p:spPr>
              <a:xfrm>
                <a:off x="3046379" y="4577450"/>
                <a:ext cx="6099242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3DE8A7-B3CD-4366-89EF-CB738CDE6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79" y="4577450"/>
                <a:ext cx="6099242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7" grpId="0"/>
      <p:bldP spid="10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884063-03E8-41D8-9BB9-49F71170117B}"/>
              </a:ext>
            </a:extLst>
          </p:cNvPr>
          <p:cNvSpPr/>
          <p:nvPr/>
        </p:nvSpPr>
        <p:spPr>
          <a:xfrm>
            <a:off x="0" y="2981527"/>
            <a:ext cx="12192000" cy="894945"/>
          </a:xfrm>
          <a:prstGeom prst="rect">
            <a:avLst/>
          </a:prstGeom>
          <a:solidFill>
            <a:srgbClr val="203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DC06A2-6E18-44B8-A1A4-88DC6BC917CD}"/>
              </a:ext>
            </a:extLst>
          </p:cNvPr>
          <p:cNvSpPr txBox="1">
            <a:spLocks/>
          </p:cNvSpPr>
          <p:nvPr/>
        </p:nvSpPr>
        <p:spPr>
          <a:xfrm>
            <a:off x="1524000" y="3083667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Phương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pháp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Euler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hiện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2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EEA8223-332D-41BE-BF54-C9D877BF2878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Bài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toán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và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ý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tưởng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CCE31-7A04-4FC5-B5F6-4E5655D74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78" y="2276639"/>
            <a:ext cx="3206569" cy="2468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32BB7A-8738-419C-8980-1816E9D913AD}"/>
              </a:ext>
            </a:extLst>
          </p:cNvPr>
          <p:cNvSpPr txBox="1"/>
          <p:nvPr/>
        </p:nvSpPr>
        <p:spPr>
          <a:xfrm>
            <a:off x="651753" y="2556221"/>
            <a:ext cx="7091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20353B"/>
                </a:solidFill>
                <a:latin typeface="Consolas" panose="020B0609020204030204" pitchFamily="49" charset="0"/>
              </a:rPr>
              <a:t>Xem xét bài toán tính toán hình dạng của một đường cong chưa biết bắt đầu tại một điểm cho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trước</a:t>
            </a:r>
            <a:endParaRPr lang="en-US" dirty="0">
              <a:solidFill>
                <a:srgbClr val="20353B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13957B6D-922A-48F5-9304-2851E112D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59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3">
            <a:extLst>
              <a:ext uri="{FF2B5EF4-FFF2-40B4-BE49-F238E27FC236}">
                <a16:creationId xmlns:a16="http://schemas.microsoft.com/office/drawing/2014/main" id="{164F4669-9C18-4F72-B9B2-320C703BBE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84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85B52E-1462-42AE-92C6-29E933D20239}"/>
                  </a:ext>
                </a:extLst>
              </p:cNvPr>
              <p:cNvSpPr txBox="1"/>
              <p:nvPr/>
            </p:nvSpPr>
            <p:spPr>
              <a:xfrm>
                <a:off x="651753" y="3337465"/>
                <a:ext cx="709146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b="0" i="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</a:rPr>
                  <a:t>Ý tưởng là trong khi đường cong ban đầu chưa biết, điểm khởi đầu của nó được biểu thị bởi</a:t>
                </a:r>
                <a:r>
                  <a:rPr lang="en-US" b="0" i="0" dirty="0">
                    <a:solidFill>
                      <a:srgbClr val="2035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là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đã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biết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thì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vi-VN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từ phương trình vi phân, độ dốc của đường cong tại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c</a:t>
                </a:r>
                <a:r>
                  <a:rPr lang="vi-VN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ó thể được tính toán, và vì vậy, có thể tìm được đường tiếp tuyến</a:t>
                </a:r>
                <a:endParaRPr lang="en-US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85B52E-1462-42AE-92C6-29E933D20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" y="3337465"/>
                <a:ext cx="7091464" cy="1477328"/>
              </a:xfrm>
              <a:prstGeom prst="rect">
                <a:avLst/>
              </a:prstGeom>
              <a:blipFill>
                <a:blip r:embed="rId3"/>
                <a:stretch>
                  <a:fillRect l="-774" t="-2058" r="-2322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utoShape 8">
            <a:extLst>
              <a:ext uri="{FF2B5EF4-FFF2-40B4-BE49-F238E27FC236}">
                <a16:creationId xmlns:a16="http://schemas.microsoft.com/office/drawing/2014/main" id="{6AFE336F-6F41-4590-BBE1-B6E6F02C3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83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9">
            <a:extLst>
              <a:ext uri="{FF2B5EF4-FFF2-40B4-BE49-F238E27FC236}">
                <a16:creationId xmlns:a16="http://schemas.microsoft.com/office/drawing/2014/main" id="{6A22C1DE-D4B5-4FDE-9EC0-1E5BB939E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36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7A8DB8-1955-42B2-9EFC-BC4DA6656CFD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Xây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dựng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công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thức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5FAFB-9CBD-4817-B3AC-6DE6E2DB4E74}"/>
              </a:ext>
            </a:extLst>
          </p:cNvPr>
          <p:cNvSpPr txBox="1"/>
          <p:nvPr/>
        </p:nvSpPr>
        <p:spPr>
          <a:xfrm>
            <a:off x="651754" y="2729628"/>
            <a:ext cx="91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Theo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định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nghĩa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đạo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375EE-AD9D-4B67-8B8A-AFFB0988DF41}"/>
              </a:ext>
            </a:extLst>
          </p:cNvPr>
          <p:cNvSpPr txBox="1"/>
          <p:nvPr/>
        </p:nvSpPr>
        <p:spPr>
          <a:xfrm>
            <a:off x="651754" y="3879495"/>
            <a:ext cx="91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Từ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hai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quả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trên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ta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được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510177-8DE7-40DF-BBD4-FC4AF7EE22F6}"/>
                  </a:ext>
                </a:extLst>
              </p:cNvPr>
              <p:cNvSpPr txBox="1"/>
              <p:nvPr/>
            </p:nvSpPr>
            <p:spPr>
              <a:xfrm>
                <a:off x="3046379" y="3098960"/>
                <a:ext cx="6099242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510177-8DE7-40DF-BBD4-FC4AF7EE2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79" y="3098960"/>
                <a:ext cx="6099242" cy="629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134949-79D8-4FF0-B82A-E493DA841D0A}"/>
                  </a:ext>
                </a:extLst>
              </p:cNvPr>
              <p:cNvSpPr txBox="1"/>
              <p:nvPr/>
            </p:nvSpPr>
            <p:spPr>
              <a:xfrm>
                <a:off x="651754" y="1614849"/>
                <a:ext cx="9124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Xét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bài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toán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xấp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xỉ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một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hàm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liên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tục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với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thỏa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mãn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PTVP: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134949-79D8-4FF0-B82A-E493DA84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1614849"/>
                <a:ext cx="9124544" cy="369332"/>
              </a:xfrm>
              <a:prstGeom prst="rect">
                <a:avLst/>
              </a:prstGeom>
              <a:blipFill>
                <a:blip r:embed="rId3"/>
                <a:stretch>
                  <a:fillRect l="-60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CE674F-4F96-4B49-A4CA-EADE62F9DA0E}"/>
                  </a:ext>
                </a:extLst>
              </p:cNvPr>
              <p:cNvSpPr txBox="1"/>
              <p:nvPr/>
            </p:nvSpPr>
            <p:spPr>
              <a:xfrm>
                <a:off x="3049621" y="1988703"/>
                <a:ext cx="60992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CE674F-4F96-4B49-A4CA-EADE62F9D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21" y="1988703"/>
                <a:ext cx="609924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2DD694-D79E-438C-A015-87A852EC7CD6}"/>
                  </a:ext>
                </a:extLst>
              </p:cNvPr>
              <p:cNvSpPr txBox="1"/>
              <p:nvPr/>
            </p:nvSpPr>
            <p:spPr>
              <a:xfrm>
                <a:off x="651754" y="2360296"/>
                <a:ext cx="9124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khi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và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điều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kiện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ban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đầu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2DD694-D79E-438C-A015-87A852EC7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2360296"/>
                <a:ext cx="9124544" cy="369332"/>
              </a:xfrm>
              <a:prstGeom prst="rect">
                <a:avLst/>
              </a:prstGeom>
              <a:blipFill>
                <a:blip r:embed="rId5"/>
                <a:stretch>
                  <a:fillRect l="-6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BBA48D-FB1C-4418-BD0B-770AD47812CB}"/>
                  </a:ext>
                </a:extLst>
              </p:cNvPr>
              <p:cNvSpPr txBox="1"/>
              <p:nvPr/>
            </p:nvSpPr>
            <p:spPr>
              <a:xfrm>
                <a:off x="3046379" y="4248827"/>
                <a:ext cx="6099242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BBA48D-FB1C-4418-BD0B-770AD478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79" y="4248827"/>
                <a:ext cx="6099242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74CF1DC-66DD-4D36-8A88-95EEDF393603}"/>
              </a:ext>
            </a:extLst>
          </p:cNvPr>
          <p:cNvSpPr txBox="1"/>
          <p:nvPr/>
        </p:nvSpPr>
        <p:spPr>
          <a:xfrm>
            <a:off x="651754" y="4881130"/>
            <a:ext cx="91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Tương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đương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với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CF74E7-E676-4BA9-8633-A1DE6F3EE352}"/>
                  </a:ext>
                </a:extLst>
              </p:cNvPr>
              <p:cNvSpPr txBox="1"/>
              <p:nvPr/>
            </p:nvSpPr>
            <p:spPr>
              <a:xfrm>
                <a:off x="3046379" y="5248011"/>
                <a:ext cx="60992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CF74E7-E676-4BA9-8633-A1DE6F3EE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79" y="5248011"/>
                <a:ext cx="609924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8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6" grpId="0"/>
      <p:bldP spid="18" grpId="0"/>
      <p:bldP spid="19" grpId="0"/>
      <p:bldP spid="21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7A8DB8-1955-42B2-9EFC-BC4DA6656CFD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Xây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dựng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công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thức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35FAFB-9CBD-4817-B3AC-6DE6E2DB4E74}"/>
                  </a:ext>
                </a:extLst>
              </p:cNvPr>
              <p:cNvSpPr txBox="1"/>
              <p:nvPr/>
            </p:nvSpPr>
            <p:spPr>
              <a:xfrm>
                <a:off x="651754" y="2613971"/>
                <a:ext cx="10398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Chia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đoạn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thành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đoạn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bằng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nhau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dài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bởi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các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điểm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𝑖h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=0, 1, 2, …, 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35FAFB-9CBD-4817-B3AC-6DE6E2DB4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2613971"/>
                <a:ext cx="10398867" cy="369332"/>
              </a:xfrm>
              <a:prstGeom prst="rect">
                <a:avLst/>
              </a:prstGeom>
              <a:blipFill>
                <a:blip r:embed="rId2"/>
                <a:stretch>
                  <a:fillRect l="-5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1375EE-AD9D-4B67-8B8A-AFFB0988DF41}"/>
                  </a:ext>
                </a:extLst>
              </p:cNvPr>
              <p:cNvSpPr txBox="1"/>
              <p:nvPr/>
            </p:nvSpPr>
            <p:spPr>
              <a:xfrm>
                <a:off x="651754" y="2983433"/>
                <a:ext cx="9124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Tại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mỗi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điểm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công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thức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được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biểu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diễn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1375EE-AD9D-4B67-8B8A-AFFB0988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2983433"/>
                <a:ext cx="9124544" cy="369332"/>
              </a:xfrm>
              <a:prstGeom prst="rect">
                <a:avLst/>
              </a:prstGeom>
              <a:blipFill>
                <a:blip r:embed="rId3"/>
                <a:stretch>
                  <a:fillRect l="-6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A134949-79D8-4FF0-B82A-E493DA841D0A}"/>
              </a:ext>
            </a:extLst>
          </p:cNvPr>
          <p:cNvSpPr txBox="1"/>
          <p:nvPr/>
        </p:nvSpPr>
        <p:spPr>
          <a:xfrm>
            <a:off x="651754" y="1378169"/>
            <a:ext cx="91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Xét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PTVP: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CE674F-4F96-4B49-A4CA-EADE62F9DA0E}"/>
                  </a:ext>
                </a:extLst>
              </p:cNvPr>
              <p:cNvSpPr txBox="1"/>
              <p:nvPr/>
            </p:nvSpPr>
            <p:spPr>
              <a:xfrm>
                <a:off x="3049621" y="1752023"/>
                <a:ext cx="60992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CE674F-4F96-4B49-A4CA-EADE62F9D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21" y="1752023"/>
                <a:ext cx="609924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2DD694-D79E-438C-A015-87A852EC7CD6}"/>
                  </a:ext>
                </a:extLst>
              </p:cNvPr>
              <p:cNvSpPr txBox="1"/>
              <p:nvPr/>
            </p:nvSpPr>
            <p:spPr>
              <a:xfrm>
                <a:off x="651755" y="2244639"/>
                <a:ext cx="9124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khi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và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điều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kiện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ban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đầu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trên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đoạn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0353B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2DD694-D79E-438C-A015-87A852EC7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5" y="2244639"/>
                <a:ext cx="9124544" cy="369332"/>
              </a:xfrm>
              <a:prstGeom prst="rect">
                <a:avLst/>
              </a:prstGeom>
              <a:blipFill>
                <a:blip r:embed="rId5"/>
                <a:stretch>
                  <a:fillRect l="-6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14921D-5B7E-4ED7-AD89-B24E44BE646C}"/>
                  </a:ext>
                </a:extLst>
              </p:cNvPr>
              <p:cNvSpPr txBox="1"/>
              <p:nvPr/>
            </p:nvSpPr>
            <p:spPr>
              <a:xfrm>
                <a:off x="3046380" y="3350184"/>
                <a:ext cx="6099242" cy="566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0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=0, 1, 2, …, 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14921D-5B7E-4ED7-AD89-B24E44BE6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80" y="3350184"/>
                <a:ext cx="6099242" cy="566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89D26A-B4BD-4391-9D07-BD801D5EEA30}"/>
              </a:ext>
            </a:extLst>
          </p:cNvPr>
          <p:cNvSpPr txBox="1"/>
          <p:nvPr/>
        </p:nvSpPr>
        <p:spPr>
          <a:xfrm>
            <a:off x="651754" y="4098899"/>
            <a:ext cx="91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Từ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đó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ta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có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công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thức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Euler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hiện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87699D-86EF-4E8A-8E5F-3443CBC62D69}"/>
                  </a:ext>
                </a:extLst>
              </p:cNvPr>
              <p:cNvSpPr txBox="1"/>
              <p:nvPr/>
            </p:nvSpPr>
            <p:spPr>
              <a:xfrm>
                <a:off x="2243957" y="4650316"/>
                <a:ext cx="7214460" cy="1354217"/>
              </a:xfrm>
              <a:prstGeom prst="rect">
                <a:avLst/>
              </a:prstGeom>
              <a:noFill/>
              <a:ln w="19050">
                <a:solidFill>
                  <a:srgbClr val="20353B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=0, 1, 2, …, 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  <a:p>
                <a:pPr algn="ctr"/>
                <a:endParaRPr lang="en-US" sz="1400" dirty="0">
                  <a:solidFill>
                    <a:srgbClr val="20353B"/>
                  </a:solidFill>
                </a:endParaRPr>
              </a:p>
              <a:p>
                <a:pPr algn="ctr"/>
                <a:r>
                  <a:rPr lang="en-US" sz="1400" i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Công</a:t>
                </a:r>
                <a:r>
                  <a:rPr lang="en-US" sz="1400" i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400" i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thức</a:t>
                </a:r>
                <a:r>
                  <a:rPr lang="en-US" sz="1400" i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Euler </a:t>
                </a:r>
                <a:r>
                  <a:rPr lang="en-US" sz="1400" i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hiện</a:t>
                </a:r>
                <a:r>
                  <a:rPr lang="en-US" sz="1400" i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(Euler </a:t>
                </a:r>
                <a:r>
                  <a:rPr lang="en-US" sz="1400" i="1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tiến</a:t>
                </a:r>
                <a:r>
                  <a:rPr lang="en-US" sz="1400" i="1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) – Explicit Euler (Forward Euler)</a:t>
                </a:r>
              </a:p>
              <a:p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87699D-86EF-4E8A-8E5F-3443CBC62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957" y="4650316"/>
                <a:ext cx="7214460" cy="13542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20353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29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8" grpId="0"/>
      <p:bldP spid="19" grpId="0"/>
      <p:bldP spid="14" grpId="0"/>
      <p:bldP spid="17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A9C930-D000-4C4E-B96D-4D8A3196A0AE}"/>
              </a:ext>
            </a:extLst>
          </p:cNvPr>
          <p:cNvSpPr txBox="1">
            <a:spLocks/>
          </p:cNvSpPr>
          <p:nvPr/>
        </p:nvSpPr>
        <p:spPr>
          <a:xfrm>
            <a:off x="223736" y="116731"/>
            <a:ext cx="9144000" cy="69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Sai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số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phương</a:t>
            </a:r>
            <a:r>
              <a:rPr lang="en-US" sz="3200" dirty="0">
                <a:solidFill>
                  <a:srgbClr val="D9D9D9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9D9D9"/>
                </a:solidFill>
                <a:latin typeface="Consolas" panose="020B0609020204030204" pitchFamily="49" charset="0"/>
              </a:rPr>
              <a:t>pháp</a:t>
            </a:r>
            <a:endParaRPr lang="en-US" sz="3200" dirty="0">
              <a:solidFill>
                <a:srgbClr val="D9D9D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C1A49-EC47-483B-9504-33C386ABCB76}"/>
              </a:ext>
            </a:extLst>
          </p:cNvPr>
          <p:cNvSpPr txBox="1"/>
          <p:nvPr/>
        </p:nvSpPr>
        <p:spPr>
          <a:xfrm>
            <a:off x="651754" y="1955260"/>
            <a:ext cx="233749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Sai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số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địa</a:t>
            </a:r>
            <a:r>
              <a:rPr lang="en-US" sz="1800" b="1" dirty="0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35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phương</a:t>
            </a:r>
            <a:endParaRPr lang="en-US" b="1" dirty="0">
              <a:solidFill>
                <a:srgbClr val="20353B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4D28E8-68D9-4224-A58C-A34C35E2E732}"/>
                  </a:ext>
                </a:extLst>
              </p:cNvPr>
              <p:cNvSpPr txBox="1"/>
              <p:nvPr/>
            </p:nvSpPr>
            <p:spPr>
              <a:xfrm>
                <a:off x="2538109" y="2321763"/>
                <a:ext cx="7115782" cy="2126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𝐿𝑇𝐸</m:t>
                      </m:r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0353B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20353B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0353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20353B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20353B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4D28E8-68D9-4224-A58C-A34C35E2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9" y="2321763"/>
                <a:ext cx="7115782" cy="2126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8B114-DA56-4CD9-9771-6643C3AF963D}"/>
                  </a:ext>
                </a:extLst>
              </p:cNvPr>
              <p:cNvSpPr txBox="1"/>
              <p:nvPr/>
            </p:nvSpPr>
            <p:spPr>
              <a:xfrm>
                <a:off x="651754" y="4533409"/>
                <a:ext cx="9124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Sai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số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một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bước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của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phương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pháp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Euler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hiện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đạt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cấp</a:t>
                </a:r>
                <a:r>
                  <a:rPr lang="en-US" dirty="0">
                    <a:solidFill>
                      <a:srgbClr val="20353B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20353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20353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20353B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8B114-DA56-4CD9-9771-6643C3AF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" y="4533409"/>
                <a:ext cx="9124544" cy="369332"/>
              </a:xfrm>
              <a:prstGeom prst="rect">
                <a:avLst/>
              </a:prstGeom>
              <a:blipFill>
                <a:blip r:embed="rId3"/>
                <a:stretch>
                  <a:fillRect l="-601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F662020-BA24-4FCB-BBF5-F6EEF3803E0F}"/>
              </a:ext>
            </a:extLst>
          </p:cNvPr>
          <p:cNvSpPr txBox="1"/>
          <p:nvPr/>
        </p:nvSpPr>
        <p:spPr>
          <a:xfrm>
            <a:off x="651754" y="4902741"/>
            <a:ext cx="912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Phương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pháp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Euler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hiện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là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phương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pháp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0353B"/>
                </a:solidFill>
                <a:latin typeface="Consolas" panose="020B0609020204030204" pitchFamily="49" charset="0"/>
              </a:rPr>
              <a:t>cấp</a:t>
            </a:r>
            <a:r>
              <a:rPr lang="en-US" dirty="0">
                <a:solidFill>
                  <a:srgbClr val="20353B"/>
                </a:solidFill>
                <a:latin typeface="Consolas" panose="020B0609020204030204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125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314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20314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3267EA44385C645A61F527470A803C6" ma:contentTypeVersion="7" ma:contentTypeDescription="Tạo tài liệu mới." ma:contentTypeScope="" ma:versionID="ac03004efc05595d1de8cefc9178c0e3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db8cfebfa5fe6ab96ba9e90de5a49753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4D177D-7D90-4593-8DD6-F4151C1DD8A7}"/>
</file>

<file path=customXml/itemProps2.xml><?xml version="1.0" encoding="utf-8"?>
<ds:datastoreItem xmlns:ds="http://schemas.openxmlformats.org/officeDocument/2006/customXml" ds:itemID="{F9CF4F5B-64B8-4499-969C-8F721BE3804D}"/>
</file>

<file path=customXml/itemProps3.xml><?xml version="1.0" encoding="utf-8"?>
<ds:datastoreItem xmlns:ds="http://schemas.openxmlformats.org/officeDocument/2006/customXml" ds:itemID="{5AF9688A-8B31-4B75-8A77-21A76C5EC53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1408</TotalTime>
  <Words>1312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Kiến thức chung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thức chung</dc:title>
  <dc:creator>Nguyen Sy Huan 20200253</dc:creator>
  <cp:lastModifiedBy>Nguyen Sy Huan 20200253</cp:lastModifiedBy>
  <cp:revision>18</cp:revision>
  <dcterms:created xsi:type="dcterms:W3CDTF">2022-01-16T02:14:16Z</dcterms:created>
  <dcterms:modified xsi:type="dcterms:W3CDTF">2022-01-18T04:55:34Z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