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59" r:id="rId5"/>
    <p:sldId id="281" r:id="rId6"/>
    <p:sldId id="262" r:id="rId7"/>
    <p:sldId id="260" r:id="rId8"/>
    <p:sldId id="258" r:id="rId9"/>
    <p:sldId id="261" r:id="rId10"/>
    <p:sldId id="263" r:id="rId11"/>
    <p:sldId id="283" r:id="rId12"/>
    <p:sldId id="287" r:id="rId13"/>
    <p:sldId id="284" r:id="rId14"/>
    <p:sldId id="285" r:id="rId15"/>
    <p:sldId id="266" r:id="rId16"/>
    <p:sldId id="286" r:id="rId17"/>
    <p:sldId id="265" r:id="rId18"/>
    <p:sldId id="288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9942DA92-6C4C-41EF-85A3-7AB5ED5BC8DC}">
          <p14:sldIdLst>
            <p14:sldId id="256"/>
            <p14:sldId id="276"/>
            <p14:sldId id="277"/>
            <p14:sldId id="259"/>
            <p14:sldId id="281"/>
            <p14:sldId id="262"/>
            <p14:sldId id="260"/>
            <p14:sldId id="258"/>
            <p14:sldId id="261"/>
            <p14:sldId id="263"/>
            <p14:sldId id="283"/>
            <p14:sldId id="287"/>
            <p14:sldId id="284"/>
            <p14:sldId id="285"/>
            <p14:sldId id="266"/>
            <p14:sldId id="286"/>
            <p14:sldId id="265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ành Nguyễn" initials="TN" lastIdx="2" clrIdx="0">
    <p:extLst>
      <p:ext uri="{19B8F6BF-5375-455C-9EA6-DF929625EA0E}">
        <p15:presenceInfo xmlns:p15="http://schemas.microsoft.com/office/powerpoint/2012/main" userId="c542d4a2737615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6" autoAdjust="0"/>
    <p:restoredTop sz="94660"/>
  </p:normalViewPr>
  <p:slideViewPr>
    <p:cSldViewPr>
      <p:cViewPr varScale="1">
        <p:scale>
          <a:sx n="54" d="100"/>
          <a:sy n="54" d="100"/>
        </p:scale>
        <p:origin x="62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F2EA-9ED1-462D-943C-7D7F4D61496F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5944D-C4BE-40E7-8985-8BE5FAAE8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EAA-9DC4-4C35-8329-6A3D92EF2C3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A742-6F4A-4614-AAAF-DC89BFB23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b="1" i="1" u="sng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i="1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i="1" u="sng">
                <a:latin typeface="Times New Roman" pitchFamily="18" charset="0"/>
                <a:cs typeface="Times New Roman" pitchFamily="18" charset="0"/>
              </a:rPr>
              <a:t> 3: Phương pháp </a:t>
            </a:r>
            <a:br>
              <a:rPr lang="en-US" b="1" i="1" u="sng">
                <a:latin typeface="Times New Roman" pitchFamily="18" charset="0"/>
                <a:cs typeface="Times New Roman" pitchFamily="18" charset="0"/>
              </a:rPr>
            </a:br>
            <a:r>
              <a:rPr lang="en-US" b="1" i="1" u="sng">
                <a:latin typeface="Times New Roman" pitchFamily="18" charset="0"/>
                <a:cs typeface="Times New Roman" pitchFamily="18" charset="0"/>
              </a:rPr>
              <a:t>dây cung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pPr algn="l"/>
            <a:r>
              <a:rPr lang="en-US"/>
              <a:t> Nhóm trình bày : </a:t>
            </a:r>
          </a:p>
          <a:p>
            <a:pPr algn="l"/>
            <a:r>
              <a:rPr lang="en-US"/>
              <a:t> Nguyễn Tiến Thành-20173374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/>
              <p:nvPr/>
            </p:nvSpPr>
            <p:spPr>
              <a:xfrm>
                <a:off x="257908" y="965775"/>
                <a:ext cx="8276492" cy="4097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Ta đã có công thức dãy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. Ta cần chứng minh dãy này hội tụ về nghiệm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Hay nói cách khác, ta cần chứng minh dãy đơn điệu và bị chặn, khi đó tồn tại giới hạn và giới hạn này bằng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8" y="965775"/>
                <a:ext cx="8276492" cy="4097340"/>
              </a:xfrm>
              <a:prstGeom prst="rect">
                <a:avLst/>
              </a:prstGeom>
              <a:blipFill>
                <a:blip r:embed="rId2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0DCD6F3-202A-4F70-B929-AF913798D885}"/>
              </a:ext>
            </a:extLst>
          </p:cNvPr>
          <p:cNvSpPr/>
          <p:nvPr/>
        </p:nvSpPr>
        <p:spPr>
          <a:xfrm>
            <a:off x="457200" y="1981200"/>
            <a:ext cx="8077200" cy="9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6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/>
              <p:nvPr/>
            </p:nvSpPr>
            <p:spPr>
              <a:xfrm>
                <a:off x="228600" y="304800"/>
                <a:ext cx="8763000" cy="5721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400">
                    <a:ea typeface="Calibri" panose="020F0502020204030204" pitchFamily="34" charset="0"/>
                  </a:rPr>
                  <a:t>Chứng mình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đơn điệu, bị chặn 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Xét trường hợp: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&gt;0,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′′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&gt;0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endParaRPr kumimoji="0" lang="en-US" sz="24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&gt;0</m:t>
                    </m:r>
                  </m:oMath>
                </a14:m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: hàm đơn điệu tăng</a:t>
                </a:r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′′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&gt;0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b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d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a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 ,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&lt;0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Với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  (dây</a:t>
                </a:r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cung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𝑀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với</a:t>
                </a:r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mốc M)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Vì theo định lý giá trị trung bình, tồn tại:</a:t>
                </a: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∈</m:t>
                    </m:r>
                    <m:d>
                      <m:d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𝑑</m:t>
                        </m:r>
                      </m:e>
                    </m:d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 :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, từ (1)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8763000" cy="5721631"/>
              </a:xfrm>
              <a:prstGeom prst="rect">
                <a:avLst/>
              </a:prstGeom>
              <a:blipFill>
                <a:blip r:embed="rId2"/>
                <a:stretch>
                  <a:fillRect l="-1113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0DCD6F3-202A-4F70-B929-AF913798D885}"/>
              </a:ext>
            </a:extLst>
          </p:cNvPr>
          <p:cNvSpPr/>
          <p:nvPr/>
        </p:nvSpPr>
        <p:spPr>
          <a:xfrm>
            <a:off x="457200" y="1981200"/>
            <a:ext cx="8077200" cy="9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76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/>
              <p:nvPr/>
            </p:nvSpPr>
            <p:spPr>
              <a:xfrm>
                <a:off x="394032" y="381000"/>
                <a:ext cx="8276492" cy="6202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Có: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/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Mặt khác:  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=0&gt;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à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&lt;0</m:t>
                      </m:r>
                    </m:oMath>
                  </m:oMathPara>
                </a14:m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Tương tự, ta có :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0&gt;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400" b="0">
                    <a:solidFill>
                      <a:prstClr val="black"/>
                    </a:solidFill>
                    <a:ea typeface="Calibri" panose="020F0502020204030204" pitchFamily="34" charset="0"/>
                  </a:rPr>
                  <a:t>Chứng minh như trên có: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…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Vậy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đơn điệu tăng, bị chặn.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32" y="381000"/>
                <a:ext cx="8276492" cy="6202275"/>
              </a:xfrm>
              <a:prstGeom prst="rect">
                <a:avLst/>
              </a:prstGeom>
              <a:blipFill>
                <a:blip r:embed="rId2"/>
                <a:stretch>
                  <a:fillRect l="-1179" t="-98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0DCD6F3-202A-4F70-B929-AF913798D885}"/>
              </a:ext>
            </a:extLst>
          </p:cNvPr>
          <p:cNvSpPr/>
          <p:nvPr/>
        </p:nvSpPr>
        <p:spPr>
          <a:xfrm>
            <a:off x="473476" y="1981200"/>
            <a:ext cx="8077200" cy="9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8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/>
              <p:nvPr/>
            </p:nvSpPr>
            <p:spPr>
              <a:xfrm>
                <a:off x="257908" y="965775"/>
                <a:ext cx="8276492" cy="4877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Dãy tồn tại giới hạn, gọi giới hạn đó là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𝛼</m:t>
                    </m:r>
                  </m:oMath>
                </a14:m>
                <a:endParaRPr lang="en-US" sz="2400" b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Khi đó: </a:t>
                </a:r>
                <a:endParaRPr lang="en-US" sz="2400" b="0" i="1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400" b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Vì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liên tục, đơn điệu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D8A682B-0AAF-451A-9162-7485B4F8F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8" y="965775"/>
                <a:ext cx="8276492" cy="4877874"/>
              </a:xfrm>
              <a:prstGeom prst="rect">
                <a:avLst/>
              </a:prstGeom>
              <a:blipFill>
                <a:blip r:embed="rId2"/>
                <a:stretch>
                  <a:fillRect l="-1105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0DCD6F3-202A-4F70-B929-AF913798D885}"/>
              </a:ext>
            </a:extLst>
          </p:cNvPr>
          <p:cNvSpPr/>
          <p:nvPr/>
        </p:nvSpPr>
        <p:spPr>
          <a:xfrm>
            <a:off x="457200" y="1981200"/>
            <a:ext cx="8077200" cy="9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9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6D8A682B-0AAF-451A-9162-7485B4F8FC80}"/>
              </a:ext>
            </a:extLst>
          </p:cNvPr>
          <p:cNvSpPr/>
          <p:nvPr/>
        </p:nvSpPr>
        <p:spPr>
          <a:xfrm>
            <a:off x="257908" y="965775"/>
            <a:ext cx="8276492" cy="214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0DCD6F3-202A-4F70-B929-AF913798D885}"/>
              </a:ext>
            </a:extLst>
          </p:cNvPr>
          <p:cNvSpPr/>
          <p:nvPr/>
        </p:nvSpPr>
        <p:spPr>
          <a:xfrm>
            <a:off x="457200" y="1981200"/>
            <a:ext cx="8077200" cy="9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2B53A-4395-41B3-918D-AD40D43F5416}"/>
              </a:ext>
            </a:extLst>
          </p:cNvPr>
          <p:cNvSpPr txBox="1"/>
          <p:nvPr/>
        </p:nvSpPr>
        <p:spPr>
          <a:xfrm>
            <a:off x="762000" y="457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Công  thức sai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3B19A1-871E-4559-B837-0617F262D8CD}"/>
                  </a:ext>
                </a:extLst>
              </p:cNvPr>
              <p:cNvSpPr txBox="1"/>
              <p:nvPr/>
            </p:nvSpPr>
            <p:spPr>
              <a:xfrm>
                <a:off x="838200" y="1371600"/>
                <a:ext cx="7543800" cy="426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Công thức sai số mục tiêu: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(3) </m:t>
                      </m:r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Giữa 2 lần xấp xỉ liên tiếp: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(4)</m:t>
                      </m:r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3B19A1-871E-4559-B837-0617F262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7543800" cy="4261359"/>
              </a:xfrm>
              <a:prstGeom prst="rect">
                <a:avLst/>
              </a:prstGeom>
              <a:blipFill>
                <a:blip r:embed="rId2"/>
                <a:stretch>
                  <a:fillRect l="-1293" t="-1144" b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27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FE3E5FD5-ACDA-49E4-97B0-722F59E5C5C0}"/>
              </a:ext>
            </a:extLst>
          </p:cNvPr>
          <p:cNvSpPr/>
          <p:nvPr/>
        </p:nvSpPr>
        <p:spPr>
          <a:xfrm>
            <a:off x="838200" y="381000"/>
            <a:ext cx="3874779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Chứng mình công thức sai số: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876BC59C-0362-40FB-8B6A-12BBF2AC17F2}"/>
                  </a:ext>
                </a:extLst>
              </p:cNvPr>
              <p:cNvSpPr/>
              <p:nvPr/>
            </p:nvSpPr>
            <p:spPr>
              <a:xfrm>
                <a:off x="838200" y="1066800"/>
                <a:ext cx="7543800" cy="5104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</a:rPr>
                  <a:t>(3):</a:t>
                </a:r>
                <a:r>
                  <a:rPr lang="en-US" sz="2000" b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en-US" sz="2000" b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heo định lý trung bình, </a:t>
                </a:r>
                <a:r>
                  <a:rPr lang="en-US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tồn tại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c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</a:rPr>
                  <a:t> sao cho: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</a:rPr>
                  <a:t>(4): Từ công thức nghiệm ta có: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Xét vế trái, do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tồn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k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:</a:t>
                </a:r>
              </a:p>
              <a:p>
                <a:pPr lvl="0">
                  <a:defRPr/>
                </a:pPr>
                <a:endParaRPr lang="en-US" sz="20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>
                  <a:defRPr/>
                </a:pPr>
                <a:endParaRPr lang="en-US" sz="20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876BC59C-0362-40FB-8B6A-12BBF2AC1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7543800" cy="5104218"/>
              </a:xfrm>
              <a:prstGeom prst="rect">
                <a:avLst/>
              </a:prstGeom>
              <a:blipFill>
                <a:blip r:embed="rId2"/>
                <a:stretch>
                  <a:fillRect l="-889" t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0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FE3E5FD5-ACDA-49E4-97B0-722F59E5C5C0}"/>
              </a:ext>
            </a:extLst>
          </p:cNvPr>
          <p:cNvSpPr/>
          <p:nvPr/>
        </p:nvSpPr>
        <p:spPr>
          <a:xfrm>
            <a:off x="838200" y="381000"/>
            <a:ext cx="3874779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Chứng mình công thức sai số: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876BC59C-0362-40FB-8B6A-12BBF2AC17F2}"/>
                  </a:ext>
                </a:extLst>
              </p:cNvPr>
              <p:cNvSpPr/>
              <p:nvPr/>
            </p:nvSpPr>
            <p:spPr>
              <a:xfrm>
                <a:off x="838200" y="1066800"/>
                <a:ext cx="7543800" cy="4796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Xét vế phải</a:t>
                </a:r>
                <a:r>
                  <a:rPr kumimoji="0" lang="en-US" sz="20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,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tồn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∈(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𝑘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sao cho: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+mn-cs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lvl="0"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Vậy:</a:t>
                </a:r>
                <a:r>
                  <a:rPr lang="en-US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|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Mà ta có: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suy</a:t>
                </a:r>
                <a:r>
                  <a:rPr kumimoji="0" lang="en-US" sz="20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ra công thức (4):</a:t>
                </a: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876BC59C-0362-40FB-8B6A-12BBF2AC1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7543800" cy="4796441"/>
              </a:xfrm>
              <a:prstGeom prst="rect">
                <a:avLst/>
              </a:prstGeom>
              <a:blipFill>
                <a:blip r:embed="rId2"/>
                <a:stretch>
                  <a:fillRect l="-889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1447B45-FE7B-4EF1-91D7-74B1B75B6461}"/>
              </a:ext>
            </a:extLst>
          </p:cNvPr>
          <p:cNvSpPr/>
          <p:nvPr/>
        </p:nvSpPr>
        <p:spPr>
          <a:xfrm>
            <a:off x="533400" y="335550"/>
            <a:ext cx="1728358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Thuật toán</a:t>
            </a:r>
            <a:endParaRPr lang="en-US" sz="28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513E59-FC05-4C96-A401-2FFC5E302386}"/>
                  </a:ext>
                </a:extLst>
              </p:cNvPr>
              <p:cNvSpPr txBox="1"/>
              <p:nvPr/>
            </p:nvSpPr>
            <p:spPr>
              <a:xfrm>
                <a:off x="762000" y="1295400"/>
                <a:ext cx="7620000" cy="434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/>
                  <a:t>Input: f,a,b,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300"/>
              </a:p>
              <a:p>
                <a:r>
                  <a:rPr lang="en-US" sz="2300"/>
                  <a:t>Bước 1: Kiểm tra điều kiện (a,b) là khoảng cách li nghiệm</a:t>
                </a:r>
              </a:p>
              <a:p>
                <a:r>
                  <a:rPr lang="en-US" sz="2300"/>
                  <a:t>Bước 2: Kiểm tra điều kiện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300"/>
                  <a:t>không đổi dấu trên [a,b], gán z =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/>
                  <a:t>.</a:t>
                </a:r>
              </a:p>
              <a:p>
                <a:r>
                  <a:rPr lang="en-US" sz="2300"/>
                  <a:t>Bước 3: 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300"/>
                  <a:t> nếu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300"/>
                  <a:t>. Ngược lại thì gán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/>
                  <a:t>.</a:t>
                </a:r>
              </a:p>
              <a:p>
                <a:r>
                  <a:rPr lang="en-US" sz="2300"/>
                  <a:t>Bước 4: Tính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/>
                  <a:t>.</a:t>
                </a:r>
              </a:p>
              <a:p>
                <a:r>
                  <a:rPr lang="en-US" sz="2300"/>
                  <a:t>Bước 5: Tính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300"/>
              </a:p>
              <a:p>
                <a:r>
                  <a:rPr lang="en-US" sz="2300"/>
                  <a:t>Bước 6: Kiểm tra: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300"/>
                  <a:t> nếu thoả mãn thì dừng; nếu không, quay lại bước 5.</a:t>
                </a:r>
              </a:p>
              <a:p>
                <a:endParaRPr lang="en-US" sz="23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513E59-FC05-4C96-A401-2FFC5E30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5400"/>
                <a:ext cx="7620000" cy="4345485"/>
              </a:xfrm>
              <a:prstGeom prst="rect">
                <a:avLst/>
              </a:prstGeom>
              <a:blipFill>
                <a:blip r:embed="rId2"/>
                <a:stretch>
                  <a:fillRect l="-1120" t="-1264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9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062AAD-9196-47DE-909D-C0A8CB42619E}"/>
                  </a:ext>
                </a:extLst>
              </p:cNvPr>
              <p:cNvSpPr txBox="1"/>
              <p:nvPr/>
            </p:nvSpPr>
            <p:spPr>
              <a:xfrm>
                <a:off x="685800" y="457200"/>
                <a:ext cx="7772400" cy="247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Ví dụ:</a:t>
                </a:r>
                <a:br>
                  <a:rPr lang="en-US" sz="2400" b="0" i="1">
                    <a:latin typeface="Cambria Math" panose="02040503050406030204" pitchFamily="18" charset="0"/>
                    <a:ea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−1=0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2;3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400" b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2.5;3.5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−11=0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1.9,2</m:t>
                          </m:r>
                        </m:e>
                      </m:d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062AAD-9196-47DE-909D-C0A8CB426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57200"/>
                <a:ext cx="7772400" cy="2475871"/>
              </a:xfrm>
              <a:prstGeom prst="rect">
                <a:avLst/>
              </a:prstGeom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55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62AAD-9196-47DE-909D-C0A8CB42619E}"/>
              </a:ext>
            </a:extLst>
          </p:cNvPr>
          <p:cNvSpPr txBox="1"/>
          <p:nvPr/>
        </p:nvSpPr>
        <p:spPr>
          <a:xfrm>
            <a:off x="685800" y="685800"/>
            <a:ext cx="7772400" cy="9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Câu hỏi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So sánh phương pháp dây cung với phương pháp chia đôi.</a:t>
            </a:r>
          </a:p>
        </p:txBody>
      </p:sp>
    </p:spTree>
    <p:extLst>
      <p:ext uri="{BB962C8B-B14F-4D97-AF65-F5344CB8AC3E}">
        <p14:creationId xmlns:p14="http://schemas.microsoft.com/office/powerpoint/2010/main" val="21932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3624B741-9604-46F0-8294-68A3677B0155}"/>
                  </a:ext>
                </a:extLst>
              </p:cNvPr>
              <p:cNvSpPr/>
              <p:nvPr/>
            </p:nvSpPr>
            <p:spPr>
              <a:xfrm>
                <a:off x="419100" y="1295400"/>
                <a:ext cx="8420100" cy="3119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/>
                  <a:t>Bài toán: Giải phương trình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.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Ý tưởng: Nghiệm là giao của đồ thị đường cong: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với Ox. 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Việc tìm giao khó khăn, ta thay thế bằng đoạn thẳng, tìm giao của dây cung đó với Ox.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3624B741-9604-46F0-8294-68A3677B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295400"/>
                <a:ext cx="8420100" cy="3119637"/>
              </a:xfrm>
              <a:prstGeom prst="rect">
                <a:avLst/>
              </a:prstGeom>
              <a:blipFill>
                <a:blip r:embed="rId2"/>
                <a:stretch>
                  <a:fillRect l="-1159" t="-783" r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FAA92-AF36-4406-89EA-C6E3939F3F03}"/>
              </a:ext>
            </a:extLst>
          </p:cNvPr>
          <p:cNvSpPr txBox="1"/>
          <p:nvPr/>
        </p:nvSpPr>
        <p:spPr>
          <a:xfrm>
            <a:off x="425018" y="457200"/>
            <a:ext cx="7467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Ý tưởng phương pháp</a:t>
            </a:r>
            <a:endParaRPr lang="en-US" sz="4000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2295223-DB4A-48DF-972E-D4675151D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71800"/>
            <a:ext cx="519835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7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05CD04-FEFF-48CC-AE04-81C6E9314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79600"/>
              </p:ext>
            </p:extLst>
          </p:nvPr>
        </p:nvGraphicFramePr>
        <p:xfrm>
          <a:off x="838200" y="913167"/>
          <a:ext cx="60960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2497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569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0171816"/>
                    </a:ext>
                  </a:extLst>
                </a:gridCol>
              </a:tblGrid>
              <a:tr h="1000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Chia đôi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Dây cung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18895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r>
                        <a:rPr lang="en-US"/>
                        <a:t>Điều kiện thực 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(a,b) là khoảng cách li nghiệm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điều kiện về dấu f’,f’’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54540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r>
                        <a:rPr lang="en-US"/>
                        <a:t>Điều kiện hội tụ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Chọn đúng điểm mốc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7990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r>
                        <a:rPr lang="en-US"/>
                        <a:t>Độ phức tạp khi tính toán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Tính toán đơn giản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Sự phức tạp phụ thuộc vào dạng hàm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89812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r>
                        <a:rPr lang="en-US"/>
                        <a:t>Tốc độ hội tụ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Tốc độ tuyến tính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Tốc độ hội tụ bậc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1946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1EFC1B-F91B-4389-A91D-E21BDD8A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20374"/>
              </p:ext>
            </p:extLst>
          </p:nvPr>
        </p:nvGraphicFramePr>
        <p:xfrm>
          <a:off x="6915705" y="913167"/>
          <a:ext cx="1170373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73">
                  <a:extLst>
                    <a:ext uri="{9D8B030D-6E8A-4147-A177-3AD203B41FA5}">
                      <a16:colId xmlns:a16="http://schemas.microsoft.com/office/drawing/2014/main" val="2463319719"/>
                    </a:ext>
                  </a:extLst>
                </a:gridCol>
              </a:tblGrid>
              <a:tr h="1000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56944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r>
                        <a:rPr lang="en-US"/>
                        <a:t>Yêu cầu chặt hơn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5661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134398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21103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r>
                        <a:rPr lang="en-US"/>
                        <a:t>Hội tụ nhanh hơn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4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6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0AA4A937-13A4-40F3-A07F-9316F6116E3E}"/>
              </a:ext>
            </a:extLst>
          </p:cNvPr>
          <p:cNvSpPr/>
          <p:nvPr/>
        </p:nvSpPr>
        <p:spPr>
          <a:xfrm>
            <a:off x="381000" y="457200"/>
            <a:ext cx="8610600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Ý tưởng: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23EE10B-8FE6-4E0E-9D28-4F68519A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4465673" cy="3048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512F826-19BD-43FC-9BF2-0547E7777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99" y="1676400"/>
            <a:ext cx="457498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D57E52F-2FFC-492B-B462-063E040602A1}"/>
              </a:ext>
            </a:extLst>
          </p:cNvPr>
          <p:cNvSpPr/>
          <p:nvPr/>
        </p:nvSpPr>
        <p:spPr>
          <a:xfrm rot="567766">
            <a:off x="2286000" y="3236319"/>
            <a:ext cx="4572000" cy="3853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4B9FA9A9-9146-479A-8E39-5919080A2869}"/>
                  </a:ext>
                </a:extLst>
              </p:cNvPr>
              <p:cNvSpPr/>
              <p:nvPr/>
            </p:nvSpPr>
            <p:spPr>
              <a:xfrm>
                <a:off x="457200" y="457200"/>
                <a:ext cx="8229599" cy="562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 kiện thực hiện: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- Đảm bảo mọi dây cung đều cắt trục hoành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Không có dây cung nào song song với trục hoành.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đơn điệu trên [a,b] đang xét.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- Các dây cung phải nằm cùng về 1 phía so với nghiệm. Để đảm bảo việc trong quá trình thực hiện, khi thu hẹp khoảng cách li nghiệm các giao điểm có xu hướng chạy về nghiệm từ 1 phía.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Hàm luôn lồi hoặc luôn lõm trên [a,b].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4B9FA9A9-9146-479A-8E39-5919080A2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8229599" cy="5628016"/>
              </a:xfrm>
              <a:prstGeom prst="rect">
                <a:avLst/>
              </a:prstGeom>
              <a:blipFill>
                <a:blip r:embed="rId2"/>
                <a:stretch>
                  <a:fillRect l="-1111" t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D57E52F-2FFC-492B-B462-063E040602A1}"/>
              </a:ext>
            </a:extLst>
          </p:cNvPr>
          <p:cNvSpPr/>
          <p:nvPr/>
        </p:nvSpPr>
        <p:spPr>
          <a:xfrm rot="567766">
            <a:off x="2286000" y="3236319"/>
            <a:ext cx="4572000" cy="3853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4B9FA9A9-9146-479A-8E39-5919080A2869}"/>
                  </a:ext>
                </a:extLst>
              </p:cNvPr>
              <p:cNvSpPr/>
              <p:nvPr/>
            </p:nvSpPr>
            <p:spPr>
              <a:xfrm>
                <a:off x="457200" y="457200"/>
                <a:ext cx="8229599" cy="3247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Điều kiện thực hiện: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- 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(a,b) là khoảng cách li nghiệm.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+mn-cs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không</a:t>
                </a:r>
                <a:r>
                  <a:rPr kumimoji="0" lang="en-US" sz="24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 đổi dấu trên [a,b]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4B9FA9A9-9146-479A-8E39-5919080A2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8229599" cy="3247877"/>
              </a:xfrm>
              <a:prstGeom prst="rect">
                <a:avLst/>
              </a:prstGeom>
              <a:blipFill>
                <a:blip r:embed="rId2"/>
                <a:stretch>
                  <a:fillRect l="-1111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8401D8A-70A6-4A80-8519-81544981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3" y="152400"/>
            <a:ext cx="3177815" cy="2385267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5B13F-4118-412D-B076-36E2A83E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39" y="209554"/>
            <a:ext cx="2743438" cy="2270957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4A09085-2C4E-4940-B7CF-985265E8B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3" y="2971800"/>
            <a:ext cx="3254022" cy="2408129"/>
          </a:xfrm>
          <a:prstGeom prst="rect">
            <a:avLst/>
          </a:prstGeom>
        </p:spPr>
      </p:pic>
      <p:pic>
        <p:nvPicPr>
          <p:cNvPr id="12" name="Picture 11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09FF8F3D-5FA4-4A93-9BAA-5B44296D6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19" y="3154696"/>
            <a:ext cx="3200677" cy="2225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A1191-9350-4567-AB09-E856005FFF1A}"/>
                  </a:ext>
                </a:extLst>
              </p:cNvPr>
              <p:cNvSpPr txBox="1"/>
              <p:nvPr/>
            </p:nvSpPr>
            <p:spPr>
              <a:xfrm>
                <a:off x="1229365" y="2467031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A1191-9350-4567-AB09-E856005FF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5" y="2467031"/>
                <a:ext cx="22098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2EA02-75C9-421A-B5C1-43E35FA5151F}"/>
                  </a:ext>
                </a:extLst>
              </p:cNvPr>
              <p:cNvSpPr txBox="1"/>
              <p:nvPr/>
            </p:nvSpPr>
            <p:spPr>
              <a:xfrm>
                <a:off x="5678944" y="2531731"/>
                <a:ext cx="219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2EA02-75C9-421A-B5C1-43E35FA5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44" y="2531731"/>
                <a:ext cx="219963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F4F9DB-058A-4C95-92BA-49AF082308E0}"/>
                  </a:ext>
                </a:extLst>
              </p:cNvPr>
              <p:cNvSpPr txBox="1"/>
              <p:nvPr/>
            </p:nvSpPr>
            <p:spPr>
              <a:xfrm>
                <a:off x="1229365" y="5257800"/>
                <a:ext cx="21234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F4F9DB-058A-4C95-92BA-49AF0823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5" y="5257800"/>
                <a:ext cx="21234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BAC3-7EA1-4105-B19D-6E31A3A0F95D}"/>
                  </a:ext>
                </a:extLst>
              </p:cNvPr>
              <p:cNvSpPr txBox="1"/>
              <p:nvPr/>
            </p:nvSpPr>
            <p:spPr>
              <a:xfrm>
                <a:off x="5296732" y="5367352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BAC3-7EA1-4105-B19D-6E31A3A0F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32" y="5367352"/>
                <a:ext cx="2667000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1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0700FE95-3B73-4EBF-B644-33F393741BDE}"/>
                  </a:ext>
                </a:extLst>
              </p:cNvPr>
              <p:cNvSpPr/>
              <p:nvPr/>
            </p:nvSpPr>
            <p:spPr>
              <a:xfrm>
                <a:off x="533400" y="381000"/>
                <a:ext cx="8153400" cy="5884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 kiện hội tụ: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Tx/>
                  <a:buChar char="-"/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Chọn đúng điểm mốc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𝑀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"&gt;0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(gọi là điểm Fourie)</a:t>
                </a: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Tx/>
                  <a:buChar char="-"/>
                </a:pP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Tx/>
                  <a:buChar char="-"/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Chọn đúng điểm xấp xỉ ban đầu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&lt;0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0700FE95-3B73-4EBF-B644-33F393741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"/>
                <a:ext cx="8153400" cy="5884496"/>
              </a:xfrm>
              <a:prstGeom prst="rect">
                <a:avLst/>
              </a:prstGeom>
              <a:blipFill>
                <a:blip r:embed="rId2"/>
                <a:stretch>
                  <a:fillRect l="-1197" t="-415" b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F123AB1-6F1C-4E3A-9D10-599DE6C0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17236"/>
            <a:ext cx="495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3612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latin typeface="+mn-lt"/>
              </a:rPr>
              <a:t>Xây dựng công thức nghiệm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500"/>
              </a:p>
              <a:p>
                <a:pPr marL="0" indent="0">
                  <a:buNone/>
                </a:pPr>
                <a:endParaRPr lang="en-US" sz="2500"/>
              </a:p>
              <a:p>
                <a:pPr marL="0" indent="0">
                  <a:buNone/>
                </a:pPr>
                <a:endParaRPr lang="en-US" sz="2500"/>
              </a:p>
              <a:p>
                <a:pPr marL="0" indent="0">
                  <a:buNone/>
                </a:pPr>
                <a:endParaRPr lang="en-US" sz="2500"/>
              </a:p>
              <a:p>
                <a:pPr marL="0" indent="0">
                  <a:buNone/>
                </a:pPr>
                <a:endParaRPr lang="en-US" sz="2500"/>
              </a:p>
              <a:p>
                <a:pPr marL="0" indent="0">
                  <a:buNone/>
                </a:pPr>
                <a:endParaRPr lang="en-US" sz="2500"/>
              </a:p>
              <a:p>
                <a:pPr marL="0" indent="0">
                  <a:buNone/>
                </a:pPr>
                <a:r>
                  <a:rPr lang="en-US" sz="2300"/>
                  <a:t>Điểm M(a,f(a)) là điểm Fourie .</a:t>
                </a:r>
              </a:p>
              <a:p>
                <a:pPr marL="0" indent="0">
                  <a:buNone/>
                </a:pPr>
                <a:r>
                  <a:rPr lang="en-US" sz="2300"/>
                  <a:t>Gọi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300"/>
                  <a:t> là nghiệm xấp xỉ thứ k của nghiệm xấp xỉ ban đầu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300"/>
              </a:p>
              <a:p>
                <a:pPr marL="0" indent="0">
                  <a:buNone/>
                </a:pPr>
                <a:r>
                  <a:rPr lang="en-US" sz="2300"/>
                  <a:t> Hoành độ giao điểm của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300"/>
                  <a:t> với trục hoành là nghiệm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/>
                  <a:t>với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57"/>
              </a:xfrm>
              <a:blipFill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B42163F-1F5F-4D9F-B958-FB819A73FDDC}"/>
              </a:ext>
            </a:extLst>
          </p:cNvPr>
          <p:cNvSpPr txBox="1"/>
          <p:nvPr/>
        </p:nvSpPr>
        <p:spPr>
          <a:xfrm>
            <a:off x="4114800" y="29682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5AA2F1-6F2C-436B-81AB-DC00F65F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0600"/>
            <a:ext cx="5105400" cy="31354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3B9BCC-8DE1-497E-A991-54F72565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264" y="3261939"/>
            <a:ext cx="228600" cy="1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7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C641721C-BABC-4315-947C-92EBC940A503}"/>
                  </a:ext>
                </a:extLst>
              </p:cNvPr>
              <p:cNvSpPr/>
              <p:nvPr/>
            </p:nvSpPr>
            <p:spPr>
              <a:xfrm>
                <a:off x="381000" y="762000"/>
                <a:ext cx="8093612" cy="4670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/>
                  <a:t>Phương trình đường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: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Cho y = 0, ta tìm được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(2)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sz="2400" b="0">
                    <a:ea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=1,2,…,∞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C641721C-BABC-4315-947C-92EBC940A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8093612" cy="4670317"/>
              </a:xfrm>
              <a:prstGeom prst="rect">
                <a:avLst/>
              </a:prstGeom>
              <a:blipFill>
                <a:blip r:embed="rId2"/>
                <a:stretch>
                  <a:fillRect l="-1206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6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267EA44385C645A61F527470A803C6" ma:contentTypeVersion="7" ma:contentTypeDescription="Tạo tài liệu mới." ma:contentTypeScope="" ma:versionID="ac03004efc05595d1de8cefc9178c0e3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db8cfebfa5fe6ab96ba9e90de5a49753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07D5BE-B493-4A3D-B9AB-B9F18F3104C5}"/>
</file>

<file path=customXml/itemProps2.xml><?xml version="1.0" encoding="utf-8"?>
<ds:datastoreItem xmlns:ds="http://schemas.openxmlformats.org/officeDocument/2006/customXml" ds:itemID="{3BF148F1-5F98-4F75-854B-659A5EA401FC}"/>
</file>

<file path=customXml/itemProps3.xml><?xml version="1.0" encoding="utf-8"?>
<ds:datastoreItem xmlns:ds="http://schemas.openxmlformats.org/officeDocument/2006/customXml" ds:itemID="{B2098AD5-80AF-4DFC-8405-87D732FBAA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1191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Chủ đề 3: Phương pháp  dây cung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công thức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26: Phương pháp  Runge-Kutta</dc:title>
  <dc:creator>ADMIN</dc:creator>
  <cp:lastModifiedBy>Thành Nguyễn</cp:lastModifiedBy>
  <cp:revision>164</cp:revision>
  <dcterms:created xsi:type="dcterms:W3CDTF">2018-11-29T16:14:46Z</dcterms:created>
  <dcterms:modified xsi:type="dcterms:W3CDTF">2022-01-23T15:50:14Z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