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9" r:id="rId6"/>
    <p:sldId id="341" r:id="rId7"/>
    <p:sldId id="342" r:id="rId8"/>
    <p:sldId id="384" r:id="rId9"/>
    <p:sldId id="380" r:id="rId10"/>
    <p:sldId id="390" r:id="rId11"/>
    <p:sldId id="263" r:id="rId12"/>
    <p:sldId id="389" r:id="rId13"/>
    <p:sldId id="392" r:id="rId14"/>
    <p:sldId id="393" r:id="rId15"/>
    <p:sldId id="344" r:id="rId16"/>
    <p:sldId id="391" r:id="rId17"/>
    <p:sldId id="394" r:id="rId18"/>
    <p:sldId id="395" r:id="rId19"/>
    <p:sldId id="397" r:id="rId20"/>
    <p:sldId id="398" r:id="rId21"/>
    <p:sldId id="399" r:id="rId22"/>
    <p:sldId id="3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A2ECEDB8-3FCB-4834-AC12-F2B4CF69F186}">
          <p14:sldIdLst>
            <p14:sldId id="256"/>
            <p14:sldId id="259"/>
          </p14:sldIdLst>
        </p14:section>
        <p14:section name="Ý tưởng phương pháp" id="{4EEF092F-2AED-477F-B297-21F72C4CAA4F}">
          <p14:sldIdLst>
            <p14:sldId id="341"/>
            <p14:sldId id="342"/>
          </p14:sldIdLst>
        </p14:section>
        <p14:section name="Xây dựng công thức" id="{8362940B-F068-4AC3-A124-8BDB3545EA43}">
          <p14:sldIdLst>
            <p14:sldId id="384"/>
            <p14:sldId id="380"/>
            <p14:sldId id="390"/>
          </p14:sldIdLst>
        </p14:section>
        <p14:section name="Sự hội tụ" id="{633FFC45-6933-4788-AB67-5C415235DFA1}">
          <p14:sldIdLst>
            <p14:sldId id="263"/>
            <p14:sldId id="389"/>
            <p14:sldId id="392"/>
            <p14:sldId id="393"/>
            <p14:sldId id="344"/>
            <p14:sldId id="391"/>
            <p14:sldId id="394"/>
            <p14:sldId id="395"/>
            <p14:sldId id="397"/>
            <p14:sldId id="398"/>
            <p14:sldId id="399"/>
          </p14:sldIdLst>
        </p14:section>
        <p14:section name="THANK YOU" id="{ECE6CA85-B54C-48CE-9D8C-97214D99FEF7}">
          <p14:sldIdLst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NG MANH SANG 20185473" initials="PMS2" lastIdx="2" clrIdx="0">
    <p:extLst>
      <p:ext uri="{19B8F6BF-5375-455C-9EA6-DF929625EA0E}">
        <p15:presenceInfo xmlns:p15="http://schemas.microsoft.com/office/powerpoint/2012/main" userId="PHUNG MANH SANG 20185473" providerId="None"/>
      </p:ext>
    </p:extLst>
  </p:cmAuthor>
  <p:cmAuthor id="2" name="Mac Anh Kiet 20200307" initials="MAK2" lastIdx="1" clrIdx="1">
    <p:extLst>
      <p:ext uri="{19B8F6BF-5375-455C-9EA6-DF929625EA0E}">
        <p15:presenceInfo xmlns:p15="http://schemas.microsoft.com/office/powerpoint/2012/main" userId="Mac Anh Kiet 202003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9DB84-480A-42B6-91B4-DF97440B332C}" v="1550" dt="2020-12-16T04:32:2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1T14:23:15.09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5B9D1-9C49-4A55-9B2F-15B5593F4A5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966-9725-4734-878F-98353E07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97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2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86DB-032F-43BF-8566-D99BA81C68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B62131-36EB-43F6-B89E-2ED6377F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F6A30A1-A183-474C-8B5E-D43E8C361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19AFC94-AA20-4351-AE0C-17AF44BF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86BBC57-9B1D-4344-9B09-8ECA3F6E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11DD78-312B-40B6-B6F1-998B9CB5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5FF649-7473-4DC1-BA46-D5291A46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68402DC-9D1E-4440-BF3D-66C1EA8E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2F1547-76FF-4DF0-9303-CDE9AB6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448896-0934-43B5-AE6B-19AD7D58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A4C96A9-89AF-40E6-8489-DA164264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3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C5A04C6-8739-4D43-BB51-D8E8D9AC2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B87AFB9-F22E-4C15-937B-E9276846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D6EF65-8658-4BEB-92FA-F140669C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6571DD-BFA5-4B95-92AA-43385C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B8C21A-106C-4AB8-AD71-3E24D33E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FA2CE6-9F7B-475A-B496-6AE61EBC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B1C6F-7C9F-427C-BB18-1025116A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251F8A-DF6D-4DC3-8C8F-85F81A8C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AD5E73-396D-4735-AEC6-A074E9E1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D2F0BF-50EE-4136-8BED-D3D032EA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4DE20E-2E21-421F-8B1E-28A19471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4DB746-F715-4171-8393-5D4FB086C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78ECF4-1CD1-4D41-99E6-0D0CE47B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8AA827-414B-48F4-9CB4-07A44719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9D765F-29D8-4CE6-9A98-A9C1F43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181BA9-1313-4F7B-B6FC-A39D0FE4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633CF1-8A2F-4B71-BB0A-579C67815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C723457-5FE8-4A2C-AEBB-A6887308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C303EE9-94DD-49F8-9432-18A60E6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5C5923-D406-40ED-BFEC-95838E4D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8F6E986-C1B4-4B37-843F-06074C15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619BB6-F67F-4307-88A8-2F8DA00D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D3C4C7-3A85-4C3B-B788-A5B00254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846A44B-0430-46CD-A5E6-F2650F16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8416F51-ABFD-46C9-B702-9F1EE390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7A15267-B0D7-4444-AAC7-047521CCB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E6B6E89-1D4D-41ED-BF1B-49D9BE9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B83352C-F4A5-4E27-95D8-B65C3A27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EEA9378-DF4F-49CE-BFF0-18F49516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144C14-4CA7-4858-8905-0B8447A0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3729835-66DF-4283-8E02-15B1B3E3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B23ECF7-5D10-411F-B51B-3FA7D618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74FC579-7F3E-40E2-A408-F5E9797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F6467F4-0C2C-432D-9B3D-D2E6843B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7769760-D9B6-4476-B98C-C65AC651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8B1C75B-87C4-4E71-972E-B33853CE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3B1B91-E228-4492-8CD4-B0EE8AA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4FE89B-51F1-42D7-887F-543C4645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BA5D56B-BD09-4249-BC7F-205B2D00C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00DE9DF-FCCE-48A8-A3C4-5CE1942A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37AC9E1-D56C-4A29-BE37-A7B7F47E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6CEFD9B-E526-4D45-9DC1-C46C2FF3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D2E47A-8744-4A94-AED7-81851681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3059A5A-0E65-4457-A527-37A77E810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4336A9-56E8-452F-921C-1C670C90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A43E56E-BC82-4CDC-B745-C6ED2D92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F229C7A-1D07-43C3-A524-27E21385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33DF5A9-C101-4C4F-8FA5-D68C4366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3BDBF85-D0A5-4EF7-8C14-4B5991B7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B8D853F-2CCB-40F1-A5B1-B63A58CB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B45DAC5-AB3C-4B67-AC49-D8CA33A0C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8E96-0DD2-4DC8-965C-669C788A995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F9EA1B4-E12B-4D48-97A0-B21F290E9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8B817F-645C-40C2-A475-6150DF5D9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CC8B-AB34-4017-B3AD-1A82E65A8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228B74-94C9-4D25-84D0-739B83D4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829" y="3771918"/>
            <a:ext cx="10084342" cy="1008739"/>
          </a:xfrm>
        </p:spPr>
        <p:txBody>
          <a:bodyPr>
            <a:noAutofit/>
          </a:bodyPr>
          <a:lstStyle/>
          <a:p>
            <a:r>
              <a:rPr lang="en-US" sz="5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GIẢI TÍCH SỐ</a:t>
            </a:r>
            <a:br>
              <a:rPr lang="en-US" sz="5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</a:br>
            <a:r>
              <a:rPr lang="en-US" sz="47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</a:t>
            </a:r>
            <a:br>
              <a:rPr lang="en-US" sz="47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US" sz="47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CHỦ ĐỀ 5</a:t>
            </a:r>
            <a:br>
              <a:rPr lang="en-US" sz="5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US" sz="25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PHƯƠNG PHÁP TIẾP TUYẾN</a:t>
            </a:r>
          </a:p>
        </p:txBody>
      </p:sp>
    </p:spTree>
    <p:extLst>
      <p:ext uri="{BB962C8B-B14F-4D97-AF65-F5344CB8AC3E}">
        <p14:creationId xmlns:p14="http://schemas.microsoft.com/office/powerpoint/2010/main" val="246663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51247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Sự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hội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tụ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của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endParaRPr lang="en-US" sz="30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A73573-EE54-4378-8FED-C58AD354A65D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4C946CF-6FB1-4E17-BD0A-5641FB4D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005" y="1997900"/>
            <a:ext cx="5287113" cy="3962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FB92E-50CB-491A-A3EA-DFA53D4F8686}"/>
              </a:ext>
            </a:extLst>
          </p:cNvPr>
          <p:cNvSpPr txBox="1"/>
          <p:nvPr/>
        </p:nvSpPr>
        <p:spPr>
          <a:xfrm>
            <a:off x="2518913" y="5960853"/>
            <a:ext cx="7151298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do f’(x</a:t>
            </a:r>
            <a:r>
              <a:rPr lang="en-US" sz="1800" baseline="-25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0?</a:t>
            </a:r>
          </a:p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8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51247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Sự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hội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tụ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của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endParaRPr lang="en-US" sz="30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A73573-EE54-4378-8FED-C58AD354A65D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16CC2C-4FD2-451C-8B14-48F166EF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2318026"/>
            <a:ext cx="5668166" cy="3610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80046-CEF3-47F5-A166-A0C6E06245FA}"/>
              </a:ext>
            </a:extLst>
          </p:cNvPr>
          <p:cNvSpPr txBox="1"/>
          <p:nvPr/>
        </p:nvSpPr>
        <p:spPr>
          <a:xfrm>
            <a:off x="2518913" y="5960853"/>
            <a:ext cx="7151298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do f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’’(x</a:t>
            </a:r>
            <a:r>
              <a:rPr lang="en-US" sz="1800" baseline="-25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D2AAEFEA-AE44-446B-9037-CFFE25C95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851038"/>
            <a:ext cx="4876800" cy="487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284F6-5DE8-4F36-9BA4-4F3BAD84EA59}"/>
              </a:ext>
            </a:extLst>
          </p:cNvPr>
          <p:cNvSpPr/>
          <p:nvPr/>
        </p:nvSpPr>
        <p:spPr>
          <a:xfrm>
            <a:off x="1005840" y="656765"/>
            <a:ext cx="3911218" cy="52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Đặc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điểm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phương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pháp</a:t>
            </a:r>
            <a:endParaRPr lang="en-US" sz="23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00990-8066-48A8-9C01-E25173A92F3C}"/>
              </a:ext>
            </a:extLst>
          </p:cNvPr>
          <p:cNvSpPr txBox="1"/>
          <p:nvPr/>
        </p:nvSpPr>
        <p:spPr>
          <a:xfrm>
            <a:off x="1005840" y="2061713"/>
            <a:ext cx="74547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tserrat" panose="00000500000000000000" pitchFamily="2" charset="0"/>
              </a:rPr>
              <a:t>Ưu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điểm</a:t>
            </a:r>
            <a:r>
              <a:rPr lang="en-US" sz="2200" dirty="0">
                <a:latin typeface="Montserrat" panose="00000500000000000000" pitchFamily="2" charset="0"/>
              </a:rPr>
              <a:t>:</a:t>
            </a:r>
          </a:p>
          <a:p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tụ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22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2200" dirty="0"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ựa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Montserrat" panose="00000500000000000000" pitchFamily="2" charset="0"/>
              </a:rPr>
              <a:t> x</a:t>
            </a:r>
            <a:r>
              <a:rPr lang="en-US" baseline="-25000" dirty="0">
                <a:latin typeface="Montserrat" panose="00000500000000000000" pitchFamily="2" charset="0"/>
              </a:rPr>
              <a:t>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ban </a:t>
            </a:r>
            <a:r>
              <a:rPr lang="en-US" sz="2200" dirty="0" err="1">
                <a:latin typeface="Montserrat" panose="00000500000000000000" pitchFamily="2" charset="0"/>
              </a:rPr>
              <a:t>đầu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yêu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cầu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khá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chặt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  <a:endParaRPr lang="en-US" sz="22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2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D2AAEFEA-AE44-446B-9037-CFFE25C95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851038"/>
            <a:ext cx="4876800" cy="487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284F6-5DE8-4F36-9BA4-4F3BAD84EA59}"/>
              </a:ext>
            </a:extLst>
          </p:cNvPr>
          <p:cNvSpPr/>
          <p:nvPr/>
        </p:nvSpPr>
        <p:spPr>
          <a:xfrm>
            <a:off x="1005840" y="656765"/>
            <a:ext cx="3911218" cy="52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Công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thức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sai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số</a:t>
            </a:r>
            <a:endParaRPr lang="en-US" sz="23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324DA-71CB-42C4-AD04-965DF020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00" y="2408846"/>
            <a:ext cx="3639058" cy="114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89F8E-9CAD-4A48-B802-F426B00A6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000" y="4397048"/>
            <a:ext cx="3753374" cy="1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5D12A-CB9B-4BD7-8B50-393C200B0F44}"/>
              </a:ext>
            </a:extLst>
          </p:cNvPr>
          <p:cNvSpPr txBox="1"/>
          <p:nvPr/>
        </p:nvSpPr>
        <p:spPr>
          <a:xfrm>
            <a:off x="1278000" y="1725283"/>
            <a:ext cx="344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Montserrat" panose="00000500000000000000" pitchFamily="2" charset="0"/>
              </a:rPr>
              <a:t>- CT sai số mục tiêu: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2BC55-2310-4B7F-92E4-A973F590D6F7}"/>
              </a:ext>
            </a:extLst>
          </p:cNvPr>
          <p:cNvSpPr txBox="1"/>
          <p:nvPr/>
        </p:nvSpPr>
        <p:spPr>
          <a:xfrm>
            <a:off x="1278000" y="3866237"/>
            <a:ext cx="41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- CT </a:t>
            </a:r>
            <a:r>
              <a:rPr lang="en-US" dirty="0" err="1">
                <a:latin typeface="Montserrat" panose="00000500000000000000" pitchFamily="2" charset="0"/>
              </a:rPr>
              <a:t>sai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số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theo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hai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xấp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xỉ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liên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tiếp</a:t>
            </a:r>
            <a:r>
              <a:rPr lang="en-US" dirty="0"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B1158-7618-4D35-BF4A-46EF3BF30971}"/>
              </a:ext>
            </a:extLst>
          </p:cNvPr>
          <p:cNvSpPr txBox="1"/>
          <p:nvPr/>
        </p:nvSpPr>
        <p:spPr>
          <a:xfrm>
            <a:off x="5633329" y="3427655"/>
            <a:ext cx="31227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M</a:t>
            </a:r>
            <a:r>
              <a:rPr lang="en-US" sz="1800" baseline="-25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tuyệt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đạo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m</a:t>
            </a:r>
            <a:r>
              <a:rPr lang="en-US" sz="1800" baseline="-25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tuyệt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đạo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  <a:p>
            <a:endParaRPr lang="en-US" sz="15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75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D2AAEFEA-AE44-446B-9037-CFFE25C95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851038"/>
            <a:ext cx="4876800" cy="487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284F6-5DE8-4F36-9BA4-4F3BAD84EA59}"/>
              </a:ext>
            </a:extLst>
          </p:cNvPr>
          <p:cNvSpPr/>
          <p:nvPr/>
        </p:nvSpPr>
        <p:spPr>
          <a:xfrm>
            <a:off x="1005840" y="656765"/>
            <a:ext cx="3911218" cy="52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Thuật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toán</a:t>
            </a:r>
            <a:endParaRPr lang="en-US" sz="23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D12A-CB9B-4BD7-8B50-393C200B0F44}"/>
              </a:ext>
            </a:extLst>
          </p:cNvPr>
          <p:cNvSpPr txBox="1"/>
          <p:nvPr/>
        </p:nvSpPr>
        <p:spPr>
          <a:xfrm>
            <a:off x="1278000" y="1553942"/>
            <a:ext cx="5268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* </a:t>
            </a:r>
            <a:r>
              <a:rPr lang="en-US" dirty="0" err="1">
                <a:latin typeface="Montserrat" panose="00000500000000000000" pitchFamily="2" charset="0"/>
              </a:rPr>
              <a:t>Tìm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</a:p>
          <a:p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Input: f(x), a, b, eps</a:t>
            </a:r>
          </a:p>
          <a:p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f(x)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f(x)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f’’(x)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2: Quan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f’, f’’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]. </a:t>
            </a:r>
          </a:p>
          <a:p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(Ở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/2).</a:t>
            </a:r>
          </a:p>
          <a:p>
            <a:endParaRPr lang="en-US" dirty="0"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aseline="-25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=a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f(a)*f’’((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)/2)&gt;0,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aseline="-25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=b.</a:t>
            </a:r>
          </a:p>
          <a:p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B67B5B-6169-4DD6-B7BF-E8E4EBE7C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8838"/>
              </p:ext>
            </p:extLst>
          </p:nvPr>
        </p:nvGraphicFramePr>
        <p:xfrm>
          <a:off x="6546850" y="3336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6850" y="3336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05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D2AAEFEA-AE44-446B-9037-CFFE25C95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851038"/>
            <a:ext cx="4876800" cy="487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284F6-5DE8-4F36-9BA4-4F3BAD84EA59}"/>
              </a:ext>
            </a:extLst>
          </p:cNvPr>
          <p:cNvSpPr/>
          <p:nvPr/>
        </p:nvSpPr>
        <p:spPr>
          <a:xfrm>
            <a:off x="1005840" y="656765"/>
            <a:ext cx="3911218" cy="52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Thuật</a:t>
            </a:r>
            <a:r>
              <a:rPr lang="en-US" sz="2300" dirty="0">
                <a:solidFill>
                  <a:schemeClr val="bg1"/>
                </a:solidFill>
                <a:latin typeface="Montserrat Black" panose="00000A00000000000000" pitchFamily="50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Montserrat Black" panose="00000A00000000000000" pitchFamily="50" charset="0"/>
              </a:rPr>
              <a:t>toán</a:t>
            </a:r>
            <a:endParaRPr lang="en-US" sz="23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D12A-CB9B-4BD7-8B50-393C200B0F44}"/>
              </a:ext>
            </a:extLst>
          </p:cNvPr>
          <p:cNvSpPr txBox="1"/>
          <p:nvPr/>
        </p:nvSpPr>
        <p:spPr>
          <a:xfrm>
            <a:off x="1278000" y="1553942"/>
            <a:ext cx="5268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Input: a, b</a:t>
            </a:r>
          </a:p>
          <a:p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m1</a:t>
            </a:r>
          </a:p>
          <a:p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Bước</a:t>
            </a:r>
            <a:r>
              <a:rPr lang="en-US" dirty="0">
                <a:latin typeface="Montserrat" panose="00000500000000000000" pitchFamily="2" charset="0"/>
              </a:rPr>
              <a:t> 3: So </a:t>
            </a:r>
            <a:r>
              <a:rPr lang="en-US" dirty="0" err="1">
                <a:latin typeface="Montserrat" panose="00000500000000000000" pitchFamily="2" charset="0"/>
              </a:rPr>
              <a:t>sánh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sai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số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giới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hạn</a:t>
            </a:r>
            <a:r>
              <a:rPr lang="en-US" dirty="0">
                <a:latin typeface="Montserrat" panose="00000500000000000000" pitchFamily="2" charset="0"/>
              </a:rPr>
              <a:t> ban </a:t>
            </a:r>
            <a:r>
              <a:rPr lang="en-US" dirty="0" err="1">
                <a:latin typeface="Montserrat" panose="00000500000000000000" pitchFamily="2" charset="0"/>
              </a:rPr>
              <a:t>đầu</a:t>
            </a:r>
            <a:r>
              <a:rPr lang="en-US" dirty="0">
                <a:latin typeface="Montserrat" panose="00000500000000000000" pitchFamily="2" charset="0"/>
              </a:rPr>
              <a:t>:</a:t>
            </a:r>
          </a:p>
          <a:p>
            <a:endParaRPr lang="en-US" dirty="0">
              <a:latin typeface="Montserrat" panose="00000500000000000000" pitchFamily="2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B67B5B-6169-4DD6-B7BF-E8E4EBE7C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6850" y="3336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BB67B5B-6169-4DD6-B7BF-E8E4EBE7CC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6850" y="3336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DCCCB4-4DF0-4BD1-B57F-683F79E81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03384"/>
              </p:ext>
            </p:extLst>
          </p:nvPr>
        </p:nvGraphicFramePr>
        <p:xfrm>
          <a:off x="3336043" y="4262561"/>
          <a:ext cx="1581015" cy="105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7" imgW="685800" imgH="457200" progId="Equation.DSMT4">
                  <p:embed/>
                </p:oleObj>
              </mc:Choice>
              <mc:Fallback>
                <p:oleObj name="Equation" r:id="rId7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6043" y="4262561"/>
                        <a:ext cx="1581015" cy="105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68C5AB-F0D3-4A37-8EB7-0D3446A8B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86813"/>
              </p:ext>
            </p:extLst>
          </p:nvPr>
        </p:nvGraphicFramePr>
        <p:xfrm>
          <a:off x="3336043" y="2299526"/>
          <a:ext cx="2671629" cy="121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9" imgW="1002960" imgH="457200" progId="Equation.DSMT4">
                  <p:embed/>
                </p:oleObj>
              </mc:Choice>
              <mc:Fallback>
                <p:oleObj name="Equation" r:id="rId9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6043" y="2299526"/>
                        <a:ext cx="2671629" cy="1217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C38C3E-1F27-40BE-83D0-B9715F12715D}"/>
              </a:ext>
            </a:extLst>
          </p:cNvPr>
          <p:cNvSpPr txBox="1"/>
          <p:nvPr/>
        </p:nvSpPr>
        <p:spPr>
          <a:xfrm>
            <a:off x="1278000" y="5454809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Montserrat" panose="00000500000000000000" pitchFamily="2" charset="0"/>
              </a:rPr>
              <a:t>Nếu</a:t>
            </a:r>
            <a:r>
              <a:rPr lang="en-US" i="1" dirty="0">
                <a:latin typeface="Montserrat" panose="00000500000000000000" pitchFamily="2" charset="0"/>
              </a:rPr>
              <a:t> so </a:t>
            </a:r>
            <a:r>
              <a:rPr lang="en-US" i="1" dirty="0" err="1">
                <a:latin typeface="Montserrat" panose="00000500000000000000" pitchFamily="2" charset="0"/>
              </a:rPr>
              <a:t>sánh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trên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là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thoả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mãn</a:t>
            </a:r>
            <a:r>
              <a:rPr lang="en-US" i="1" dirty="0">
                <a:latin typeface="Montserrat" panose="00000500000000000000" pitchFamily="2" charset="0"/>
              </a:rPr>
              <a:t>, </a:t>
            </a:r>
            <a:r>
              <a:rPr lang="en-US" i="1" dirty="0" err="1">
                <a:latin typeface="Montserrat" panose="00000500000000000000" pitchFamily="2" charset="0"/>
              </a:rPr>
              <a:t>kết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thúc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quá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trình</a:t>
            </a:r>
            <a:r>
              <a:rPr lang="en-US" i="1" dirty="0">
                <a:latin typeface="Montserrat" panose="00000500000000000000" pitchFamily="2" charset="0"/>
              </a:rPr>
              <a:t>. </a:t>
            </a:r>
            <a:r>
              <a:rPr lang="en-US" i="1" dirty="0" err="1">
                <a:latin typeface="Montserrat" panose="00000500000000000000" pitchFamily="2" charset="0"/>
              </a:rPr>
              <a:t>Nếu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không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tiếp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tục</a:t>
            </a:r>
            <a:r>
              <a:rPr lang="en-US" i="1" dirty="0">
                <a:latin typeface="Montserrat" panose="00000500000000000000" pitchFamily="2" charset="0"/>
              </a:rPr>
              <a:t> quay </a:t>
            </a:r>
            <a:r>
              <a:rPr lang="en-US" i="1" dirty="0" err="1">
                <a:latin typeface="Montserrat" panose="00000500000000000000" pitchFamily="2" charset="0"/>
              </a:rPr>
              <a:t>trở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lại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bước</a:t>
            </a:r>
            <a:r>
              <a:rPr lang="en-US" i="1" dirty="0">
                <a:latin typeface="Montserrat" panose="00000500000000000000" pitchFamily="2" charset="0"/>
              </a:rPr>
              <a:t> 2 </a:t>
            </a:r>
            <a:r>
              <a:rPr lang="en-US" i="1" dirty="0" err="1">
                <a:latin typeface="Montserrat" panose="00000500000000000000" pitchFamily="2" charset="0"/>
              </a:rPr>
              <a:t>và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lặp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cho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tới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khi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thoả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mãn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điều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kiện</a:t>
            </a:r>
            <a:r>
              <a:rPr lang="en-US" i="1" dirty="0">
                <a:latin typeface="Montserrat" panose="00000500000000000000" pitchFamily="2" charset="0"/>
              </a:rPr>
              <a:t> ở </a:t>
            </a:r>
            <a:r>
              <a:rPr lang="en-US" i="1" dirty="0" err="1">
                <a:latin typeface="Montserrat" panose="00000500000000000000" pitchFamily="2" charset="0"/>
              </a:rPr>
              <a:t>bước</a:t>
            </a:r>
            <a:r>
              <a:rPr lang="en-US" i="1" dirty="0">
                <a:latin typeface="Montserrat" panose="00000500000000000000" pitchFamily="2" charset="0"/>
              </a:rPr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360109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51247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tiếp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tuyến</a:t>
            </a:r>
            <a:b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</a:b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trong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không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gian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nhiều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chiều</a:t>
            </a:r>
            <a:endParaRPr lang="en-US" sz="25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A73573-EE54-4378-8FED-C58AD354A65D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CE9419-01FE-469C-9B1E-BA881A33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44" y="2357288"/>
            <a:ext cx="4744112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F809D-6FCC-41B1-A5EB-398B5CA4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39" y="5126736"/>
            <a:ext cx="4277322" cy="657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5DFEA-CA66-4833-BE35-5F64E16E7524}"/>
              </a:ext>
            </a:extLst>
          </p:cNvPr>
          <p:cNvSpPr txBox="1"/>
          <p:nvPr/>
        </p:nvSpPr>
        <p:spPr>
          <a:xfrm>
            <a:off x="6096000" y="5218383"/>
            <a:ext cx="4564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taylor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121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51247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tiếp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tuyến</a:t>
            </a:r>
            <a:b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</a:b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trong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không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gian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nhiều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chiều</a:t>
            </a:r>
            <a:endParaRPr lang="en-US" sz="25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A73573-EE54-4378-8FED-C58AD354A65D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9BF809D-6FCC-41B1-A5EB-398B5CA4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39" y="2161678"/>
            <a:ext cx="4277322" cy="657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5DFEA-CA66-4833-BE35-5F64E16E7524}"/>
              </a:ext>
            </a:extLst>
          </p:cNvPr>
          <p:cNvSpPr txBox="1"/>
          <p:nvPr/>
        </p:nvSpPr>
        <p:spPr>
          <a:xfrm>
            <a:off x="6096000" y="2161678"/>
            <a:ext cx="522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Dự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đoán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nghiệm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gần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đúng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đưa</a:t>
            </a:r>
            <a:r>
              <a:rPr lang="en-US" dirty="0">
                <a:latin typeface="Montserrat" panose="00000500000000000000" pitchFamily="2" charset="0"/>
              </a:rPr>
              <a:t> ra </a:t>
            </a:r>
            <a:r>
              <a:rPr lang="en-US" dirty="0" err="1">
                <a:latin typeface="Montserrat" panose="00000500000000000000" pitchFamily="2" charset="0"/>
              </a:rPr>
              <a:t>một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nghiệm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có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độ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chính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xác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cao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hơn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bằng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sử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dụng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khai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triển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taylor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bậc</a:t>
            </a:r>
            <a:r>
              <a:rPr lang="en-US" dirty="0">
                <a:latin typeface="Montserrat" panose="00000500000000000000" pitchFamily="2" charset="0"/>
              </a:rPr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37219-2DDB-4DEA-A30E-8B79B4C3372A}"/>
              </a:ext>
            </a:extLst>
          </p:cNvPr>
          <p:cNvSpPr txBox="1"/>
          <p:nvPr/>
        </p:nvSpPr>
        <p:spPr>
          <a:xfrm>
            <a:off x="871239" y="3429000"/>
            <a:ext cx="38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J </a:t>
            </a:r>
            <a:r>
              <a:rPr lang="en-US" dirty="0" err="1">
                <a:latin typeface="Montserrat" panose="00000500000000000000" pitchFamily="2" charset="0"/>
              </a:rPr>
              <a:t>là</a:t>
            </a:r>
            <a:r>
              <a:rPr lang="en-US" dirty="0">
                <a:latin typeface="Montserrat" panose="00000500000000000000" pitchFamily="2" charset="0"/>
              </a:rPr>
              <a:t> ma </a:t>
            </a:r>
            <a:r>
              <a:rPr lang="en-US" dirty="0" err="1">
                <a:latin typeface="Montserrat" panose="00000500000000000000" pitchFamily="2" charset="0"/>
              </a:rPr>
              <a:t>trận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jacobi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nxn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379F7-A1F3-4127-B18C-411D61745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481" y="3432572"/>
            <a:ext cx="1952898" cy="41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5BB24-2CAC-4004-A185-3A6FB0773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629" y="4039006"/>
            <a:ext cx="355332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8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51247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tiếp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tuyến</a:t>
            </a:r>
            <a:b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</a:b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trong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không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gian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nhiều</a:t>
            </a:r>
            <a:r>
              <a:rPr lang="en-US" sz="2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2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chiều</a:t>
            </a:r>
            <a:endParaRPr lang="en-US" sz="25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A73573-EE54-4378-8FED-C58AD354A65D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37219-2DDB-4DEA-A30E-8B79B4C3372A}"/>
              </a:ext>
            </a:extLst>
          </p:cNvPr>
          <p:cNvSpPr txBox="1"/>
          <p:nvPr/>
        </p:nvSpPr>
        <p:spPr>
          <a:xfrm>
            <a:off x="942766" y="2265077"/>
            <a:ext cx="788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Ta </a:t>
            </a:r>
            <a:r>
              <a:rPr lang="en-US" sz="2400" dirty="0" err="1">
                <a:latin typeface="Montserrat" panose="00000500000000000000" pitchFamily="2" charset="0"/>
              </a:rPr>
              <a:t>có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phương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trình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tuyến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tính</a:t>
            </a:r>
            <a:r>
              <a:rPr lang="en-US" sz="2400" dirty="0">
                <a:latin typeface="Montserrat" panose="00000500000000000000" pitchFamily="2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26E57-CD53-4AE0-B823-45BB4519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6" y="2619768"/>
            <a:ext cx="2781688" cy="743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CF557-6D16-44AE-8D35-A32C04290CD2}"/>
              </a:ext>
            </a:extLst>
          </p:cNvPr>
          <p:cNvSpPr txBox="1"/>
          <p:nvPr/>
        </p:nvSpPr>
        <p:spPr>
          <a:xfrm>
            <a:off x="942766" y="3717513"/>
            <a:ext cx="835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" panose="00000500000000000000" pitchFamily="2" charset="0"/>
              </a:rPr>
              <a:t>Công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thức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nghiệm</a:t>
            </a:r>
            <a:r>
              <a:rPr lang="en-US" sz="2400" dirty="0">
                <a:latin typeface="Montserrat" panose="00000500000000000000" pitchFamily="2" charset="0"/>
              </a:rPr>
              <a:t> (</a:t>
            </a:r>
            <a:r>
              <a:rPr lang="en-US" sz="2400" dirty="0" err="1">
                <a:latin typeface="Montserrat" panose="00000500000000000000" pitchFamily="2" charset="0"/>
              </a:rPr>
              <a:t>Nếu</a:t>
            </a:r>
            <a:r>
              <a:rPr lang="en-US" sz="2400" dirty="0">
                <a:latin typeface="Montserrat" panose="00000500000000000000" pitchFamily="2" charset="0"/>
              </a:rPr>
              <a:t> J </a:t>
            </a:r>
            <a:r>
              <a:rPr lang="en-US" sz="2400" dirty="0" err="1">
                <a:latin typeface="Montserrat" panose="00000500000000000000" pitchFamily="2" charset="0"/>
              </a:rPr>
              <a:t>khả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nghịch</a:t>
            </a:r>
            <a:r>
              <a:rPr lang="en-US" sz="2400" dirty="0">
                <a:latin typeface="Montserrat" panose="00000500000000000000" pitchFamily="2" charset="0"/>
              </a:rPr>
              <a:t>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727D5-2F7E-4409-AFA7-2FA6FC9F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09" y="4368064"/>
            <a:ext cx="326753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0866-C83B-4373-86B8-3D87BFB5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8628-A273-49FB-BB2D-CC0C6F77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09C5A8B-60A0-400A-92CF-5E875F4CA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" b="12352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9857E1-9669-48C5-9326-21B616334F24}"/>
              </a:ext>
            </a:extLst>
          </p:cNvPr>
          <p:cNvSpPr txBox="1">
            <a:spLocks/>
          </p:cNvSpPr>
          <p:nvPr/>
        </p:nvSpPr>
        <p:spPr>
          <a:xfrm>
            <a:off x="1066800" y="1641606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latin typeface="Montserrat Medium" panose="00000600000000000000" pitchFamily="2" charset="0"/>
              </a:rPr>
              <a:t>THANKS!!!!</a:t>
            </a:r>
            <a:br>
              <a:rPr lang="en-US" sz="5200" dirty="0">
                <a:latin typeface="Montserrat Light" panose="00000400000000000000" pitchFamily="2" charset="0"/>
              </a:rPr>
            </a:br>
            <a:r>
              <a:rPr lang="en-US" sz="5200" dirty="0">
                <a:latin typeface="Montserrat Light" panose="00000400000000000000" pitchFamily="2" charset="0"/>
              </a:rPr>
              <a:t>ANY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8E57A-A79D-496E-85FE-F6401B096B75}"/>
              </a:ext>
            </a:extLst>
          </p:cNvPr>
          <p:cNvSpPr txBox="1"/>
          <p:nvPr/>
        </p:nvSpPr>
        <p:spPr>
          <a:xfrm>
            <a:off x="5163017" y="4001294"/>
            <a:ext cx="488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Light" panose="000004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4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D646F2-8C15-4CB6-BA16-86D0E69F7530}"/>
              </a:ext>
            </a:extLst>
          </p:cNvPr>
          <p:cNvSpPr txBox="1">
            <a:spLocks/>
          </p:cNvSpPr>
          <p:nvPr/>
        </p:nvSpPr>
        <p:spPr>
          <a:xfrm>
            <a:off x="838200" y="635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Mục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lục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BC9EFD-32B9-4523-8CBE-1458789CDBC9}"/>
              </a:ext>
            </a:extLst>
          </p:cNvPr>
          <p:cNvCxnSpPr>
            <a:cxnSpLocks/>
          </p:cNvCxnSpPr>
          <p:nvPr/>
        </p:nvCxnSpPr>
        <p:spPr>
          <a:xfrm>
            <a:off x="996696" y="1888774"/>
            <a:ext cx="9549976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B3EFBAD-032E-4B4B-8BC8-48E90F79BD83}"/>
              </a:ext>
            </a:extLst>
          </p:cNvPr>
          <p:cNvGrpSpPr/>
          <p:nvPr/>
        </p:nvGrpSpPr>
        <p:grpSpPr>
          <a:xfrm>
            <a:off x="996696" y="2571468"/>
            <a:ext cx="4841676" cy="871264"/>
            <a:chOff x="996696" y="2571468"/>
            <a:chExt cx="3688435" cy="8712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1870E-9AE0-49F4-B1E5-A860E9E5BF39}"/>
                </a:ext>
              </a:extLst>
            </p:cNvPr>
            <p:cNvSpPr txBox="1"/>
            <p:nvPr/>
          </p:nvSpPr>
          <p:spPr>
            <a:xfrm>
              <a:off x="1050102" y="2571468"/>
              <a:ext cx="3635029" cy="87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Phần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 1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Ý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tưởng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phương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pháp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.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D062E6-919A-4A4F-BFCF-40716E4CF17C}"/>
                </a:ext>
              </a:extLst>
            </p:cNvPr>
            <p:cNvSpPr/>
            <p:nvPr/>
          </p:nvSpPr>
          <p:spPr>
            <a:xfrm>
              <a:off x="996696" y="2667089"/>
              <a:ext cx="70104" cy="2468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FAE59-1FD7-46FA-A6B8-79C23AD1C326}"/>
              </a:ext>
            </a:extLst>
          </p:cNvPr>
          <p:cNvGrpSpPr/>
          <p:nvPr/>
        </p:nvGrpSpPr>
        <p:grpSpPr>
          <a:xfrm>
            <a:off x="995607" y="3680985"/>
            <a:ext cx="4841676" cy="871264"/>
            <a:chOff x="996696" y="2571468"/>
            <a:chExt cx="3688435" cy="8712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A240D5-8A22-46CF-8618-C9B3BA144066}"/>
                </a:ext>
              </a:extLst>
            </p:cNvPr>
            <p:cNvSpPr txBox="1"/>
            <p:nvPr/>
          </p:nvSpPr>
          <p:spPr>
            <a:xfrm>
              <a:off x="1050102" y="2571468"/>
              <a:ext cx="3635029" cy="87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Phần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 2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Xây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dựng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công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thức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5A6F3F-1AB5-450A-BFA4-C4CC90158F8F}"/>
                </a:ext>
              </a:extLst>
            </p:cNvPr>
            <p:cNvSpPr/>
            <p:nvPr/>
          </p:nvSpPr>
          <p:spPr>
            <a:xfrm>
              <a:off x="996696" y="2667089"/>
              <a:ext cx="70104" cy="2468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F5D0A1-2EBA-4287-9A6D-CF15A0E9929E}"/>
              </a:ext>
            </a:extLst>
          </p:cNvPr>
          <p:cNvGrpSpPr/>
          <p:nvPr/>
        </p:nvGrpSpPr>
        <p:grpSpPr>
          <a:xfrm>
            <a:off x="996696" y="4889690"/>
            <a:ext cx="4841676" cy="1332929"/>
            <a:chOff x="996696" y="2571468"/>
            <a:chExt cx="3688435" cy="13329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96635D-F487-40B3-9FFD-C402313429C8}"/>
                </a:ext>
              </a:extLst>
            </p:cNvPr>
            <p:cNvSpPr txBox="1"/>
            <p:nvPr/>
          </p:nvSpPr>
          <p:spPr>
            <a:xfrm>
              <a:off x="1050102" y="2571468"/>
              <a:ext cx="3635029" cy="133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Phần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 3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Sự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hội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tụ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của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phương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pháp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Ưu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nhược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điểm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của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phương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pháp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F180CB-359D-4968-BF4D-9A12ADEE13C1}"/>
                </a:ext>
              </a:extLst>
            </p:cNvPr>
            <p:cNvSpPr/>
            <p:nvPr/>
          </p:nvSpPr>
          <p:spPr>
            <a:xfrm>
              <a:off x="996696" y="2667089"/>
              <a:ext cx="70104" cy="2468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2">
            <a:extLst>
              <a:ext uri="{FF2B5EF4-FFF2-40B4-BE49-F238E27FC236}">
                <a16:creationId xmlns:a16="http://schemas.microsoft.com/office/drawing/2014/main" id="{84DF0A5D-1519-4D77-B478-C53B7E0A52BD}"/>
              </a:ext>
            </a:extLst>
          </p:cNvPr>
          <p:cNvCxnSpPr>
            <a:cxnSpLocks/>
          </p:cNvCxnSpPr>
          <p:nvPr/>
        </p:nvCxnSpPr>
        <p:spPr>
          <a:xfrm>
            <a:off x="16468496" y="3906996"/>
            <a:ext cx="1138260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263A3F-F6AB-4620-9E1E-BAF962182CF3}"/>
              </a:ext>
            </a:extLst>
          </p:cNvPr>
          <p:cNvGrpSpPr/>
          <p:nvPr/>
        </p:nvGrpSpPr>
        <p:grpSpPr>
          <a:xfrm>
            <a:off x="5647472" y="2510550"/>
            <a:ext cx="5380006" cy="1332929"/>
            <a:chOff x="996696" y="2571468"/>
            <a:chExt cx="4098540" cy="13329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94E07F-E4D9-4DFF-8816-F01CA16F0C09}"/>
                </a:ext>
              </a:extLst>
            </p:cNvPr>
            <p:cNvSpPr txBox="1"/>
            <p:nvPr/>
          </p:nvSpPr>
          <p:spPr>
            <a:xfrm>
              <a:off x="1050101" y="2571468"/>
              <a:ext cx="4045135" cy="133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Phần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 4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Công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thức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sai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số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mục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tiêu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Công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thức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sai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số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theo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hai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xấp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xỉ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liên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tiếp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3B7DDE-9FBB-4BD4-8126-C5532BB22E16}"/>
                </a:ext>
              </a:extLst>
            </p:cNvPr>
            <p:cNvSpPr/>
            <p:nvPr/>
          </p:nvSpPr>
          <p:spPr>
            <a:xfrm>
              <a:off x="996696" y="2667089"/>
              <a:ext cx="70104" cy="2468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727ED-1255-409A-9722-83EA32D89FA6}"/>
              </a:ext>
            </a:extLst>
          </p:cNvPr>
          <p:cNvGrpSpPr/>
          <p:nvPr/>
        </p:nvGrpSpPr>
        <p:grpSpPr>
          <a:xfrm>
            <a:off x="5650325" y="3745288"/>
            <a:ext cx="4841676" cy="871264"/>
            <a:chOff x="996696" y="2571468"/>
            <a:chExt cx="3688435" cy="8712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9680E4-7E2D-4E79-AA0B-19822A310D7B}"/>
                </a:ext>
              </a:extLst>
            </p:cNvPr>
            <p:cNvSpPr txBox="1"/>
            <p:nvPr/>
          </p:nvSpPr>
          <p:spPr>
            <a:xfrm>
              <a:off x="1050102" y="2571468"/>
              <a:ext cx="3635029" cy="87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Phần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 5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Thuật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toán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86085D-7AE8-42AB-884D-4E68ADFFBDC2}"/>
                </a:ext>
              </a:extLst>
            </p:cNvPr>
            <p:cNvSpPr/>
            <p:nvPr/>
          </p:nvSpPr>
          <p:spPr>
            <a:xfrm>
              <a:off x="996696" y="2667089"/>
              <a:ext cx="70104" cy="2468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6E6F9B-AB9D-4201-9E32-7AC26AED8BA3}"/>
              </a:ext>
            </a:extLst>
          </p:cNvPr>
          <p:cNvGrpSpPr/>
          <p:nvPr/>
        </p:nvGrpSpPr>
        <p:grpSpPr>
          <a:xfrm>
            <a:off x="5650325" y="4854854"/>
            <a:ext cx="4841676" cy="1332929"/>
            <a:chOff x="996696" y="2571468"/>
            <a:chExt cx="3688435" cy="13329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9F0E6A-0EDE-4B72-91F3-2A32377B1D0F}"/>
                </a:ext>
              </a:extLst>
            </p:cNvPr>
            <p:cNvSpPr txBox="1"/>
            <p:nvPr/>
          </p:nvSpPr>
          <p:spPr>
            <a:xfrm>
              <a:off x="1050102" y="2571468"/>
              <a:ext cx="3635029" cy="133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Phần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Medium" panose="00000600000000000000" pitchFamily="50" charset="0"/>
                </a:rPr>
                <a:t> 6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Phương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pháp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tiếp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tuyến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trong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không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gian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nhiều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chiều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2" charset="0"/>
                </a:rPr>
                <a:t>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E78836-5C21-432B-904E-46F531AB38D9}"/>
                </a:ext>
              </a:extLst>
            </p:cNvPr>
            <p:cNvSpPr/>
            <p:nvPr/>
          </p:nvSpPr>
          <p:spPr>
            <a:xfrm>
              <a:off x="996696" y="2667089"/>
              <a:ext cx="70104" cy="2468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468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B0979-0F11-4F72-B56A-B7DC89DB14C4}"/>
              </a:ext>
            </a:extLst>
          </p:cNvPr>
          <p:cNvSpPr txBox="1">
            <a:spLocks/>
          </p:cNvSpPr>
          <p:nvPr/>
        </p:nvSpPr>
        <p:spPr>
          <a:xfrm>
            <a:off x="697636" y="2948702"/>
            <a:ext cx="11494364" cy="96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Ý </a:t>
            </a:r>
            <a:r>
              <a:rPr lang="en-US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tưởng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endParaRPr lang="en-US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521C81-E38D-4E1D-8786-51418FC5F19A}"/>
              </a:ext>
            </a:extLst>
          </p:cNvPr>
          <p:cNvCxnSpPr>
            <a:cxnSpLocks/>
          </p:cNvCxnSpPr>
          <p:nvPr/>
        </p:nvCxnSpPr>
        <p:spPr>
          <a:xfrm>
            <a:off x="809396" y="3906996"/>
            <a:ext cx="1138260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2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54A1F6-B071-49A4-B66D-446B4392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07" y="3138746"/>
            <a:ext cx="10515600" cy="580508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- </a:t>
            </a: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Thay thế đường cong trên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[a,b] bằng TIẾP TUYẾN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EB801-B683-45E1-805C-4C51452993ED}"/>
              </a:ext>
            </a:extLst>
          </p:cNvPr>
          <p:cNvSpPr txBox="1"/>
          <p:nvPr/>
        </p:nvSpPr>
        <p:spPr>
          <a:xfrm>
            <a:off x="794207" y="3719254"/>
            <a:ext cx="1128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- </a:t>
            </a:r>
            <a:r>
              <a:rPr lang="vi-VN" sz="2000" dirty="0">
                <a:latin typeface="Montserrat" panose="00000500000000000000" pitchFamily="2" charset="0"/>
              </a:rPr>
              <a:t>Tìm giao điểm của </a:t>
            </a:r>
            <a:r>
              <a:rPr lang="en-US" sz="2000" dirty="0" err="1">
                <a:latin typeface="Montserrat" panose="00000500000000000000" pitchFamily="2" charset="0"/>
              </a:rPr>
              <a:t>tiếp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tuyến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vi-VN" sz="2000" dirty="0">
                <a:latin typeface="Montserrat" panose="00000500000000000000" pitchFamily="2" charset="0"/>
              </a:rPr>
              <a:t>với </a:t>
            </a:r>
            <a:r>
              <a:rPr lang="en-US" sz="2000" dirty="0">
                <a:latin typeface="Montserrat" panose="00000500000000000000" pitchFamily="2" charset="0"/>
              </a:rPr>
              <a:t>t</a:t>
            </a:r>
            <a:r>
              <a:rPr lang="vi-VN" sz="2000" dirty="0">
                <a:latin typeface="Montserrat" panose="00000500000000000000" pitchFamily="2" charset="0"/>
              </a:rPr>
              <a:t>rục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vi-VN" sz="2000" dirty="0">
                <a:latin typeface="Montserrat" panose="00000500000000000000" pitchFamily="2" charset="0"/>
              </a:rPr>
              <a:t>hoành thay cho giao điểm</a:t>
            </a:r>
            <a:endParaRPr lang="en-US" sz="2000" dirty="0">
              <a:latin typeface="Montserrat" panose="00000500000000000000" pitchFamily="2" charset="0"/>
            </a:endParaRPr>
          </a:p>
          <a:p>
            <a:r>
              <a:rPr lang="vi-VN" sz="2000" dirty="0">
                <a:latin typeface="Montserrat" panose="00000500000000000000" pitchFamily="2" charset="0"/>
              </a:rPr>
              <a:t>đường cong với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vi-VN" sz="2000" dirty="0">
                <a:latin typeface="Montserrat" panose="00000500000000000000" pitchFamily="2" charset="0"/>
              </a:rPr>
              <a:t>trục hoành</a:t>
            </a:r>
            <a:endParaRPr lang="en-US" sz="2000" dirty="0">
              <a:latin typeface="Montserrat" panose="000005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131620-4845-4FC7-B25A-B5FB52F0A8A1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3B92FFB-1871-41E5-AAE1-E538A45E5FFC}"/>
              </a:ext>
            </a:extLst>
          </p:cNvPr>
          <p:cNvSpPr txBox="1">
            <a:spLocks/>
          </p:cNvSpPr>
          <p:nvPr/>
        </p:nvSpPr>
        <p:spPr>
          <a:xfrm>
            <a:off x="0" y="732940"/>
            <a:ext cx="11494364" cy="96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Ý </a:t>
            </a:r>
            <a:r>
              <a:rPr lang="en-US" sz="4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tưởng</a:t>
            </a:r>
            <a:r>
              <a:rPr 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4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4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endParaRPr lang="en-US" sz="40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4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p"/>
      <p:bldP spid="3" grpId="0"/>
      <p:bldP spid="3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B0979-0F11-4F72-B56A-B7DC89DB14C4}"/>
              </a:ext>
            </a:extLst>
          </p:cNvPr>
          <p:cNvSpPr txBox="1">
            <a:spLocks/>
          </p:cNvSpPr>
          <p:nvPr/>
        </p:nvSpPr>
        <p:spPr>
          <a:xfrm>
            <a:off x="697636" y="2948702"/>
            <a:ext cx="11494364" cy="96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Xây</a:t>
            </a:r>
            <a:r>
              <a:rPr lang="en-US" sz="3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dựng</a:t>
            </a:r>
            <a:r>
              <a:rPr lang="en-US" sz="3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công</a:t>
            </a:r>
            <a:r>
              <a:rPr lang="en-US" sz="3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thức</a:t>
            </a:r>
            <a:endParaRPr lang="en-US" sz="3800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521C81-E38D-4E1D-8786-51418FC5F19A}"/>
              </a:ext>
            </a:extLst>
          </p:cNvPr>
          <p:cNvCxnSpPr>
            <a:cxnSpLocks/>
          </p:cNvCxnSpPr>
          <p:nvPr/>
        </p:nvCxnSpPr>
        <p:spPr>
          <a:xfrm>
            <a:off x="809396" y="3906996"/>
            <a:ext cx="1138260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5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4" y="685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Xây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dựng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công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thức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8570E-D467-47A6-BE49-D11DDEACC73E}"/>
              </a:ext>
            </a:extLst>
          </p:cNvPr>
          <p:cNvSpPr txBox="1"/>
          <p:nvPr/>
        </p:nvSpPr>
        <p:spPr>
          <a:xfrm>
            <a:off x="1031689" y="2387760"/>
            <a:ext cx="9745579" cy="27905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Xét phương trình </a:t>
            </a:r>
            <a:r>
              <a:rPr lang="en-US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f(x)=0 </a:t>
            </a:r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và k.c.l nghiệm (a,b).</a:t>
            </a:r>
            <a:endParaRPr lang="en-US" dirty="0">
              <a:latin typeface="Montserrat Light" panose="000004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 dirty="0">
              <a:latin typeface="Montserrat Light" panose="000004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M(x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,f(x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là điểm Fourie nếu</a:t>
            </a:r>
            <a:r>
              <a:rPr lang="en-US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f(x)f’’(x)&gt;0.</a:t>
            </a:r>
          </a:p>
          <a:p>
            <a:pPr algn="just"/>
            <a:endParaRPr lang="vi-VN" dirty="0">
              <a:latin typeface="Montserrat Light" panose="000004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Chọn điểm Fourie là điểm ban đầu, tức là</a:t>
            </a:r>
            <a:r>
              <a:rPr lang="en-US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latin typeface="Montserrat Light" panose="000004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Chọn 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f(x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)f’’(x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)&gt;0 </a:t>
            </a:r>
            <a:r>
              <a:rPr lang="en-US" sz="1800" dirty="0" err="1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M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800" baseline="-25000" dirty="0" err="1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800" dirty="0" err="1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,f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(x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1800" dirty="0">
                <a:effectLst/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)).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vi-VN" dirty="0">
              <a:latin typeface="Montserrat Light" panose="000004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Montserrat Light" panose="00000400000000000000" pitchFamily="2" charset="0"/>
              </a:rPr>
              <a:t>d</a:t>
            </a:r>
            <a:r>
              <a:rPr lang="en-US" baseline="-25000" dirty="0">
                <a:latin typeface="Montserrat Light" panose="00000400000000000000" pitchFamily="2" charset="0"/>
              </a:rPr>
              <a:t>k</a:t>
            </a:r>
            <a:r>
              <a:rPr lang="vi-VN" dirty="0">
                <a:latin typeface="Montserrat Light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là tiếp tuyến với đồ thị hàm số tại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en-US" sz="1800" baseline="-250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dirty="0">
              <a:latin typeface="Montserrat Light" panose="000004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93EDBD-1227-478C-B64C-FB668F958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98532"/>
              </p:ext>
            </p:extLst>
          </p:nvPr>
        </p:nvGraphicFramePr>
        <p:xfrm>
          <a:off x="6146800" y="3327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27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418DF2A-555F-46D4-A153-B5385950B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921743"/>
              </p:ext>
            </p:extLst>
          </p:nvPr>
        </p:nvGraphicFramePr>
        <p:xfrm>
          <a:off x="6546850" y="3336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336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0AFEAC-8D3E-44C1-AB04-D9DEF21106BE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4" y="685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Xây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dựng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công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thức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93EDBD-1227-478C-B64C-FB668F958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27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C93EDBD-1227-478C-B64C-FB668F958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27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418DF2A-555F-46D4-A153-B5385950B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6850" y="3336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418DF2A-555F-46D4-A153-B5385950B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336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0AFEAC-8D3E-44C1-AB04-D9DEF21106BE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C45C09-1935-41EE-9212-C8CF88640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1348"/>
              </p:ext>
            </p:extLst>
          </p:nvPr>
        </p:nvGraphicFramePr>
        <p:xfrm>
          <a:off x="463811" y="1799092"/>
          <a:ext cx="4228611" cy="249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2108160" imgH="990360" progId="Equation.DSMT4">
                  <p:embed/>
                </p:oleObj>
              </mc:Choice>
              <mc:Fallback>
                <p:oleObj name="Equation" r:id="rId7" imgW="210816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811" y="1799092"/>
                        <a:ext cx="4228611" cy="249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87128BA-5795-41CA-9891-1FF791923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8634" y="1799092"/>
            <a:ext cx="635406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B0979-0F11-4F72-B56A-B7DC89DB14C4}"/>
              </a:ext>
            </a:extLst>
          </p:cNvPr>
          <p:cNvSpPr txBox="1">
            <a:spLocks/>
          </p:cNvSpPr>
          <p:nvPr/>
        </p:nvSpPr>
        <p:spPr>
          <a:xfrm>
            <a:off x="697636" y="3006280"/>
            <a:ext cx="11494364" cy="960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Sự</a:t>
            </a:r>
            <a:r>
              <a:rPr lang="en-US" sz="3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hội</a:t>
            </a:r>
            <a:r>
              <a:rPr lang="en-US" sz="3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tụ</a:t>
            </a:r>
            <a:r>
              <a:rPr lang="en-US" sz="3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của</a:t>
            </a:r>
            <a:r>
              <a:rPr lang="en-US" sz="3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3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5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endParaRPr lang="en-US" sz="35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521C81-E38D-4E1D-8786-51418FC5F19A}"/>
              </a:ext>
            </a:extLst>
          </p:cNvPr>
          <p:cNvCxnSpPr>
            <a:cxnSpLocks/>
          </p:cNvCxnSpPr>
          <p:nvPr/>
        </p:nvCxnSpPr>
        <p:spPr>
          <a:xfrm>
            <a:off x="809396" y="4241293"/>
            <a:ext cx="1138260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3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663-0B5F-44D7-AC00-1EAAA5A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51247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Sự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hội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tụ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của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phương</a:t>
            </a:r>
            <a:r>
              <a:rPr lang="en-US" sz="3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 </a:t>
            </a:r>
            <a:r>
              <a:rPr lang="en-US" sz="3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50" charset="0"/>
              </a:rPr>
              <a:t>pháp</a:t>
            </a:r>
            <a:endParaRPr lang="en-US" sz="3000" b="1" spc="300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A73573-EE54-4378-8FED-C58AD354A65D}"/>
              </a:ext>
            </a:extLst>
          </p:cNvPr>
          <p:cNvCxnSpPr/>
          <p:nvPr/>
        </p:nvCxnSpPr>
        <p:spPr>
          <a:xfrm>
            <a:off x="0" y="1665732"/>
            <a:ext cx="716437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F67C17-613C-4064-80A0-1BB057FE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7" y="1838033"/>
            <a:ext cx="702090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96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7" ma:contentTypeDescription="Create a new document." ma:contentTypeScope="" ma:versionID="5e435e2c888aabec13620977d7455544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c6708de422b45e5869731643d45a23b8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60040-88B4-44DF-ABCB-8683F5146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93E015-C27A-4839-B24A-96DA249CB074}"/>
</file>

<file path=customXml/itemProps3.xml><?xml version="1.0" encoding="utf-8"?>
<ds:datastoreItem xmlns:ds="http://schemas.openxmlformats.org/officeDocument/2006/customXml" ds:itemID="{B0C2BEFD-19D4-4F1A-8656-B743DD49E1CE}">
  <ds:schemaRefs>
    <ds:schemaRef ds:uri="http://schemas.microsoft.com/office/infopath/2007/PartnerControls"/>
    <ds:schemaRef ds:uri="http://purl.org/dc/dcmitype/"/>
    <ds:schemaRef ds:uri="7871b3a2-fa86-447a-b485-a037d6092110"/>
    <ds:schemaRef ds:uri="http://www.w3.org/XML/1998/namespace"/>
    <ds:schemaRef ds:uri="c2789afe-e671-4f33-b609-81accfcf5258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698</Words>
  <Application>Microsoft Office PowerPoint</Application>
  <PresentationFormat>Widescreen</PresentationFormat>
  <Paragraphs>95</Paragraphs>
  <Slides>19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Montserrat Black</vt:lpstr>
      <vt:lpstr>Montserrat ExtraBold</vt:lpstr>
      <vt:lpstr>Montserrat Light</vt:lpstr>
      <vt:lpstr>Montserrat Medium</vt:lpstr>
      <vt:lpstr>Tahoma</vt:lpstr>
      <vt:lpstr>Times New Roman</vt:lpstr>
      <vt:lpstr>Chủ đề Office</vt:lpstr>
      <vt:lpstr>Equation</vt:lpstr>
      <vt:lpstr>GIẢI TÍCH SỐ   CHỦ ĐỀ 5 PHƯƠNG PHÁP TIẾP TUYẾN</vt:lpstr>
      <vt:lpstr>PowerPoint Presentation</vt:lpstr>
      <vt:lpstr>PowerPoint Presentation</vt:lpstr>
      <vt:lpstr>PowerPoint Presentation</vt:lpstr>
      <vt:lpstr>PowerPoint Presentation</vt:lpstr>
      <vt:lpstr>Xây dựng công thức</vt:lpstr>
      <vt:lpstr>Xây dựng công thức</vt:lpstr>
      <vt:lpstr>PowerPoint Presentation</vt:lpstr>
      <vt:lpstr>Sự hội tụ của phương pháp</vt:lpstr>
      <vt:lpstr>Sự hội tụ của phương pháp</vt:lpstr>
      <vt:lpstr>Sự hội tụ của phương pháp</vt:lpstr>
      <vt:lpstr>PowerPoint Presentation</vt:lpstr>
      <vt:lpstr>PowerPoint Presentation</vt:lpstr>
      <vt:lpstr>PowerPoint Presentation</vt:lpstr>
      <vt:lpstr>PowerPoint Presentation</vt:lpstr>
      <vt:lpstr>Phương pháp tiếp tuyến trong không gian nhiều chiều</vt:lpstr>
      <vt:lpstr>Phương pháp tiếp tuyến trong không gian nhiều chiều</vt:lpstr>
      <vt:lpstr>Phương pháp tiếp tuyến trong không gian nhiều chiều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TRIẾT HỌC MAC-LENIN ĐỀ TÀI VẬN DỤNG NGUYÊN LÝ VỀ SỰ PHÁT TRIỂN TRONG XU HƯỚNG CUỘC CÁCH MẠNG CÔNG NGHIỆP 4.0 HIỆN NAY</dc:title>
  <dc:creator>Mac Anh Kiet 20200307</dc:creator>
  <cp:lastModifiedBy>Mac KIET</cp:lastModifiedBy>
  <cp:revision>20</cp:revision>
  <dcterms:created xsi:type="dcterms:W3CDTF">2021-01-12T17:15:20Z</dcterms:created>
  <dcterms:modified xsi:type="dcterms:W3CDTF">2021-10-15T02:57:32Z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