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4"/>
  </p:sldMasterIdLst>
  <p:sldIdLst>
    <p:sldId id="256" r:id="rId5"/>
    <p:sldId id="257" r:id="rId6"/>
    <p:sldId id="258" r:id="rId7"/>
    <p:sldId id="259" r:id="rId8"/>
    <p:sldId id="260" r:id="rId9"/>
    <p:sldId id="261" r:id="rId10"/>
    <p:sldId id="262" r:id="rId11"/>
    <p:sldId id="264" r:id="rId12"/>
    <p:sldId id="263" r:id="rId13"/>
    <p:sldId id="265" r:id="rId14"/>
    <p:sldId id="266" r:id="rId15"/>
    <p:sldId id="267" r:id="rId16"/>
    <p:sldId id="268" r:id="rId17"/>
    <p:sldId id="270" r:id="rId18"/>
    <p:sldId id="269" r:id="rId19"/>
    <p:sldId id="271" r:id="rId20"/>
    <p:sldId id="272" r:id="rId21"/>
    <p:sldId id="273" r:id="rId22"/>
    <p:sldId id="277" r:id="rId23"/>
    <p:sldId id="275" r:id="rId24"/>
    <p:sldId id="274" r:id="rId25"/>
    <p:sldId id="278" r:id="rId26"/>
    <p:sldId id="279" r:id="rId27"/>
    <p:sldId id="289" r:id="rId28"/>
    <p:sldId id="280" r:id="rId29"/>
    <p:sldId id="281" r:id="rId30"/>
    <p:sldId id="282" r:id="rId31"/>
    <p:sldId id="290" r:id="rId32"/>
    <p:sldId id="284" r:id="rId33"/>
    <p:sldId id="285" r:id="rId34"/>
    <p:sldId id="286" r:id="rId35"/>
    <p:sldId id="287" r:id="rId36"/>
    <p:sldId id="27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4D32A-4690-4D59-8049-B090562C454E}" type="datetimeFigureOut">
              <a:rPr lang="en-US" smtClean="0"/>
              <a:t>1/23/2022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E9C7ACEC-07B3-4EB0-853F-991C3F747B2F}" type="slidenum">
              <a:rPr lang="en-US" smtClean="0"/>
              <a:t>‹#›</a:t>
            </a:fld>
            <a:endParaRPr lang="en-US" dirty="0"/>
          </a:p>
        </p:txBody>
      </p:sp>
    </p:spTree>
    <p:extLst>
      <p:ext uri="{BB962C8B-B14F-4D97-AF65-F5344CB8AC3E}">
        <p14:creationId xmlns:p14="http://schemas.microsoft.com/office/powerpoint/2010/main" val="187671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4D32A-4690-4D59-8049-B090562C454E}"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C7ACEC-07B3-4EB0-853F-991C3F747B2F}" type="slidenum">
              <a:rPr lang="en-US" smtClean="0"/>
              <a:t>‹#›</a:t>
            </a:fld>
            <a:endParaRPr lang="en-US" dirty="0"/>
          </a:p>
        </p:txBody>
      </p:sp>
    </p:spTree>
    <p:extLst>
      <p:ext uri="{BB962C8B-B14F-4D97-AF65-F5344CB8AC3E}">
        <p14:creationId xmlns:p14="http://schemas.microsoft.com/office/powerpoint/2010/main" val="62815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4D32A-4690-4D59-8049-B090562C454E}"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C7ACEC-07B3-4EB0-853F-991C3F747B2F}" type="slidenum">
              <a:rPr lang="en-US" smtClean="0"/>
              <a:t>‹#›</a:t>
            </a:fld>
            <a:endParaRPr lang="en-US" dirty="0"/>
          </a:p>
        </p:txBody>
      </p:sp>
    </p:spTree>
    <p:extLst>
      <p:ext uri="{BB962C8B-B14F-4D97-AF65-F5344CB8AC3E}">
        <p14:creationId xmlns:p14="http://schemas.microsoft.com/office/powerpoint/2010/main" val="198226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4D32A-4690-4D59-8049-B090562C454E}"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C7ACEC-07B3-4EB0-853F-991C3F747B2F}" type="slidenum">
              <a:rPr lang="en-US" smtClean="0"/>
              <a:t>‹#›</a:t>
            </a:fld>
            <a:endParaRPr lang="en-US" dirty="0"/>
          </a:p>
        </p:txBody>
      </p:sp>
    </p:spTree>
    <p:extLst>
      <p:ext uri="{BB962C8B-B14F-4D97-AF65-F5344CB8AC3E}">
        <p14:creationId xmlns:p14="http://schemas.microsoft.com/office/powerpoint/2010/main" val="2084802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4D32A-4690-4D59-8049-B090562C454E}"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C7ACEC-07B3-4EB0-853F-991C3F747B2F}" type="slidenum">
              <a:rPr lang="en-US" smtClean="0"/>
              <a:t>‹#›</a:t>
            </a:fld>
            <a:endParaRPr lang="en-US" dirty="0"/>
          </a:p>
        </p:txBody>
      </p:sp>
    </p:spTree>
    <p:extLst>
      <p:ext uri="{BB962C8B-B14F-4D97-AF65-F5344CB8AC3E}">
        <p14:creationId xmlns:p14="http://schemas.microsoft.com/office/powerpoint/2010/main" val="688839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4D32A-4690-4D59-8049-B090562C454E}"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C7ACEC-07B3-4EB0-853F-991C3F747B2F}" type="slidenum">
              <a:rPr lang="en-US" smtClean="0"/>
              <a:t>‹#›</a:t>
            </a:fld>
            <a:endParaRPr lang="en-US" dirty="0"/>
          </a:p>
        </p:txBody>
      </p:sp>
    </p:spTree>
    <p:extLst>
      <p:ext uri="{BB962C8B-B14F-4D97-AF65-F5344CB8AC3E}">
        <p14:creationId xmlns:p14="http://schemas.microsoft.com/office/powerpoint/2010/main" val="2312596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4D32A-4690-4D59-8049-B090562C454E}"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C7ACEC-07B3-4EB0-853F-991C3F747B2F}" type="slidenum">
              <a:rPr lang="en-US" smtClean="0"/>
              <a:t>‹#›</a:t>
            </a:fld>
            <a:endParaRPr lang="en-US" dirty="0"/>
          </a:p>
        </p:txBody>
      </p:sp>
    </p:spTree>
    <p:extLst>
      <p:ext uri="{BB962C8B-B14F-4D97-AF65-F5344CB8AC3E}">
        <p14:creationId xmlns:p14="http://schemas.microsoft.com/office/powerpoint/2010/main" val="1912698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4D32A-4690-4D59-8049-B090562C454E}"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C7ACEC-07B3-4EB0-853F-991C3F747B2F}" type="slidenum">
              <a:rPr lang="en-US" smtClean="0"/>
              <a:t>‹#›</a:t>
            </a:fld>
            <a:endParaRPr lang="en-US" dirty="0"/>
          </a:p>
        </p:txBody>
      </p:sp>
    </p:spTree>
    <p:extLst>
      <p:ext uri="{BB962C8B-B14F-4D97-AF65-F5344CB8AC3E}">
        <p14:creationId xmlns:p14="http://schemas.microsoft.com/office/powerpoint/2010/main" val="2865752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4D32A-4690-4D59-8049-B090562C454E}"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C7ACEC-07B3-4EB0-853F-991C3F747B2F}" type="slidenum">
              <a:rPr lang="en-US" smtClean="0"/>
              <a:t>‹#›</a:t>
            </a:fld>
            <a:endParaRPr lang="en-US" dirty="0"/>
          </a:p>
        </p:txBody>
      </p:sp>
    </p:spTree>
    <p:extLst>
      <p:ext uri="{BB962C8B-B14F-4D97-AF65-F5344CB8AC3E}">
        <p14:creationId xmlns:p14="http://schemas.microsoft.com/office/powerpoint/2010/main" val="281650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4D32A-4690-4D59-8049-B090562C454E}"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E9C7ACEC-07B3-4EB0-853F-991C3F747B2F}" type="slidenum">
              <a:rPr lang="en-US" smtClean="0"/>
              <a:t>‹#›</a:t>
            </a:fld>
            <a:endParaRPr lang="en-US" dirty="0"/>
          </a:p>
        </p:txBody>
      </p:sp>
    </p:spTree>
    <p:extLst>
      <p:ext uri="{BB962C8B-B14F-4D97-AF65-F5344CB8AC3E}">
        <p14:creationId xmlns:p14="http://schemas.microsoft.com/office/powerpoint/2010/main" val="413624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4D32A-4690-4D59-8049-B090562C454E}"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C7ACEC-07B3-4EB0-853F-991C3F747B2F}" type="slidenum">
              <a:rPr lang="en-US" smtClean="0"/>
              <a:t>‹#›</a:t>
            </a:fld>
            <a:endParaRPr lang="en-US" dirty="0"/>
          </a:p>
        </p:txBody>
      </p:sp>
    </p:spTree>
    <p:extLst>
      <p:ext uri="{BB962C8B-B14F-4D97-AF65-F5344CB8AC3E}">
        <p14:creationId xmlns:p14="http://schemas.microsoft.com/office/powerpoint/2010/main" val="383208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4D32A-4690-4D59-8049-B090562C454E}"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C7ACEC-07B3-4EB0-853F-991C3F747B2F}" type="slidenum">
              <a:rPr lang="en-US" smtClean="0"/>
              <a:t>‹#›</a:t>
            </a:fld>
            <a:endParaRPr lang="en-US" dirty="0"/>
          </a:p>
        </p:txBody>
      </p:sp>
    </p:spTree>
    <p:extLst>
      <p:ext uri="{BB962C8B-B14F-4D97-AF65-F5344CB8AC3E}">
        <p14:creationId xmlns:p14="http://schemas.microsoft.com/office/powerpoint/2010/main" val="248158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4D32A-4690-4D59-8049-B090562C454E}" type="datetimeFigureOut">
              <a:rPr lang="en-US" smtClean="0"/>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9C7ACEC-07B3-4EB0-853F-991C3F747B2F}" type="slidenum">
              <a:rPr lang="en-US" smtClean="0"/>
              <a:t>‹#›</a:t>
            </a:fld>
            <a:endParaRPr lang="en-US" dirty="0"/>
          </a:p>
        </p:txBody>
      </p:sp>
    </p:spTree>
    <p:extLst>
      <p:ext uri="{BB962C8B-B14F-4D97-AF65-F5344CB8AC3E}">
        <p14:creationId xmlns:p14="http://schemas.microsoft.com/office/powerpoint/2010/main" val="734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4D32A-4690-4D59-8049-B090562C454E}" type="datetimeFigureOut">
              <a:rPr lang="en-US" smtClean="0"/>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9C7ACEC-07B3-4EB0-853F-991C3F747B2F}" type="slidenum">
              <a:rPr lang="en-US" smtClean="0"/>
              <a:t>‹#›</a:t>
            </a:fld>
            <a:endParaRPr lang="en-US" dirty="0"/>
          </a:p>
        </p:txBody>
      </p:sp>
    </p:spTree>
    <p:extLst>
      <p:ext uri="{BB962C8B-B14F-4D97-AF65-F5344CB8AC3E}">
        <p14:creationId xmlns:p14="http://schemas.microsoft.com/office/powerpoint/2010/main" val="311050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4D32A-4690-4D59-8049-B090562C454E}" type="datetimeFigureOut">
              <a:rPr lang="en-US" smtClean="0"/>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9C7ACEC-07B3-4EB0-853F-991C3F747B2F}" type="slidenum">
              <a:rPr lang="en-US" smtClean="0"/>
              <a:t>‹#›</a:t>
            </a:fld>
            <a:endParaRPr lang="en-US" dirty="0"/>
          </a:p>
        </p:txBody>
      </p:sp>
    </p:spTree>
    <p:extLst>
      <p:ext uri="{BB962C8B-B14F-4D97-AF65-F5344CB8AC3E}">
        <p14:creationId xmlns:p14="http://schemas.microsoft.com/office/powerpoint/2010/main" val="353588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4D32A-4690-4D59-8049-B090562C454E}"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C7ACEC-07B3-4EB0-853F-991C3F747B2F}" type="slidenum">
              <a:rPr lang="en-US" smtClean="0"/>
              <a:t>‹#›</a:t>
            </a:fld>
            <a:endParaRPr lang="en-US" dirty="0"/>
          </a:p>
        </p:txBody>
      </p:sp>
    </p:spTree>
    <p:extLst>
      <p:ext uri="{BB962C8B-B14F-4D97-AF65-F5344CB8AC3E}">
        <p14:creationId xmlns:p14="http://schemas.microsoft.com/office/powerpoint/2010/main" val="51825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4D32A-4690-4D59-8049-B090562C454E}"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C7ACEC-07B3-4EB0-853F-991C3F747B2F}" type="slidenum">
              <a:rPr lang="en-US" smtClean="0"/>
              <a:t>‹#›</a:t>
            </a:fld>
            <a:endParaRPr lang="en-US" dirty="0"/>
          </a:p>
        </p:txBody>
      </p:sp>
    </p:spTree>
    <p:extLst>
      <p:ext uri="{BB962C8B-B14F-4D97-AF65-F5344CB8AC3E}">
        <p14:creationId xmlns:p14="http://schemas.microsoft.com/office/powerpoint/2010/main" val="374598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34D32A-4690-4D59-8049-B090562C454E}" type="datetimeFigureOut">
              <a:rPr lang="en-US" smtClean="0"/>
              <a:t>1/23/2022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C7ACEC-07B3-4EB0-853F-991C3F747B2F}" type="slidenum">
              <a:rPr lang="en-US" smtClean="0"/>
              <a:t>‹#›</a:t>
            </a:fld>
            <a:endParaRPr lang="en-US" dirty="0"/>
          </a:p>
        </p:txBody>
      </p:sp>
    </p:spTree>
    <p:extLst>
      <p:ext uri="{BB962C8B-B14F-4D97-AF65-F5344CB8AC3E}">
        <p14:creationId xmlns:p14="http://schemas.microsoft.com/office/powerpoint/2010/main" val="342668754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8.png"/><Relationship Id="rId5" Type="http://schemas.openxmlformats.org/officeDocument/2006/relationships/image" Target="../media/image2.w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8.png"/><Relationship Id="rId5" Type="http://schemas.openxmlformats.org/officeDocument/2006/relationships/image" Target="../media/image2.w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B61B-CA15-47CA-994A-05AE8782F85B}"/>
              </a:ext>
            </a:extLst>
          </p:cNvPr>
          <p:cNvSpPr>
            <a:spLocks noGrp="1"/>
          </p:cNvSpPr>
          <p:nvPr>
            <p:ph type="ctrTitle"/>
          </p:nvPr>
        </p:nvSpPr>
        <p:spPr>
          <a:xfrm>
            <a:off x="2928401" y="723900"/>
            <a:ext cx="8574622" cy="4048125"/>
          </a:xfrm>
        </p:spPr>
        <p:txBody>
          <a:bodyPr>
            <a:normAutofit/>
          </a:bodyPr>
          <a:lstStyle/>
          <a:p>
            <a:pPr algn="ct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Sinh Viên: Nguyễn Đức </a:t>
            </a:r>
            <a:r>
              <a:rPr lang="en-US" sz="2400" dirty="0" err="1">
                <a:latin typeface="Times New Roman" panose="02020603050405020304" pitchFamily="18" charset="0"/>
                <a:cs typeface="Times New Roman" panose="02020603050405020304" pitchFamily="18" charset="0"/>
              </a:rPr>
              <a:t>Ánh</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MSSV: 20204811</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CTTN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Tin K65</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8561162B-AE34-4B85-A59A-CFFA6E7D6CE7}"/>
              </a:ext>
            </a:extLst>
          </p:cNvPr>
          <p:cNvGraphicFramePr>
            <a:graphicFrameLocks noChangeAspect="1"/>
          </p:cNvGraphicFramePr>
          <p:nvPr>
            <p:extLst>
              <p:ext uri="{D42A27DB-BD31-4B8C-83A1-F6EECF244321}">
                <p14:modId xmlns:p14="http://schemas.microsoft.com/office/powerpoint/2010/main" val="3589679418"/>
              </p:ext>
            </p:extLst>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1029" name="Equation" r:id="rId3" imgW="914400" imgH="198720" progId="Equation.DSMT4">
                  <p:embed/>
                </p:oleObj>
              </mc:Choice>
              <mc:Fallback>
                <p:oleObj name="Equation" r:id="rId3" imgW="914400" imgH="198720" progId="Equation.DSMT4">
                  <p:embed/>
                  <p:pic>
                    <p:nvPicPr>
                      <p:cNvPr id="4" name="Object 3">
                        <a:extLst>
                          <a:ext uri="{FF2B5EF4-FFF2-40B4-BE49-F238E27FC236}">
                            <a16:creationId xmlns:a16="http://schemas.microsoft.com/office/drawing/2014/main" id="{8561162B-AE34-4B85-A59A-CFFA6E7D6CE7}"/>
                          </a:ext>
                        </a:extLst>
                      </p:cNvPr>
                      <p:cNvPicPr/>
                      <p:nvPr/>
                    </p:nvPicPr>
                    <p:blipFill>
                      <a:blip r:embed="rId4"/>
                      <a:stretch>
                        <a:fillRect/>
                      </a:stretch>
                    </p:blipFill>
                    <p:spPr>
                      <a:xfrm>
                        <a:off x="4114800" y="2209800"/>
                        <a:ext cx="914400" cy="198438"/>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87692603-2FA6-4DEE-9D7F-7ABB158C7336}"/>
              </a:ext>
            </a:extLst>
          </p:cNvPr>
          <p:cNvGraphicFramePr>
            <a:graphicFrameLocks noChangeAspect="1"/>
          </p:cNvGraphicFramePr>
          <p:nvPr>
            <p:extLst>
              <p:ext uri="{D42A27DB-BD31-4B8C-83A1-F6EECF244321}">
                <p14:modId xmlns:p14="http://schemas.microsoft.com/office/powerpoint/2010/main" val="839330370"/>
              </p:ext>
            </p:extLst>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1030" name="Equation" r:id="rId5" imgW="914400" imgH="198720" progId="Equation.DSMT4">
                  <p:embed/>
                </p:oleObj>
              </mc:Choice>
              <mc:Fallback>
                <p:oleObj name="Equation" r:id="rId5" imgW="914400" imgH="198720" progId="Equation.DSMT4">
                  <p:embed/>
                  <p:pic>
                    <p:nvPicPr>
                      <p:cNvPr id="5" name="Object 4">
                        <a:extLst>
                          <a:ext uri="{FF2B5EF4-FFF2-40B4-BE49-F238E27FC236}">
                            <a16:creationId xmlns:a16="http://schemas.microsoft.com/office/drawing/2014/main" id="{87692603-2FA6-4DEE-9D7F-7ABB158C7336}"/>
                          </a:ext>
                        </a:extLst>
                      </p:cNvPr>
                      <p:cNvPicPr/>
                      <p:nvPr/>
                    </p:nvPicPr>
                    <p:blipFill>
                      <a:blip r:embed="rId4"/>
                      <a:stretch>
                        <a:fillRect/>
                      </a:stretch>
                    </p:blipFill>
                    <p:spPr>
                      <a:xfrm>
                        <a:off x="4114800" y="2209800"/>
                        <a:ext cx="914400" cy="198438"/>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E78C847B-CFDE-417E-BC28-FC955C715A0A}"/>
              </a:ext>
            </a:extLst>
          </p:cNvPr>
          <p:cNvGraphicFramePr>
            <a:graphicFrameLocks noChangeAspect="1"/>
          </p:cNvGraphicFramePr>
          <p:nvPr>
            <p:extLst>
              <p:ext uri="{D42A27DB-BD31-4B8C-83A1-F6EECF244321}">
                <p14:modId xmlns:p14="http://schemas.microsoft.com/office/powerpoint/2010/main" val="287146355"/>
              </p:ext>
            </p:extLst>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1031" name="Equation" r:id="rId6" imgW="914400" imgH="198720" progId="Equation.DSMT4">
                  <p:embed/>
                </p:oleObj>
              </mc:Choice>
              <mc:Fallback>
                <p:oleObj name="Equation" r:id="rId6" imgW="914400" imgH="198720" progId="Equation.DSMT4">
                  <p:embed/>
                  <p:pic>
                    <p:nvPicPr>
                      <p:cNvPr id="6" name="Object 5">
                        <a:extLst>
                          <a:ext uri="{FF2B5EF4-FFF2-40B4-BE49-F238E27FC236}">
                            <a16:creationId xmlns:a16="http://schemas.microsoft.com/office/drawing/2014/main" id="{E78C847B-CFDE-417E-BC28-FC955C715A0A}"/>
                          </a:ext>
                        </a:extLst>
                      </p:cNvPr>
                      <p:cNvPicPr/>
                      <p:nvPr/>
                    </p:nvPicPr>
                    <p:blipFill>
                      <a:blip r:embed="rId4"/>
                      <a:stretch>
                        <a:fillRect/>
                      </a:stretch>
                    </p:blipFill>
                    <p:spPr>
                      <a:xfrm>
                        <a:off x="4114800" y="2209800"/>
                        <a:ext cx="914400" cy="19843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F206555A-A9B8-4B61-8236-317D23CA1937}"/>
              </a:ext>
            </a:extLst>
          </p:cNvPr>
          <p:cNvSpPr/>
          <p:nvPr/>
        </p:nvSpPr>
        <p:spPr>
          <a:xfrm>
            <a:off x="3686699" y="1116540"/>
            <a:ext cx="7058025" cy="1388534"/>
          </a:xfrm>
          <a:prstGeom prst="rect">
            <a:avLst/>
          </a:prstGeom>
        </p:spPr>
        <p:style>
          <a:lnRef idx="0">
            <a:schemeClr val="accent3"/>
          </a:lnRef>
          <a:fillRef idx="1001">
            <a:schemeClr val="lt2"/>
          </a:fillRef>
          <a:effectRef idx="3">
            <a:schemeClr val="accent3"/>
          </a:effectRef>
          <a:fontRef idx="minor">
            <a:schemeClr val="lt1"/>
          </a:fontRef>
        </p:style>
        <p:txBody>
          <a:bodyPr rtlCol="0" anchor="ctr"/>
          <a:lstStyle/>
          <a:p>
            <a:pPr algn="ctr"/>
            <a:r>
              <a:rPr lang="en-US" sz="3200" dirty="0" err="1">
                <a:solidFill>
                  <a:schemeClr val="bg2">
                    <a:lumMod val="10000"/>
                  </a:schemeClr>
                </a:solidFill>
              </a:rPr>
              <a:t>Giải</a:t>
            </a:r>
            <a:r>
              <a:rPr lang="en-US" sz="3200" dirty="0">
                <a:solidFill>
                  <a:schemeClr val="bg2">
                    <a:lumMod val="10000"/>
                  </a:schemeClr>
                </a:solidFill>
              </a:rPr>
              <a:t> </a:t>
            </a:r>
            <a:r>
              <a:rPr lang="en-US" sz="3200" dirty="0" err="1">
                <a:solidFill>
                  <a:schemeClr val="bg2">
                    <a:lumMod val="10000"/>
                  </a:schemeClr>
                </a:solidFill>
              </a:rPr>
              <a:t>Phương</a:t>
            </a:r>
            <a:r>
              <a:rPr lang="en-US" sz="3200" dirty="0">
                <a:solidFill>
                  <a:schemeClr val="bg2">
                    <a:lumMod val="10000"/>
                  </a:schemeClr>
                </a:solidFill>
              </a:rPr>
              <a:t> </a:t>
            </a:r>
            <a:r>
              <a:rPr lang="en-US" sz="3200" dirty="0" err="1">
                <a:solidFill>
                  <a:schemeClr val="bg2">
                    <a:lumMod val="10000"/>
                  </a:schemeClr>
                </a:solidFill>
              </a:rPr>
              <a:t>trình</a:t>
            </a:r>
            <a:r>
              <a:rPr lang="en-US" sz="3200" dirty="0">
                <a:solidFill>
                  <a:schemeClr val="bg2">
                    <a:lumMod val="10000"/>
                  </a:schemeClr>
                </a:solidFill>
              </a:rPr>
              <a:t> đa thức</a:t>
            </a:r>
          </a:p>
        </p:txBody>
      </p:sp>
    </p:spTree>
    <p:extLst>
      <p:ext uri="{BB962C8B-B14F-4D97-AF65-F5344CB8AC3E}">
        <p14:creationId xmlns:p14="http://schemas.microsoft.com/office/powerpoint/2010/main" val="1916901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BC9E-6A24-4F29-8DEA-FC25F2C2BF40}"/>
              </a:ext>
            </a:extLst>
          </p:cNvPr>
          <p:cNvSpPr>
            <a:spLocks noGrp="1"/>
          </p:cNvSpPr>
          <p:nvPr>
            <p:ph type="title"/>
          </p:nvPr>
        </p:nvSpPr>
        <p:spPr>
          <a:xfrm>
            <a:off x="1484312" y="685800"/>
            <a:ext cx="9517064" cy="5219700"/>
          </a:xfrm>
        </p:spPr>
        <p:txBody>
          <a:bodyPr anchor="t">
            <a:normAutofit/>
          </a:bodyPr>
          <a:lstStyle/>
          <a:p>
            <a:pPr marL="342900" indent="-3429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Ý </a:t>
            </a:r>
            <a:r>
              <a:rPr lang="en-US" sz="2400" dirty="0" err="1">
                <a:latin typeface="Times New Roman" panose="02020603050405020304" pitchFamily="18" charset="0"/>
                <a:cs typeface="Times New Roman" panose="02020603050405020304" pitchFamily="18" charset="0"/>
              </a:rPr>
              <a:t>tưởng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D64A68C-3094-4E61-B18A-4BF8D5FC3090}"/>
                  </a:ext>
                </a:extLst>
              </p:cNvPr>
              <p:cNvSpPr/>
              <p:nvPr/>
            </p:nvSpPr>
            <p:spPr>
              <a:xfrm>
                <a:off x="4876799" y="1152526"/>
                <a:ext cx="6334125" cy="29718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en-US" sz="2400" dirty="0">
                    <a:latin typeface="Times New Roman" panose="02020603050405020304" pitchFamily="18" charset="0"/>
                    <a:cs typeface="Times New Roman" panose="02020603050405020304" pitchFamily="18" charset="0"/>
                  </a:rPr>
                  <a:t>Xét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𝑥</m:t>
                        </m:r>
                      </m:e>
                      <m:sup>
                        <m:r>
                          <a:rPr lang="en-US" sz="2400" b="0" i="1" dirty="0" smtClean="0">
                            <a:latin typeface="Cambria Math" panose="02040503050406030204" pitchFamily="18" charset="0"/>
                            <a:cs typeface="Times New Roman" panose="02020603050405020304" pitchFamily="18" charset="0"/>
                          </a:rPr>
                          <m:t>∗</m:t>
                        </m:r>
                      </m:sup>
                    </m:sSup>
                    <m:r>
                      <a:rPr lang="en-US" sz="2400" i="1" dirty="0">
                        <a:latin typeface="Cambria Math" panose="02040503050406030204" pitchFamily="18" charset="0"/>
                        <a:cs typeface="Times New Roman" panose="02020603050405020304" pitchFamily="18" charset="0"/>
                      </a:rPr>
                      <m:t> </m:t>
                    </m:r>
                  </m:oMath>
                </a14:m>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𝑓</m:t>
                    </m:r>
                    <m:r>
                      <a:rPr lang="en-US" sz="2400" i="1" dirty="0" smtClean="0">
                        <a:latin typeface="Cambria Math" panose="02040503050406030204" pitchFamily="18" charset="0"/>
                        <a:cs typeface="Times New Roman" panose="02020603050405020304" pitchFamily="18" charset="0"/>
                      </a:rPr>
                      <m:t>’(</m:t>
                    </m:r>
                    <m:sSup>
                      <m:sSupPr>
                        <m:ctrlPr>
                          <a:rPr lang="en-US" sz="2400" b="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𝑥</m:t>
                        </m:r>
                      </m:e>
                      <m:sup>
                        <m:r>
                          <a:rPr lang="en-US" sz="2400" i="1" dirty="0" smtClean="0">
                            <a:latin typeface="Cambria Math" panose="02040503050406030204" pitchFamily="18" charset="0"/>
                            <a:cs typeface="Times New Roman" panose="02020603050405020304" pitchFamily="18" charset="0"/>
                          </a:rPr>
                          <m:t>∗</m:t>
                        </m:r>
                      </m:sup>
                    </m:sSup>
                    <m:r>
                      <a:rPr lang="en-US" sz="2400" i="1" dirty="0" smtClean="0">
                        <a:latin typeface="Cambria Math" panose="02040503050406030204" pitchFamily="18" charset="0"/>
                        <a:cs typeface="Times New Roman" panose="02020603050405020304" pitchFamily="18" charset="0"/>
                      </a:rPr>
                      <m:t>)=0</m:t>
                    </m:r>
                  </m:oMath>
                </a14:m>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a:latin typeface="Cambria Math" panose="02040503050406030204" pitchFamily="18" charset="0"/>
                        <a:cs typeface="Times New Roman" panose="02020603050405020304" pitchFamily="18" charset="0"/>
                      </a:rPr>
                      <m:t>𝑓</m:t>
                    </m:r>
                    <m:r>
                      <a:rPr lang="en-US" sz="2400" i="1" dirty="0">
                        <a:latin typeface="Cambria Math" panose="02040503050406030204" pitchFamily="18" charset="0"/>
                        <a:cs typeface="Times New Roman" panose="02020603050405020304" pitchFamily="18" charset="0"/>
                      </a:rPr>
                      <m:t>’</m:t>
                    </m:r>
                    <m:d>
                      <m:dPr>
                        <m:ctrlPr>
                          <a:rPr lang="en-US" sz="2400" b="0" i="1" dirty="0" smtClean="0">
                            <a:latin typeface="Cambria Math" panose="02040503050406030204" pitchFamily="18" charset="0"/>
                            <a:cs typeface="Times New Roman" panose="02020603050405020304" pitchFamily="18" charset="0"/>
                          </a:rPr>
                        </m:ctrlPr>
                      </m:dPr>
                      <m:e>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𝑥</m:t>
                            </m:r>
                          </m:e>
                          <m:sub>
                            <m:r>
                              <a:rPr lang="en-US" sz="2400" b="0" i="1" dirty="0" smtClean="0">
                                <a:latin typeface="Cambria Math" panose="02040503050406030204" pitchFamily="18" charset="0"/>
                                <a:cs typeface="Times New Roman" panose="02020603050405020304" pitchFamily="18" charset="0"/>
                              </a:rPr>
                              <m:t>𝑛</m:t>
                            </m:r>
                          </m:sub>
                        </m:sSub>
                      </m:e>
                    </m:d>
                    <m:r>
                      <a:rPr lang="en-US" sz="2400" b="0" i="1" dirty="0" smtClean="0">
                        <a:latin typeface="Cambria Math" panose="02040503050406030204" pitchFamily="18" charset="0"/>
                        <a:cs typeface="Times New Roman" panose="02020603050405020304" pitchFamily="18" charset="0"/>
                      </a:rPr>
                      <m:t>&gt;0</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ta di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trái</a:t>
                </a:r>
                <a:r>
                  <a:rPr lang="en-US" sz="2400" dirty="0">
                    <a:latin typeface="Times New Roman" panose="02020603050405020304" pitchFamily="18" charset="0"/>
                    <a:cs typeface="Times New Roman" panose="02020603050405020304" pitchFamily="18" charset="0"/>
                  </a:rPr>
                  <a:t> để tiến gần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m:t>
                        </m:r>
                      </m:sup>
                    </m:sSup>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endParaRPr lang="en-US" sz="2400" b="0" i="1" dirty="0">
                  <a:latin typeface="Cambria Math" panose="02040503050406030204" pitchFamily="18" charset="0"/>
                  <a:cs typeface="Times New Roman" panose="02020603050405020304" pitchFamily="18" charset="0"/>
                </a:endParaRPr>
              </a:p>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 </m:t>
                    </m:r>
                  </m:oMath>
                </a14:m>
                <a:r>
                  <a:rPr lang="en-US" sz="2400" dirty="0" err="1">
                    <a:latin typeface="Times New Roman" panose="02020603050405020304" pitchFamily="18" charset="0"/>
                    <a:cs typeface="Times New Roman" panose="02020603050405020304" pitchFamily="18" charset="0"/>
                  </a:rPr>
                  <a:t>ngược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p>
              <a:p>
                <a:pPr marL="342900" indent="-342900">
                  <a:buFont typeface="Symbol" panose="05050102010706020507" pitchFamily="18" charset="2"/>
                  <a:buChar char="Þ"/>
                </a:pP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CTTQ  </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𝑠𝑖𝑔𝑛</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𝜂</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sup>
                      </m:sSup>
                      <m:d>
                        <m:d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sub>
                          </m:sSub>
                        </m:e>
                      </m:d>
                    </m:oMath>
                  </m:oMathPara>
                </a14:m>
                <a:endParaRPr lang="en-US" sz="2400" dirty="0">
                  <a:latin typeface="Times New Roman" panose="02020603050405020304" pitchFamily="18" charset="0"/>
                  <a:cs typeface="Times New Roman" panose="02020603050405020304" pitchFamily="18" charset="0"/>
                </a:endParaRPr>
              </a:p>
              <a:p>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𝜂</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nằm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0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soát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thay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x*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đại</a:t>
                </a:r>
                <a:r>
                  <a:rPr lang="en-US" sz="2400" dirty="0">
                    <a:latin typeface="Times New Roman" panose="02020603050405020304" pitchFamily="18" charset="0"/>
                    <a:cs typeface="Times New Roman" panose="02020603050405020304" pitchFamily="18" charset="0"/>
                  </a:rPr>
                  <a:t>.  </a:t>
                </a:r>
              </a:p>
            </p:txBody>
          </p:sp>
        </mc:Choice>
        <mc:Fallback xmlns="">
          <p:sp>
            <p:nvSpPr>
              <p:cNvPr id="6" name="Rectangle 5">
                <a:extLst>
                  <a:ext uri="{FF2B5EF4-FFF2-40B4-BE49-F238E27FC236}">
                    <a16:creationId xmlns:a16="http://schemas.microsoft.com/office/drawing/2014/main" id="{8D64A68C-3094-4E61-B18A-4BF8D5FC3090}"/>
                  </a:ext>
                </a:extLst>
              </p:cNvPr>
              <p:cNvSpPr>
                <a:spLocks noRot="1" noChangeAspect="1" noMove="1" noResize="1" noEditPoints="1" noAdjustHandles="1" noChangeArrowheads="1" noChangeShapeType="1" noTextEdit="1"/>
              </p:cNvSpPr>
              <p:nvPr/>
            </p:nvSpPr>
            <p:spPr>
              <a:xfrm>
                <a:off x="4876799" y="1152526"/>
                <a:ext cx="6334125" cy="2971800"/>
              </a:xfrm>
              <a:prstGeom prst="rect">
                <a:avLst/>
              </a:prstGeom>
              <a:blipFill>
                <a:blip r:embed="rId2"/>
                <a:stretch>
                  <a:fillRect l="-1540" t="-1639" b="-43033"/>
                </a:stretch>
              </a:blipFill>
              <a:ln>
                <a:noFill/>
              </a:ln>
            </p:spPr>
            <p:txBody>
              <a:bodyPr/>
              <a:lstStyle/>
              <a:p>
                <a:r>
                  <a:rPr lang="en-US">
                    <a:noFill/>
                  </a:rPr>
                  <a:t> </a:t>
                </a:r>
              </a:p>
            </p:txBody>
          </p:sp>
        </mc:Fallback>
      </mc:AlternateContent>
      <p:pic>
        <p:nvPicPr>
          <p:cNvPr id="5" name="Picture 4">
            <a:extLst>
              <a:ext uri="{FF2B5EF4-FFF2-40B4-BE49-F238E27FC236}">
                <a16:creationId xmlns:a16="http://schemas.microsoft.com/office/drawing/2014/main" id="{8AC0A1B5-395D-4B9B-982F-97319DBA1445}"/>
              </a:ext>
            </a:extLst>
          </p:cNvPr>
          <p:cNvPicPr>
            <a:picLocks noChangeAspect="1"/>
          </p:cNvPicPr>
          <p:nvPr/>
        </p:nvPicPr>
        <p:blipFill>
          <a:blip r:embed="rId3"/>
          <a:stretch>
            <a:fillRect/>
          </a:stretch>
        </p:blipFill>
        <p:spPr>
          <a:xfrm>
            <a:off x="1771650" y="1219201"/>
            <a:ext cx="3105150" cy="2905125"/>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D5BF3A0-C5C2-4B4D-80AE-5E0C27B6FDD0}"/>
                  </a:ext>
                </a:extLst>
              </p:cNvPr>
              <p:cNvSpPr/>
              <p:nvPr/>
            </p:nvSpPr>
            <p:spPr>
              <a:xfrm>
                <a:off x="1804193" y="5253037"/>
                <a:ext cx="9410700" cy="10287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en-US" sz="2400" dirty="0">
                    <a:latin typeface="Times New Roman" panose="02020603050405020304" pitchFamily="18" charset="0"/>
                    <a:cs typeface="Times New Roman" panose="02020603050405020304" pitchFamily="18" charset="0"/>
                  </a:rPr>
                  <a:t>Trong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𝜂</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nhảy</a:t>
                </a:r>
                <a:r>
                  <a:rPr lang="en-US" sz="2400" dirty="0">
                    <a:latin typeface="Times New Roman" panose="02020603050405020304" pitchFamily="18" charset="0"/>
                    <a:cs typeface="Times New Roman" panose="02020603050405020304" pitchFamily="18" charset="0"/>
                  </a:rPr>
                  <a:t> qua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m:t>
                        </m:r>
                      </m:sup>
                    </m:sSup>
                  </m:oMath>
                </a14:m>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𝜂</m:t>
                    </m:r>
                  </m:oMath>
                </a14:m>
                <a:r>
                  <a:rPr lang="en-US" sz="2400" dirty="0">
                    <a:latin typeface="Times New Roman" panose="02020603050405020304" pitchFamily="18" charset="0"/>
                    <a:cs typeface="Times New Roman" panose="02020603050405020304" pitchFamily="18" charset="0"/>
                  </a:rPr>
                  <a:t>=</a:t>
                </a:r>
                <a:r>
                  <a:rPr lang="en-US" sz="2400" dirty="0">
                    <a:ea typeface="Cambria Math" panose="020405030504060302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𝜂</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𝜂</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vượt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b="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𝑥</m:t>
                        </m:r>
                      </m:e>
                      <m:sup>
                        <m:r>
                          <a:rPr lang="en-US" sz="2400" b="0" i="1" dirty="0" smtClean="0">
                            <a:latin typeface="Cambria Math" panose="02040503050406030204" pitchFamily="18" charset="0"/>
                            <a:cs typeface="Times New Roman" panose="02020603050405020304" pitchFamily="18" charset="0"/>
                          </a:rPr>
                          <m:t>∗</m:t>
                        </m:r>
                      </m:sup>
                    </m:sSup>
                    <m:r>
                      <a:rPr lang="en-US" sz="2400" i="1" dirty="0" smtClean="0">
                        <a:latin typeface="Cambria Math" panose="02040503050406030204" pitchFamily="18" charset="0"/>
                        <a:cs typeface="Times New Roman" panose="02020603050405020304" pitchFamily="18" charset="0"/>
                      </a:rPr>
                      <m:t>, </m:t>
                    </m:r>
                  </m:oMath>
                </a14:m>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𝜂</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𝜂</m:t>
                    </m:r>
                    <m:r>
                      <a:rPr lang="en-US" sz="2400" b="0" i="0" smtClean="0">
                        <a:latin typeface="Cambria Math" panose="02040503050406030204" pitchFamily="18" charset="0"/>
                        <a:ea typeface="Cambria Math" panose="02040503050406030204" pitchFamily="18" charset="0"/>
                        <a:cs typeface="Times New Roman" panose="02020603050405020304" pitchFamily="18" charset="0"/>
                      </a:rPr>
                      <m:t>/2</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AD5BF3A0-C5C2-4B4D-80AE-5E0C27B6FDD0}"/>
                  </a:ext>
                </a:extLst>
              </p:cNvPr>
              <p:cNvSpPr>
                <a:spLocks noRot="1" noChangeAspect="1" noMove="1" noResize="1" noEditPoints="1" noAdjustHandles="1" noChangeArrowheads="1" noChangeShapeType="1" noTextEdit="1"/>
              </p:cNvSpPr>
              <p:nvPr/>
            </p:nvSpPr>
            <p:spPr>
              <a:xfrm>
                <a:off x="1804193" y="5253037"/>
                <a:ext cx="9410700" cy="1028700"/>
              </a:xfrm>
              <a:prstGeom prst="rect">
                <a:avLst/>
              </a:prstGeom>
              <a:blipFill>
                <a:blip r:embed="rId4"/>
                <a:stretch>
                  <a:fillRect l="-1036" t="-4762" b="-29762"/>
                </a:stretch>
              </a:blipFill>
              <a:ln>
                <a:noFill/>
              </a:ln>
            </p:spPr>
            <p:txBody>
              <a:bodyPr/>
              <a:lstStyle/>
              <a:p>
                <a:r>
                  <a:rPr lang="en-US">
                    <a:noFill/>
                  </a:rPr>
                  <a:t> </a:t>
                </a:r>
              </a:p>
            </p:txBody>
          </p:sp>
        </mc:Fallback>
      </mc:AlternateContent>
      <p:pic>
        <p:nvPicPr>
          <p:cNvPr id="8" name="Picture 7">
            <a:extLst>
              <a:ext uri="{FF2B5EF4-FFF2-40B4-BE49-F238E27FC236}">
                <a16:creationId xmlns:a16="http://schemas.microsoft.com/office/drawing/2014/main" id="{D5D60356-5F07-414B-9BEE-581704497254}"/>
              </a:ext>
            </a:extLst>
          </p:cNvPr>
          <p:cNvPicPr>
            <a:picLocks noChangeAspect="1"/>
          </p:cNvPicPr>
          <p:nvPr/>
        </p:nvPicPr>
        <p:blipFill>
          <a:blip r:embed="rId3"/>
          <a:stretch>
            <a:fillRect/>
          </a:stretch>
        </p:blipFill>
        <p:spPr>
          <a:xfrm>
            <a:off x="1771649" y="1219201"/>
            <a:ext cx="3105150" cy="2905125"/>
          </a:xfrm>
          <a:prstGeom prst="rect">
            <a:avLst/>
          </a:prstGeom>
        </p:spPr>
      </p:pic>
    </p:spTree>
    <p:extLst>
      <p:ext uri="{BB962C8B-B14F-4D97-AF65-F5344CB8AC3E}">
        <p14:creationId xmlns:p14="http://schemas.microsoft.com/office/powerpoint/2010/main" val="208022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F90FB1A-F414-40E5-BD6B-76A8F2F6E5FB}"/>
                  </a:ext>
                </a:extLst>
              </p:cNvPr>
              <p:cNvSpPr>
                <a:spLocks noGrp="1"/>
              </p:cNvSpPr>
              <p:nvPr>
                <p:ph type="title"/>
              </p:nvPr>
            </p:nvSpPr>
            <p:spPr>
              <a:xfrm>
                <a:off x="1484311" y="685800"/>
                <a:ext cx="9964739" cy="5276850"/>
              </a:xfrm>
            </p:spPr>
            <p:txBody>
              <a:bodyPr anchor="t">
                <a:normAutofit/>
              </a:bodyPr>
              <a:lstStyle/>
              <a:p>
                <a:pPr algn="l"/>
                <a:r>
                  <a:rPr lang="en-US" sz="2400" dirty="0">
                    <a:latin typeface="Times New Roman" panose="02020603050405020304" pitchFamily="18" charset="0"/>
                    <a:cs typeface="Times New Roman" panose="02020603050405020304" pitchFamily="18" charset="0"/>
                  </a:rPr>
                  <a:t>Ví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+2</m:t>
                    </m:r>
                  </m:oMath>
                </a14:m>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2F90FB1A-F414-40E5-BD6B-76A8F2F6E5FB}"/>
                  </a:ext>
                </a:extLst>
              </p:cNvPr>
              <p:cNvSpPr>
                <a:spLocks noGrp="1" noRot="1" noChangeAspect="1" noMove="1" noResize="1" noEditPoints="1" noAdjustHandles="1" noChangeArrowheads="1" noChangeShapeType="1" noTextEdit="1"/>
              </p:cNvSpPr>
              <p:nvPr>
                <p:ph type="title"/>
              </p:nvPr>
            </p:nvSpPr>
            <p:spPr>
              <a:xfrm>
                <a:off x="1484311" y="685800"/>
                <a:ext cx="9964739" cy="5276850"/>
              </a:xfrm>
              <a:blipFill>
                <a:blip r:embed="rId2"/>
                <a:stretch>
                  <a:fillRect l="-917" t="-92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D38259C-3163-4907-BADD-68B2E6173928}"/>
              </a:ext>
            </a:extLst>
          </p:cNvPr>
          <p:cNvPicPr>
            <a:picLocks noChangeAspect="1"/>
          </p:cNvPicPr>
          <p:nvPr/>
        </p:nvPicPr>
        <p:blipFill>
          <a:blip r:embed="rId3"/>
          <a:stretch>
            <a:fillRect/>
          </a:stretch>
        </p:blipFill>
        <p:spPr>
          <a:xfrm>
            <a:off x="1557337" y="1176337"/>
            <a:ext cx="5624513" cy="4505325"/>
          </a:xfrm>
          <a:prstGeom prst="rect">
            <a:avLst/>
          </a:prstGeom>
        </p:spPr>
      </p:pic>
    </p:spTree>
    <p:extLst>
      <p:ext uri="{BB962C8B-B14F-4D97-AF65-F5344CB8AC3E}">
        <p14:creationId xmlns:p14="http://schemas.microsoft.com/office/powerpoint/2010/main" val="290487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4EFF-9E7A-4CF7-80B2-FC708ACCD8CE}"/>
              </a:ext>
            </a:extLst>
          </p:cNvPr>
          <p:cNvSpPr>
            <a:spLocks noGrp="1"/>
          </p:cNvSpPr>
          <p:nvPr>
            <p:ph type="title"/>
          </p:nvPr>
        </p:nvSpPr>
        <p:spPr>
          <a:xfrm>
            <a:off x="1484311" y="1504950"/>
            <a:ext cx="10193339" cy="4324350"/>
          </a:xfrm>
        </p:spPr>
        <p:txBody>
          <a:bodyPr anchor="t">
            <a:normAutofit/>
          </a:bodyPr>
          <a:lstStyle/>
          <a:p>
            <a:pPr algn="l"/>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Gradient Descent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B0E7B4E-C5F9-4A95-A29F-8A9D26C31F1C}"/>
                  </a:ext>
                </a:extLst>
              </p:cNvPr>
              <p:cNvSpPr/>
              <p:nvPr/>
            </p:nvSpPr>
            <p:spPr>
              <a:xfrm>
                <a:off x="1476375" y="2428876"/>
                <a:ext cx="10210800" cy="3390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Chỉ </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e>
                    </m:d>
                  </m:oMath>
                </a14:m>
                <a:endParaRPr lang="en-US" sz="2400" b="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𝑓</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b="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liên </a:t>
                </a:r>
                <a:r>
                  <a:rPr lang="en-US" sz="2400" dirty="0" err="1">
                    <a:latin typeface="Times New Roman" panose="02020603050405020304" pitchFamily="18" charset="0"/>
                    <a:cs typeface="Times New Roman" panose="02020603050405020304" pitchFamily="18" charset="0"/>
                  </a:rPr>
                  <a:t>tục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𝑏</m:t>
                        </m:r>
                      </m:e>
                    </m:d>
                  </m:oMath>
                </a14:m>
                <a:endParaRPr lang="en-US" sz="2400" b="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in ra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xỉ</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m:t>
                        </m:r>
                      </m:sup>
                    </m:sSup>
                  </m:oMath>
                </a14:m>
                <a:endParaRPr lang="en-US" sz="2400" b="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Khi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endParaRPr lang="en-US" sz="2400" b="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EB0E7B4E-C5F9-4A95-A29F-8A9D26C31F1C}"/>
                  </a:ext>
                </a:extLst>
              </p:cNvPr>
              <p:cNvSpPr>
                <a:spLocks noRot="1" noChangeAspect="1" noMove="1" noResize="1" noEditPoints="1" noAdjustHandles="1" noChangeArrowheads="1" noChangeShapeType="1" noTextEdit="1"/>
              </p:cNvSpPr>
              <p:nvPr/>
            </p:nvSpPr>
            <p:spPr>
              <a:xfrm>
                <a:off x="1476375" y="2428876"/>
                <a:ext cx="10210800" cy="3390900"/>
              </a:xfrm>
              <a:prstGeom prst="rect">
                <a:avLst/>
              </a:prstGeom>
              <a:blipFill>
                <a:blip r:embed="rId2"/>
                <a:stretch>
                  <a:fillRect l="-776" t="-1436"/>
                </a:stretch>
              </a:blipFill>
              <a:ln>
                <a:noFill/>
              </a:ln>
            </p:spPr>
            <p:txBody>
              <a:bodyPr/>
              <a:lstStyle/>
              <a:p>
                <a:r>
                  <a:rPr lang="en-US">
                    <a:noFill/>
                  </a:rPr>
                  <a:t> </a:t>
                </a:r>
              </a:p>
            </p:txBody>
          </p:sp>
        </mc:Fallback>
      </mc:AlternateContent>
      <p:sp>
        <p:nvSpPr>
          <p:cNvPr id="3" name="TextBox 2">
            <a:extLst>
              <a:ext uri="{FF2B5EF4-FFF2-40B4-BE49-F238E27FC236}">
                <a16:creationId xmlns:a16="http://schemas.microsoft.com/office/drawing/2014/main" id="{07B08ADD-E5E1-45D6-80D5-C292C41E90D7}"/>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sp>
        <p:nvSpPr>
          <p:cNvPr id="5" name="TextBox 4">
            <a:extLst>
              <a:ext uri="{FF2B5EF4-FFF2-40B4-BE49-F238E27FC236}">
                <a16:creationId xmlns:a16="http://schemas.microsoft.com/office/drawing/2014/main" id="{9CDE4CD0-16E9-498F-88BF-54F24296E809}"/>
              </a:ext>
            </a:extLst>
          </p:cNvPr>
          <p:cNvSpPr txBox="1"/>
          <p:nvPr/>
        </p:nvSpPr>
        <p:spPr>
          <a:xfrm>
            <a:off x="1484311" y="942975"/>
            <a:ext cx="10193338"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ban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learning rate.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75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F200-2EF5-4D01-83CE-070221314394}"/>
              </a:ext>
            </a:extLst>
          </p:cNvPr>
          <p:cNvSpPr>
            <a:spLocks noGrp="1"/>
          </p:cNvSpPr>
          <p:nvPr>
            <p:ph type="title"/>
          </p:nvPr>
        </p:nvSpPr>
        <p:spPr>
          <a:xfrm>
            <a:off x="1828800" y="1476375"/>
            <a:ext cx="9725025" cy="4762500"/>
          </a:xfrm>
        </p:spPr>
        <p:txBody>
          <a:bodyPr anchor="t">
            <a:normAutofit/>
          </a:bodyPr>
          <a:lstStyle/>
          <a:p>
            <a:pPr marL="342900" indent="-3429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Sau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Gradient Descent,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biên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Có</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đúng</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một</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nghiệm</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của</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hàm</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số</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trong</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các</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khoảng</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cách</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ly</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nghiệm</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tương</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ứng</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br>
              <a:rPr lang="en-US" sz="2400" dirty="0">
                <a:latin typeface="Times New Roman" panose="02020603050405020304" pitchFamily="18" charset="0"/>
                <a:cs typeface="Times New Roman" panose="02020603050405020304" pitchFamily="18" charset="0"/>
                <a:sym typeface="Wingdings" panose="05000000000000000000" pitchFamily="2" charset="2"/>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8134DE6-7DBC-48B9-B855-D919954AEB40}"/>
              </a:ext>
            </a:extLst>
          </p:cNvPr>
          <p:cNvSpPr/>
          <p:nvPr/>
        </p:nvSpPr>
        <p:spPr>
          <a:xfrm>
            <a:off x="1828800" y="457200"/>
            <a:ext cx="72009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731022C-E303-4EB9-AC62-075239B6D3AF}"/>
              </a:ext>
            </a:extLst>
          </p:cNvPr>
          <p:cNvSpPr/>
          <p:nvPr/>
        </p:nvSpPr>
        <p:spPr>
          <a:xfrm>
            <a:off x="2052634" y="619125"/>
            <a:ext cx="6524625" cy="533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vùng</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581699B-9F73-4CE0-94B8-7B07AF020254}"/>
                  </a:ext>
                </a:extLst>
              </p:cNvPr>
              <p:cNvSpPr txBox="1"/>
              <p:nvPr/>
            </p:nvSpPr>
            <p:spPr>
              <a:xfrm>
                <a:off x="1828800" y="3581400"/>
                <a:ext cx="9696450"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𝑓</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𝑥</m:t>
                    </m:r>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𝑎</m:t>
                    </m:r>
                    <m:r>
                      <a:rPr lang="en-US" sz="2400" i="1" dirty="0" err="1"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𝑏</m:t>
                    </m:r>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𝑓</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𝑓</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𝑏</m:t>
                    </m:r>
                    <m:r>
                      <a:rPr lang="en-US" sz="2400" i="1" dirty="0" smtClean="0">
                        <a:latin typeface="Cambria Math" panose="02040503050406030204" pitchFamily="18" charset="0"/>
                        <a:cs typeface="Times New Roman" panose="02020603050405020304" pitchFamily="18" charset="0"/>
                      </a:rPr>
                      <m:t>) </m:t>
                    </m:r>
                  </m:oMath>
                </a14:m>
                <a:r>
                  <a:rPr lang="en-US" sz="2400" dirty="0" err="1">
                    <a:latin typeface="Times New Roman" panose="02020603050405020304" pitchFamily="18" charset="0"/>
                    <a:cs typeface="Times New Roman" panose="02020603050405020304" pitchFamily="18" charset="0"/>
                  </a:rPr>
                  <a:t>trái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𝑎</m:t>
                    </m:r>
                    <m:r>
                      <a:rPr lang="en-US" sz="2400" i="1" dirty="0" err="1"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𝑏</m:t>
                    </m:r>
                    <m:r>
                      <a:rPr lang="en-US" sz="2400" i="1" dirty="0" smtClean="0">
                        <a:latin typeface="Cambria Math" panose="02040503050406030204" pitchFamily="18" charset="0"/>
                        <a:cs typeface="Times New Roman" panose="02020603050405020304" pitchFamily="18" charset="0"/>
                      </a:rPr>
                      <m:t>) </m:t>
                    </m:r>
                  </m:oMath>
                </a14:m>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li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𝑓</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𝑥</m:t>
                    </m:r>
                    <m:r>
                      <a:rPr lang="en-US" sz="2400" i="1" dirty="0" smtClean="0">
                        <a:latin typeface="Cambria Math" panose="02040503050406030204" pitchFamily="18" charset="0"/>
                        <a:cs typeface="Times New Roman" panose="02020603050405020304" pitchFamily="18" charset="0"/>
                      </a:rPr>
                      <m:t>)=0</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0581699B-9F73-4CE0-94B8-7B07AF020254}"/>
                  </a:ext>
                </a:extLst>
              </p:cNvPr>
              <p:cNvSpPr txBox="1">
                <a:spLocks noRot="1" noChangeAspect="1" noMove="1" noResize="1" noEditPoints="1" noAdjustHandles="1" noChangeArrowheads="1" noChangeShapeType="1" noTextEdit="1"/>
              </p:cNvSpPr>
              <p:nvPr/>
            </p:nvSpPr>
            <p:spPr>
              <a:xfrm>
                <a:off x="1828800" y="3581400"/>
                <a:ext cx="9696450" cy="830997"/>
              </a:xfrm>
              <a:prstGeom prst="rect">
                <a:avLst/>
              </a:prstGeom>
              <a:blipFill>
                <a:blip r:embed="rId2"/>
                <a:stretch>
                  <a:fillRect l="-817" t="-5882" b="-15441"/>
                </a:stretch>
              </a:blipFill>
            </p:spPr>
            <p:txBody>
              <a:bodyPr/>
              <a:lstStyle/>
              <a:p>
                <a:r>
                  <a:rPr lang="en-US">
                    <a:noFill/>
                  </a:rPr>
                  <a:t> </a:t>
                </a:r>
              </a:p>
            </p:txBody>
          </p:sp>
        </mc:Fallback>
      </mc:AlternateContent>
    </p:spTree>
    <p:extLst>
      <p:ext uri="{BB962C8B-B14F-4D97-AF65-F5344CB8AC3E}">
        <p14:creationId xmlns:p14="http://schemas.microsoft.com/office/powerpoint/2010/main" val="357165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56AF12-4E80-4867-94EA-C1DB158846FF}"/>
              </a:ext>
            </a:extLst>
          </p:cNvPr>
          <p:cNvPicPr>
            <a:picLocks noChangeAspect="1"/>
          </p:cNvPicPr>
          <p:nvPr/>
        </p:nvPicPr>
        <p:blipFill>
          <a:blip r:embed="rId2"/>
          <a:stretch>
            <a:fillRect/>
          </a:stretch>
        </p:blipFill>
        <p:spPr>
          <a:xfrm>
            <a:off x="5534962" y="1448574"/>
            <a:ext cx="5447363" cy="50629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64BA805-01CD-4C1C-9B24-29FD7350CD66}"/>
                  </a:ext>
                </a:extLst>
              </p:cNvPr>
              <p:cNvSpPr txBox="1"/>
              <p:nvPr/>
            </p:nvSpPr>
            <p:spPr>
              <a:xfrm>
                <a:off x="1209675" y="986909"/>
                <a:ext cx="6096000"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sym typeface="Wingdings" panose="05000000000000000000" pitchFamily="2" charset="2"/>
                  </a:rPr>
                  <a:t>Ví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dụ</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3</m:t>
                        </m:r>
                      </m:sup>
                    </m:sSup>
                    <m:r>
                      <a:rPr lang="en-US" sz="2400" b="0" i="1" smtClean="0">
                        <a:latin typeface="Cambria Math" panose="02040503050406030204" pitchFamily="18" charset="0"/>
                        <a:cs typeface="Times New Roman" panose="02020603050405020304" pitchFamily="18" charset="0"/>
                      </a:rPr>
                      <m:t>+4</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−1</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B64BA805-01CD-4C1C-9B24-29FD7350CD66}"/>
                  </a:ext>
                </a:extLst>
              </p:cNvPr>
              <p:cNvSpPr txBox="1">
                <a:spLocks noRot="1" noChangeAspect="1" noMove="1" noResize="1" noEditPoints="1" noAdjustHandles="1" noChangeArrowheads="1" noChangeShapeType="1" noTextEdit="1"/>
              </p:cNvSpPr>
              <p:nvPr/>
            </p:nvSpPr>
            <p:spPr>
              <a:xfrm>
                <a:off x="1209675" y="986909"/>
                <a:ext cx="6096000" cy="461665"/>
              </a:xfrm>
              <a:prstGeom prst="rect">
                <a:avLst/>
              </a:prstGeom>
              <a:blipFill>
                <a:blip r:embed="rId3"/>
                <a:stretch>
                  <a:fillRect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104389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20CB-4368-4489-85A2-0C81A162E54E}"/>
              </a:ext>
            </a:extLst>
          </p:cNvPr>
          <p:cNvSpPr>
            <a:spLocks noGrp="1"/>
          </p:cNvSpPr>
          <p:nvPr>
            <p:ph type="title"/>
          </p:nvPr>
        </p:nvSpPr>
        <p:spPr>
          <a:xfrm>
            <a:off x="1590674" y="1434532"/>
            <a:ext cx="9810751" cy="4480493"/>
          </a:xfrm>
        </p:spPr>
        <p:txBody>
          <a:bodyPr anchor="t">
            <a:normAutofit/>
          </a:bodyPr>
          <a:lstStyle/>
          <a:p>
            <a:pPr marL="342900" indent="-342900" algn="l">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bậc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lẻ</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bậc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chẵn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82B19F1-E9BF-407B-9998-39CB613C629B}"/>
              </a:ext>
            </a:extLst>
          </p:cNvPr>
          <p:cNvSpPr/>
          <p:nvPr/>
        </p:nvSpPr>
        <p:spPr>
          <a:xfrm>
            <a:off x="1590675" y="499044"/>
            <a:ext cx="7200900" cy="872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B1E5F5E-60C6-44E4-8CA8-127C2CF7D2A1}"/>
              </a:ext>
            </a:extLst>
          </p:cNvPr>
          <p:cNvSpPr/>
          <p:nvPr/>
        </p:nvSpPr>
        <p:spPr>
          <a:xfrm>
            <a:off x="1852609" y="695326"/>
            <a:ext cx="6524625" cy="54292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Phương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(the bisection method)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A626C73-2AF7-44EA-82EA-FA05B053A687}"/>
                  </a:ext>
                </a:extLst>
              </p:cNvPr>
              <p:cNvSpPr txBox="1"/>
              <p:nvPr/>
            </p:nvSpPr>
            <p:spPr>
              <a:xfrm>
                <a:off x="1590675" y="3200400"/>
                <a:ext cx="9829800" cy="3046988"/>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Phương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hay ta </a:t>
                </a:r>
                <a:r>
                  <a:rPr lang="en-US" sz="2400" dirty="0" err="1">
                    <a:latin typeface="Times New Roman" panose="02020603050405020304" pitchFamily="18" charset="0"/>
                    <a:cs typeface="Times New Roman" panose="02020603050405020304" pitchFamily="18" charset="0"/>
                  </a:rPr>
                  <a:t>thử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cặp</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𝑎</m:t>
                    </m:r>
                    <m:r>
                      <a:rPr lang="en-US" sz="2400" i="1" dirty="0" err="1"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𝑏</m:t>
                    </m:r>
                    <m:r>
                      <a:rPr lang="en-US" sz="2400" i="1" dirty="0" smtClean="0">
                        <a:latin typeface="Cambria Math" panose="02040503050406030204" pitchFamily="18" charset="0"/>
                        <a:cs typeface="Times New Roman" panose="02020603050405020304" pitchFamily="18" charset="0"/>
                      </a:rPr>
                      <m:t>) </m:t>
                    </m:r>
                  </m:oMath>
                </a14:m>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thỏa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mãn</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𝑓</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𝑓</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𝑏</m:t>
                    </m:r>
                    <m:r>
                      <a:rPr lang="en-US" sz="2400" i="1" dirty="0" smtClean="0">
                        <a:latin typeface="Cambria Math" panose="02040503050406030204" pitchFamily="18" charset="0"/>
                        <a:cs typeface="Times New Roman" panose="02020603050405020304" pitchFamily="18" charset="0"/>
                      </a:rPr>
                      <m:t>)&lt;0</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không</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𝑓</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𝑥</m:t>
                    </m:r>
                    <m:r>
                      <a:rPr lang="en-US" sz="2400" i="1" dirty="0" smtClean="0">
                        <a:latin typeface="Cambria Math" panose="02040503050406030204" pitchFamily="18" charset="0"/>
                        <a:cs typeface="Times New Roman" panose="02020603050405020304" pitchFamily="18" charset="0"/>
                      </a:rPr>
                      <m:t>)=0 </m:t>
                    </m:r>
                  </m:oMath>
                </a14:m>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tách</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𝑓</m:t>
                    </m:r>
                    <m:d>
                      <m:dPr>
                        <m:ctrlPr>
                          <a:rPr lang="en-US" sz="2400" i="1" dirty="0" smtClean="0">
                            <a:latin typeface="Cambria Math" panose="02040503050406030204" pitchFamily="18" charset="0"/>
                            <a:cs typeface="Times New Roman" panose="02020603050405020304" pitchFamily="18" charset="0"/>
                          </a:rPr>
                        </m:ctrlPr>
                      </m:dPr>
                      <m:e>
                        <m:r>
                          <a:rPr lang="en-US" sz="2400" i="1" dirty="0" smtClean="0">
                            <a:latin typeface="Cambria Math" panose="02040503050406030204" pitchFamily="18" charset="0"/>
                            <a:cs typeface="Times New Roman" panose="02020603050405020304" pitchFamily="18" charset="0"/>
                          </a:rPr>
                          <m:t>𝑥</m:t>
                        </m:r>
                      </m:e>
                    </m:d>
                    <m:r>
                      <a:rPr lang="en-US" sz="240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𝑔</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𝑥</m:t>
                        </m:r>
                      </m:e>
                    </m:d>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h</m:t>
                    </m:r>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𝑥</m:t>
                    </m:r>
                    <m:r>
                      <a:rPr lang="en-US" sz="2400" b="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𝑔</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h</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𝑔</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h</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9A626C73-2AF7-44EA-82EA-FA05B053A687}"/>
                  </a:ext>
                </a:extLst>
              </p:cNvPr>
              <p:cNvSpPr txBox="1">
                <a:spLocks noRot="1" noChangeAspect="1" noMove="1" noResize="1" noEditPoints="1" noAdjustHandles="1" noChangeArrowheads="1" noChangeShapeType="1" noTextEdit="1"/>
              </p:cNvSpPr>
              <p:nvPr/>
            </p:nvSpPr>
            <p:spPr>
              <a:xfrm>
                <a:off x="1590675" y="3200400"/>
                <a:ext cx="9829800" cy="3046988"/>
              </a:xfrm>
              <a:prstGeom prst="rect">
                <a:avLst/>
              </a:prstGeom>
              <a:blipFill>
                <a:blip r:embed="rId2"/>
                <a:stretch>
                  <a:fillRect l="-993" t="-1600" b="-3600"/>
                </a:stretch>
              </a:blipFill>
            </p:spPr>
            <p:txBody>
              <a:bodyPr/>
              <a:lstStyle/>
              <a:p>
                <a:r>
                  <a:rPr lang="en-US">
                    <a:noFill/>
                  </a:rPr>
                  <a:t> </a:t>
                </a:r>
              </a:p>
            </p:txBody>
          </p:sp>
        </mc:Fallback>
      </mc:AlternateContent>
    </p:spTree>
    <p:extLst>
      <p:ext uri="{BB962C8B-B14F-4D97-AF65-F5344CB8AC3E}">
        <p14:creationId xmlns:p14="http://schemas.microsoft.com/office/powerpoint/2010/main" val="284941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03108D2-F4A5-4BBC-B163-3B3B8D81E896}"/>
                  </a:ext>
                </a:extLst>
              </p:cNvPr>
              <p:cNvSpPr>
                <a:spLocks noGrp="1"/>
              </p:cNvSpPr>
              <p:nvPr>
                <p:ph type="title"/>
              </p:nvPr>
            </p:nvSpPr>
            <p:spPr>
              <a:xfrm>
                <a:off x="1484311" y="685800"/>
                <a:ext cx="10018713" cy="5295900"/>
              </a:xfrm>
            </p:spPr>
            <p:txBody>
              <a:bodyPr anchor="t">
                <a:normAutofit/>
              </a:bodyPr>
              <a:lstStyle/>
              <a:p>
                <a:pPr algn="l"/>
                <a:r>
                  <a:rPr lang="en-US" sz="2400" dirty="0">
                    <a:latin typeface="Times New Roman" panose="02020603050405020304" pitchFamily="18" charset="0"/>
                    <a:cs typeface="Times New Roman" panose="02020603050405020304" pitchFamily="18" charset="0"/>
                  </a:rPr>
                  <a:t>Xét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𝑛</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sub>
                      </m:sSub>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0</m:t>
                          </m:r>
                        </m:sub>
                      </m:sSub>
                    </m:oMath>
                    <m:oMath xmlns:m="http://schemas.openxmlformats.org/officeDocument/2006/math">
                      <m:func>
                        <m:funcPr>
                          <m:ctrlPr>
                            <a:rPr lang="en-US" sz="2400" i="1">
                              <a:latin typeface="Cambria Math" panose="02040503050406030204" pitchFamily="18" charset="0"/>
                              <a:cs typeface="Times New Roman" panose="02020603050405020304" pitchFamily="18" charset="0"/>
                            </a:rPr>
                          </m:ctrlPr>
                        </m:funcPr>
                        <m:fName>
                          <m:r>
                            <m:rPr>
                              <m:sty m:val="p"/>
                            </m:rPr>
                            <a:rPr lang="en-US" sz="2400">
                              <a:latin typeface="Cambria Math" panose="02040503050406030204" pitchFamily="18" charset="0"/>
                              <a:cs typeface="Times New Roman" panose="02020603050405020304" pitchFamily="18" charset="0"/>
                            </a:rPr>
                            <m:t>deg</m:t>
                          </m:r>
                        </m:fName>
                        <m:e>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𝑛</m:t>
                              </m:r>
                            </m:sub>
                          </m:sSub>
                          <m:r>
                            <a:rPr lang="en-US" sz="2400" i="1">
                              <a:latin typeface="Cambria Math" panose="02040503050406030204" pitchFamily="18" charset="0"/>
                              <a:ea typeface="Cambria Math" panose="02040503050406030204" pitchFamily="18" charset="0"/>
                              <a:cs typeface="Times New Roman" panose="02020603050405020304" pitchFamily="18" charset="0"/>
                            </a:rPr>
                            <m:t>≠0</m:t>
                          </m:r>
                        </m:e>
                      </m:func>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rPr>
                        <m:t>ℝ</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accPr>
                        <m:e>
                          <m:r>
                            <a:rPr lang="en-US" sz="2400" i="1">
                              <a:latin typeface="Cambria Math" panose="02040503050406030204" pitchFamily="18" charset="0"/>
                              <a:ea typeface="Cambria Math" panose="02040503050406030204" pitchFamily="18" charset="0"/>
                              <a:cs typeface="Times New Roman" panose="02020603050405020304" pitchFamily="18" charset="0"/>
                            </a:rPr>
                            <m:t>0,</m:t>
                          </m:r>
                          <m:r>
                            <a:rPr lang="en-US" sz="2400" i="1">
                              <a:latin typeface="Cambria Math" panose="02040503050406030204" pitchFamily="18" charset="0"/>
                              <a:ea typeface="Cambria Math" panose="02040503050406030204" pitchFamily="18" charset="0"/>
                              <a:cs typeface="Times New Roman" panose="02020603050405020304" pitchFamily="18" charset="0"/>
                            </a:rPr>
                            <m:t>𝑛</m:t>
                          </m:r>
                        </m:e>
                      </m:acc>
                    </m:oMath>
                  </m:oMathPara>
                </a14:m>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003108D2-F4A5-4BBC-B163-3B3B8D81E896}"/>
                  </a:ext>
                </a:extLst>
              </p:cNvPr>
              <p:cNvSpPr>
                <a:spLocks noGrp="1" noRot="1" noChangeAspect="1" noMove="1" noResize="1" noEditPoints="1" noAdjustHandles="1" noChangeArrowheads="1" noChangeShapeType="1" noTextEdit="1"/>
              </p:cNvSpPr>
              <p:nvPr>
                <p:ph type="title"/>
              </p:nvPr>
            </p:nvSpPr>
            <p:spPr>
              <a:xfrm>
                <a:off x="1484311" y="685800"/>
                <a:ext cx="10018713" cy="5295900"/>
              </a:xfrm>
              <a:blipFill>
                <a:blip r:embed="rId2"/>
                <a:stretch>
                  <a:fillRect l="-912" t="-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74C4B68-720D-4CE5-ACFE-63978F7794DE}"/>
                  </a:ext>
                </a:extLst>
              </p:cNvPr>
              <p:cNvSpPr txBox="1"/>
              <p:nvPr/>
            </p:nvSpPr>
            <p:spPr>
              <a:xfrm>
                <a:off x="1484311" y="2305050"/>
                <a:ext cx="10018713"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Ý </a:t>
                </a:r>
                <a:r>
                  <a:rPr lang="en-US" sz="2400" dirty="0" err="1">
                    <a:latin typeface="Times New Roman" panose="02020603050405020304" pitchFamily="18" charset="0"/>
                    <a:cs typeface="Times New Roman" panose="02020603050405020304" pitchFamily="18" charset="0"/>
                  </a:rPr>
                  <a:t>tưởng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𝑎</m:t>
                    </m:r>
                    <m:r>
                      <a:rPr lang="en-US" sz="2400" i="1" dirty="0" err="1"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𝑏</m:t>
                    </m:r>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dài</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𝑎</m:t>
                    </m:r>
                    <m:r>
                      <a:rPr lang="en-US" sz="2400" i="1" dirty="0" err="1"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𝑏</m:t>
                    </m:r>
                    <m:r>
                      <a:rPr lang="en-US" sz="2400" i="1" dirty="0" smtClean="0">
                        <a:latin typeface="Cambria Math" panose="02040503050406030204" pitchFamily="18" charset="0"/>
                        <a:cs typeface="Times New Roman" panose="02020603050405020304" pitchFamily="18" charset="0"/>
                      </a:rPr>
                      <m:t>), </m:t>
                    </m:r>
                  </m:oMath>
                </a14:m>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hẹp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674C4B68-720D-4CE5-ACFE-63978F7794DE}"/>
                  </a:ext>
                </a:extLst>
              </p:cNvPr>
              <p:cNvSpPr txBox="1">
                <a:spLocks noRot="1" noChangeAspect="1" noMove="1" noResize="1" noEditPoints="1" noAdjustHandles="1" noChangeArrowheads="1" noChangeShapeType="1" noTextEdit="1"/>
              </p:cNvSpPr>
              <p:nvPr/>
            </p:nvSpPr>
            <p:spPr>
              <a:xfrm>
                <a:off x="1484311" y="2305050"/>
                <a:ext cx="10018713" cy="1938992"/>
              </a:xfrm>
              <a:prstGeom prst="rect">
                <a:avLst/>
              </a:prstGeom>
              <a:blipFill>
                <a:blip r:embed="rId3"/>
                <a:stretch>
                  <a:fillRect l="-912" t="-2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106A2CC-2541-4D71-916D-9D2235FF8AD3}"/>
                  </a:ext>
                </a:extLst>
              </p:cNvPr>
              <p:cNvSpPr txBox="1"/>
              <p:nvPr/>
            </p:nvSpPr>
            <p:spPr>
              <a:xfrm>
                <a:off x="1552575" y="4133850"/>
                <a:ext cx="995044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Điều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𝑎</m:t>
                    </m:r>
                    <m:r>
                      <a:rPr lang="en-US" sz="2400" i="1" dirty="0" err="1"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𝑏</m:t>
                    </m:r>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là khoảng cách ly nghiệm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𝑓</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𝑥</m:t>
                    </m:r>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liên </a:t>
                </a:r>
                <a:r>
                  <a:rPr lang="en-US" sz="2400" dirty="0" err="1">
                    <a:latin typeface="Times New Roman" panose="02020603050405020304" pitchFamily="18" charset="0"/>
                    <a:cs typeface="Times New Roman" panose="02020603050405020304" pitchFamily="18" charset="0"/>
                  </a:rPr>
                  <a:t>tục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𝑎</m:t>
                    </m:r>
                    <m:r>
                      <a:rPr lang="en-US" sz="2400" i="1" dirty="0" err="1"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𝑏</m:t>
                    </m:r>
                    <m:r>
                      <a:rPr lang="en-US" sz="2400" i="1" dirty="0" smtClean="0">
                        <a:latin typeface="Cambria Math" panose="02040503050406030204" pitchFamily="18" charset="0"/>
                        <a:cs typeface="Times New Roman" panose="02020603050405020304" pitchFamily="18" charset="0"/>
                      </a:rPr>
                      <m:t>)</m:t>
                    </m:r>
                  </m:oMath>
                </a14:m>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𝑓</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𝑓</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𝑏</m:t>
                    </m:r>
                    <m:r>
                      <a:rPr lang="en-US" sz="2400" i="1" dirty="0" smtClean="0">
                        <a:latin typeface="Cambria Math" panose="02040503050406030204" pitchFamily="18" charset="0"/>
                        <a:cs typeface="Times New Roman" panose="02020603050405020304" pitchFamily="18" charset="0"/>
                      </a:rPr>
                      <m:t>)&lt;0</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2106A2CC-2541-4D71-916D-9D2235FF8AD3}"/>
                  </a:ext>
                </a:extLst>
              </p:cNvPr>
              <p:cNvSpPr txBox="1">
                <a:spLocks noRot="1" noChangeAspect="1" noMove="1" noResize="1" noEditPoints="1" noAdjustHandles="1" noChangeArrowheads="1" noChangeShapeType="1" noTextEdit="1"/>
              </p:cNvSpPr>
              <p:nvPr/>
            </p:nvSpPr>
            <p:spPr>
              <a:xfrm>
                <a:off x="1552575" y="4133850"/>
                <a:ext cx="9950449" cy="1569660"/>
              </a:xfrm>
              <a:prstGeom prst="rect">
                <a:avLst/>
              </a:prstGeom>
              <a:blipFill>
                <a:blip r:embed="rId4"/>
                <a:stretch>
                  <a:fillRect l="-980" t="-3101" b="-7752"/>
                </a:stretch>
              </a:blipFill>
            </p:spPr>
            <p:txBody>
              <a:bodyPr/>
              <a:lstStyle/>
              <a:p>
                <a:r>
                  <a:rPr lang="en-US">
                    <a:noFill/>
                  </a:rPr>
                  <a:t> </a:t>
                </a:r>
              </a:p>
            </p:txBody>
          </p:sp>
        </mc:Fallback>
      </mc:AlternateContent>
    </p:spTree>
    <p:extLst>
      <p:ext uri="{BB962C8B-B14F-4D97-AF65-F5344CB8AC3E}">
        <p14:creationId xmlns:p14="http://schemas.microsoft.com/office/powerpoint/2010/main" val="239681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87B3828-A1C8-4807-8425-A59CFDBDFFB3}"/>
                  </a:ext>
                </a:extLst>
              </p:cNvPr>
              <p:cNvSpPr>
                <a:spLocks noGrp="1"/>
              </p:cNvSpPr>
              <p:nvPr>
                <p:ph type="title"/>
              </p:nvPr>
            </p:nvSpPr>
            <p:spPr>
              <a:xfrm>
                <a:off x="1484311" y="685800"/>
                <a:ext cx="10488614" cy="5276850"/>
              </a:xfrm>
            </p:spPr>
            <p:txBody>
              <a:bodyPr anchor="t">
                <a:normAutofit/>
              </a:bodyPr>
              <a:lstStyle/>
              <a:p>
                <a:pPr algn="l"/>
                <a:r>
                  <a:rPr lang="en-US" sz="2400" dirty="0">
                    <a:latin typeface="Times New Roman" panose="02020603050405020304" pitchFamily="18" charset="0"/>
                    <a:cs typeface="Times New Roman" panose="02020603050405020304" pitchFamily="18" charset="0"/>
                  </a:rPr>
                  <a:t>Ta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𝑎</m:t>
                    </m:r>
                    <m:r>
                      <a:rPr lang="en-US" sz="2400" i="1" dirty="0" err="1" smtClean="0">
                        <a:latin typeface="Cambria Math" panose="02040503050406030204" pitchFamily="18" charset="0"/>
                        <a:cs typeface="Times New Roman" panose="02020603050405020304" pitchFamily="18" charset="0"/>
                      </a:rPr>
                      <m:t>,</m:t>
                    </m:r>
                    <m:r>
                      <a:rPr lang="en-US" sz="2400" i="1" dirty="0" err="1" smtClean="0">
                        <a:latin typeface="Cambria Math" panose="02040503050406030204" pitchFamily="18" charset="0"/>
                        <a:cs typeface="Times New Roman" panose="02020603050405020304" pitchFamily="18" charset="0"/>
                      </a:rPr>
                      <m:t>𝑏</m:t>
                    </m:r>
                    <m:r>
                      <a:rPr lang="en-US" sz="2400" i="1" dirty="0" smtClean="0">
                        <a:latin typeface="Cambria Math" panose="02040503050406030204" pitchFamily="18" charset="0"/>
                        <a:cs typeface="Times New Roman" panose="02020603050405020304" pitchFamily="18" charset="0"/>
                      </a:rPr>
                      <m:t>]</m:t>
                    </m:r>
                  </m:oMath>
                </a14:m>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Khi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𝑐</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num>
                      <m:den>
                        <m:r>
                          <a:rPr lang="en-US" sz="2400" b="0" i="1" smtClean="0">
                            <a:latin typeface="Cambria Math" panose="02040503050406030204" pitchFamily="18" charset="0"/>
                            <a:cs typeface="Times New Roman" panose="02020603050405020304" pitchFamily="18" charset="0"/>
                          </a:rPr>
                          <m:t>2</m:t>
                        </m:r>
                      </m:den>
                    </m:f>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𝑠𝑖𝑔𝑛</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𝑐</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𝑠𝑖𝑔𝑛</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)&gt;0</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thay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𝑎</m:t>
                    </m:r>
                    <m:r>
                      <a:rPr lang="en-US" sz="2400" i="1" dirty="0" err="1">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𝑏</m:t>
                    </m:r>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𝑐</m:t>
                    </m:r>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m:t>
                        </m:r>
                      </m:sup>
                    </m:sSup>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endParaRPr lang="en-US" sz="24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387B3828-A1C8-4807-8425-A59CFDBDFFB3}"/>
                  </a:ext>
                </a:extLst>
              </p:cNvPr>
              <p:cNvSpPr>
                <a:spLocks noGrp="1" noRot="1" noChangeAspect="1" noMove="1" noResize="1" noEditPoints="1" noAdjustHandles="1" noChangeArrowheads="1" noChangeShapeType="1" noTextEdit="1"/>
              </p:cNvSpPr>
              <p:nvPr>
                <p:ph type="title"/>
              </p:nvPr>
            </p:nvSpPr>
            <p:spPr>
              <a:xfrm>
                <a:off x="1484311" y="685800"/>
                <a:ext cx="10488614" cy="5276850"/>
              </a:xfrm>
              <a:blipFill>
                <a:blip r:embed="rId2"/>
                <a:stretch>
                  <a:fillRect l="-872" t="-92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93A6EFA-7BE7-40CC-A8A1-E2715306F768}"/>
              </a:ext>
            </a:extLst>
          </p:cNvPr>
          <p:cNvPicPr>
            <a:picLocks noChangeAspect="1"/>
          </p:cNvPicPr>
          <p:nvPr/>
        </p:nvPicPr>
        <p:blipFill>
          <a:blip r:embed="rId3"/>
          <a:stretch>
            <a:fillRect/>
          </a:stretch>
        </p:blipFill>
        <p:spPr>
          <a:xfrm>
            <a:off x="3000375" y="2909887"/>
            <a:ext cx="6781800" cy="2447925"/>
          </a:xfrm>
          <a:prstGeom prst="rect">
            <a:avLst/>
          </a:prstGeom>
        </p:spPr>
      </p:pic>
    </p:spTree>
    <p:extLst>
      <p:ext uri="{BB962C8B-B14F-4D97-AF65-F5344CB8AC3E}">
        <p14:creationId xmlns:p14="http://schemas.microsoft.com/office/powerpoint/2010/main" val="194150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005E506-63A0-40E7-AEE7-774CD8FCF2B0}"/>
                  </a:ext>
                </a:extLst>
              </p:cNvPr>
              <p:cNvSpPr>
                <a:spLocks noGrp="1"/>
              </p:cNvSpPr>
              <p:nvPr>
                <p:ph type="title"/>
              </p:nvPr>
            </p:nvSpPr>
            <p:spPr>
              <a:xfrm>
                <a:off x="1484311" y="685800"/>
                <a:ext cx="9926639" cy="5267325"/>
              </a:xfrm>
            </p:spPr>
            <p:txBody>
              <a:bodyPr anchor="t">
                <a:normAutofit/>
              </a:bodyPr>
              <a:lstStyle/>
              <a:p>
                <a:pPr algn="l"/>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Ta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dãy</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e>
                    </m:d>
                    <m:r>
                      <a:rPr lang="en-US" sz="2400" b="0" i="1" smtClean="0">
                        <a:latin typeface="Cambria Math" panose="02040503050406030204" pitchFamily="18" charset="0"/>
                        <a:cs typeface="Times New Roman" panose="02020603050405020304" pitchFamily="18" charset="0"/>
                      </a:rPr>
                      <m:t>,</m:t>
                    </m:r>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𝑏</m:t>
                            </m:r>
                          </m:e>
                          <m:sub>
                            <m:r>
                              <a:rPr lang="en-US" sz="2400" b="0" i="1" smtClean="0">
                                <a:latin typeface="Cambria Math" panose="02040503050406030204" pitchFamily="18" charset="0"/>
                                <a:cs typeface="Times New Roman" panose="02020603050405020304" pitchFamily="18" charset="0"/>
                              </a:rPr>
                              <m:t>𝑛</m:t>
                            </m:r>
                          </m:sub>
                        </m:sSub>
                      </m:e>
                    </m:d>
                  </m:oMath>
                </a14:m>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dãy</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sSub>
                      <m:sSubPr>
                        <m:ctrlPr>
                          <a:rPr lang="en-US" sz="2400" i="1" dirty="0" err="1" smtClean="0">
                            <a:latin typeface="Cambria Math" panose="02040503050406030204" pitchFamily="18" charset="0"/>
                            <a:cs typeface="Times New Roman" panose="02020603050405020304" pitchFamily="18" charset="0"/>
                          </a:rPr>
                        </m:ctrlPr>
                      </m:sSubPr>
                      <m:e>
                        <m:r>
                          <a:rPr lang="en-US" sz="2400" i="1" dirty="0" err="1" smtClean="0">
                            <a:latin typeface="Cambria Math" panose="02040503050406030204" pitchFamily="18" charset="0"/>
                            <a:cs typeface="Times New Roman" panose="02020603050405020304" pitchFamily="18" charset="0"/>
                          </a:rPr>
                          <m:t>𝑎</m:t>
                        </m:r>
                      </m:e>
                      <m:sub>
                        <m:r>
                          <a:rPr lang="en-US" sz="2400" i="1" dirty="0" err="1" smtClean="0">
                            <a:latin typeface="Cambria Math" panose="02040503050406030204" pitchFamily="18" charset="0"/>
                            <a:cs typeface="Times New Roman" panose="02020603050405020304" pitchFamily="18" charset="0"/>
                          </a:rPr>
                          <m:t>𝑛</m:t>
                        </m:r>
                      </m:sub>
                    </m:sSub>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chặn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dãy</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sSub>
                      <m:sSubPr>
                        <m:ctrlPr>
                          <a:rPr lang="en-US" sz="2400" i="1" dirty="0" err="1" smtClean="0">
                            <a:latin typeface="Cambria Math" panose="02040503050406030204" pitchFamily="18" charset="0"/>
                            <a:cs typeface="Times New Roman" panose="02020603050405020304" pitchFamily="18" charset="0"/>
                          </a:rPr>
                        </m:ctrlPr>
                      </m:sSubPr>
                      <m:e>
                        <m:r>
                          <a:rPr lang="en-US" sz="2400" i="1" dirty="0" err="1" smtClean="0">
                            <a:latin typeface="Cambria Math" panose="02040503050406030204" pitchFamily="18" charset="0"/>
                            <a:cs typeface="Times New Roman" panose="02020603050405020304" pitchFamily="18" charset="0"/>
                          </a:rPr>
                          <m:t>𝑏</m:t>
                        </m:r>
                      </m:e>
                      <m:sub>
                        <m:r>
                          <a:rPr lang="en-US" sz="2400" i="1" dirty="0" err="1" smtClean="0">
                            <a:latin typeface="Cambria Math" panose="02040503050406030204" pitchFamily="18" charset="0"/>
                            <a:cs typeface="Times New Roman" panose="02020603050405020304" pitchFamily="18" charset="0"/>
                          </a:rPr>
                          <m:t>𝑛</m:t>
                        </m:r>
                      </m:sub>
                    </m:sSub>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chặn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dưới</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m:rPr>
                          <m:sty m:val="p"/>
                        </m:rPr>
                        <a:rPr lang="en-US" sz="2400" b="0" i="0" dirty="0" smtClean="0">
                          <a:latin typeface="Cambria Math" panose="02040503050406030204" pitchFamily="18" charset="0"/>
                          <a:cs typeface="Times New Roman" panose="02020603050405020304" pitchFamily="18" charset="0"/>
                        </a:rPr>
                        <m:t>lim</m:t>
                      </m:r>
                      <m:r>
                        <a:rPr lang="en-US" sz="2400" b="0" i="1" dirty="0" smtClean="0">
                          <a:latin typeface="Cambria Math" panose="02040503050406030204" pitchFamily="18" charset="0"/>
                          <a:cs typeface="Times New Roman" panose="02020603050405020304" pitchFamily="18" charset="0"/>
                        </a:rPr>
                        <m:t> </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𝑎</m:t>
                          </m:r>
                        </m:e>
                        <m:sub>
                          <m:r>
                            <a:rPr lang="en-US" sz="2400" b="0" i="1" dirty="0" smtClean="0">
                              <a:latin typeface="Cambria Math" panose="02040503050406030204" pitchFamily="18" charset="0"/>
                              <a:cs typeface="Times New Roman" panose="02020603050405020304" pitchFamily="18" charset="0"/>
                            </a:rPr>
                            <m:t>𝑛</m:t>
                          </m:r>
                        </m:sub>
                      </m:sSub>
                      <m:r>
                        <a:rPr lang="en-US" sz="2400" i="1" dirty="0" smtClean="0">
                          <a:latin typeface="Cambria Math" panose="02040503050406030204" pitchFamily="18" charset="0"/>
                          <a:cs typeface="Times New Roman" panose="02020603050405020304" pitchFamily="18" charset="0"/>
                        </a:rPr>
                        <m:t>=</m:t>
                      </m:r>
                      <m:func>
                        <m:funcPr>
                          <m:ctrlPr>
                            <a:rPr lang="en-US" sz="2400" i="1" dirty="0" smtClean="0">
                              <a:latin typeface="Cambria Math" panose="02040503050406030204" pitchFamily="18" charset="0"/>
                              <a:cs typeface="Times New Roman" panose="02020603050405020304" pitchFamily="18" charset="0"/>
                            </a:rPr>
                          </m:ctrlPr>
                        </m:funcPr>
                        <m:fName>
                          <m:r>
                            <m:rPr>
                              <m:sty m:val="p"/>
                            </m:rPr>
                            <a:rPr lang="en-US" sz="2400" i="0" dirty="0" err="1" smtClean="0">
                              <a:latin typeface="Cambria Math" panose="02040503050406030204" pitchFamily="18" charset="0"/>
                              <a:cs typeface="Times New Roman" panose="02020603050405020304" pitchFamily="18" charset="0"/>
                            </a:rPr>
                            <m:t>lim</m:t>
                          </m:r>
                        </m:fName>
                        <m:e>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𝑛</m:t>
                              </m:r>
                            </m:sub>
                          </m:sSub>
                        </m:e>
                      </m:func>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𝜉</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𝑛</m:t>
                              </m:r>
                            </m:sub>
                          </m:sSub>
                        </m:e>
                      </m:d>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𝑛</m:t>
                              </m:r>
                            </m:sub>
                          </m:sSub>
                        </m:e>
                      </m:d>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≤0 ↔</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𝑓</m:t>
                      </m:r>
                      <m:sSup>
                        <m:sSupPr>
                          <m:ctrlP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𝜉</m:t>
                              </m:r>
                            </m:e>
                          </m:d>
                        </m:e>
                        <m:sup>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≤0→</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sz="2400" i="1" dirty="0">
                              <a:latin typeface="Cambria Math" panose="02040503050406030204" pitchFamily="18" charset="0"/>
                              <a:ea typeface="Cambria Math" panose="02040503050406030204" pitchFamily="18" charset="0"/>
                              <a:cs typeface="Times New Roman" panose="02020603050405020304" pitchFamily="18" charset="0"/>
                            </a:rPr>
                          </m:ctrlPr>
                        </m:d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𝜉</m:t>
                          </m:r>
                        </m:e>
                      </m:d>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=0</m:t>
                      </m:r>
                    </m:oMath>
                    <m:oMath xmlns:m="http://schemas.openxmlformats.org/officeDocument/2006/math">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m:t>
                              </m:r>
                            </m:sup>
                          </m:sSup>
                        </m:e>
                      </m:d>
                      <m:r>
                        <a:rPr lang="en-US" sz="2400" b="0" i="1" smtClean="0">
                          <a:latin typeface="Cambria Math" panose="02040503050406030204" pitchFamily="18" charset="0"/>
                          <a:cs typeface="Times New Roman" panose="02020603050405020304" pitchFamily="18" charset="0"/>
                        </a:rPr>
                        <m:t>≤</m:t>
                      </m:r>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𝑏</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num>
                        <m:den>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2</m:t>
                              </m:r>
                            </m:e>
                            <m:sup>
                              <m:r>
                                <a:rPr lang="en-US" sz="2400" b="0" i="1" smtClean="0">
                                  <a:latin typeface="Cambria Math" panose="02040503050406030204" pitchFamily="18" charset="0"/>
                                  <a:cs typeface="Times New Roman" panose="02020603050405020304" pitchFamily="18" charset="0"/>
                                </a:rPr>
                                <m:t>𝑛</m:t>
                              </m:r>
                            </m:sup>
                          </m:sSup>
                        </m:den>
                      </m:f>
                      <m:r>
                        <a:rPr lang="en-US" sz="2400" b="0" i="1" smtClean="0">
                          <a:latin typeface="Cambria Math" panose="02040503050406030204" pitchFamily="18" charset="0"/>
                          <a:cs typeface="Times New Roman" panose="02020603050405020304" pitchFamily="18" charset="0"/>
                        </a:rPr>
                        <m:t>→0,</m:t>
                      </m:r>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oMath>
                    <m:oMath xmlns:m="http://schemas.openxmlformats.org/officeDocument/2006/math">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m:t>
                              </m:r>
                            </m:sup>
                          </m:sSup>
                        </m:e>
                      </m:d>
                      <m:r>
                        <a:rPr lang="en-US" sz="2400" b="0" i="1" smtClean="0">
                          <a:latin typeface="Cambria Math" panose="02040503050406030204" pitchFamily="18" charset="0"/>
                          <a:cs typeface="Times New Roman" panose="02020603050405020304" pitchFamily="18" charset="0"/>
                        </a:rPr>
                        <m:t>≤</m:t>
                      </m:r>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sub>
                          </m:sSub>
                        </m:e>
                      </m:d>
                    </m:oMath>
                  </m:oMathPara>
                </a14:m>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2005E506-63A0-40E7-AEE7-774CD8FCF2B0}"/>
                  </a:ext>
                </a:extLst>
              </p:cNvPr>
              <p:cNvSpPr>
                <a:spLocks noGrp="1" noRot="1" noChangeAspect="1" noMove="1" noResize="1" noEditPoints="1" noAdjustHandles="1" noChangeArrowheads="1" noChangeShapeType="1" noTextEdit="1"/>
              </p:cNvSpPr>
              <p:nvPr>
                <p:ph type="title"/>
              </p:nvPr>
            </p:nvSpPr>
            <p:spPr>
              <a:xfrm>
                <a:off x="1484311" y="685800"/>
                <a:ext cx="9926639" cy="5267325"/>
              </a:xfrm>
              <a:blipFill>
                <a:blip r:embed="rId2"/>
                <a:stretch>
                  <a:fillRect l="-921" t="-9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B454DB6-30B4-4DCD-9CB5-6A3DA707C8FE}"/>
                  </a:ext>
                </a:extLst>
              </p:cNvPr>
              <p:cNvSpPr txBox="1"/>
              <p:nvPr/>
            </p:nvSpPr>
            <p:spPr>
              <a:xfrm>
                <a:off x="1470817" y="3609796"/>
                <a:ext cx="9953625"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rồi</a:t>
                </a:r>
                <a:r>
                  <a:rPr lang="en-US" sz="2400" dirty="0">
                    <a:latin typeface="Times New Roman" panose="02020603050405020304" pitchFamily="18" charset="0"/>
                    <a:cs typeface="Times New Roman" panose="02020603050405020304" pitchFamily="18" charset="0"/>
                  </a:rPr>
                  <a:t> so </a:t>
                </a:r>
                <a:r>
                  <a:rPr lang="en-US" sz="2400" dirty="0" err="1">
                    <a:latin typeface="Times New Roman" panose="02020603050405020304" pitchFamily="18" charset="0"/>
                    <a:cs typeface="Times New Roman" panose="02020603050405020304" pitchFamily="18" charset="0"/>
                  </a:rPr>
                  <a:t>sánh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𝑓</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ban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a:t>
                </a:r>
              </a:p>
            </p:txBody>
          </p:sp>
        </mc:Choice>
        <mc:Fallback xmlns="">
          <p:sp>
            <p:nvSpPr>
              <p:cNvPr id="4" name="TextBox 3">
                <a:extLst>
                  <a:ext uri="{FF2B5EF4-FFF2-40B4-BE49-F238E27FC236}">
                    <a16:creationId xmlns:a16="http://schemas.microsoft.com/office/drawing/2014/main" id="{4B454DB6-30B4-4DCD-9CB5-6A3DA707C8FE}"/>
                  </a:ext>
                </a:extLst>
              </p:cNvPr>
              <p:cNvSpPr txBox="1">
                <a:spLocks noRot="1" noChangeAspect="1" noMove="1" noResize="1" noEditPoints="1" noAdjustHandles="1" noChangeArrowheads="1" noChangeShapeType="1" noTextEdit="1"/>
              </p:cNvSpPr>
              <p:nvPr/>
            </p:nvSpPr>
            <p:spPr>
              <a:xfrm>
                <a:off x="1470817" y="3609796"/>
                <a:ext cx="9953625" cy="1200329"/>
              </a:xfrm>
              <a:prstGeom prst="rect">
                <a:avLst/>
              </a:prstGeom>
              <a:blipFill>
                <a:blip r:embed="rId3"/>
                <a:stretch>
                  <a:fillRect l="-919"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FE35012-B608-4B72-BB18-03F9F7135A71}"/>
                  </a:ext>
                </a:extLst>
              </p:cNvPr>
              <p:cNvSpPr txBox="1"/>
              <p:nvPr/>
            </p:nvSpPr>
            <p:spPr>
              <a:xfrm>
                <a:off x="1484311" y="4676775"/>
                <a:ext cx="9363075"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𝑓</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chậm</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1 )</a:t>
                </a:r>
              </a:p>
            </p:txBody>
          </p:sp>
        </mc:Choice>
        <mc:Fallback xmlns="">
          <p:sp>
            <p:nvSpPr>
              <p:cNvPr id="5" name="TextBox 4">
                <a:extLst>
                  <a:ext uri="{FF2B5EF4-FFF2-40B4-BE49-F238E27FC236}">
                    <a16:creationId xmlns:a16="http://schemas.microsoft.com/office/drawing/2014/main" id="{DFE35012-B608-4B72-BB18-03F9F7135A71}"/>
                  </a:ext>
                </a:extLst>
              </p:cNvPr>
              <p:cNvSpPr txBox="1">
                <a:spLocks noRot="1" noChangeAspect="1" noMove="1" noResize="1" noEditPoints="1" noAdjustHandles="1" noChangeArrowheads="1" noChangeShapeType="1" noTextEdit="1"/>
              </p:cNvSpPr>
              <p:nvPr/>
            </p:nvSpPr>
            <p:spPr>
              <a:xfrm>
                <a:off x="1484311" y="4676775"/>
                <a:ext cx="9363075" cy="1200329"/>
              </a:xfrm>
              <a:prstGeom prst="rect">
                <a:avLst/>
              </a:prstGeom>
              <a:blipFill>
                <a:blip r:embed="rId4"/>
                <a:stretch>
                  <a:fillRect l="-977" t="-4061" b="-10660"/>
                </a:stretch>
              </a:blipFill>
            </p:spPr>
            <p:txBody>
              <a:bodyPr/>
              <a:lstStyle/>
              <a:p>
                <a:r>
                  <a:rPr lang="en-US">
                    <a:noFill/>
                  </a:rPr>
                  <a:t> </a:t>
                </a:r>
              </a:p>
            </p:txBody>
          </p:sp>
        </mc:Fallback>
      </mc:AlternateContent>
    </p:spTree>
    <p:extLst>
      <p:ext uri="{BB962C8B-B14F-4D97-AF65-F5344CB8AC3E}">
        <p14:creationId xmlns:p14="http://schemas.microsoft.com/office/powerpoint/2010/main" val="337502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416F-8DFD-44DE-AD7D-340570549FE7}"/>
              </a:ext>
            </a:extLst>
          </p:cNvPr>
          <p:cNvSpPr>
            <a:spLocks noGrp="1"/>
          </p:cNvSpPr>
          <p:nvPr>
            <p:ph type="title"/>
          </p:nvPr>
        </p:nvSpPr>
        <p:spPr>
          <a:xfrm>
            <a:off x="1484311" y="1647825"/>
            <a:ext cx="10018713" cy="4257675"/>
          </a:xfrm>
        </p:spPr>
        <p:txBody>
          <a:bodyPr anchor="t">
            <a:normAutofit/>
          </a:bodyPr>
          <a:lstStyle/>
          <a:p>
            <a:pPr marL="342900" indent="-3429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Sau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B4FBC1D-1FA8-4082-857E-FF226F56FB14}"/>
              </a:ext>
            </a:extLst>
          </p:cNvPr>
          <p:cNvSpPr/>
          <p:nvPr/>
        </p:nvSpPr>
        <p:spPr>
          <a:xfrm>
            <a:off x="1484311" y="628650"/>
            <a:ext cx="72009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0135295-9AA1-456D-A878-AEF8F416C1B9}"/>
              </a:ext>
            </a:extLst>
          </p:cNvPr>
          <p:cNvSpPr/>
          <p:nvPr/>
        </p:nvSpPr>
        <p:spPr>
          <a:xfrm>
            <a:off x="1746247" y="790575"/>
            <a:ext cx="6524625" cy="533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9BAF61-B651-4E15-9546-50BE8E11F79B}"/>
              </a:ext>
            </a:extLst>
          </p:cNvPr>
          <p:cNvSpPr txBox="1"/>
          <p:nvPr/>
        </p:nvSpPr>
        <p:spPr>
          <a:xfrm>
            <a:off x="1484311" y="2733675"/>
            <a:ext cx="9829800"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Khi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Gradient Descent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Gradient Descent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561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DEA38E0-2D5A-41D6-AAEE-2301AF971C26}"/>
              </a:ext>
            </a:extLst>
          </p:cNvPr>
          <p:cNvSpPr/>
          <p:nvPr/>
        </p:nvSpPr>
        <p:spPr>
          <a:xfrm>
            <a:off x="2495550" y="561975"/>
            <a:ext cx="72009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CEAAB47-572A-43AA-9C3C-305871C4E59A}"/>
              </a:ext>
            </a:extLst>
          </p:cNvPr>
          <p:cNvSpPr/>
          <p:nvPr/>
        </p:nvSpPr>
        <p:spPr>
          <a:xfrm>
            <a:off x="2495550" y="1724025"/>
            <a:ext cx="72009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731191-C465-4C36-9FED-5150EDA243D5}"/>
              </a:ext>
            </a:extLst>
          </p:cNvPr>
          <p:cNvSpPr/>
          <p:nvPr/>
        </p:nvSpPr>
        <p:spPr>
          <a:xfrm>
            <a:off x="2495550" y="2886075"/>
            <a:ext cx="72009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8BAEF8-A26C-4521-B31B-51979838E200}"/>
              </a:ext>
            </a:extLst>
          </p:cNvPr>
          <p:cNvSpPr/>
          <p:nvPr/>
        </p:nvSpPr>
        <p:spPr>
          <a:xfrm>
            <a:off x="2495550" y="3971925"/>
            <a:ext cx="72009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438F5B-815A-4DFE-9981-DC05911912C3}"/>
              </a:ext>
            </a:extLst>
          </p:cNvPr>
          <p:cNvSpPr/>
          <p:nvPr/>
        </p:nvSpPr>
        <p:spPr>
          <a:xfrm>
            <a:off x="2495550" y="5095875"/>
            <a:ext cx="72009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F4FC0F-D6A3-461D-819F-F755699FB98E}"/>
              </a:ext>
            </a:extLst>
          </p:cNvPr>
          <p:cNvSpPr/>
          <p:nvPr/>
        </p:nvSpPr>
        <p:spPr>
          <a:xfrm>
            <a:off x="2757484" y="711994"/>
            <a:ext cx="6524625" cy="533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Khoanh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endParaRPr lang="en-US" sz="24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6ED5B688-64E8-4D37-B5D9-CE8DF6933817}"/>
              </a:ext>
            </a:extLst>
          </p:cNvPr>
          <p:cNvSpPr/>
          <p:nvPr/>
        </p:nvSpPr>
        <p:spPr>
          <a:xfrm>
            <a:off x="2757486" y="5257800"/>
            <a:ext cx="6524625" cy="533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endParaRPr lang="en-US" sz="24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B3505EB-D103-4C69-AAC0-E7000CE27DA2}"/>
              </a:ext>
            </a:extLst>
          </p:cNvPr>
          <p:cNvSpPr/>
          <p:nvPr/>
        </p:nvSpPr>
        <p:spPr>
          <a:xfrm>
            <a:off x="2757484" y="4162425"/>
            <a:ext cx="6524625" cy="533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Phương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(the bisection method)</a:t>
            </a:r>
          </a:p>
        </p:txBody>
      </p:sp>
      <p:sp>
        <p:nvSpPr>
          <p:cNvPr id="22" name="Rectangle 21">
            <a:extLst>
              <a:ext uri="{FF2B5EF4-FFF2-40B4-BE49-F238E27FC236}">
                <a16:creationId xmlns:a16="http://schemas.microsoft.com/office/drawing/2014/main" id="{DBA7A972-CBA7-4C56-B2EE-1103652F2776}"/>
              </a:ext>
            </a:extLst>
          </p:cNvPr>
          <p:cNvSpPr/>
          <p:nvPr/>
        </p:nvSpPr>
        <p:spPr>
          <a:xfrm>
            <a:off x="2757484" y="3024188"/>
            <a:ext cx="6524625" cy="533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vùng</a:t>
            </a:r>
            <a:endParaRPr lang="en-US" sz="24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B16020B-BD3A-4AB5-835E-B14B9C185289}"/>
              </a:ext>
            </a:extLst>
          </p:cNvPr>
          <p:cNvSpPr/>
          <p:nvPr/>
        </p:nvSpPr>
        <p:spPr>
          <a:xfrm>
            <a:off x="2757484" y="1862138"/>
            <a:ext cx="6524625" cy="533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vùng</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317338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Vertic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5D125BF-8A43-49F1-B046-B0A8D1181251}"/>
                  </a:ext>
                </a:extLst>
              </p:cNvPr>
              <p:cNvSpPr>
                <a:spLocks noGrp="1"/>
              </p:cNvSpPr>
              <p:nvPr>
                <p:ph type="title"/>
              </p:nvPr>
            </p:nvSpPr>
            <p:spPr/>
            <p:txBody>
              <a:bodyPr anchor="t"/>
              <a:lstStyle/>
              <a:p>
                <a:pPr algn="l"/>
                <a:r>
                  <a:rPr lang="en-US" sz="2400" dirty="0">
                    <a:latin typeface="Times New Roman" panose="02020603050405020304" pitchFamily="18" charset="0"/>
                    <a:cs typeface="Times New Roman" panose="02020603050405020304" pitchFamily="18" charset="0"/>
                  </a:rPr>
                  <a:t>Ví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2: </a:t>
                </a:r>
                <a14:m>
                  <m:oMath xmlns:m="http://schemas.openxmlformats.org/officeDocument/2006/math">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m:t>
                    </m:r>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𝑥</m:t>
                        </m:r>
                      </m:e>
                      <m:sup>
                        <m:r>
                          <a:rPr lang="en-US" sz="2400" i="1">
                            <a:latin typeface="Cambria Math" panose="02040503050406030204" pitchFamily="18" charset="0"/>
                            <a:cs typeface="Times New Roman" panose="02020603050405020304" pitchFamily="18" charset="0"/>
                          </a:rPr>
                          <m:t>2</m:t>
                        </m:r>
                      </m:sup>
                    </m:sSup>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6</m:t>
                    </m:r>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+5</m:t>
                    </m:r>
                  </m:oMath>
                </a14:m>
                <a:br>
                  <a:rPr lang="en-US" sz="2400" dirty="0"/>
                </a:br>
                <a:endParaRPr lang="en-US" sz="2400" dirty="0"/>
              </a:p>
            </p:txBody>
          </p:sp>
        </mc:Choice>
        <mc:Fallback xmlns="">
          <p:sp>
            <p:nvSpPr>
              <p:cNvPr id="2" name="Title 1">
                <a:extLst>
                  <a:ext uri="{FF2B5EF4-FFF2-40B4-BE49-F238E27FC236}">
                    <a16:creationId xmlns:a16="http://schemas.microsoft.com/office/drawing/2014/main" id="{15D125BF-8A43-49F1-B046-B0A8D1181251}"/>
                  </a:ext>
                </a:extLst>
              </p:cNvPr>
              <p:cNvSpPr>
                <a:spLocks noGrp="1" noRot="1" noChangeAspect="1" noMove="1" noResize="1" noEditPoints="1" noAdjustHandles="1" noChangeArrowheads="1" noChangeShapeType="1" noTextEdit="1"/>
              </p:cNvSpPr>
              <p:nvPr>
                <p:ph type="title"/>
              </p:nvPr>
            </p:nvSpPr>
            <p:spPr>
              <a:blipFill>
                <a:blip r:embed="rId2"/>
                <a:stretch>
                  <a:fillRect l="-912" t="-313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C4A68DF-D14E-4029-A082-747ED5870FF9}"/>
              </a:ext>
            </a:extLst>
          </p:cNvPr>
          <p:cNvPicPr>
            <a:picLocks noChangeAspect="1"/>
          </p:cNvPicPr>
          <p:nvPr/>
        </p:nvPicPr>
        <p:blipFill>
          <a:blip r:embed="rId3"/>
          <a:stretch>
            <a:fillRect/>
          </a:stretch>
        </p:blipFill>
        <p:spPr>
          <a:xfrm>
            <a:off x="1628775" y="1438275"/>
            <a:ext cx="4257675" cy="4733925"/>
          </a:xfrm>
          <a:prstGeom prst="rect">
            <a:avLst/>
          </a:prstGeom>
        </p:spPr>
      </p:pic>
    </p:spTree>
    <p:extLst>
      <p:ext uri="{BB962C8B-B14F-4D97-AF65-F5344CB8AC3E}">
        <p14:creationId xmlns:p14="http://schemas.microsoft.com/office/powerpoint/2010/main" val="127274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6199FD9-0B03-413A-9B04-C079E89D45AA}"/>
                  </a:ext>
                </a:extLst>
              </p:cNvPr>
              <p:cNvSpPr>
                <a:spLocks noGrp="1"/>
              </p:cNvSpPr>
              <p:nvPr>
                <p:ph type="title"/>
              </p:nvPr>
            </p:nvSpPr>
            <p:spPr>
              <a:xfrm>
                <a:off x="1484311" y="685801"/>
                <a:ext cx="10018713" cy="1181099"/>
              </a:xfrm>
            </p:spPr>
            <p:txBody>
              <a:bodyPr anchor="t">
                <a:normAutofit fontScale="90000"/>
              </a:bodyPr>
              <a:lstStyle/>
              <a:p>
                <a:pPr algn="l"/>
                <a:r>
                  <a:rPr lang="en-US" sz="2700" dirty="0">
                    <a:latin typeface="Times New Roman" panose="02020603050405020304" pitchFamily="18" charset="0"/>
                    <a:cs typeface="Times New Roman" panose="02020603050405020304" pitchFamily="18" charset="0"/>
                  </a:rPr>
                  <a:t>Ví </a:t>
                </a:r>
                <a:r>
                  <a:rPr lang="en-US" sz="2700" dirty="0" err="1">
                    <a:latin typeface="Times New Roman" panose="02020603050405020304" pitchFamily="18" charset="0"/>
                    <a:cs typeface="Times New Roman" panose="02020603050405020304" pitchFamily="18" charset="0"/>
                  </a:rPr>
                  <a:t>dụ</a:t>
                </a:r>
                <a:r>
                  <a:rPr lang="en-US" sz="2700" dirty="0">
                    <a:latin typeface="Times New Roman" panose="02020603050405020304" pitchFamily="18" charset="0"/>
                    <a:cs typeface="Times New Roman" panose="02020603050405020304" pitchFamily="18" charset="0"/>
                  </a:rPr>
                  <a:t> 1: </a:t>
                </a:r>
                <a14:m>
                  <m:oMath xmlns:m="http://schemas.openxmlformats.org/officeDocument/2006/math">
                    <m:r>
                      <a:rPr lang="en-US" sz="2700" b="0" i="1" smtClean="0">
                        <a:latin typeface="Cambria Math" panose="02040503050406030204" pitchFamily="18" charset="0"/>
                        <a:cs typeface="Times New Roman" panose="02020603050405020304" pitchFamily="18" charset="0"/>
                      </a:rPr>
                      <m:t>𝑓</m:t>
                    </m:r>
                    <m:d>
                      <m:dPr>
                        <m:ctrlPr>
                          <a:rPr lang="en-US" sz="2700" b="0" i="1" smtClean="0">
                            <a:latin typeface="Cambria Math" panose="02040503050406030204" pitchFamily="18" charset="0"/>
                            <a:cs typeface="Times New Roman" panose="02020603050405020304" pitchFamily="18" charset="0"/>
                          </a:rPr>
                        </m:ctrlPr>
                      </m:dPr>
                      <m:e>
                        <m:r>
                          <a:rPr lang="en-US" sz="2700" b="0" i="1" smtClean="0">
                            <a:latin typeface="Cambria Math" panose="02040503050406030204" pitchFamily="18" charset="0"/>
                            <a:cs typeface="Times New Roman" panose="02020603050405020304" pitchFamily="18" charset="0"/>
                          </a:rPr>
                          <m:t>𝑥</m:t>
                        </m:r>
                      </m:e>
                    </m:d>
                    <m:r>
                      <a:rPr lang="en-US" sz="2700" b="0" i="1" smtClean="0">
                        <a:latin typeface="Cambria Math" panose="02040503050406030204" pitchFamily="18" charset="0"/>
                        <a:cs typeface="Times New Roman" panose="02020603050405020304" pitchFamily="18" charset="0"/>
                      </a:rPr>
                      <m:t>=</m:t>
                    </m:r>
                    <m:sSup>
                      <m:sSupPr>
                        <m:ctrlPr>
                          <a:rPr lang="en-US" sz="2700" b="0" i="1" smtClean="0">
                            <a:latin typeface="Cambria Math" panose="02040503050406030204" pitchFamily="18" charset="0"/>
                            <a:cs typeface="Times New Roman" panose="02020603050405020304" pitchFamily="18" charset="0"/>
                          </a:rPr>
                        </m:ctrlPr>
                      </m:sSupPr>
                      <m:e>
                        <m:r>
                          <a:rPr lang="en-US" sz="2700" b="0" i="1" smtClean="0">
                            <a:latin typeface="Cambria Math" panose="02040503050406030204" pitchFamily="18" charset="0"/>
                            <a:cs typeface="Times New Roman" panose="02020603050405020304" pitchFamily="18" charset="0"/>
                          </a:rPr>
                          <m:t>𝑥</m:t>
                        </m:r>
                      </m:e>
                      <m:sup>
                        <m:r>
                          <a:rPr lang="en-US" sz="2700" b="0" i="1" smtClean="0">
                            <a:latin typeface="Cambria Math" panose="02040503050406030204" pitchFamily="18" charset="0"/>
                            <a:cs typeface="Times New Roman" panose="02020603050405020304" pitchFamily="18" charset="0"/>
                          </a:rPr>
                          <m:t>4</m:t>
                        </m:r>
                      </m:sup>
                    </m:sSup>
                    <m:r>
                      <a:rPr lang="en-US" sz="2700" b="0" i="1" smtClean="0">
                        <a:latin typeface="Cambria Math" panose="02040503050406030204" pitchFamily="18" charset="0"/>
                        <a:cs typeface="Times New Roman" panose="02020603050405020304" pitchFamily="18" charset="0"/>
                      </a:rPr>
                      <m:t>−2</m:t>
                    </m:r>
                    <m:sSup>
                      <m:sSupPr>
                        <m:ctrlPr>
                          <a:rPr lang="en-US" sz="2700" b="0" i="1" smtClean="0">
                            <a:latin typeface="Cambria Math" panose="02040503050406030204" pitchFamily="18" charset="0"/>
                            <a:cs typeface="Times New Roman" panose="02020603050405020304" pitchFamily="18" charset="0"/>
                          </a:rPr>
                        </m:ctrlPr>
                      </m:sSupPr>
                      <m:e>
                        <m:r>
                          <a:rPr lang="en-US" sz="2700" b="0" i="1" smtClean="0">
                            <a:latin typeface="Cambria Math" panose="02040503050406030204" pitchFamily="18" charset="0"/>
                            <a:cs typeface="Times New Roman" panose="02020603050405020304" pitchFamily="18" charset="0"/>
                          </a:rPr>
                          <m:t>𝑥</m:t>
                        </m:r>
                      </m:e>
                      <m:sup>
                        <m:r>
                          <a:rPr lang="en-US" sz="2700" b="0" i="1" smtClean="0">
                            <a:latin typeface="Cambria Math" panose="02040503050406030204" pitchFamily="18" charset="0"/>
                            <a:cs typeface="Times New Roman" panose="02020603050405020304" pitchFamily="18" charset="0"/>
                          </a:rPr>
                          <m:t>3</m:t>
                        </m:r>
                      </m:sup>
                    </m:sSup>
                    <m:r>
                      <a:rPr lang="en-US" sz="2700" b="0" i="1" smtClean="0">
                        <a:latin typeface="Cambria Math" panose="02040503050406030204" pitchFamily="18" charset="0"/>
                        <a:cs typeface="Times New Roman" panose="02020603050405020304" pitchFamily="18" charset="0"/>
                      </a:rPr>
                      <m:t>+</m:t>
                    </m:r>
                    <m:sSup>
                      <m:sSupPr>
                        <m:ctrlPr>
                          <a:rPr lang="en-US" sz="2700" b="0" i="1" smtClean="0">
                            <a:latin typeface="Cambria Math" panose="02040503050406030204" pitchFamily="18" charset="0"/>
                            <a:cs typeface="Times New Roman" panose="02020603050405020304" pitchFamily="18" charset="0"/>
                          </a:rPr>
                        </m:ctrlPr>
                      </m:sSupPr>
                      <m:e>
                        <m:r>
                          <a:rPr lang="en-US" sz="2700" b="0" i="1" smtClean="0">
                            <a:latin typeface="Cambria Math" panose="02040503050406030204" pitchFamily="18" charset="0"/>
                            <a:cs typeface="Times New Roman" panose="02020603050405020304" pitchFamily="18" charset="0"/>
                          </a:rPr>
                          <m:t>𝑥</m:t>
                        </m:r>
                      </m:e>
                      <m:sup>
                        <m:r>
                          <a:rPr lang="en-US" sz="2700" b="0" i="1" smtClean="0">
                            <a:latin typeface="Cambria Math" panose="02040503050406030204" pitchFamily="18" charset="0"/>
                            <a:cs typeface="Times New Roman" panose="02020603050405020304" pitchFamily="18" charset="0"/>
                          </a:rPr>
                          <m:t>2</m:t>
                        </m:r>
                      </m:sup>
                    </m:sSup>
                    <m:r>
                      <a:rPr lang="en-US" sz="2700" b="0" i="1" smtClean="0">
                        <a:latin typeface="Cambria Math" panose="02040503050406030204" pitchFamily="18" charset="0"/>
                        <a:cs typeface="Times New Roman" panose="02020603050405020304" pitchFamily="18" charset="0"/>
                      </a:rPr>
                      <m:t>−</m:t>
                    </m:r>
                    <m:r>
                      <a:rPr lang="en-US" sz="2700" b="0" i="1" smtClean="0">
                        <a:latin typeface="Cambria Math" panose="02040503050406030204" pitchFamily="18" charset="0"/>
                        <a:cs typeface="Times New Roman" panose="02020603050405020304" pitchFamily="18" charset="0"/>
                      </a:rPr>
                      <m:t>𝑥</m:t>
                    </m:r>
                    <m:r>
                      <a:rPr lang="en-US" sz="2700" b="0" i="1" smtClean="0">
                        <a:latin typeface="Cambria Math" panose="02040503050406030204" pitchFamily="18" charset="0"/>
                        <a:cs typeface="Times New Roman" panose="02020603050405020304" pitchFamily="18" charset="0"/>
                      </a:rPr>
                      <m:t>+1</m:t>
                    </m:r>
                  </m:oMath>
                </a14:m>
                <a:br>
                  <a:rPr lang="en-US" sz="24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E6199FD9-0B03-413A-9B04-C079E89D45AA}"/>
                  </a:ext>
                </a:extLst>
              </p:cNvPr>
              <p:cNvSpPr>
                <a:spLocks noGrp="1" noRot="1" noChangeAspect="1" noMove="1" noResize="1" noEditPoints="1" noAdjustHandles="1" noChangeArrowheads="1" noChangeShapeType="1" noTextEdit="1"/>
              </p:cNvSpPr>
              <p:nvPr>
                <p:ph type="title"/>
              </p:nvPr>
            </p:nvSpPr>
            <p:spPr>
              <a:xfrm>
                <a:off x="1484311" y="685801"/>
                <a:ext cx="10018713" cy="1181099"/>
              </a:xfrm>
              <a:blipFill>
                <a:blip r:embed="rId2"/>
                <a:stretch>
                  <a:fillRect l="-912" t="-414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4779AED-641E-4637-ACD5-7A7F98ACF84A}"/>
              </a:ext>
            </a:extLst>
          </p:cNvPr>
          <p:cNvPicPr>
            <a:picLocks noChangeAspect="1"/>
          </p:cNvPicPr>
          <p:nvPr/>
        </p:nvPicPr>
        <p:blipFill>
          <a:blip r:embed="rId3"/>
          <a:stretch>
            <a:fillRect/>
          </a:stretch>
        </p:blipFill>
        <p:spPr>
          <a:xfrm>
            <a:off x="2114550" y="1343025"/>
            <a:ext cx="4210050" cy="5010150"/>
          </a:xfrm>
          <a:prstGeom prst="rect">
            <a:avLst/>
          </a:prstGeom>
        </p:spPr>
      </p:pic>
    </p:spTree>
    <p:extLst>
      <p:ext uri="{BB962C8B-B14F-4D97-AF65-F5344CB8AC3E}">
        <p14:creationId xmlns:p14="http://schemas.microsoft.com/office/powerpoint/2010/main" val="195826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C5D47-5810-42F8-BCE1-EC61FC3A4CFA}"/>
              </a:ext>
            </a:extLst>
          </p:cNvPr>
          <p:cNvSpPr txBox="1"/>
          <p:nvPr/>
        </p:nvSpPr>
        <p:spPr>
          <a:xfrm>
            <a:off x="1943100" y="323850"/>
            <a:ext cx="9353550" cy="461665"/>
          </a:xfrm>
          <a:prstGeom prst="rect">
            <a:avLst/>
          </a:prstGeom>
          <a:noFill/>
        </p:spPr>
        <p:txBody>
          <a:bodyPr wrap="square" rtlCol="0">
            <a:spAutoFit/>
          </a:bodyPr>
          <a:lstStyle/>
          <a:p>
            <a:pPr marL="457200" indent="-457200">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Thuật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tổng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thể</a:t>
            </a:r>
            <a:endParaRPr 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E2CCC7-4CE6-4796-A481-39982BD06779}"/>
                  </a:ext>
                </a:extLst>
              </p:cNvPr>
              <p:cNvSpPr txBox="1"/>
              <p:nvPr/>
            </p:nvSpPr>
            <p:spPr>
              <a:xfrm>
                <a:off x="1943100" y="754737"/>
                <a:ext cx="9353550" cy="4493538"/>
              </a:xfrm>
              <a:prstGeom prst="rect">
                <a:avLst/>
              </a:prstGeom>
              <a:noFill/>
            </p:spPr>
            <p:txBody>
              <a:bodyPr wrap="square" rtlCol="0">
                <a:spAutoFit/>
              </a:bodyPr>
              <a:lstStyle/>
              <a:p>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gói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1.main: </a:t>
                </a:r>
                <a:r>
                  <a:rPr lang="en-US" sz="2200" dirty="0" err="1">
                    <a:latin typeface="Times New Roman" panose="02020603050405020304" pitchFamily="18" charset="0"/>
                    <a:cs typeface="Times New Roman" panose="02020603050405020304" pitchFamily="18" charset="0"/>
                  </a:rPr>
                  <a:t>thuật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2.nhapdulieu: </a:t>
                </a:r>
                <a:r>
                  <a:rPr lang="en-US" sz="2200" dirty="0" err="1">
                    <a:latin typeface="Times New Roman" panose="02020603050405020304" pitchFamily="18" charset="0"/>
                    <a:cs typeface="Times New Roman" panose="02020603050405020304" pitchFamily="18" charset="0"/>
                  </a:rPr>
                  <a:t>nhập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thức</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3.fixeta: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eta </a:t>
                </a:r>
                <a:r>
                  <a:rPr lang="en-US" sz="2200" dirty="0" err="1">
                    <a:latin typeface="Times New Roman" panose="02020603050405020304" pitchFamily="18" charset="0"/>
                    <a:cs typeface="Times New Roman" panose="02020603050405020304" pitchFamily="18" charset="0"/>
                  </a:rPr>
                  <a:t>động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pháp</a:t>
                </a:r>
                <a:r>
                  <a:rPr lang="en-US" sz="2200" dirty="0">
                    <a:latin typeface="Times New Roman" panose="02020603050405020304" pitchFamily="18" charset="0"/>
                    <a:cs typeface="Times New Roman" panose="02020603050405020304" pitchFamily="18" charset="0"/>
                  </a:rPr>
                  <a:t> gradient-descent</a:t>
                </a:r>
              </a:p>
              <a:p>
                <a:r>
                  <a:rPr lang="en-US" sz="2200" i="1" dirty="0">
                    <a:latin typeface="Times New Roman" panose="02020603050405020304" pitchFamily="18" charset="0"/>
                    <a:cs typeface="Times New Roman" panose="02020603050405020304" pitchFamily="18" charset="0"/>
                  </a:rPr>
                  <a:t>4.distance_of_root: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khoảng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nghiệm</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5.finding_root: </a:t>
                </a:r>
                <a:r>
                  <a:rPr lang="en-US" sz="2200" dirty="0" err="1">
                    <a:latin typeface="Times New Roman" panose="02020603050405020304" pitchFamily="18" charset="0"/>
                    <a:cs typeface="Times New Roman" panose="02020603050405020304" pitchFamily="18" charset="0"/>
                  </a:rPr>
                  <a:t>dùng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pháp</a:t>
                </a:r>
                <a:r>
                  <a:rPr lang="en-US" sz="2200" dirty="0">
                    <a:latin typeface="Times New Roman" panose="02020603050405020304" pitchFamily="18" charset="0"/>
                    <a:cs typeface="Times New Roman" panose="02020603050405020304" pitchFamily="18" charset="0"/>
                  </a:rPr>
                  <a:t> chia </a:t>
                </a:r>
                <a:r>
                  <a:rPr lang="en-US" sz="2200" dirty="0" err="1">
                    <a:latin typeface="Times New Roman" panose="02020603050405020304" pitchFamily="18" charset="0"/>
                    <a:cs typeface="Times New Roman" panose="02020603050405020304" pitchFamily="18" charset="0"/>
                  </a:rPr>
                  <a:t>đôi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nghiệm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khoảng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nghiệm</a:t>
                </a:r>
                <a:r>
                  <a:rPr lang="en-US" sz="2200" dirty="0">
                    <a:latin typeface="Times New Roman" panose="02020603050405020304" pitchFamily="18" charset="0"/>
                    <a:cs typeface="Times New Roman" panose="02020603050405020304" pitchFamily="18" charset="0"/>
                  </a:rPr>
                  <a:t>.</a:t>
                </a:r>
              </a:p>
              <a:p>
                <a:r>
                  <a:rPr lang="en-US" sz="2200" i="1" dirty="0">
                    <a:latin typeface="Times New Roman" panose="02020603050405020304" pitchFamily="18" charset="0"/>
                    <a:cs typeface="Times New Roman" panose="02020603050405020304" pitchFamily="18" charset="0"/>
                  </a:rPr>
                  <a:t>6. f: </a:t>
                </a:r>
                <a:r>
                  <a:rPr lang="en-US" sz="2200" dirty="0" err="1">
                    <a:latin typeface="Times New Roman" panose="02020603050405020304" pitchFamily="18" charset="0"/>
                    <a:cs typeface="Times New Roman" panose="02020603050405020304" pitchFamily="18" charset="0"/>
                  </a:rPr>
                  <a:t>xây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hàm</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sz="2200" i="1" dirty="0" smtClean="0">
                        <a:latin typeface="Cambria Math" panose="02040503050406030204" pitchFamily="18" charset="0"/>
                        <a:cs typeface="Times New Roman" panose="02020603050405020304" pitchFamily="18" charset="0"/>
                      </a:rPr>
                      <m:t>𝑓</m:t>
                    </m:r>
                    <m:r>
                      <a:rPr lang="en-US" sz="2200" i="1" dirty="0" smtClean="0">
                        <a:latin typeface="Cambria Math" panose="02040503050406030204" pitchFamily="18" charset="0"/>
                        <a:cs typeface="Times New Roman" panose="02020603050405020304" pitchFamily="18" charset="0"/>
                      </a:rPr>
                      <m:t>(</m:t>
                    </m:r>
                    <m:r>
                      <a:rPr lang="en-US" sz="2200" i="1" dirty="0" smtClean="0">
                        <a:latin typeface="Cambria Math" panose="02040503050406030204" pitchFamily="18" charset="0"/>
                        <a:cs typeface="Times New Roman" panose="02020603050405020304" pitchFamily="18" charset="0"/>
                      </a:rPr>
                      <m:t>𝑥</m:t>
                    </m:r>
                    <m:r>
                      <a:rPr lang="en-US" sz="2200" i="1" dirty="0" smtClean="0">
                        <a:latin typeface="Cambria Math" panose="02040503050406030204" pitchFamily="18" charset="0"/>
                        <a:cs typeface="Times New Roman" panose="02020603050405020304" pitchFamily="18" charset="0"/>
                      </a:rPr>
                      <m:t>)</m:t>
                    </m:r>
                  </m:oMath>
                </a14:m>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7.df: </a:t>
                </a:r>
                <a:r>
                  <a:rPr lang="en-US" sz="2200" dirty="0" err="1">
                    <a:latin typeface="Times New Roman" panose="02020603050405020304" pitchFamily="18" charset="0"/>
                    <a:cs typeface="Times New Roman" panose="02020603050405020304" pitchFamily="18" charset="0"/>
                  </a:rPr>
                  <a:t>xây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hàm</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sz="2200" i="1" dirty="0" smtClean="0">
                        <a:latin typeface="Cambria Math" panose="02040503050406030204" pitchFamily="18" charset="0"/>
                        <a:cs typeface="Times New Roman" panose="02020603050405020304" pitchFamily="18" charset="0"/>
                      </a:rPr>
                      <m:t>𝑓</m:t>
                    </m:r>
                    <m:r>
                      <a:rPr lang="en-US" sz="2200" i="1" dirty="0" smtClean="0">
                        <a:latin typeface="Cambria Math" panose="02040503050406030204" pitchFamily="18" charset="0"/>
                        <a:cs typeface="Times New Roman" panose="02020603050405020304" pitchFamily="18" charset="0"/>
                      </a:rPr>
                      <m:t>’(</m:t>
                    </m:r>
                    <m:r>
                      <a:rPr lang="en-US" sz="2200" i="1" dirty="0" smtClean="0">
                        <a:latin typeface="Cambria Math" panose="02040503050406030204" pitchFamily="18" charset="0"/>
                        <a:cs typeface="Times New Roman" panose="02020603050405020304" pitchFamily="18" charset="0"/>
                      </a:rPr>
                      <m:t>𝑥</m:t>
                    </m:r>
                    <m:r>
                      <a:rPr lang="en-US" sz="2200" i="1" dirty="0"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đạo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hàm</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sz="2200" i="1" dirty="0" smtClean="0">
                        <a:latin typeface="Cambria Math" panose="02040503050406030204" pitchFamily="18" charset="0"/>
                        <a:cs typeface="Times New Roman" panose="02020603050405020304" pitchFamily="18" charset="0"/>
                      </a:rPr>
                      <m:t>𝑓</m:t>
                    </m:r>
                    <m:r>
                      <a:rPr lang="en-US" sz="2200" i="1" dirty="0" smtClean="0">
                        <a:latin typeface="Cambria Math" panose="02040503050406030204" pitchFamily="18" charset="0"/>
                        <a:cs typeface="Times New Roman" panose="02020603050405020304" pitchFamily="18" charset="0"/>
                      </a:rPr>
                      <m:t>(</m:t>
                    </m:r>
                    <m:r>
                      <a:rPr lang="en-US" sz="2200" i="1" dirty="0" smtClean="0">
                        <a:latin typeface="Cambria Math" panose="02040503050406030204" pitchFamily="18" charset="0"/>
                        <a:cs typeface="Times New Roman" panose="02020603050405020304" pitchFamily="18" charset="0"/>
                      </a:rPr>
                      <m:t>𝑥</m:t>
                    </m:r>
                    <m:r>
                      <a:rPr lang="en-US" sz="2200" i="1" dirty="0" smtClean="0">
                        <a:latin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mc:Choice>
        <mc:Fallback xmlns="">
          <p:sp>
            <p:nvSpPr>
              <p:cNvPr id="5" name="TextBox 4">
                <a:extLst>
                  <a:ext uri="{FF2B5EF4-FFF2-40B4-BE49-F238E27FC236}">
                    <a16:creationId xmlns:a16="http://schemas.microsoft.com/office/drawing/2014/main" id="{CCE2CCC7-4CE6-4796-A481-39982BD06779}"/>
                  </a:ext>
                </a:extLst>
              </p:cNvPr>
              <p:cNvSpPr txBox="1">
                <a:spLocks noRot="1" noChangeAspect="1" noMove="1" noResize="1" noEditPoints="1" noAdjustHandles="1" noChangeArrowheads="1" noChangeShapeType="1" noTextEdit="1"/>
              </p:cNvSpPr>
              <p:nvPr/>
            </p:nvSpPr>
            <p:spPr>
              <a:xfrm>
                <a:off x="1943100" y="754737"/>
                <a:ext cx="9353550" cy="4493538"/>
              </a:xfrm>
              <a:prstGeom prst="rect">
                <a:avLst/>
              </a:prstGeom>
              <a:blipFill>
                <a:blip r:embed="rId2"/>
                <a:stretch>
                  <a:fillRect l="-847" t="-950"/>
                </a:stretch>
              </a:blipFill>
            </p:spPr>
            <p:txBody>
              <a:bodyPr/>
              <a:lstStyle/>
              <a:p>
                <a:r>
                  <a:rPr lang="en-US">
                    <a:noFill/>
                  </a:rPr>
                  <a:t> </a:t>
                </a:r>
              </a:p>
            </p:txBody>
          </p:sp>
        </mc:Fallback>
      </mc:AlternateContent>
    </p:spTree>
    <p:extLst>
      <p:ext uri="{BB962C8B-B14F-4D97-AF65-F5344CB8AC3E}">
        <p14:creationId xmlns:p14="http://schemas.microsoft.com/office/powerpoint/2010/main" val="402959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7FFA7B-E3C6-4715-9453-1AD38CD6161A}"/>
              </a:ext>
            </a:extLst>
          </p:cNvPr>
          <p:cNvSpPr txBox="1"/>
          <p:nvPr/>
        </p:nvSpPr>
        <p:spPr>
          <a:xfrm>
            <a:off x="1714500" y="409575"/>
            <a:ext cx="10029825" cy="2062103"/>
          </a:xfrm>
          <a:prstGeom prst="rect">
            <a:avLst/>
          </a:prstGeom>
          <a:noFill/>
        </p:spPr>
        <p:txBody>
          <a:bodyPr wrap="square" rtlCol="0">
            <a:spAutoFit/>
          </a:bodyPr>
          <a:lstStyle/>
          <a:p>
            <a:pPr marL="342900" indent="-342900">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main</a:t>
            </a:r>
          </a:p>
          <a:p>
            <a:r>
              <a:rPr lang="en-US" sz="2000" i="1" dirty="0">
                <a:latin typeface="Times New Roman" panose="02020603050405020304" pitchFamily="18" charset="0"/>
                <a:cs typeface="Times New Roman" panose="02020603050405020304" pitchFamily="18" charset="0"/>
              </a:rPr>
              <a:t>Input: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B9C5F3D-0159-411F-B3DB-BDBA7E70A847}"/>
                  </a:ext>
                </a:extLst>
              </p:cNvPr>
              <p:cNvSpPr txBox="1"/>
              <p:nvPr/>
            </p:nvSpPr>
            <p:spPr>
              <a:xfrm>
                <a:off x="1714499" y="2404646"/>
                <a:ext cx="10029825" cy="254967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Nhập </a:t>
                </a:r>
                <a:r>
                  <a:rPr lang="en-US" sz="2000" dirty="0" err="1">
                    <a:latin typeface="Times New Roman" panose="02020603050405020304" pitchFamily="18" charset="0"/>
                    <a:cs typeface="Times New Roman" panose="02020603050405020304" pitchFamily="18" charset="0"/>
                  </a:rPr>
                  <a:t>bậc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𝑛</m:t>
                    </m:r>
                  </m:oMath>
                </a14:m>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000" i="1" dirty="0" smtClean="0">
                          <a:latin typeface="Cambria Math" panose="02040503050406030204" pitchFamily="18" charset="0"/>
                          <a:cs typeface="Times New Roman" panose="02020603050405020304" pitchFamily="18" charset="0"/>
                        </a:rPr>
                        <m:t>h𝑒𝑠𝑜</m:t>
                      </m:r>
                      <m:r>
                        <a:rPr lang="en-US" sz="2000" i="1" dirty="0" err="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i="1" dirty="0" err="1">
                          <a:latin typeface="Cambria Math" panose="02040503050406030204" pitchFamily="18" charset="0"/>
                          <a:cs typeface="Times New Roman" panose="02020603050405020304" pitchFamily="18" charset="0"/>
                        </a:rPr>
                        <m:t>𝑛h𝑎𝑝𝑑𝑢𝑙𝑖𝑒𝑢</m:t>
                      </m:r>
                      <m:r>
                        <a:rPr lang="en-US" sz="2000" i="1" dirty="0" smtClean="0">
                          <a:latin typeface="Cambria Math" panose="02040503050406030204" pitchFamily="18" charset="0"/>
                          <a:cs typeface="Times New Roman" panose="02020603050405020304" pitchFamily="18" charset="0"/>
                        </a:rPr>
                        <m:t>(</m:t>
                      </m:r>
                      <m:r>
                        <a:rPr lang="en-US" sz="2000" i="1" dirty="0" smtClean="0">
                          <a:latin typeface="Cambria Math" panose="02040503050406030204" pitchFamily="18" charset="0"/>
                          <a:cs typeface="Times New Roman" panose="02020603050405020304" pitchFamily="18" charset="0"/>
                        </a:rPr>
                        <m:t>𝑛</m:t>
                      </m:r>
                      <m:r>
                        <a:rPr lang="en-US" sz="2000" i="1" dirty="0" smtClean="0">
                          <a:latin typeface="Cambria Math" panose="02040503050406030204" pitchFamily="18" charset="0"/>
                          <a:cs typeface="Times New Roman" panose="02020603050405020304" pitchFamily="18" charset="0"/>
                        </a:rPr>
                        <m:t>)</m:t>
                      </m:r>
                    </m:oMath>
                  </m:oMathPara>
                </a14:m>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𝑟</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f>
                        <m:f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𝑎𝑏𝑠</m:t>
                          </m:r>
                          <m:d>
                            <m:d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func>
                                <m:func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000" b="0" i="0" smtClean="0">
                                      <a:latin typeface="Cambria Math" panose="02040503050406030204" pitchFamily="18" charset="0"/>
                                      <a:ea typeface="Cambria Math" panose="02040503050406030204" pitchFamily="18" charset="0"/>
                                      <a:cs typeface="Times New Roman" panose="02020603050405020304" pitchFamily="18" charset="0"/>
                                    </a:rPr>
                                    <m:t>max</m:t>
                                  </m:r>
                                </m:fName>
                                <m:e>
                                  <m:d>
                                    <m:d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h𝑒𝑠𝑜</m:t>
                                      </m:r>
                                    </m:e>
                                  </m:d>
                                </m:e>
                              </m:func>
                            </m:e>
                          </m:d>
                        </m:num>
                        <m:den>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𝑎𝑏𝑠</m:t>
                          </m:r>
                          <m:d>
                            <m:d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h𝑒𝑠𝑜</m:t>
                              </m:r>
                              <m:d>
                                <m:dPr>
                                  <m:begChr m:val="["/>
                                  <m:endChr m:val="]"/>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m:t>
                                  </m:r>
                                </m:e>
                              </m:d>
                            </m:e>
                          </m:d>
                        </m:den>
                      </m:f>
                    </m:oMath>
                  </m:oMathPara>
                </a14:m>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ra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𝑟</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𝑟</m:t>
                        </m:r>
                      </m:e>
                    </m:d>
                  </m:oMath>
                </a14:m>
                <a:endParaRPr lang="en-US" sz="20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000" i="1" dirty="0" smtClean="0">
                          <a:latin typeface="Cambria Math" panose="02040503050406030204" pitchFamily="18" charset="0"/>
                          <a:cs typeface="Times New Roman" panose="02020603050405020304" pitchFamily="18" charset="0"/>
                        </a:rPr>
                        <m:t>𝑟</m:t>
                      </m:r>
                      <m:r>
                        <a:rPr lang="en-US" sz="2000" b="0" i="1" dirty="0">
                          <a:latin typeface="Cambria Math" panose="02040503050406030204" pitchFamily="18" charset="0"/>
                          <a:cs typeface="Times New Roman" panose="02020603050405020304" pitchFamily="18" charset="0"/>
                        </a:rPr>
                        <m:t>𝑒𝑠𝑢𝑙𝑡</m:t>
                      </m:r>
                      <m:r>
                        <a:rPr lang="en-US" sz="2000" b="0" i="1" dirty="0">
                          <a:latin typeface="Cambria Math" panose="02040503050406030204" pitchFamily="18" charset="0"/>
                          <a:cs typeface="Times New Roman" panose="02020603050405020304" pitchFamily="18" charset="0"/>
                        </a:rPr>
                        <m:t> ←</m:t>
                      </m:r>
                      <m:r>
                        <a:rPr lang="en-US" sz="2000" b="0" i="1" dirty="0" smtClean="0">
                          <a:latin typeface="Cambria Math" panose="02040503050406030204" pitchFamily="18" charset="0"/>
                          <a:cs typeface="Times New Roman" panose="02020603050405020304" pitchFamily="18" charset="0"/>
                        </a:rPr>
                        <m:t>𝑑𝑖𝑠𝑡𝑎𝑛𝑐𝑒</m:t>
                      </m:r>
                      <m:r>
                        <a:rPr lang="en-US" sz="2000" b="0" i="1" dirty="0" smtClean="0">
                          <a:latin typeface="Cambria Math" panose="02040503050406030204" pitchFamily="18" charset="0"/>
                          <a:cs typeface="Times New Roman" panose="02020603050405020304" pitchFamily="18" charset="0"/>
                        </a:rPr>
                        <m:t>_</m:t>
                      </m:r>
                      <m:r>
                        <a:rPr lang="en-US" sz="2000" b="0" i="1" dirty="0" smtClean="0">
                          <a:latin typeface="Cambria Math" panose="02040503050406030204" pitchFamily="18" charset="0"/>
                          <a:cs typeface="Times New Roman" panose="02020603050405020304" pitchFamily="18" charset="0"/>
                        </a:rPr>
                        <m:t>𝑜𝑓</m:t>
                      </m:r>
                      <m:r>
                        <a:rPr lang="en-US" sz="2000" b="0" i="1" dirty="0" smtClean="0">
                          <a:latin typeface="Cambria Math" panose="02040503050406030204" pitchFamily="18" charset="0"/>
                          <a:cs typeface="Times New Roman" panose="02020603050405020304" pitchFamily="18" charset="0"/>
                        </a:rPr>
                        <m:t>_</m:t>
                      </m:r>
                      <m:r>
                        <a:rPr lang="en-US" sz="2000" b="0" i="1" dirty="0" smtClean="0">
                          <a:latin typeface="Cambria Math" panose="02040503050406030204" pitchFamily="18" charset="0"/>
                          <a:cs typeface="Times New Roman" panose="02020603050405020304" pitchFamily="18" charset="0"/>
                        </a:rPr>
                        <m:t>𝑟𝑜𝑜𝑡</m:t>
                      </m:r>
                      <m:r>
                        <a:rPr lang="en-US" sz="2000" b="0" i="1" dirty="0" smtClean="0">
                          <a:latin typeface="Cambria Math" panose="02040503050406030204" pitchFamily="18" charset="0"/>
                          <a:cs typeface="Times New Roman" panose="02020603050405020304" pitchFamily="18" charset="0"/>
                        </a:rPr>
                        <m:t>(</m:t>
                      </m:r>
                      <m:r>
                        <a:rPr lang="en-US" sz="2000" b="0" i="1" dirty="0" smtClean="0">
                          <a:latin typeface="Cambria Math" panose="02040503050406030204" pitchFamily="18" charset="0"/>
                          <a:cs typeface="Times New Roman" panose="02020603050405020304" pitchFamily="18" charset="0"/>
                        </a:rPr>
                        <m:t>𝑓</m:t>
                      </m:r>
                      <m:r>
                        <a:rPr lang="en-US" sz="2000" b="0" i="1" dirty="0" smtClean="0">
                          <a:latin typeface="Cambria Math" panose="02040503050406030204" pitchFamily="18" charset="0"/>
                          <a:cs typeface="Times New Roman" panose="02020603050405020304" pitchFamily="18" charset="0"/>
                        </a:rPr>
                        <m:t>,−</m:t>
                      </m:r>
                      <m:r>
                        <a:rPr lang="en-US" sz="2000" b="0" i="1" dirty="0" err="1" smtClean="0">
                          <a:latin typeface="Cambria Math" panose="02040503050406030204" pitchFamily="18" charset="0"/>
                          <a:cs typeface="Times New Roman" panose="02020603050405020304" pitchFamily="18" charset="0"/>
                        </a:rPr>
                        <m:t>𝑟</m:t>
                      </m:r>
                      <m:r>
                        <a:rPr lang="en-US" sz="2000" b="0" i="1" dirty="0" err="1" smtClean="0">
                          <a:latin typeface="Cambria Math" panose="02040503050406030204" pitchFamily="18" charset="0"/>
                          <a:cs typeface="Times New Roman" panose="02020603050405020304" pitchFamily="18" charset="0"/>
                        </a:rPr>
                        <m:t>,</m:t>
                      </m:r>
                      <m:r>
                        <a:rPr lang="en-US" sz="2000" b="0" i="1" dirty="0" err="1" smtClean="0">
                          <a:latin typeface="Cambria Math" panose="02040503050406030204" pitchFamily="18" charset="0"/>
                          <a:cs typeface="Times New Roman" panose="02020603050405020304" pitchFamily="18" charset="0"/>
                        </a:rPr>
                        <m:t>𝑟</m:t>
                      </m:r>
                      <m:r>
                        <a:rPr lang="en-US" sz="2000" b="0" i="1" dirty="0" smtClean="0">
                          <a:latin typeface="Cambria Math" panose="02040503050406030204" pitchFamily="18" charset="0"/>
                          <a:cs typeface="Times New Roman" panose="02020603050405020304" pitchFamily="18" charset="0"/>
                        </a:rPr>
                        <m:t>) </m:t>
                      </m:r>
                    </m:oMath>
                  </m:oMathPara>
                </a14:m>
                <a:endParaRPr lang="en-US" sz="2000" b="0" i="1" dirty="0">
                  <a:latin typeface="Times New Roman" panose="02020603050405020304" pitchFamily="18" charset="0"/>
                  <a:cs typeface="Times New Roman" panose="02020603050405020304" pitchFamily="18" charset="0"/>
                </a:endParaRPr>
              </a:p>
              <a:p>
                <a:r>
                  <a:rPr lang="en-US" sz="2000" b="0" dirty="0">
                    <a:latin typeface="Times New Roman" panose="02020603050405020304" pitchFamily="18" charset="0"/>
                    <a:cs typeface="Times New Roman" panose="02020603050405020304" pitchFamily="18" charset="0"/>
                  </a:rPr>
                  <a:t>In ra </a:t>
                </a:r>
                <a:r>
                  <a:rPr lang="en-US" sz="2000" b="0" dirty="0" err="1">
                    <a:latin typeface="Times New Roman" panose="02020603050405020304" pitchFamily="18" charset="0"/>
                    <a:cs typeface="Times New Roman" panose="02020603050405020304" pitchFamily="18" charset="0"/>
                  </a:rPr>
                  <a:t>mảng</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các</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cực</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trị</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có</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thể</a:t>
                </a:r>
                <a:r>
                  <a:rPr lang="en-US" sz="2000" b="0" dirty="0">
                    <a:latin typeface="Times New Roman" panose="02020603050405020304" pitchFamily="18" charset="0"/>
                    <a:cs typeface="Times New Roman" panose="02020603050405020304" pitchFamily="18" charset="0"/>
                  </a:rPr>
                  <a:t>: </a:t>
                </a:r>
                <a14:m>
                  <m:oMath xmlns:m="http://schemas.openxmlformats.org/officeDocument/2006/math">
                    <m:r>
                      <a:rPr lang="en-US" sz="2000" b="0" i="1" dirty="0" smtClean="0">
                        <a:latin typeface="Cambria Math" panose="02040503050406030204" pitchFamily="18" charset="0"/>
                        <a:cs typeface="Times New Roman" panose="02020603050405020304" pitchFamily="18" charset="0"/>
                      </a:rPr>
                      <m:t>𝑟𝑒𝑠𝑢𝑙𝑡</m:t>
                    </m:r>
                  </m:oMath>
                </a14:m>
                <a:endParaRPr lang="en-US" sz="2000" b="0" i="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6B9C5F3D-0159-411F-B3DB-BDBA7E70A847}"/>
                  </a:ext>
                </a:extLst>
              </p:cNvPr>
              <p:cNvSpPr txBox="1">
                <a:spLocks noRot="1" noChangeAspect="1" noMove="1" noResize="1" noEditPoints="1" noAdjustHandles="1" noChangeArrowheads="1" noChangeShapeType="1" noTextEdit="1"/>
              </p:cNvSpPr>
              <p:nvPr/>
            </p:nvSpPr>
            <p:spPr>
              <a:xfrm>
                <a:off x="1714499" y="2404646"/>
                <a:ext cx="10029825" cy="2549672"/>
              </a:xfrm>
              <a:prstGeom prst="rect">
                <a:avLst/>
              </a:prstGeom>
              <a:blipFill>
                <a:blip r:embed="rId2"/>
                <a:stretch>
                  <a:fillRect l="-608" t="-1193"/>
                </a:stretch>
              </a:blipFill>
            </p:spPr>
            <p:txBody>
              <a:bodyPr/>
              <a:lstStyle/>
              <a:p>
                <a:r>
                  <a:rPr lang="en-US">
                    <a:noFill/>
                  </a:rPr>
                  <a:t> </a:t>
                </a:r>
              </a:p>
            </p:txBody>
          </p:sp>
        </mc:Fallback>
      </mc:AlternateContent>
    </p:spTree>
    <p:extLst>
      <p:ext uri="{BB962C8B-B14F-4D97-AF65-F5344CB8AC3E}">
        <p14:creationId xmlns:p14="http://schemas.microsoft.com/office/powerpoint/2010/main" val="151210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7FFA7B-E3C6-4715-9453-1AD38CD6161A}"/>
              </a:ext>
            </a:extLst>
          </p:cNvPr>
          <p:cNvSpPr txBox="1"/>
          <p:nvPr/>
        </p:nvSpPr>
        <p:spPr>
          <a:xfrm>
            <a:off x="1714500" y="409575"/>
            <a:ext cx="10029825" cy="2062103"/>
          </a:xfrm>
          <a:prstGeom prst="rect">
            <a:avLst/>
          </a:prstGeom>
          <a:noFill/>
        </p:spPr>
        <p:txBody>
          <a:bodyPr wrap="square" rtlCol="0">
            <a:spAutoFit/>
          </a:bodyPr>
          <a:lstStyle/>
          <a:p>
            <a:pPr marL="342900" indent="-342900">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main</a:t>
            </a:r>
          </a:p>
          <a:p>
            <a:r>
              <a:rPr lang="en-US" sz="2000" i="1" dirty="0">
                <a:latin typeface="Times New Roman" panose="02020603050405020304" pitchFamily="18" charset="0"/>
                <a:cs typeface="Times New Roman" panose="02020603050405020304" pitchFamily="18" charset="0"/>
              </a:rPr>
              <a:t>Input: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B9C5F3D-0159-411F-B3DB-BDBA7E70A847}"/>
                  </a:ext>
                </a:extLst>
              </p:cNvPr>
              <p:cNvSpPr txBox="1"/>
              <p:nvPr/>
            </p:nvSpPr>
            <p:spPr>
              <a:xfrm>
                <a:off x="1714499" y="1971259"/>
                <a:ext cx="10029825" cy="3550459"/>
              </a:xfrm>
              <a:prstGeom prst="rect">
                <a:avLst/>
              </a:prstGeom>
              <a:noFill/>
            </p:spPr>
            <p:txBody>
              <a:bodyPr wrap="square" rtlCol="0">
                <a:spAutoFit/>
              </a:bodyPr>
              <a:lstStyle/>
              <a:p>
                <a:r>
                  <a:rPr lang="en-US" b="0" dirty="0">
                    <a:latin typeface="Times New Roman" panose="02020603050405020304" pitchFamily="18" charset="0"/>
                    <a:cs typeface="Times New Roman" panose="02020603050405020304" pitchFamily="18" charset="0"/>
                  </a:rPr>
                  <a:t>Khởi </a:t>
                </a:r>
                <a:r>
                  <a:rPr lang="en-US" b="0" dirty="0" err="1">
                    <a:latin typeface="Times New Roman" panose="02020603050405020304" pitchFamily="18" charset="0"/>
                    <a:cs typeface="Times New Roman" panose="02020603050405020304" pitchFamily="18" charset="0"/>
                  </a:rPr>
                  <a:t>tạo</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mảng</a:t>
                </a:r>
                <a:r>
                  <a:rPr lang="en-US" b="0"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𝑝</m:t>
                    </m:r>
                  </m:oMath>
                </a14:m>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chứa</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các</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nghiệm</a:t>
                </a:r>
                <a:r>
                  <a:rPr lang="en-US" b="0"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oMath>
                </a14:m>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trong</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từng</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khoảng</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cách</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ly</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nghiệm</a:t>
                </a:r>
                <a:r>
                  <a:rPr lang="en-US" b="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=0</m:t>
                    </m:r>
                  </m:oMath>
                </a14:m>
                <a:r>
                  <a:rPr lang="en-US" b="0" dirty="0">
                    <a:latin typeface="Times New Roman" panose="02020603050405020304" pitchFamily="18" charset="0"/>
                    <a:cs typeface="Times New Roman" panose="02020603050405020304" pitchFamily="18" charset="0"/>
                  </a:rPr>
                  <a:t> to </a:t>
                </a:r>
                <a14:m>
                  <m:oMath xmlns:m="http://schemas.openxmlformats.org/officeDocument/2006/math">
                    <m:r>
                      <a:rPr lang="en-US" b="0" i="1" smtClean="0">
                        <a:latin typeface="Cambria Math" panose="02040503050406030204" pitchFamily="18" charset="0"/>
                        <a:cs typeface="Times New Roman" panose="02020603050405020304" pitchFamily="18" charset="0"/>
                      </a:rPr>
                      <m:t>𝑙𝑒𝑛</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𝑟𝑒𝑠𝑢𝑙𝑡</m:t>
                        </m:r>
                      </m:e>
                    </m:d>
                    <m:r>
                      <a:rPr lang="en-US" b="0" i="1" smtClean="0">
                        <a:latin typeface="Cambria Math" panose="02040503050406030204" pitchFamily="18" charset="0"/>
                        <a:cs typeface="Times New Roman" panose="02020603050405020304" pitchFamily="18" charset="0"/>
                      </a:rPr>
                      <m:t>−2</m:t>
                    </m:r>
                  </m:oMath>
                </a14:m>
                <a:r>
                  <a:rPr lang="en-US" b="0" dirty="0">
                    <a:latin typeface="Times New Roman" panose="02020603050405020304" pitchFamily="18" charset="0"/>
                    <a:cs typeface="Times New Roman" panose="02020603050405020304" pitchFamily="18" charset="0"/>
                  </a:rPr>
                  <a:t> do</a:t>
                </a:r>
              </a:p>
              <a:p>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𝑎𝑖</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𝑟𝑒𝑠𝑢𝑙𝑡</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m:t>
                    </m:r>
                  </m:oMath>
                </a14:m>
                <a:endParaRPr lang="en-US" b="0" dirty="0">
                  <a:latin typeface="Times New Roman" panose="02020603050405020304" pitchFamily="18" charset="0"/>
                  <a:cs typeface="Times New Roman" panose="02020603050405020304" pitchFamily="18" charset="0"/>
                </a:endParaRPr>
              </a:p>
              <a:p>
                <a:r>
                  <a:rPr lang="en-US" b="0" dirty="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𝑏𝑖</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𝑟𝑒𝑠𝑢𝑙𝑡</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oMath>
                </a14:m>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𝑙𝑙</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𝑖𝑛𝑡</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ea typeface="Cambria Math" panose="02040503050406030204" pitchFamily="18" charset="0"/>
                            <a:cs typeface="Times New Roman" panose="02020603050405020304" pitchFamily="18" charset="0"/>
                          </a:rPr>
                          <m:t>𝑙𝑜𝑔</m:t>
                        </m:r>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𝑏𝑖</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𝑎𝑖</m:t>
                            </m:r>
                          </m:e>
                        </m:d>
                      </m:num>
                      <m:den>
                        <m:r>
                          <a:rPr lang="en-US" b="0" i="1" smtClean="0">
                            <a:latin typeface="Cambria Math" panose="02040503050406030204" pitchFamily="18" charset="0"/>
                            <a:ea typeface="Cambria Math" panose="02040503050406030204" pitchFamily="18" charset="0"/>
                            <a:cs typeface="Times New Roman" panose="02020603050405020304" pitchFamily="18" charset="0"/>
                          </a:rPr>
                          <m:t>𝐵𝐸𝑇𝐴</m:t>
                        </m:r>
                      </m:den>
                    </m:f>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b="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In ra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đôi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thuyết</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smtClean="0">
                        <a:latin typeface="Cambria Math" panose="02040503050406030204" pitchFamily="18" charset="0"/>
                        <a:cs typeface="Times New Roman" panose="02020603050405020304" pitchFamily="18" charset="0"/>
                      </a:rPr>
                      <m:t>𝑙𝑙</m:t>
                    </m:r>
                  </m:oMath>
                </a14:m>
                <a:endParaRPr lang="en-US" b="0" dirty="0">
                  <a:latin typeface="Times New Roman" panose="02020603050405020304" pitchFamily="18" charset="0"/>
                  <a:cs typeface="Times New Roman" panose="02020603050405020304" pitchFamily="18" charset="0"/>
                </a:endParaRPr>
              </a:p>
              <a:p>
                <a:r>
                  <a:rPr lang="en-US" b="0" dirty="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𝑙</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𝑓𝑖𝑛𝑑𝑖𝑛𝑔</m:t>
                    </m:r>
                    <m:r>
                      <a:rPr lang="en-US" b="0" i="1" smtClean="0">
                        <a:latin typeface="Cambria Math" panose="02040503050406030204" pitchFamily="18" charset="0"/>
                        <a:ea typeface="Cambria Math" panose="02040503050406030204" pitchFamily="18" charset="0"/>
                        <a:cs typeface="Times New Roman" panose="02020603050405020304" pitchFamily="18" charset="0"/>
                      </a:rPr>
                      <m:t>_</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𝑟𝑜𝑜𝑡</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𝑓</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𝑎𝑖</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𝑏𝑖</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b="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smtClean="0">
                        <a:latin typeface="Cambria Math" panose="02040503050406030204" pitchFamily="18" charset="0"/>
                        <a:cs typeface="Times New Roman" panose="02020603050405020304" pitchFamily="18" charset="0"/>
                      </a:rPr>
                      <m:t>𝑝</m:t>
                    </m:r>
                    <m:r>
                      <a:rPr lang="en-US" i="1" dirty="0" smtClean="0">
                        <a:latin typeface="Cambria Math" panose="02040503050406030204" pitchFamily="18" charset="0"/>
                        <a:cs typeface="Times New Roman" panose="02020603050405020304" pitchFamily="18" charset="0"/>
                      </a:rPr>
                      <m:t>.</m:t>
                    </m:r>
                    <m:r>
                      <a:rPr lang="en-US" i="1" dirty="0" smtClean="0">
                        <a:latin typeface="Cambria Math" panose="02040503050406030204" pitchFamily="18" charset="0"/>
                        <a:cs typeface="Times New Roman" panose="02020603050405020304" pitchFamily="18" charset="0"/>
                      </a:rPr>
                      <m:t>𝑎𝑝𝑝𝑒𝑛𝑑</m:t>
                    </m:r>
                    <m:r>
                      <a:rPr lang="en-US" i="1" dirty="0" smtClean="0">
                        <a:latin typeface="Cambria Math" panose="02040503050406030204" pitchFamily="18" charset="0"/>
                        <a:cs typeface="Times New Roman" panose="02020603050405020304" pitchFamily="18" charset="0"/>
                      </a:rPr>
                      <m:t>(</m:t>
                    </m:r>
                    <m:r>
                      <a:rPr lang="en-US" i="1" dirty="0" smtClean="0">
                        <a:latin typeface="Cambria Math" panose="02040503050406030204" pitchFamily="18" charset="0"/>
                        <a:cs typeface="Times New Roman" panose="02020603050405020304" pitchFamily="18" charset="0"/>
                      </a:rPr>
                      <m:t>𝑥</m:t>
                    </m:r>
                    <m:r>
                      <a:rPr lang="en-US" i="1" dirty="0" smtClean="0">
                        <a:latin typeface="Cambria Math" panose="02040503050406030204" pitchFamily="18" charset="0"/>
                        <a:cs typeface="Times New Roman" panose="02020603050405020304" pitchFamily="18" charset="0"/>
                      </a:rPr>
                      <m:t>)</m:t>
                    </m:r>
                  </m:oMath>
                </a14:m>
                <a:endParaRPr lang="en-US" b="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In ra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đôi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𝑙</m:t>
                    </m:r>
                  </m:oMath>
                </a14:m>
                <a:r>
                  <a:rPr lang="en-US" b="0"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bớt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mảng</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𝑝</m:t>
                    </m:r>
                  </m:oMath>
                </a14:m>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mảng</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𝑥𝑟</m:t>
                    </m:r>
                    <m:r>
                      <a:rPr lang="en-US" b="0" i="1" smtClean="0">
                        <a:latin typeface="Cambria Math" panose="02040503050406030204" pitchFamily="18" charset="0"/>
                        <a:cs typeface="Times New Roman" panose="02020603050405020304" pitchFamily="18" charset="0"/>
                      </a:rPr>
                      <m:t>1</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ra </a:t>
                </a:r>
                <a:r>
                  <a:rPr lang="en-US" dirty="0" err="1">
                    <a:latin typeface="Times New Roman" panose="02020603050405020304" pitchFamily="18" charset="0"/>
                    <a:cs typeface="Times New Roman" panose="02020603050405020304" pitchFamily="18" charset="0"/>
                  </a:rPr>
                  <a:t>mảng</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𝑥𝑟</m:t>
                    </m:r>
                    <m:r>
                      <a:rPr lang="en-US" b="0" i="1" smtClean="0">
                        <a:latin typeface="Cambria Math" panose="02040503050406030204" pitchFamily="18" charset="0"/>
                        <a:cs typeface="Times New Roman" panose="02020603050405020304" pitchFamily="18" charset="0"/>
                      </a:rPr>
                      <m:t>1</m:t>
                    </m:r>
                  </m:oMath>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6B9C5F3D-0159-411F-B3DB-BDBA7E70A847}"/>
                  </a:ext>
                </a:extLst>
              </p:cNvPr>
              <p:cNvSpPr txBox="1">
                <a:spLocks noRot="1" noChangeAspect="1" noMove="1" noResize="1" noEditPoints="1" noAdjustHandles="1" noChangeArrowheads="1" noChangeShapeType="1" noTextEdit="1"/>
              </p:cNvSpPr>
              <p:nvPr/>
            </p:nvSpPr>
            <p:spPr>
              <a:xfrm>
                <a:off x="1714499" y="1971259"/>
                <a:ext cx="10029825" cy="3550459"/>
              </a:xfrm>
              <a:prstGeom prst="rect">
                <a:avLst/>
              </a:prstGeom>
              <a:blipFill>
                <a:blip r:embed="rId2"/>
                <a:stretch>
                  <a:fillRect l="-486" t="-858"/>
                </a:stretch>
              </a:blipFill>
            </p:spPr>
            <p:txBody>
              <a:bodyPr/>
              <a:lstStyle/>
              <a:p>
                <a:r>
                  <a:rPr lang="en-US">
                    <a:noFill/>
                  </a:rPr>
                  <a:t> </a:t>
                </a:r>
              </a:p>
            </p:txBody>
          </p:sp>
        </mc:Fallback>
      </mc:AlternateContent>
    </p:spTree>
    <p:extLst>
      <p:ext uri="{BB962C8B-B14F-4D97-AF65-F5344CB8AC3E}">
        <p14:creationId xmlns:p14="http://schemas.microsoft.com/office/powerpoint/2010/main" val="137879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80C55A-C8AD-47C8-A925-6388E8387EC3}"/>
              </a:ext>
            </a:extLst>
          </p:cNvPr>
          <p:cNvSpPr txBox="1"/>
          <p:nvPr/>
        </p:nvSpPr>
        <p:spPr>
          <a:xfrm>
            <a:off x="1666875" y="561975"/>
            <a:ext cx="9925050" cy="461665"/>
          </a:xfrm>
          <a:prstGeom prst="rect">
            <a:avLst/>
          </a:prstGeom>
          <a:noFill/>
        </p:spPr>
        <p:txBody>
          <a:bodyPr wrap="square" rtlCol="0">
            <a:spAutoFit/>
          </a:bodyPr>
          <a:lstStyle/>
          <a:p>
            <a:pPr marL="342900" indent="-342900">
              <a:buFont typeface="Arial" panose="020B0604020202020204" pitchFamily="34" charset="0"/>
              <a:buChar char="•"/>
            </a:pPr>
            <a:r>
              <a:rPr lang="en-US" sz="2400" i="1" dirty="0" err="1">
                <a:latin typeface="Times New Roman" panose="02020603050405020304" pitchFamily="18" charset="0"/>
                <a:cs typeface="Times New Roman" panose="02020603050405020304" pitchFamily="18" charset="0"/>
              </a:rPr>
              <a:t>nhapdulieu</a:t>
            </a:r>
            <a:endParaRPr lang="en-US" sz="24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C8C9492-6255-47D4-BD42-BE1A6ADAEBD9}"/>
                  </a:ext>
                </a:extLst>
              </p:cNvPr>
              <p:cNvSpPr txBox="1"/>
              <p:nvPr/>
            </p:nvSpPr>
            <p:spPr>
              <a:xfrm>
                <a:off x="1666875" y="2105025"/>
                <a:ext cx="9925050" cy="1754326"/>
              </a:xfrm>
              <a:prstGeom prst="rect">
                <a:avLst/>
              </a:prstGeom>
              <a:noFill/>
            </p:spPr>
            <p:txBody>
              <a:bodyPr wrap="square" rtlCol="0">
                <a:spAutoFit/>
              </a:bodyPr>
              <a:lstStyle/>
              <a:p>
                <a:r>
                  <a:rPr lang="en-US" sz="1800" dirty="0" err="1">
                    <a:latin typeface="Times New Roman" panose="02020603050405020304" pitchFamily="18" charset="0"/>
                    <a:cs typeface="Times New Roman" panose="02020603050405020304" pitchFamily="18" charset="0"/>
                  </a:rPr>
                  <a:t>Khởi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list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h𝑒𝑠𝑜</m:t>
                    </m:r>
                  </m:oMath>
                </a14:m>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for</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 </m:t>
                    </m:r>
                    <m:r>
                      <a:rPr lang="en-US" sz="1800" i="1" dirty="0" err="1" smtClean="0">
                        <a:latin typeface="Cambria Math" panose="02040503050406030204" pitchFamily="18" charset="0"/>
                        <a:cs typeface="Times New Roman" panose="02020603050405020304" pitchFamily="18" charset="0"/>
                      </a:rPr>
                      <m:t>𝑖</m:t>
                    </m:r>
                    <m:r>
                      <a:rPr lang="en-US" sz="1800" i="1" dirty="0" smtClean="0">
                        <a:latin typeface="Cambria Math" panose="02040503050406030204" pitchFamily="18" charset="0"/>
                        <a:cs typeface="Times New Roman" panose="02020603050405020304" pitchFamily="18" charset="0"/>
                      </a:rPr>
                      <m:t>=0 </m:t>
                    </m:r>
                  </m:oMath>
                </a14:m>
                <a:r>
                  <a:rPr lang="en-US" sz="1800" dirty="0">
                    <a:latin typeface="Times New Roman" panose="02020603050405020304" pitchFamily="18" charset="0"/>
                    <a:cs typeface="Times New Roman" panose="02020603050405020304" pitchFamily="18" charset="0"/>
                  </a:rPr>
                  <a:t>to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𝑛</m:t>
                    </m:r>
                  </m:oMath>
                </a14:m>
                <a:r>
                  <a:rPr lang="en-US" sz="1800" dirty="0">
                    <a:latin typeface="Times New Roman" panose="02020603050405020304" pitchFamily="18" charset="0"/>
                    <a:cs typeface="Times New Roman" panose="02020603050405020304" pitchFamily="18" charset="0"/>
                  </a:rPr>
                  <a:t> do</a:t>
                </a:r>
              </a:p>
              <a:p>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 </m:t>
                    </m:r>
                  </m:oMath>
                </a14:m>
                <a:r>
                  <a:rPr lang="en-US" sz="1800" dirty="0" err="1">
                    <a:latin typeface="Times New Roman" panose="02020603050405020304" pitchFamily="18" charset="0"/>
                    <a:cs typeface="Times New Roman" panose="02020603050405020304" pitchFamily="18" charset="0"/>
                  </a:rPr>
                  <a:t>nhập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bậc</a:t>
                </a:r>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cs typeface="Times New Roman" panose="02020603050405020304" pitchFamily="18" charset="0"/>
                      </a:rPr>
                      <m:t>𝑛</m:t>
                    </m:r>
                    <m:r>
                      <a:rPr lang="en-US" sz="1800" i="1" dirty="0" smtClean="0">
                        <a:latin typeface="Cambria Math" panose="02040503050406030204" pitchFamily="18" charset="0"/>
                        <a:cs typeface="Times New Roman" panose="02020603050405020304" pitchFamily="18" charset="0"/>
                      </a:rPr>
                      <m:t>−</m:t>
                    </m:r>
                    <m:r>
                      <a:rPr lang="en-US" sz="1800" i="1" dirty="0" err="1" smtClean="0">
                        <a:latin typeface="Cambria Math" panose="02040503050406030204" pitchFamily="18" charset="0"/>
                        <a:cs typeface="Times New Roman" panose="02020603050405020304" pitchFamily="18" charset="0"/>
                      </a:rPr>
                      <m:t>𝑖</m:t>
                    </m:r>
                    <m:r>
                      <a:rPr lang="en-US" sz="1800" i="1" dirty="0" smtClean="0">
                        <a:latin typeface="Cambria Math" panose="02040503050406030204" pitchFamily="18" charset="0"/>
                        <a:cs typeface="Times New Roman" panose="02020603050405020304" pitchFamily="18" charset="0"/>
                      </a:rPr>
                      <m:t>)</m:t>
                    </m:r>
                  </m:oMath>
                </a14:m>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h𝑒𝑠𝑜</m:t>
                    </m:r>
                    <m:r>
                      <a:rPr lang="en-US" sz="1800" i="1" dirty="0" smtClean="0">
                        <a:latin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cs typeface="Times New Roman" panose="02020603050405020304" pitchFamily="18" charset="0"/>
                      </a:rPr>
                      <m:t>𝑎𝑝𝑝𝑒𝑛𝑑</m:t>
                    </m:r>
                    <m:r>
                      <a:rPr lang="en-US" sz="1800" i="1" dirty="0">
                        <a:latin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cs typeface="Times New Roman" panose="02020603050405020304" pitchFamily="18" charset="0"/>
                      </a:rPr>
                      <m:t>𝑎</m:t>
                    </m:r>
                    <m:r>
                      <a:rPr lang="en-US" sz="1800" i="1" dirty="0" smtClean="0">
                        <a:latin typeface="Cambria Math" panose="02040503050406030204" pitchFamily="18" charset="0"/>
                        <a:cs typeface="Times New Roman" panose="02020603050405020304" pitchFamily="18" charset="0"/>
                      </a:rPr>
                      <m:t>)</m:t>
                    </m:r>
                  </m:oMath>
                </a14:m>
                <a:endParaRPr lang="en-US" sz="1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return </a:t>
                </a:r>
                <a14:m>
                  <m:oMath xmlns:m="http://schemas.openxmlformats.org/officeDocument/2006/math">
                    <m:r>
                      <a:rPr lang="en-US" i="1" dirty="0" smtClean="0">
                        <a:latin typeface="Cambria Math" panose="02040503050406030204" pitchFamily="18" charset="0"/>
                        <a:cs typeface="Times New Roman" panose="02020603050405020304" pitchFamily="18" charset="0"/>
                      </a:rPr>
                      <m:t>h𝑒𝑠𝑜</m:t>
                    </m:r>
                  </m:oMath>
                </a14:m>
                <a:endParaRPr lang="en-US" sz="1800" dirty="0">
                  <a:latin typeface="Times New Roman" panose="02020603050405020304" pitchFamily="18" charset="0"/>
                  <a:cs typeface="Times New Roman" panose="02020603050405020304" pitchFamily="18" charset="0"/>
                </a:endParaRPr>
              </a:p>
              <a:p>
                <a:endParaRPr lang="en-US" dirty="0"/>
              </a:p>
            </p:txBody>
          </p:sp>
        </mc:Choice>
        <mc:Fallback xmlns="">
          <p:sp>
            <p:nvSpPr>
              <p:cNvPr id="5" name="TextBox 4">
                <a:extLst>
                  <a:ext uri="{FF2B5EF4-FFF2-40B4-BE49-F238E27FC236}">
                    <a16:creationId xmlns:a16="http://schemas.microsoft.com/office/drawing/2014/main" id="{6C8C9492-6255-47D4-BD42-BE1A6ADAEBD9}"/>
                  </a:ext>
                </a:extLst>
              </p:cNvPr>
              <p:cNvSpPr txBox="1">
                <a:spLocks noRot="1" noChangeAspect="1" noMove="1" noResize="1" noEditPoints="1" noAdjustHandles="1" noChangeArrowheads="1" noChangeShapeType="1" noTextEdit="1"/>
              </p:cNvSpPr>
              <p:nvPr/>
            </p:nvSpPr>
            <p:spPr>
              <a:xfrm>
                <a:off x="1666875" y="2105025"/>
                <a:ext cx="9925050" cy="1754326"/>
              </a:xfrm>
              <a:prstGeom prst="rect">
                <a:avLst/>
              </a:prstGeom>
              <a:blipFill>
                <a:blip r:embed="rId2"/>
                <a:stretch>
                  <a:fillRect l="-491" t="-1736"/>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8BE05408-8B93-4D7B-8858-BEA41807A89B}"/>
              </a:ext>
            </a:extLst>
          </p:cNvPr>
          <p:cNvSpPr txBox="1"/>
          <p:nvPr/>
        </p:nvSpPr>
        <p:spPr>
          <a:xfrm>
            <a:off x="1666875" y="1241167"/>
            <a:ext cx="9925050" cy="707886"/>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Input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bậc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18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1B29504-9FB3-4700-BB7B-DDA0B5F33B1E}"/>
                  </a:ext>
                </a:extLst>
              </p:cNvPr>
              <p:cNvSpPr txBox="1"/>
              <p:nvPr/>
            </p:nvSpPr>
            <p:spPr>
              <a:xfrm>
                <a:off x="1762125" y="666750"/>
                <a:ext cx="9829800" cy="1077218"/>
              </a:xfrm>
              <a:prstGeom prst="rect">
                <a:avLst/>
              </a:prstGeom>
              <a:noFill/>
            </p:spPr>
            <p:txBody>
              <a:bodyPr wrap="square" rtlCol="0">
                <a:spAutoFit/>
              </a:bodyPr>
              <a:lstStyle/>
              <a:p>
                <a:pPr marL="285750" indent="-285750">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fixeta</a:t>
                </a:r>
              </a:p>
              <a:p>
                <a:r>
                  <a:rPr lang="en-US" sz="2000" i="1" dirty="0">
                    <a:latin typeface="Times New Roman" panose="02020603050405020304" pitchFamily="18" charset="0"/>
                    <a:cs typeface="Times New Roman" panose="02020603050405020304" pitchFamily="18" charset="0"/>
                  </a:rPr>
                  <a:t>Input:</a:t>
                </a:r>
                <a14:m>
                  <m:oMath xmlns:m="http://schemas.openxmlformats.org/officeDocument/2006/math">
                    <m:r>
                      <a:rPr lang="en-US" sz="2000" b="0" i="1" dirty="0" smtClean="0">
                        <a:latin typeface="Cambria Math" panose="02040503050406030204" pitchFamily="18" charset="0"/>
                        <a:cs typeface="Times New Roman" panose="02020603050405020304" pitchFamily="18" charset="0"/>
                      </a:rPr>
                      <m:t> </m:t>
                    </m:r>
                    <m:r>
                      <m:rPr>
                        <m:sty m:val="p"/>
                      </m:rPr>
                      <a:rPr lang="en-US" sz="2000" i="1" dirty="0" err="1">
                        <a:latin typeface="Cambria Math" panose="02040503050406030204" pitchFamily="18" charset="0"/>
                        <a:cs typeface="Times New Roman" panose="02020603050405020304" pitchFamily="18" charset="0"/>
                      </a:rPr>
                      <m:t>sgn</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𝑥</m:t>
                    </m:r>
                    <m:r>
                      <a:rPr lang="en-US" sz="2000" i="1" dirty="0" smtClean="0">
                        <a:latin typeface="Cambria Math" panose="02040503050406030204" pitchFamily="18" charset="0"/>
                        <a:cs typeface="Times New Roman" panose="02020603050405020304" pitchFamily="18" charset="0"/>
                      </a:rPr>
                      <m:t>0,</m:t>
                    </m:r>
                    <m:r>
                      <a:rPr lang="en-US" sz="2000" i="1" dirty="0" smtClean="0">
                        <a:latin typeface="Cambria Math" panose="02040503050406030204" pitchFamily="18" charset="0"/>
                        <a:cs typeface="Times New Roman" panose="02020603050405020304" pitchFamily="18" charset="0"/>
                      </a:rPr>
                      <m:t>𝑑𝑓𝑥</m:t>
                    </m:r>
                    <m:r>
                      <a:rPr lang="en-US" sz="2000" b="0" i="1" dirty="0" smtClean="0">
                        <a:latin typeface="Cambria Math" panose="02040503050406030204" pitchFamily="18" charset="0"/>
                        <a:cs typeface="Times New Roman" panose="02020603050405020304" pitchFamily="18" charset="0"/>
                      </a:rPr>
                      <m:t>0</m:t>
                    </m:r>
                  </m:oMath>
                </a14:m>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Output: eta</a:t>
                </a:r>
              </a:p>
            </p:txBody>
          </p:sp>
        </mc:Choice>
        <mc:Fallback xmlns="">
          <p:sp>
            <p:nvSpPr>
              <p:cNvPr id="4" name="TextBox 3">
                <a:extLst>
                  <a:ext uri="{FF2B5EF4-FFF2-40B4-BE49-F238E27FC236}">
                    <a16:creationId xmlns:a16="http://schemas.microsoft.com/office/drawing/2014/main" id="{F1B29504-9FB3-4700-BB7B-DDA0B5F33B1E}"/>
                  </a:ext>
                </a:extLst>
              </p:cNvPr>
              <p:cNvSpPr txBox="1">
                <a:spLocks noRot="1" noChangeAspect="1" noMove="1" noResize="1" noEditPoints="1" noAdjustHandles="1" noChangeArrowheads="1" noChangeShapeType="1" noTextEdit="1"/>
              </p:cNvSpPr>
              <p:nvPr/>
            </p:nvSpPr>
            <p:spPr>
              <a:xfrm>
                <a:off x="1762125" y="666750"/>
                <a:ext cx="9829800" cy="1077218"/>
              </a:xfrm>
              <a:prstGeom prst="rect">
                <a:avLst/>
              </a:prstGeom>
              <a:blipFill>
                <a:blip r:embed="rId2"/>
                <a:stretch>
                  <a:fillRect l="-806" t="-4520" b="-90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E4D2BC-CBC1-4F89-8ABD-99FFC3F007A1}"/>
                  </a:ext>
                </a:extLst>
              </p:cNvPr>
              <p:cNvSpPr txBox="1"/>
              <p:nvPr/>
            </p:nvSpPr>
            <p:spPr>
              <a:xfrm>
                <a:off x="1762125" y="1900237"/>
                <a:ext cx="9829800" cy="2370329"/>
              </a:xfrm>
              <a:prstGeom prst="rect">
                <a:avLst/>
              </a:prstGeom>
              <a:noFill/>
            </p:spPr>
            <p:txBody>
              <a:bodyPr wrap="square" rtlCol="0">
                <a:spAutoFit/>
              </a:bodyPr>
              <a:lstStyle/>
              <a:p>
                <a:pPr marL="0" marR="0">
                  <a:lnSpc>
                    <a:spcPct val="107000"/>
                  </a:lnSpc>
                  <a:spcBef>
                    <a:spcPts val="0"/>
                  </a:spcBef>
                  <a:spcAft>
                    <a:spcPts val="800"/>
                  </a:spcAft>
                </a:pPr>
                <a14:m>
                  <m:oMathPara xmlns:m="http://schemas.openxmlformats.org/officeDocument/2006/math">
                    <m:oMathParaPr>
                      <m:jc m:val="left"/>
                    </m:oMathParaPr>
                    <m:oMath xmlns:m="http://schemas.openxmlformats.org/officeDocument/2006/math">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𝑒𝑡𝑎</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𝐸𝑇𝐴</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a:t>
                </a:r>
                <a14:m>
                  <m:oMath xmlns:m="http://schemas.openxmlformats.org/officeDocument/2006/math">
                    <m:r>
                      <m:rPr>
                        <m:sty m:val="p"/>
                      </m:rP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sgn</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𝑑𝑓</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𝑥</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0+</m:t>
                    </m:r>
                    <m:r>
                      <m:rPr>
                        <m:sty m:val="p"/>
                      </m:rP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sgn</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𝑒𝑡𝑎</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𝑑𝑓𝑥</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0)≥0 </m:t>
                    </m:r>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and </a:t>
                </a:r>
                <a14:m>
                  <m:oMath xmlns:m="http://schemas.openxmlformats.org/officeDocument/2006/math">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𝑎𝑏𝑠</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𝑒𝑡𝑎</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𝑑𝑓𝑥</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0) &lt; 1 </m:t>
                    </m:r>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do</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𝑒𝑡𝑎</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𝑒𝑡𝑎</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 2</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a:t>
                </a:r>
                <a14:m>
                  <m:oMath xmlns:m="http://schemas.openxmlformats.org/officeDocument/2006/math">
                    <m:r>
                      <m:rPr>
                        <m:sty m:val="p"/>
                      </m:rP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sgn</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𝑑𝑓</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𝑥</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0+</m:t>
                    </m:r>
                    <m:r>
                      <m:rPr>
                        <m:sty m:val="p"/>
                      </m:rP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sgn</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𝑒𝑡𝑎</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𝑑𝑓𝑥</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0) ≤0 </m:t>
                    </m:r>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do</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𝑒𝑡𝑎</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𝑒𝑡𝑎</m:t>
                    </m:r>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/2</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return </a:t>
                </a:r>
                <a14:m>
                  <m:oMath xmlns:m="http://schemas.openxmlformats.org/officeDocument/2006/math">
                    <m:r>
                      <a:rPr lang="en-US" sz="1800" i="1" dirty="0" smtClean="0">
                        <a:effectLst/>
                        <a:latin typeface="Cambria Math" panose="02040503050406030204" pitchFamily="18" charset="0"/>
                        <a:ea typeface="Calibri" panose="020F0502020204030204" pitchFamily="34" charset="0"/>
                        <a:cs typeface="Times New Roman" panose="02020603050405020304" pitchFamily="18" charset="0"/>
                      </a:rPr>
                      <m:t>𝑒𝑡𝑎</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4E4D2BC-CBC1-4F89-8ABD-99FFC3F007A1}"/>
                  </a:ext>
                </a:extLst>
              </p:cNvPr>
              <p:cNvSpPr txBox="1">
                <a:spLocks noRot="1" noChangeAspect="1" noMove="1" noResize="1" noEditPoints="1" noAdjustHandles="1" noChangeArrowheads="1" noChangeShapeType="1" noTextEdit="1"/>
              </p:cNvSpPr>
              <p:nvPr/>
            </p:nvSpPr>
            <p:spPr>
              <a:xfrm>
                <a:off x="1762125" y="1900237"/>
                <a:ext cx="9829800" cy="2370329"/>
              </a:xfrm>
              <a:prstGeom prst="rect">
                <a:avLst/>
              </a:prstGeom>
              <a:blipFill>
                <a:blip r:embed="rId3"/>
                <a:stretch>
                  <a:fillRect l="-496" b="-3085"/>
                </a:stretch>
              </a:blipFill>
            </p:spPr>
            <p:txBody>
              <a:bodyPr/>
              <a:lstStyle/>
              <a:p>
                <a:r>
                  <a:rPr lang="en-US">
                    <a:noFill/>
                  </a:rPr>
                  <a:t> </a:t>
                </a:r>
              </a:p>
            </p:txBody>
          </p:sp>
        </mc:Fallback>
      </mc:AlternateContent>
    </p:spTree>
    <p:extLst>
      <p:ext uri="{BB962C8B-B14F-4D97-AF65-F5344CB8AC3E}">
        <p14:creationId xmlns:p14="http://schemas.microsoft.com/office/powerpoint/2010/main" val="51207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CDB48C-AFB5-45B9-ACE7-09AC0F26B2C8}"/>
              </a:ext>
            </a:extLst>
          </p:cNvPr>
          <p:cNvSpPr txBox="1"/>
          <p:nvPr/>
        </p:nvSpPr>
        <p:spPr>
          <a:xfrm>
            <a:off x="1704975" y="428625"/>
            <a:ext cx="9925050" cy="461665"/>
          </a:xfrm>
          <a:prstGeom prst="rect">
            <a:avLst/>
          </a:prstGeom>
          <a:noFill/>
        </p:spPr>
        <p:txBody>
          <a:bodyPr wrap="square" rtlCol="0">
            <a:spAutoFit/>
          </a:bodyPr>
          <a:lstStyle/>
          <a:p>
            <a:pPr marL="342900" indent="-342900">
              <a:buFont typeface="Arial" panose="020B0604020202020204" pitchFamily="34" charset="0"/>
              <a:buChar char="•"/>
            </a:pPr>
            <a:r>
              <a:rPr lang="en-US" sz="2400" i="1" dirty="0" err="1">
                <a:latin typeface="Times New Roman" panose="02020603050405020304" pitchFamily="18" charset="0"/>
                <a:cs typeface="Times New Roman" panose="02020603050405020304" pitchFamily="18" charset="0"/>
              </a:rPr>
              <a:t>distance_of_root</a:t>
            </a:r>
            <a:r>
              <a:rPr lang="en-US" sz="2400" i="1"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5598B6-01D5-4B0C-8A32-C37EC3BA710C}"/>
                  </a:ext>
                </a:extLst>
              </p:cNvPr>
              <p:cNvSpPr txBox="1"/>
              <p:nvPr/>
            </p:nvSpPr>
            <p:spPr>
              <a:xfrm>
                <a:off x="1704975" y="1609726"/>
                <a:ext cx="9925050"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Áp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Gradient-descent</a:t>
                </a:r>
              </a:p>
              <a:p>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b="0" i="1" smtClean="0">
                        <a:latin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𝑎</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𝐸𝑃𝑆𝐼𝐿𝑂𝑁</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𝑎</m:t>
                        </m:r>
                      </m:e>
                    </m:d>
                  </m:oMath>
                </a14:m>
                <a:r>
                  <a:rPr lang="en-US" dirty="0">
                    <a:latin typeface="Times New Roman" panose="02020603050405020304" pitchFamily="18" charset="0"/>
                    <a:cs typeface="Times New Roman" panose="02020603050405020304" pitchFamily="18" charset="0"/>
                  </a:rPr>
                  <a:t> then</a:t>
                </a:r>
              </a:p>
              <a:p>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𝑠𝑔𝑛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else</a:t>
                </a:r>
              </a:p>
              <a:p>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𝑠𝑔𝑛</m:t>
                    </m:r>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𝑐𝑜𝑢𝑛𝑡</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oMath>
                  </m:oMathPara>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cs typeface="Times New Roman" panose="02020603050405020304" pitchFamily="18" charset="0"/>
                        </a:rPr>
                        <m:t>𝑥</m:t>
                      </m:r>
                      <m:r>
                        <a:rPr lang="en-US" b="0" i="1" dirty="0" smtClean="0">
                          <a:latin typeface="Cambria Math" panose="02040503050406030204" pitchFamily="18" charset="0"/>
                          <a:cs typeface="Times New Roman" panose="02020603050405020304" pitchFamily="18" charset="0"/>
                        </a:rPr>
                        <m:t>0← </m:t>
                      </m:r>
                      <m:r>
                        <a:rPr lang="en-US" i="1" dirty="0" smtClean="0">
                          <a:latin typeface="Cambria Math" panose="02040503050406030204" pitchFamily="18" charset="0"/>
                          <a:cs typeface="Times New Roman" panose="02020603050405020304" pitchFamily="18" charset="0"/>
                        </a:rPr>
                        <m:t>𝑎</m:t>
                      </m:r>
                      <m:r>
                        <a:rPr lang="en-US" i="1" dirty="0" smtClean="0">
                          <a:latin typeface="Cambria Math" panose="02040503050406030204" pitchFamily="18" charset="0"/>
                          <a:cs typeface="Times New Roman" panose="02020603050405020304" pitchFamily="18" charset="0"/>
                        </a:rPr>
                        <m:t>+ 0.5∗</m:t>
                      </m:r>
                      <m:r>
                        <a:rPr lang="en-US" i="1" dirty="0" smtClean="0">
                          <a:latin typeface="Cambria Math" panose="02040503050406030204" pitchFamily="18" charset="0"/>
                          <a:cs typeface="Times New Roman" panose="02020603050405020304" pitchFamily="18" charset="0"/>
                        </a:rPr>
                        <m:t>𝐸𝑃𝑆𝐼𝐿𝑂𝑁</m:t>
                      </m:r>
                    </m:oMath>
                  </m:oMathPara>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cs typeface="Times New Roman" panose="02020603050405020304" pitchFamily="18" charset="0"/>
                        </a:rPr>
                        <m:t>𝑒𝑡𝑎</m:t>
                      </m:r>
                      <m:r>
                        <a:rPr lang="en-US"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𝐸𝑇𝐴</m:t>
                      </m:r>
                    </m:oMath>
                  </m:oMathPara>
                </a14:m>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Khởi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list </a:t>
                </a:r>
                <a14:m>
                  <m:oMath xmlns:m="http://schemas.openxmlformats.org/officeDocument/2006/math">
                    <m:r>
                      <a:rPr lang="en-US" i="1" dirty="0" smtClean="0">
                        <a:latin typeface="Cambria Math" panose="02040503050406030204" pitchFamily="18" charset="0"/>
                        <a:cs typeface="Times New Roman" panose="02020603050405020304" pitchFamily="18" charset="0"/>
                      </a:rPr>
                      <m:t>𝑥𝑟</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smtClean="0">
                        <a:latin typeface="Cambria Math" panose="02040503050406030204" pitchFamily="18" charset="0"/>
                        <a:cs typeface="Times New Roman" panose="02020603050405020304" pitchFamily="18" charset="0"/>
                      </a:rPr>
                      <m:t>𝑥𝑟</m:t>
                    </m:r>
                    <m:r>
                      <a:rPr lang="en-US" i="1" dirty="0" smtClean="0">
                        <a:latin typeface="Cambria Math" panose="02040503050406030204" pitchFamily="18" charset="0"/>
                        <a:cs typeface="Times New Roman" panose="02020603050405020304" pitchFamily="18" charset="0"/>
                      </a:rPr>
                      <m:t>[0] ← </m:t>
                    </m:r>
                    <m:r>
                      <a:rPr lang="en-US" i="1" dirty="0" smtClean="0">
                        <a:latin typeface="Cambria Math" panose="02040503050406030204" pitchFamily="18" charset="0"/>
                        <a:cs typeface="Times New Roman" panose="02020603050405020304" pitchFamily="18" charset="0"/>
                      </a:rPr>
                      <m:t>𝑎</m:t>
                    </m:r>
                  </m:oMath>
                </a14:m>
                <a:endParaRPr lang="en-US"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A95598B6-01D5-4B0C-8A32-C37EC3BA710C}"/>
                  </a:ext>
                </a:extLst>
              </p:cNvPr>
              <p:cNvSpPr txBox="1">
                <a:spLocks noRot="1" noChangeAspect="1" noMove="1" noResize="1" noEditPoints="1" noAdjustHandles="1" noChangeArrowheads="1" noChangeShapeType="1" noTextEdit="1"/>
              </p:cNvSpPr>
              <p:nvPr/>
            </p:nvSpPr>
            <p:spPr>
              <a:xfrm>
                <a:off x="1704975" y="1609726"/>
                <a:ext cx="9925050" cy="3416320"/>
              </a:xfrm>
              <a:prstGeom prst="rect">
                <a:avLst/>
              </a:prstGeom>
              <a:blipFill>
                <a:blip r:embed="rId3"/>
                <a:stretch>
                  <a:fillRect l="-553" t="-893"/>
                </a:stretch>
              </a:blipFill>
            </p:spPr>
            <p:txBody>
              <a:bodyPr/>
              <a:lstStyle/>
              <a:p>
                <a:r>
                  <a:rPr lang="en-US">
                    <a:noFill/>
                  </a:rPr>
                  <a:t> </a:t>
                </a:r>
              </a:p>
            </p:txBody>
          </p:sp>
        </mc:Fallback>
      </mc:AlternateContent>
      <p:graphicFrame>
        <p:nvGraphicFramePr>
          <p:cNvPr id="6" name="Object 5">
            <a:extLst>
              <a:ext uri="{FF2B5EF4-FFF2-40B4-BE49-F238E27FC236}">
                <a16:creationId xmlns:a16="http://schemas.microsoft.com/office/drawing/2014/main" id="{7B757940-FCBE-492B-99DD-57A7F1A02FBE}"/>
              </a:ext>
            </a:extLst>
          </p:cNvPr>
          <p:cNvGraphicFramePr>
            <a:graphicFrameLocks noChangeAspect="1"/>
          </p:cNvGraphicFramePr>
          <p:nvPr>
            <p:extLst>
              <p:ext uri="{D42A27DB-BD31-4B8C-83A1-F6EECF244321}">
                <p14:modId xmlns:p14="http://schemas.microsoft.com/office/powerpoint/2010/main" val="974460013"/>
              </p:ext>
            </p:extLst>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2051" name="Equation" r:id="rId4" imgW="914400" imgH="198720" progId="Equation.DSMT4">
                  <p:embed/>
                </p:oleObj>
              </mc:Choice>
              <mc:Fallback>
                <p:oleObj name="Equation" r:id="rId4" imgW="914400" imgH="198720" progId="Equation.DSMT4">
                  <p:embed/>
                  <p:pic>
                    <p:nvPicPr>
                      <p:cNvPr id="6" name="Object 5">
                        <a:extLst>
                          <a:ext uri="{FF2B5EF4-FFF2-40B4-BE49-F238E27FC236}">
                            <a16:creationId xmlns:a16="http://schemas.microsoft.com/office/drawing/2014/main" id="{7B757940-FCBE-492B-99DD-57A7F1A02FBE}"/>
                          </a:ext>
                        </a:extLst>
                      </p:cNvPr>
                      <p:cNvPicPr/>
                      <p:nvPr/>
                    </p:nvPicPr>
                    <p:blipFill>
                      <a:blip r:embed="rId5"/>
                      <a:stretch>
                        <a:fillRect/>
                      </a:stretch>
                    </p:blipFill>
                    <p:spPr>
                      <a:xfrm>
                        <a:off x="4114800" y="2209800"/>
                        <a:ext cx="914400" cy="1984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48A461-4327-4115-9392-C2E6F19B6C03}"/>
                  </a:ext>
                </a:extLst>
              </p:cNvPr>
              <p:cNvSpPr txBox="1"/>
              <p:nvPr/>
            </p:nvSpPr>
            <p:spPr>
              <a:xfrm>
                <a:off x="1704975" y="844033"/>
                <a:ext cx="9925050" cy="707886"/>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Input: </a:t>
                </a:r>
                <a14:m>
                  <m:oMath xmlns:m="http://schemas.openxmlformats.org/officeDocument/2006/math">
                    <m:r>
                      <a:rPr lang="en-US" sz="2000" b="0" i="1" dirty="0" smtClean="0">
                        <a:latin typeface="Cambria Math" panose="02040503050406030204" pitchFamily="18" charset="0"/>
                        <a:cs typeface="Times New Roman" panose="02020603050405020304" pitchFamily="18" charset="0"/>
                      </a:rPr>
                      <m:t>𝑓</m:t>
                    </m:r>
                    <m:r>
                      <a:rPr lang="en-US" sz="2000" b="0" i="1" dirty="0" smtClean="0">
                        <a:latin typeface="Cambria Math" panose="02040503050406030204" pitchFamily="18" charset="0"/>
                        <a:cs typeface="Times New Roman" panose="02020603050405020304" pitchFamily="18" charset="0"/>
                      </a:rPr>
                      <m:t>,</m:t>
                    </m:r>
                    <m:r>
                      <a:rPr lang="en-US" sz="2000" i="1" dirty="0" smtClean="0">
                        <a:latin typeface="Cambria Math" panose="02040503050406030204" pitchFamily="18" charset="0"/>
                        <a:cs typeface="Times New Roman" panose="02020603050405020304" pitchFamily="18" charset="0"/>
                      </a:rPr>
                      <m:t>𝑎</m:t>
                    </m:r>
                    <m:r>
                      <a:rPr lang="en-US" sz="2000" i="1" dirty="0" smtClean="0">
                        <a:latin typeface="Cambria Math" panose="02040503050406030204" pitchFamily="18" charset="0"/>
                        <a:cs typeface="Times New Roman" panose="02020603050405020304" pitchFamily="18" charset="0"/>
                      </a:rPr>
                      <m:t>,</m:t>
                    </m:r>
                    <m:r>
                      <a:rPr lang="en-US" sz="2000" i="1" dirty="0" smtClean="0">
                        <a:latin typeface="Cambria Math" panose="02040503050406030204" pitchFamily="18" charset="0"/>
                        <a:cs typeface="Times New Roman" panose="02020603050405020304" pitchFamily="18" charset="0"/>
                      </a:rPr>
                      <m:t>𝑏</m:t>
                    </m:r>
                  </m:oMath>
                </a14:m>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Output: </a:t>
                </a:r>
                <a:r>
                  <a:rPr lang="en-US" sz="2000" dirty="0" err="1">
                    <a:latin typeface="Times New Roman" panose="02020603050405020304" pitchFamily="18" charset="0"/>
                    <a:cs typeface="Times New Roman" panose="02020603050405020304" pitchFamily="18" charset="0"/>
                  </a:rPr>
                  <a:t>mảng</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𝑥𝑟</m:t>
                    </m:r>
                    <m:r>
                      <a:rPr lang="en-US" sz="2000" i="1" dirty="0" smtClean="0">
                        <a:latin typeface="Cambria Math" panose="02040503050406030204" pitchFamily="18" charset="0"/>
                        <a:cs typeface="Times New Roman" panose="02020603050405020304" pitchFamily="18" charset="0"/>
                      </a:rPr>
                      <m:t> </m:t>
                    </m:r>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3048A461-4327-4115-9392-C2E6F19B6C03}"/>
                  </a:ext>
                </a:extLst>
              </p:cNvPr>
              <p:cNvSpPr txBox="1">
                <a:spLocks noRot="1" noChangeAspect="1" noMove="1" noResize="1" noEditPoints="1" noAdjustHandles="1" noChangeArrowheads="1" noChangeShapeType="1" noTextEdit="1"/>
              </p:cNvSpPr>
              <p:nvPr/>
            </p:nvSpPr>
            <p:spPr>
              <a:xfrm>
                <a:off x="1704975" y="844033"/>
                <a:ext cx="9925050" cy="707886"/>
              </a:xfrm>
              <a:prstGeom prst="rect">
                <a:avLst/>
              </a:prstGeom>
              <a:blipFill>
                <a:blip r:embed="rId6"/>
                <a:stretch>
                  <a:fillRect l="-676" t="-4274" b="-13675"/>
                </a:stretch>
              </a:blipFill>
            </p:spPr>
            <p:txBody>
              <a:bodyPr/>
              <a:lstStyle/>
              <a:p>
                <a:r>
                  <a:rPr lang="en-US">
                    <a:noFill/>
                  </a:rPr>
                  <a:t> </a:t>
                </a:r>
              </a:p>
            </p:txBody>
          </p:sp>
        </mc:Fallback>
      </mc:AlternateContent>
    </p:spTree>
    <p:extLst>
      <p:ext uri="{BB962C8B-B14F-4D97-AF65-F5344CB8AC3E}">
        <p14:creationId xmlns:p14="http://schemas.microsoft.com/office/powerpoint/2010/main" val="2895001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CDB48C-AFB5-45B9-ACE7-09AC0F26B2C8}"/>
              </a:ext>
            </a:extLst>
          </p:cNvPr>
          <p:cNvSpPr txBox="1"/>
          <p:nvPr/>
        </p:nvSpPr>
        <p:spPr>
          <a:xfrm>
            <a:off x="1704975" y="428625"/>
            <a:ext cx="9925050" cy="461665"/>
          </a:xfrm>
          <a:prstGeom prst="rect">
            <a:avLst/>
          </a:prstGeom>
          <a:noFill/>
        </p:spPr>
        <p:txBody>
          <a:bodyPr wrap="square" rtlCol="0">
            <a:spAutoFit/>
          </a:bodyPr>
          <a:lstStyle/>
          <a:p>
            <a:pPr marL="342900" indent="-342900">
              <a:buFont typeface="Arial" panose="020B0604020202020204" pitchFamily="34" charset="0"/>
              <a:buChar char="•"/>
            </a:pPr>
            <a:r>
              <a:rPr lang="en-US" sz="2400" i="1" dirty="0" err="1">
                <a:latin typeface="Times New Roman" panose="02020603050405020304" pitchFamily="18" charset="0"/>
                <a:cs typeface="Times New Roman" panose="02020603050405020304" pitchFamily="18" charset="0"/>
              </a:rPr>
              <a:t>distance_of_root</a:t>
            </a:r>
            <a:r>
              <a:rPr lang="en-US" sz="2400" i="1"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5598B6-01D5-4B0C-8A32-C37EC3BA710C}"/>
                  </a:ext>
                </a:extLst>
              </p:cNvPr>
              <p:cNvSpPr txBox="1"/>
              <p:nvPr/>
            </p:nvSpPr>
            <p:spPr>
              <a:xfrm>
                <a:off x="1704975" y="1619251"/>
                <a:ext cx="9925050"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while </a:t>
                </a:r>
                <a14:m>
                  <m:oMath xmlns:m="http://schemas.openxmlformats.org/officeDocument/2006/math">
                    <m:r>
                      <a:rPr lang="en-US" b="0" i="1" dirty="0" smtClean="0">
                        <a:latin typeface="Cambria Math" panose="02040503050406030204" pitchFamily="18" charset="0"/>
                        <a:cs typeface="Times New Roman" panose="02020603050405020304" pitchFamily="18" charset="0"/>
                      </a:rPr>
                      <m:t>𝑥</m:t>
                    </m:r>
                    <m:r>
                      <a:rPr lang="en-US" b="0" i="1" dirty="0" smtClean="0">
                        <a:latin typeface="Cambria Math" panose="02040503050406030204" pitchFamily="18" charset="0"/>
                        <a:cs typeface="Times New Roman" panose="02020603050405020304" pitchFamily="18" charset="0"/>
                      </a:rPr>
                      <m:t>0&lt;</m:t>
                    </m:r>
                    <m:r>
                      <a:rPr lang="en-US" i="1" dirty="0" smtClean="0">
                        <a:latin typeface="Cambria Math" panose="02040503050406030204" pitchFamily="18" charset="0"/>
                        <a:cs typeface="Times New Roman" panose="02020603050405020304" pitchFamily="18" charset="0"/>
                      </a:rPr>
                      <m:t>𝑏</m:t>
                    </m:r>
                    <m:r>
                      <a:rPr lang="en-US" i="1" dirty="0"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do</a:t>
                </a:r>
              </a:p>
              <a:p>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𝑑</m:t>
                    </m:r>
                    <m:r>
                      <a:rPr lang="en-US" b="0" i="1" dirty="0" smtClean="0">
                        <a:latin typeface="Cambria Math" panose="02040503050406030204" pitchFamily="18" charset="0"/>
                        <a:cs typeface="Times New Roman" panose="02020603050405020304" pitchFamily="18" charset="0"/>
                      </a:rPr>
                      <m:t>𝑥</m:t>
                    </m:r>
                    <m:r>
                      <a:rPr lang="en-US" i="1" dirty="0" smtClean="0">
                        <a:latin typeface="Cambria Math" panose="02040503050406030204" pitchFamily="18" charset="0"/>
                        <a:cs typeface="Times New Roman" panose="02020603050405020304" pitchFamily="18" charset="0"/>
                      </a:rPr>
                      <m:t> </m:t>
                    </m:r>
                    <m:r>
                      <a:rPr lang="en-US"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i="1" dirty="0" smtClean="0">
                        <a:latin typeface="Cambria Math" panose="02040503050406030204" pitchFamily="18" charset="0"/>
                        <a:cs typeface="Times New Roman" panose="02020603050405020304" pitchFamily="18" charset="0"/>
                      </a:rPr>
                      <m:t>𝑑𝑓</m:t>
                    </m:r>
                    <m:r>
                      <a:rPr lang="en-US" b="0" i="1" dirty="0" smtClean="0">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𝑥</m:t>
                    </m:r>
                    <m:r>
                      <a:rPr lang="en-US" b="0" i="1" dirty="0" smtClean="0">
                        <a:latin typeface="Cambria Math" panose="02040503050406030204" pitchFamily="18" charset="0"/>
                        <a:cs typeface="Times New Roman" panose="02020603050405020304" pitchFamily="18" charset="0"/>
                      </a:rPr>
                      <m:t>0)</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while </a:t>
                </a:r>
                <a14:m>
                  <m:oMath xmlns:m="http://schemas.openxmlformats.org/officeDocument/2006/math">
                    <m:r>
                      <a:rPr lang="en-US" b="0" i="1" smtClean="0">
                        <a:latin typeface="Cambria Math" panose="02040503050406030204" pitchFamily="18" charset="0"/>
                        <a:cs typeface="Times New Roman" panose="02020603050405020304" pitchFamily="18" charset="0"/>
                      </a:rPr>
                      <m:t>𝑎𝑏𝑠</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𝑑𝑥</m:t>
                        </m:r>
                      </m:e>
                    </m:d>
                    <m:r>
                      <a:rPr lang="en-US" b="0" i="1" smtClean="0">
                        <a:latin typeface="Cambria Math" panose="02040503050406030204" pitchFamily="18" charset="0"/>
                        <a:cs typeface="Times New Roman" panose="02020603050405020304" pitchFamily="18" charset="0"/>
                      </a:rPr>
                      <m:t>&gt;0.001∗</m:t>
                    </m:r>
                    <m:r>
                      <a:rPr lang="en-US" b="0" i="1" smtClean="0">
                        <a:latin typeface="Cambria Math" panose="02040503050406030204" pitchFamily="18" charset="0"/>
                        <a:cs typeface="Times New Roman" panose="02020603050405020304" pitchFamily="18" charset="0"/>
                      </a:rPr>
                      <m:t>𝐸𝑃𝑆𝐼𝐿𝑂𝑁</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𝑑𝑜</m:t>
                    </m:r>
                  </m:oMath>
                </a14:m>
                <a:endParaRPr lang="en-US" b="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𝑑𝑥</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𝑑𝑓</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0)</m:t>
                    </m:r>
                  </m:oMath>
                </a14:m>
                <a:endParaRPr lang="en-US" b="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𝑒𝑡𝑎</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𝑓𝑖𝑥𝑒𝑡𝑎</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𝑑𝑥</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𝑠𝑔𝑛</m:t>
                        </m:r>
                      </m:e>
                    </m:d>
                  </m:oMath>
                </a14:m>
                <a:endParaRPr lang="en-US" b="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b="0" i="1" smtClean="0">
                        <a:latin typeface="Cambria Math" panose="02040503050406030204" pitchFamily="18" charset="0"/>
                        <a:ea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𝑠𝑔𝑛</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𝑒𝑡𝑎</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𝑑𝑥</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𝑐𝑜𝑢𝑛𝑡</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𝑐𝑜𝑢𝑛𝑡</m:t>
                    </m:r>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r>
                  <a:rPr lang="en-US" b="0" dirty="0">
                    <a:latin typeface="Times New Roman" panose="02020603050405020304" pitchFamily="18" charset="0"/>
                    <a:ea typeface="Cambria Math" panose="02040503050406030204" pitchFamily="18" charset="0"/>
                    <a:cs typeface="Times New Roman" panose="02020603050405020304" pitchFamily="18" charset="0"/>
                  </a:rPr>
                  <a:t>		if </a:t>
                </a: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b="0" i="1" smtClean="0">
                        <a:latin typeface="Cambria Math" panose="02040503050406030204" pitchFamily="18" charset="0"/>
                        <a:ea typeface="Cambria Math" panose="02040503050406030204" pitchFamily="18" charset="0"/>
                        <a:cs typeface="Times New Roman" panose="02020603050405020304" pitchFamily="18" charset="0"/>
                      </a:rPr>
                      <m:t>0&gt;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𝑏</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b="0" dirty="0">
                    <a:latin typeface="Times New Roman" panose="02020603050405020304" pitchFamily="18" charset="0"/>
                    <a:ea typeface="Cambria Math" panose="02040503050406030204" pitchFamily="18" charset="0"/>
                    <a:cs typeface="Times New Roman" panose="02020603050405020304" pitchFamily="18" charset="0"/>
                  </a:rPr>
                  <a:t>then break</a:t>
                </a:r>
              </a:p>
              <a:p>
                <a:r>
                  <a:rPr lang="en-US" b="0" dirty="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𝑠𝑔𝑛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𝑠𝑔𝑛</m:t>
                    </m:r>
                  </m:oMath>
                </a14:m>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r>
                  <a:rPr lang="en-US" dirty="0">
                    <a:latin typeface="Times New Roman" panose="02020603050405020304" pitchFamily="18" charset="0"/>
                    <a:ea typeface="Cambria Math" panose="02040503050406030204" pitchFamily="18" charset="0"/>
                    <a:cs typeface="Times New Roman" panose="02020603050405020304" pitchFamily="18" charset="0"/>
                  </a:rPr>
                  <a:t>	i</a:t>
                </a:r>
                <a:r>
                  <a:rPr lang="en-US" b="0" dirty="0">
                    <a:latin typeface="Times New Roman" panose="02020603050405020304" pitchFamily="18" charset="0"/>
                    <a:ea typeface="Cambria Math" panose="02040503050406030204" pitchFamily="18" charset="0"/>
                    <a:cs typeface="Times New Roman" panose="02020603050405020304" pitchFamily="18" charset="0"/>
                  </a:rPr>
                  <a:t>f  </a:t>
                </a: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b="0" i="1" smtClean="0">
                        <a:latin typeface="Cambria Math" panose="02040503050406030204" pitchFamily="18" charset="0"/>
                        <a:ea typeface="Cambria Math" panose="02040503050406030204" pitchFamily="18" charset="0"/>
                        <a:cs typeface="Times New Roman" panose="02020603050405020304" pitchFamily="18" charset="0"/>
                      </a:rPr>
                      <m:t>0&gt;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𝑎</m:t>
                    </m:r>
                  </m:oMath>
                </a14:m>
                <a:r>
                  <a:rPr lang="en-US" b="0" dirty="0">
                    <a:latin typeface="Times New Roman" panose="02020603050405020304" pitchFamily="18" charset="0"/>
                    <a:ea typeface="Cambria Math" panose="02040503050406030204" pitchFamily="18" charset="0"/>
                    <a:cs typeface="Times New Roman" panose="02020603050405020304" pitchFamily="18" charset="0"/>
                  </a:rPr>
                  <a:t> and </a:t>
                </a: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b="0" i="1" smtClean="0">
                        <a:latin typeface="Cambria Math" panose="02040503050406030204" pitchFamily="18" charset="0"/>
                        <a:ea typeface="Cambria Math" panose="02040503050406030204" pitchFamily="18" charset="0"/>
                        <a:cs typeface="Times New Roman" panose="02020603050405020304" pitchFamily="18" charset="0"/>
                      </a:rPr>
                      <m:t>0&lt;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𝑏</m:t>
                    </m:r>
                  </m:oMath>
                </a14:m>
                <a:r>
                  <a:rPr lang="en-US" b="0" dirty="0">
                    <a:latin typeface="Times New Roman" panose="02020603050405020304" pitchFamily="18" charset="0"/>
                    <a:ea typeface="Cambria Math" panose="02040503050406030204" pitchFamily="18" charset="0"/>
                    <a:cs typeface="Times New Roman" panose="02020603050405020304" pitchFamily="18" charset="0"/>
                  </a:rPr>
                  <a:t> then </a:t>
                </a:r>
              </a:p>
              <a:p>
                <a:r>
                  <a:rPr lang="en-US"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𝑥𝑟</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𝑎𝑝𝑝𝑒𝑛𝑑</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b="0" i="1" smtClean="0">
                            <a:latin typeface="Cambria Math" panose="02040503050406030204" pitchFamily="18" charset="0"/>
                            <a:ea typeface="Cambria Math" panose="02040503050406030204" pitchFamily="18" charset="0"/>
                            <a:cs typeface="Times New Roman" panose="02020603050405020304" pitchFamily="18" charset="0"/>
                          </a:rPr>
                          <m:t>0</m:t>
                        </m:r>
                      </m:e>
                    </m:d>
                  </m:oMath>
                </a14:m>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r>
                  <a:rPr lang="en-US" b="0" dirty="0">
                    <a:ea typeface="Cambria Math" panose="02040503050406030204" pitchFamily="18" charset="0"/>
                    <a:cs typeface="Times New Roman" panose="02020603050405020304" pitchFamily="18" charset="0"/>
                  </a:rPr>
                  <a:t>	</a:t>
                </a:r>
                <a14:m>
                  <m:oMath xmlns:m="http://schemas.openxmlformats.org/officeDocument/2006/math">
                    <m:r>
                      <a:rPr lang="en-US" b="0" i="1" dirty="0" smtClean="0">
                        <a:latin typeface="Cambria Math" panose="02040503050406030204" pitchFamily="18" charset="0"/>
                        <a:ea typeface="Cambria Math" panose="02040503050406030204" pitchFamily="18" charset="0"/>
                        <a:cs typeface="Times New Roman" panose="02020603050405020304" pitchFamily="18" charset="0"/>
                      </a:rPr>
                      <m:t>𝑥</m:t>
                    </m:r>
                    <m:r>
                      <a:rPr lang="en-US" b="0" i="1" dirty="0" smtClean="0">
                        <a:latin typeface="Cambria Math" panose="02040503050406030204" pitchFamily="18" charset="0"/>
                        <a:ea typeface="Cambria Math" panose="02040503050406030204" pitchFamily="18" charset="0"/>
                        <a:cs typeface="Times New Roman" panose="02020603050405020304" pitchFamily="18" charset="0"/>
                      </a:rPr>
                      <m:t>0←</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b="0" i="1" smtClean="0">
                        <a:latin typeface="Cambria Math" panose="02040503050406030204" pitchFamily="18" charset="0"/>
                        <a:ea typeface="Cambria Math" panose="02040503050406030204" pitchFamily="18" charset="0"/>
                        <a:cs typeface="Times New Roman" panose="02020603050405020304" pitchFamily="18" charset="0"/>
                      </a:rPr>
                      <m:t>0+0.5∗</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𝐸𝑃𝑆𝐼𝐿𝑂𝑁</m:t>
                    </m:r>
                  </m:oMath>
                </a14:m>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𝑥𝑟</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𝑎𝑝𝑝𝑒𝑛𝑑</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𝑏</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r>
                  <a:rPr lang="en-US" dirty="0">
                    <a:latin typeface="Times New Roman" panose="02020603050405020304" pitchFamily="18" charset="0"/>
                    <a:ea typeface="Cambria Math" panose="02040503050406030204" pitchFamily="18" charset="0"/>
                    <a:cs typeface="Times New Roman" panose="02020603050405020304" pitchFamily="18" charset="0"/>
                  </a:rPr>
                  <a:t>return </a:t>
                </a: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𝑥𝑟</m:t>
                    </m:r>
                  </m:oMath>
                </a14:m>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A95598B6-01D5-4B0C-8A32-C37EC3BA710C}"/>
                  </a:ext>
                </a:extLst>
              </p:cNvPr>
              <p:cNvSpPr txBox="1">
                <a:spLocks noRot="1" noChangeAspect="1" noMove="1" noResize="1" noEditPoints="1" noAdjustHandles="1" noChangeArrowheads="1" noChangeShapeType="1" noTextEdit="1"/>
              </p:cNvSpPr>
              <p:nvPr/>
            </p:nvSpPr>
            <p:spPr>
              <a:xfrm>
                <a:off x="1704975" y="1619251"/>
                <a:ext cx="9925050" cy="5078313"/>
              </a:xfrm>
              <a:prstGeom prst="rect">
                <a:avLst/>
              </a:prstGeom>
              <a:blipFill>
                <a:blip r:embed="rId3"/>
                <a:stretch>
                  <a:fillRect l="-553" t="-720"/>
                </a:stretch>
              </a:blipFill>
            </p:spPr>
            <p:txBody>
              <a:bodyPr/>
              <a:lstStyle/>
              <a:p>
                <a:r>
                  <a:rPr lang="en-US">
                    <a:noFill/>
                  </a:rPr>
                  <a:t> </a:t>
                </a:r>
              </a:p>
            </p:txBody>
          </p:sp>
        </mc:Fallback>
      </mc:AlternateContent>
      <p:graphicFrame>
        <p:nvGraphicFramePr>
          <p:cNvPr id="6" name="Object 5">
            <a:extLst>
              <a:ext uri="{FF2B5EF4-FFF2-40B4-BE49-F238E27FC236}">
                <a16:creationId xmlns:a16="http://schemas.microsoft.com/office/drawing/2014/main" id="{7B757940-FCBE-492B-99DD-57A7F1A02FBE}"/>
              </a:ext>
            </a:extLst>
          </p:cNvPr>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3075" name="Equation" r:id="rId4" imgW="914400" imgH="198720" progId="Equation.DSMT4">
                  <p:embed/>
                </p:oleObj>
              </mc:Choice>
              <mc:Fallback>
                <p:oleObj name="Equation" r:id="rId4" imgW="914400" imgH="198720" progId="Equation.DSMT4">
                  <p:embed/>
                  <p:pic>
                    <p:nvPicPr>
                      <p:cNvPr id="6" name="Object 5">
                        <a:extLst>
                          <a:ext uri="{FF2B5EF4-FFF2-40B4-BE49-F238E27FC236}">
                            <a16:creationId xmlns:a16="http://schemas.microsoft.com/office/drawing/2014/main" id="{7B757940-FCBE-492B-99DD-57A7F1A02FBE}"/>
                          </a:ext>
                        </a:extLst>
                      </p:cNvPr>
                      <p:cNvPicPr/>
                      <p:nvPr/>
                    </p:nvPicPr>
                    <p:blipFill>
                      <a:blip r:embed="rId5"/>
                      <a:stretch>
                        <a:fillRect/>
                      </a:stretch>
                    </p:blipFill>
                    <p:spPr>
                      <a:xfrm>
                        <a:off x="4114800" y="2209800"/>
                        <a:ext cx="914400" cy="1984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48A461-4327-4115-9392-C2E6F19B6C03}"/>
                  </a:ext>
                </a:extLst>
              </p:cNvPr>
              <p:cNvSpPr txBox="1"/>
              <p:nvPr/>
            </p:nvSpPr>
            <p:spPr>
              <a:xfrm>
                <a:off x="1704975" y="844033"/>
                <a:ext cx="9925050" cy="707886"/>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Input: </a:t>
                </a:r>
                <a14:m>
                  <m:oMath xmlns:m="http://schemas.openxmlformats.org/officeDocument/2006/math">
                    <m:r>
                      <a:rPr lang="en-US" sz="2000" b="0" i="1" dirty="0" smtClean="0">
                        <a:latin typeface="Cambria Math" panose="02040503050406030204" pitchFamily="18" charset="0"/>
                        <a:cs typeface="Times New Roman" panose="02020603050405020304" pitchFamily="18" charset="0"/>
                      </a:rPr>
                      <m:t>𝑓</m:t>
                    </m:r>
                    <m:r>
                      <a:rPr lang="en-US" sz="2000" b="0" i="1" dirty="0" smtClean="0">
                        <a:latin typeface="Cambria Math" panose="02040503050406030204" pitchFamily="18" charset="0"/>
                        <a:cs typeface="Times New Roman" panose="02020603050405020304" pitchFamily="18" charset="0"/>
                      </a:rPr>
                      <m:t>,</m:t>
                    </m:r>
                    <m:r>
                      <a:rPr lang="en-US" sz="2000" i="1" dirty="0" smtClean="0">
                        <a:latin typeface="Cambria Math" panose="02040503050406030204" pitchFamily="18" charset="0"/>
                        <a:cs typeface="Times New Roman" panose="02020603050405020304" pitchFamily="18" charset="0"/>
                      </a:rPr>
                      <m:t>𝑎</m:t>
                    </m:r>
                    <m:r>
                      <a:rPr lang="en-US" sz="2000" i="1" dirty="0" smtClean="0">
                        <a:latin typeface="Cambria Math" panose="02040503050406030204" pitchFamily="18" charset="0"/>
                        <a:cs typeface="Times New Roman" panose="02020603050405020304" pitchFamily="18" charset="0"/>
                      </a:rPr>
                      <m:t>,</m:t>
                    </m:r>
                    <m:r>
                      <a:rPr lang="en-US" sz="2000" i="1" dirty="0" smtClean="0">
                        <a:latin typeface="Cambria Math" panose="02040503050406030204" pitchFamily="18" charset="0"/>
                        <a:cs typeface="Times New Roman" panose="02020603050405020304" pitchFamily="18" charset="0"/>
                      </a:rPr>
                      <m:t>𝑏</m:t>
                    </m:r>
                  </m:oMath>
                </a14:m>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Output: </a:t>
                </a:r>
                <a:r>
                  <a:rPr lang="en-US" sz="2000" dirty="0" err="1">
                    <a:latin typeface="Times New Roman" panose="02020603050405020304" pitchFamily="18" charset="0"/>
                    <a:cs typeface="Times New Roman" panose="02020603050405020304" pitchFamily="18" charset="0"/>
                  </a:rPr>
                  <a:t>mảng</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𝑥𝑟</m:t>
                    </m:r>
                    <m:r>
                      <a:rPr lang="en-US" sz="2000" i="1" dirty="0" smtClean="0">
                        <a:latin typeface="Cambria Math" panose="02040503050406030204" pitchFamily="18" charset="0"/>
                        <a:cs typeface="Times New Roman" panose="02020603050405020304" pitchFamily="18" charset="0"/>
                      </a:rPr>
                      <m:t> </m:t>
                    </m:r>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3048A461-4327-4115-9392-C2E6F19B6C03}"/>
                  </a:ext>
                </a:extLst>
              </p:cNvPr>
              <p:cNvSpPr txBox="1">
                <a:spLocks noRot="1" noChangeAspect="1" noMove="1" noResize="1" noEditPoints="1" noAdjustHandles="1" noChangeArrowheads="1" noChangeShapeType="1" noTextEdit="1"/>
              </p:cNvSpPr>
              <p:nvPr/>
            </p:nvSpPr>
            <p:spPr>
              <a:xfrm>
                <a:off x="1704975" y="844033"/>
                <a:ext cx="9925050" cy="707886"/>
              </a:xfrm>
              <a:prstGeom prst="rect">
                <a:avLst/>
              </a:prstGeom>
              <a:blipFill>
                <a:blip r:embed="rId6"/>
                <a:stretch>
                  <a:fillRect l="-676" t="-4274" b="-13675"/>
                </a:stretch>
              </a:blipFill>
            </p:spPr>
            <p:txBody>
              <a:bodyPr/>
              <a:lstStyle/>
              <a:p>
                <a:r>
                  <a:rPr lang="en-US">
                    <a:noFill/>
                  </a:rPr>
                  <a:t> </a:t>
                </a:r>
              </a:p>
            </p:txBody>
          </p:sp>
        </mc:Fallback>
      </mc:AlternateContent>
    </p:spTree>
    <p:extLst>
      <p:ext uri="{BB962C8B-B14F-4D97-AF65-F5344CB8AC3E}">
        <p14:creationId xmlns:p14="http://schemas.microsoft.com/office/powerpoint/2010/main" val="3927230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7D021B-43C8-4C59-A17B-9D5C84AD66D0}"/>
                  </a:ext>
                </a:extLst>
              </p:cNvPr>
              <p:cNvSpPr txBox="1"/>
              <p:nvPr/>
            </p:nvSpPr>
            <p:spPr>
              <a:xfrm>
                <a:off x="1514475" y="666750"/>
                <a:ext cx="9715500" cy="1077218"/>
              </a:xfrm>
              <a:prstGeom prst="rect">
                <a:avLst/>
              </a:prstGeom>
              <a:noFill/>
            </p:spPr>
            <p:txBody>
              <a:bodyPr wrap="square" rtlCol="0">
                <a:spAutoFit/>
              </a:bodyPr>
              <a:lstStyle/>
              <a:p>
                <a:pPr marL="342900" indent="-342900">
                  <a:buFont typeface="Arial" panose="020B0604020202020204" pitchFamily="34" charset="0"/>
                  <a:buChar char="•"/>
                </a:pPr>
                <a:r>
                  <a:rPr lang="en-US" sz="2400" i="1" dirty="0" err="1">
                    <a:latin typeface="Times New Roman" panose="02020603050405020304" pitchFamily="18" charset="0"/>
                    <a:cs typeface="Times New Roman" panose="02020603050405020304" pitchFamily="18" charset="0"/>
                  </a:rPr>
                  <a:t>finding_root</a:t>
                </a:r>
                <a:endParaRPr lang="en-US" sz="24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Input: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𝑎</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𝑏</m:t>
                    </m:r>
                  </m:oMath>
                </a14:m>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Output: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𝑐</m:t>
                    </m:r>
                    <m:r>
                      <a:rPr lang="en-US" sz="2000" i="1" dirty="0" smtClean="0">
                        <a:latin typeface="Cambria Math" panose="02040503050406030204" pitchFamily="18" charset="0"/>
                        <a:cs typeface="Times New Roman" panose="02020603050405020304" pitchFamily="18" charset="0"/>
                      </a:rPr>
                      <m:t>,</m:t>
                    </m:r>
                    <m:r>
                      <a:rPr lang="en-US" sz="2000" i="1" dirty="0" smtClean="0">
                        <a:latin typeface="Cambria Math" panose="02040503050406030204" pitchFamily="18" charset="0"/>
                        <a:cs typeface="Times New Roman" panose="02020603050405020304" pitchFamily="18" charset="0"/>
                      </a:rPr>
                      <m:t>𝑐𝑜𝑢𝑛𝑡</m:t>
                    </m:r>
                  </m:oMath>
                </a14:m>
                <a:endParaRPr lang="en-US" sz="2000" i="1"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197D021B-43C8-4C59-A17B-9D5C84AD66D0}"/>
                  </a:ext>
                </a:extLst>
              </p:cNvPr>
              <p:cNvSpPr txBox="1">
                <a:spLocks noRot="1" noChangeAspect="1" noMove="1" noResize="1" noEditPoints="1" noAdjustHandles="1" noChangeArrowheads="1" noChangeShapeType="1" noTextEdit="1"/>
              </p:cNvSpPr>
              <p:nvPr/>
            </p:nvSpPr>
            <p:spPr>
              <a:xfrm>
                <a:off x="1514475" y="666750"/>
                <a:ext cx="9715500" cy="1077218"/>
              </a:xfrm>
              <a:prstGeom prst="rect">
                <a:avLst/>
              </a:prstGeom>
              <a:blipFill>
                <a:blip r:embed="rId2"/>
                <a:stretch>
                  <a:fillRect l="-816" t="-4520" b="-90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9A30ED6-7141-46A4-9A95-F0CE5540E870}"/>
                  </a:ext>
                </a:extLst>
              </p:cNvPr>
              <p:cNvSpPr txBox="1"/>
              <p:nvPr/>
            </p:nvSpPr>
            <p:spPr>
              <a:xfrm>
                <a:off x="1514475" y="2202061"/>
                <a:ext cx="9715500" cy="213827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𝑧𝑎</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𝑠𝑖𝑔𝑛</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𝑎</m:t>
                              </m:r>
                            </m:e>
                          </m:d>
                        </m:e>
                      </m:d>
                    </m:oMath>
                  </m:oMathPara>
                </a14:m>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𝑧𝑏</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𝑠𝑖𝑔𝑛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𝑏</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r>
                  <a:rPr lang="en-US" dirty="0">
                    <a:latin typeface="Times New Roman" panose="02020603050405020304" pitchFamily="18" charset="0"/>
                    <a:ea typeface="Cambria Math" panose="02040503050406030204" pitchFamily="18" charset="0"/>
                    <a:cs typeface="Times New Roman" panose="02020603050405020304" pitchFamily="18" charset="0"/>
                  </a:rPr>
                  <a:t>if </a:t>
                </a: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𝑎𝑏𝑠</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𝑎</m:t>
                            </m:r>
                          </m:e>
                        </m:d>
                      </m:e>
                    </m:d>
                    <m:r>
                      <a:rPr lang="en-US" b="0" i="1" smtClean="0">
                        <a:latin typeface="Cambria Math" panose="02040503050406030204" pitchFamily="18" charset="0"/>
                        <a:ea typeface="Cambria Math" panose="02040503050406030204" pitchFamily="18" charset="0"/>
                        <a:cs typeface="Times New Roman" panose="02020603050405020304" pitchFamily="18" charset="0"/>
                      </a:rPr>
                      <m:t>&lt;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𝐺𝐼𝐺𝐴</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b="0" dirty="0">
                    <a:latin typeface="Times New Roman" panose="02020603050405020304" pitchFamily="18" charset="0"/>
                    <a:ea typeface="Cambria Math" panose="02040503050406030204" pitchFamily="18" charset="0"/>
                    <a:cs typeface="Times New Roman" panose="02020603050405020304" pitchFamily="18" charset="0"/>
                  </a:rPr>
                  <a:t>then </a:t>
                </a:r>
              </a:p>
              <a:p>
                <a:r>
                  <a:rPr lang="en-US" dirty="0">
                    <a:latin typeface="Times New Roman" panose="02020603050405020304" pitchFamily="18" charset="0"/>
                    <a:ea typeface="Cambria Math" panose="02040503050406030204" pitchFamily="18" charset="0"/>
                    <a:cs typeface="Times New Roman" panose="02020603050405020304" pitchFamily="18" charset="0"/>
                  </a:rPr>
                  <a:t>	return a,0</a:t>
                </a:r>
              </a:p>
              <a:p>
                <a:r>
                  <a:rPr lang="en-US" b="0" dirty="0">
                    <a:latin typeface="Times New Roman" panose="02020603050405020304" pitchFamily="18" charset="0"/>
                    <a:ea typeface="Cambria Math" panose="02040503050406030204" pitchFamily="18" charset="0"/>
                    <a:cs typeface="Times New Roman" panose="02020603050405020304" pitchFamily="18" charset="0"/>
                  </a:rPr>
                  <a:t>If </a:t>
                </a: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𝑎𝑏𝑠</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𝑏</m:t>
                            </m:r>
                          </m:e>
                        </m:d>
                      </m:e>
                    </m:d>
                    <m:r>
                      <a:rPr lang="en-US" b="0" i="1" smtClean="0">
                        <a:latin typeface="Cambria Math" panose="02040503050406030204" pitchFamily="18" charset="0"/>
                        <a:ea typeface="Cambria Math" panose="02040503050406030204" pitchFamily="18" charset="0"/>
                        <a:cs typeface="Times New Roman" panose="02020603050405020304" pitchFamily="18" charset="0"/>
                      </a:rPr>
                      <m:t>&lt;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𝐺𝐼𝐺𝐴</m:t>
                    </m:r>
                  </m:oMath>
                </a14:m>
                <a:r>
                  <a:rPr lang="en-US" b="0" dirty="0">
                    <a:latin typeface="Times New Roman" panose="02020603050405020304" pitchFamily="18" charset="0"/>
                    <a:ea typeface="Cambria Math" panose="02040503050406030204" pitchFamily="18" charset="0"/>
                    <a:cs typeface="Times New Roman" panose="02020603050405020304" pitchFamily="18" charset="0"/>
                  </a:rPr>
                  <a:t> then</a:t>
                </a:r>
              </a:p>
              <a:p>
                <a:r>
                  <a:rPr lang="en-US" dirty="0">
                    <a:latin typeface="Times New Roman" panose="02020603050405020304" pitchFamily="18" charset="0"/>
                    <a:ea typeface="Cambria Math" panose="02040503050406030204" pitchFamily="18" charset="0"/>
                    <a:cs typeface="Times New Roman" panose="02020603050405020304" pitchFamily="18" charset="0"/>
                  </a:rPr>
                  <a:t>	return b,0</a:t>
                </a:r>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𝑐𝑜𝑢𝑛𝑡</m:t>
                      </m:r>
                      <m:r>
                        <a:rPr lang="en-US" b="0" i="1" smtClean="0">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09A30ED6-7141-46A4-9A95-F0CE5540E870}"/>
                  </a:ext>
                </a:extLst>
              </p:cNvPr>
              <p:cNvSpPr txBox="1">
                <a:spLocks noRot="1" noChangeAspect="1" noMove="1" noResize="1" noEditPoints="1" noAdjustHandles="1" noChangeArrowheads="1" noChangeShapeType="1" noTextEdit="1"/>
              </p:cNvSpPr>
              <p:nvPr/>
            </p:nvSpPr>
            <p:spPr>
              <a:xfrm>
                <a:off x="1514475" y="2202061"/>
                <a:ext cx="9715500" cy="2138278"/>
              </a:xfrm>
              <a:prstGeom prst="rect">
                <a:avLst/>
              </a:prstGeom>
              <a:blipFill>
                <a:blip r:embed="rId3"/>
                <a:stretch>
                  <a:fillRect l="-502"/>
                </a:stretch>
              </a:blipFill>
            </p:spPr>
            <p:txBody>
              <a:bodyPr/>
              <a:lstStyle/>
              <a:p>
                <a:r>
                  <a:rPr lang="en-US">
                    <a:noFill/>
                  </a:rPr>
                  <a:t> </a:t>
                </a:r>
              </a:p>
            </p:txBody>
          </p:sp>
        </mc:Fallback>
      </mc:AlternateContent>
    </p:spTree>
    <p:extLst>
      <p:ext uri="{BB962C8B-B14F-4D97-AF65-F5344CB8AC3E}">
        <p14:creationId xmlns:p14="http://schemas.microsoft.com/office/powerpoint/2010/main" val="328610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56D042-E65E-485A-B681-76C5F515B565}"/>
              </a:ext>
            </a:extLst>
          </p:cNvPr>
          <p:cNvSpPr/>
          <p:nvPr/>
        </p:nvSpPr>
        <p:spPr>
          <a:xfrm>
            <a:off x="2276475" y="619125"/>
            <a:ext cx="41910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2">
                    <a:lumMod val="10000"/>
                  </a:schemeClr>
                </a:solidFill>
                <a:latin typeface="Times New Roman" panose="02020603050405020304" pitchFamily="18" charset="0"/>
                <a:cs typeface="Times New Roman" panose="02020603050405020304" pitchFamily="18" charset="0"/>
              </a:rPr>
              <a:t>Đặt</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vấn</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đề</a:t>
            </a:r>
            <a:endParaRPr lang="en-US" sz="2400" dirty="0">
              <a:solidFill>
                <a:schemeClr val="bg2">
                  <a:lumMod val="1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F0BFD0A-4301-40CC-B107-A6169B50EB7D}"/>
                  </a:ext>
                </a:extLst>
              </p:cNvPr>
              <p:cNvSpPr/>
              <p:nvPr/>
            </p:nvSpPr>
            <p:spPr>
              <a:xfrm>
                <a:off x="2276475" y="1819275"/>
                <a:ext cx="9124950" cy="41719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algn="ctr"/>
                <a:r>
                  <a:rPr lang="en-US" sz="2400" dirty="0">
                    <a:latin typeface="Times New Roman" panose="02020603050405020304" pitchFamily="18" charset="0"/>
                    <a:cs typeface="Times New Roman" panose="02020603050405020304" pitchFamily="18" charset="0"/>
                  </a:rPr>
                  <a:t>Xét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trình đa thức</a:t>
                </a: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𝑛</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sub>
                      </m:sSub>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deg</m:t>
                          </m:r>
                        </m:fName>
                        <m:e>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≠0</m:t>
                          </m:r>
                        </m:e>
                      </m:func>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i="1" smtClean="0">
                          <a:latin typeface="Cambria Math" panose="02040503050406030204" pitchFamily="18" charset="0"/>
                          <a:ea typeface="Cambria Math" panose="02040503050406030204" pitchFamily="18" charset="0"/>
                        </a:rPr>
                        <m:t>ℝ</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0,</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e>
                      </m:acc>
                    </m:oMath>
                  </m:oMathPara>
                </a14:m>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Phương trình đa thức </a:t>
                </a:r>
                <a:r>
                  <a:rPr lang="en-US" sz="2400" dirty="0" err="1">
                    <a:latin typeface="Times New Roman" panose="02020603050405020304" pitchFamily="18" charset="0"/>
                    <a:cs typeface="Times New Roman" panose="02020603050405020304" pitchFamily="18" charset="0"/>
                  </a:rPr>
                  <a:t>vẫn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ẩn</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vẫn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thức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trình đa thức </a:t>
                </a:r>
                <a:r>
                  <a:rPr lang="en-US" sz="2400" dirty="0" err="1">
                    <a:latin typeface="Times New Roman" panose="02020603050405020304" pitchFamily="18" charset="0"/>
                    <a:cs typeface="Times New Roman" panose="02020603050405020304" pitchFamily="18" charset="0"/>
                  </a:rPr>
                  <a:t>bậc</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𝑛</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Viete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bậc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đời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p>
              <a:p>
                <a:pPr algn="ctr"/>
                <a:endParaRPr lang="en-US" sz="2400" dirty="0">
                  <a:latin typeface="Times New Roman" panose="02020603050405020304" pitchFamily="18" charset="0"/>
                  <a:cs typeface="Times New Roman" panose="02020603050405020304" pitchFamily="18" charset="0"/>
                </a:endParaRPr>
              </a:p>
            </p:txBody>
          </p:sp>
        </mc:Choice>
        <mc:Fallback>
          <p:sp>
            <p:nvSpPr>
              <p:cNvPr id="5" name="Rectangle 4">
                <a:extLst>
                  <a:ext uri="{FF2B5EF4-FFF2-40B4-BE49-F238E27FC236}">
                    <a16:creationId xmlns:a16="http://schemas.microsoft.com/office/drawing/2014/main" id="{0F0BFD0A-4301-40CC-B107-A6169B50EB7D}"/>
                  </a:ext>
                </a:extLst>
              </p:cNvPr>
              <p:cNvSpPr>
                <a:spLocks noRot="1" noChangeAspect="1" noMove="1" noResize="1" noEditPoints="1" noAdjustHandles="1" noChangeArrowheads="1" noChangeShapeType="1" noTextEdit="1"/>
              </p:cNvSpPr>
              <p:nvPr/>
            </p:nvSpPr>
            <p:spPr>
              <a:xfrm>
                <a:off x="2276475" y="1819275"/>
                <a:ext cx="9124950" cy="4171950"/>
              </a:xfrm>
              <a:prstGeom prst="rect">
                <a:avLst/>
              </a:prstGeom>
              <a:blipFill>
                <a:blip r:embed="rId2"/>
                <a:stretch>
                  <a:fillRect l="-601" t="-1168" r="-126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91519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9A30ED6-7141-46A4-9A95-F0CE5540E870}"/>
                  </a:ext>
                </a:extLst>
              </p:cNvPr>
              <p:cNvSpPr txBox="1"/>
              <p:nvPr/>
            </p:nvSpPr>
            <p:spPr>
              <a:xfrm>
                <a:off x="1514475" y="1887736"/>
                <a:ext cx="9715500" cy="298280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while </a:t>
                </a:r>
                <a14:m>
                  <m:oMath xmlns:m="http://schemas.openxmlformats.org/officeDocument/2006/math">
                    <m:r>
                      <a:rPr lang="en-US" b="0" i="1" smtClean="0">
                        <a:latin typeface="Cambria Math" panose="02040503050406030204" pitchFamily="18" charset="0"/>
                        <a:cs typeface="Times New Roman" panose="02020603050405020304" pitchFamily="18" charset="0"/>
                      </a:rPr>
                      <m:t>𝑎𝑏𝑠</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𝑏</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𝑎</m:t>
                        </m:r>
                      </m:e>
                    </m:d>
                    <m:r>
                      <a:rPr lang="en-US" b="0" i="1" smtClean="0">
                        <a:latin typeface="Cambria Math" panose="02040503050406030204" pitchFamily="18" charset="0"/>
                        <a:cs typeface="Times New Roman" panose="02020603050405020304" pitchFamily="18" charset="0"/>
                      </a:rPr>
                      <m:t>&gt;</m:t>
                    </m:r>
                    <m:r>
                      <a:rPr lang="en-US" b="0" i="1" smtClean="0">
                        <a:latin typeface="Cambria Math" panose="02040503050406030204" pitchFamily="18" charset="0"/>
                        <a:cs typeface="Times New Roman" panose="02020603050405020304" pitchFamily="18" charset="0"/>
                      </a:rPr>
                      <m:t>𝐵𝐸𝑇𝐴</m:t>
                    </m:r>
                  </m:oMath>
                </a14:m>
                <a:r>
                  <a:rPr lang="en-US" dirty="0">
                    <a:latin typeface="Times New Roman" panose="02020603050405020304" pitchFamily="18" charset="0"/>
                    <a:cs typeface="Times New Roman" panose="02020603050405020304" pitchFamily="18" charset="0"/>
                  </a:rPr>
                  <a:t> do</a:t>
                </a:r>
              </a:p>
              <a:p>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𝑐</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𝑎</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𝑏</m:t>
                        </m:r>
                      </m:num>
                      <m:den>
                        <m:r>
                          <a:rPr lang="en-US" b="0" i="1" smtClean="0">
                            <a:latin typeface="Cambria Math" panose="02040503050406030204" pitchFamily="18" charset="0"/>
                            <a:cs typeface="Times New Roman" panose="02020603050405020304" pitchFamily="18" charset="0"/>
                          </a:rPr>
                          <m:t>2</m:t>
                        </m:r>
                      </m:den>
                    </m:f>
                  </m:oMath>
                </a14:m>
                <a:endParaRPr lang="en-US" b="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𝑐𝑜𝑢𝑛𝑡</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𝑐𝑜𝑢𝑛𝑡</m:t>
                    </m:r>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𝑧𝑐</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𝑠𝑖𝑔𝑛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𝑐</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if </a:t>
                </a:r>
                <a14:m>
                  <m:oMath xmlns:m="http://schemas.openxmlformats.org/officeDocument/2006/math">
                    <m:r>
                      <a:rPr lang="en-US" b="0" i="1" smtClean="0">
                        <a:latin typeface="Cambria Math" panose="02040503050406030204" pitchFamily="18" charset="0"/>
                        <a:cs typeface="Times New Roman" panose="02020603050405020304" pitchFamily="18" charset="0"/>
                      </a:rPr>
                      <m:t>𝑧𝑐</m:t>
                    </m:r>
                    <m:r>
                      <a:rPr lang="en-US" b="0" i="1" smtClean="0">
                        <a:latin typeface="Cambria Math" panose="02040503050406030204" pitchFamily="18" charset="0"/>
                        <a:cs typeface="Times New Roman" panose="02020603050405020304" pitchFamily="18" charset="0"/>
                      </a:rPr>
                      <m:t>=0</m:t>
                    </m:r>
                  </m:oMath>
                </a14:m>
                <a:r>
                  <a:rPr lang="en-US" dirty="0">
                    <a:latin typeface="Times New Roman" panose="02020603050405020304" pitchFamily="18" charset="0"/>
                    <a:cs typeface="Times New Roman" panose="02020603050405020304" pitchFamily="18" charset="0"/>
                  </a:rPr>
                  <a:t> then </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if  </a:t>
                </a:r>
                <a14:m>
                  <m:oMath xmlns:m="http://schemas.openxmlformats.org/officeDocument/2006/math">
                    <m:r>
                      <a:rPr lang="en-US" b="0" i="1" smtClean="0">
                        <a:latin typeface="Cambria Math" panose="02040503050406030204" pitchFamily="18" charset="0"/>
                        <a:cs typeface="Times New Roman" panose="02020603050405020304" pitchFamily="18" charset="0"/>
                      </a:rPr>
                      <m:t>𝑧𝑐</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𝑧𝑎</m:t>
                    </m:r>
                    <m:r>
                      <a:rPr lang="en-US" b="0" i="1" smtClean="0">
                        <a:latin typeface="Cambria Math" panose="02040503050406030204" pitchFamily="18" charset="0"/>
                        <a:cs typeface="Times New Roman" panose="02020603050405020304" pitchFamily="18" charset="0"/>
                      </a:rPr>
                      <m:t>&gt;0</m:t>
                    </m:r>
                    <m:r>
                      <a:rPr lang="en-US" b="0" i="0"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then</a:t>
                </a:r>
              </a:p>
              <a:p>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𝑎</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𝑐</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else </a:t>
                </a:r>
                <a14:m>
                  <m:oMath xmlns:m="http://schemas.openxmlformats.org/officeDocument/2006/math">
                    <m:r>
                      <a:rPr lang="en-US" b="0" i="1" smtClean="0">
                        <a:latin typeface="Cambria Math" panose="02040503050406030204" pitchFamily="18" charset="0"/>
                        <a:cs typeface="Times New Roman" panose="02020603050405020304" pitchFamily="18" charset="0"/>
                      </a:rPr>
                      <m:t>𝑏</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𝑐</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return</a:t>
                </a:r>
                <a14:m>
                  <m:oMath xmlns:m="http://schemas.openxmlformats.org/officeDocument/2006/math">
                    <m:r>
                      <a:rPr lang="en-US" i="1" dirty="0" smtClean="0">
                        <a:latin typeface="Cambria Math" panose="02040503050406030204" pitchFamily="18" charset="0"/>
                        <a:cs typeface="Times New Roman" panose="02020603050405020304" pitchFamily="18" charset="0"/>
                      </a:rPr>
                      <m:t> </m:t>
                    </m:r>
                    <m:r>
                      <a:rPr lang="en-US" i="1" dirty="0" smtClean="0">
                        <a:latin typeface="Cambria Math" panose="02040503050406030204" pitchFamily="18" charset="0"/>
                        <a:cs typeface="Times New Roman" panose="02020603050405020304" pitchFamily="18" charset="0"/>
                      </a:rPr>
                      <m:t>𝑐</m:t>
                    </m:r>
                    <m:r>
                      <a:rPr lang="en-US" i="1" dirty="0" smtClean="0">
                        <a:latin typeface="Cambria Math" panose="02040503050406030204" pitchFamily="18" charset="0"/>
                        <a:cs typeface="Times New Roman" panose="02020603050405020304" pitchFamily="18" charset="0"/>
                      </a:rPr>
                      <m:t>, </m:t>
                    </m:r>
                    <m:r>
                      <a:rPr lang="en-US" i="1" dirty="0" smtClean="0">
                        <a:latin typeface="Cambria Math" panose="02040503050406030204" pitchFamily="18" charset="0"/>
                        <a:cs typeface="Times New Roman" panose="02020603050405020304" pitchFamily="18" charset="0"/>
                      </a:rPr>
                      <m:t>𝑐𝑜𝑢𝑛𝑡</m:t>
                    </m:r>
                  </m:oMath>
                </a14:m>
                <a:endParaRPr lang="en-US"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09A30ED6-7141-46A4-9A95-F0CE5540E870}"/>
                  </a:ext>
                </a:extLst>
              </p:cNvPr>
              <p:cNvSpPr txBox="1">
                <a:spLocks noRot="1" noChangeAspect="1" noMove="1" noResize="1" noEditPoints="1" noAdjustHandles="1" noChangeArrowheads="1" noChangeShapeType="1" noTextEdit="1"/>
              </p:cNvSpPr>
              <p:nvPr/>
            </p:nvSpPr>
            <p:spPr>
              <a:xfrm>
                <a:off x="1514475" y="1887736"/>
                <a:ext cx="9715500" cy="2982804"/>
              </a:xfrm>
              <a:prstGeom prst="rect">
                <a:avLst/>
              </a:prstGeom>
              <a:blipFill>
                <a:blip r:embed="rId2"/>
                <a:stretch>
                  <a:fillRect l="-502" t="-1227" b="-24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5A083C-915B-4309-871A-03F1ACF02AF5}"/>
                  </a:ext>
                </a:extLst>
              </p:cNvPr>
              <p:cNvSpPr txBox="1"/>
              <p:nvPr/>
            </p:nvSpPr>
            <p:spPr>
              <a:xfrm>
                <a:off x="1514475" y="666750"/>
                <a:ext cx="9715500" cy="1077218"/>
              </a:xfrm>
              <a:prstGeom prst="rect">
                <a:avLst/>
              </a:prstGeom>
              <a:noFill/>
            </p:spPr>
            <p:txBody>
              <a:bodyPr wrap="square" rtlCol="0">
                <a:spAutoFit/>
              </a:bodyPr>
              <a:lstStyle/>
              <a:p>
                <a:pPr marL="342900" indent="-342900">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f</a:t>
                </a:r>
                <a:r>
                  <a:rPr lang="en-US" sz="2400" i="1" dirty="0" err="1">
                    <a:latin typeface="Times New Roman" panose="02020603050405020304" pitchFamily="18" charset="0"/>
                    <a:cs typeface="Times New Roman" panose="02020603050405020304" pitchFamily="18" charset="0"/>
                  </a:rPr>
                  <a:t>inding_root</a:t>
                </a:r>
                <a:r>
                  <a:rPr lang="en-US" sz="2400" i="1" dirty="0">
                    <a:latin typeface="Times New Roman" panose="02020603050405020304" pitchFamily="18" charset="0"/>
                    <a:cs typeface="Times New Roman" panose="02020603050405020304" pitchFamily="18" charset="0"/>
                  </a:rPr>
                  <a:t>()</a:t>
                </a:r>
              </a:p>
              <a:p>
                <a:r>
                  <a:rPr lang="en-US" sz="2000" i="1" dirty="0">
                    <a:latin typeface="Times New Roman" panose="02020603050405020304" pitchFamily="18" charset="0"/>
                    <a:cs typeface="Times New Roman" panose="02020603050405020304" pitchFamily="18" charset="0"/>
                  </a:rPr>
                  <a:t>Input: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𝑎</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𝑏</m:t>
                    </m:r>
                  </m:oMath>
                </a14:m>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Output: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𝑐</m:t>
                    </m:r>
                    <m:r>
                      <a:rPr lang="en-US" sz="2000" i="1" dirty="0" smtClean="0">
                        <a:latin typeface="Cambria Math" panose="02040503050406030204" pitchFamily="18" charset="0"/>
                        <a:cs typeface="Times New Roman" panose="02020603050405020304" pitchFamily="18" charset="0"/>
                      </a:rPr>
                      <m:t>,</m:t>
                    </m:r>
                    <m:r>
                      <a:rPr lang="en-US" sz="2000" i="1" dirty="0" smtClean="0">
                        <a:latin typeface="Cambria Math" panose="02040503050406030204" pitchFamily="18" charset="0"/>
                        <a:cs typeface="Times New Roman" panose="02020603050405020304" pitchFamily="18" charset="0"/>
                      </a:rPr>
                      <m:t>𝑐𝑜𝑢𝑛𝑡</m:t>
                    </m:r>
                  </m:oMath>
                </a14:m>
                <a:endParaRPr lang="en-US" sz="2000" i="1"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85A083C-915B-4309-871A-03F1ACF02AF5}"/>
                  </a:ext>
                </a:extLst>
              </p:cNvPr>
              <p:cNvSpPr txBox="1">
                <a:spLocks noRot="1" noChangeAspect="1" noMove="1" noResize="1" noEditPoints="1" noAdjustHandles="1" noChangeArrowheads="1" noChangeShapeType="1" noTextEdit="1"/>
              </p:cNvSpPr>
              <p:nvPr/>
            </p:nvSpPr>
            <p:spPr>
              <a:xfrm>
                <a:off x="1514475" y="666750"/>
                <a:ext cx="9715500" cy="1077218"/>
              </a:xfrm>
              <a:prstGeom prst="rect">
                <a:avLst/>
              </a:prstGeom>
              <a:blipFill>
                <a:blip r:embed="rId3"/>
                <a:stretch>
                  <a:fillRect l="-816" t="-4520" b="-9040"/>
                </a:stretch>
              </a:blipFill>
            </p:spPr>
            <p:txBody>
              <a:bodyPr/>
              <a:lstStyle/>
              <a:p>
                <a:r>
                  <a:rPr lang="en-US">
                    <a:noFill/>
                  </a:rPr>
                  <a:t> </a:t>
                </a:r>
              </a:p>
            </p:txBody>
          </p:sp>
        </mc:Fallback>
      </mc:AlternateContent>
    </p:spTree>
    <p:extLst>
      <p:ext uri="{BB962C8B-B14F-4D97-AF65-F5344CB8AC3E}">
        <p14:creationId xmlns:p14="http://schemas.microsoft.com/office/powerpoint/2010/main" val="1914888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B70B157-A0B3-4439-972D-3934A5CCD38F}"/>
                  </a:ext>
                </a:extLst>
              </p:cNvPr>
              <p:cNvSpPr txBox="1"/>
              <p:nvPr/>
            </p:nvSpPr>
            <p:spPr>
              <a:xfrm>
                <a:off x="1619248" y="658119"/>
                <a:ext cx="10144125" cy="1077218"/>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cs typeface="Times New Roman" panose="02020603050405020304" pitchFamily="18" charset="0"/>
                      </a:rPr>
                      <m:t>𝑓</m:t>
                    </m:r>
                  </m:oMath>
                </a14:m>
                <a:endParaRPr lang="en-US" sz="2400" b="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Input: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Output: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𝑦</m:t>
                    </m:r>
                  </m:oMath>
                </a14:m>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a:t>
                </a:r>
              </a:p>
            </p:txBody>
          </p:sp>
        </mc:Choice>
        <mc:Fallback xmlns="">
          <p:sp>
            <p:nvSpPr>
              <p:cNvPr id="5" name="TextBox 4">
                <a:extLst>
                  <a:ext uri="{FF2B5EF4-FFF2-40B4-BE49-F238E27FC236}">
                    <a16:creationId xmlns:a16="http://schemas.microsoft.com/office/drawing/2014/main" id="{1B70B157-A0B3-4439-972D-3934A5CCD38F}"/>
                  </a:ext>
                </a:extLst>
              </p:cNvPr>
              <p:cNvSpPr txBox="1">
                <a:spLocks noRot="1" noChangeAspect="1" noMove="1" noResize="1" noEditPoints="1" noAdjustHandles="1" noChangeArrowheads="1" noChangeShapeType="1" noTextEdit="1"/>
              </p:cNvSpPr>
              <p:nvPr/>
            </p:nvSpPr>
            <p:spPr>
              <a:xfrm>
                <a:off x="1619248" y="658119"/>
                <a:ext cx="10144125" cy="1077218"/>
              </a:xfrm>
              <a:prstGeom prst="rect">
                <a:avLst/>
              </a:prstGeom>
              <a:blipFill>
                <a:blip r:embed="rId2"/>
                <a:stretch>
                  <a:fillRect l="-841" t="-2260" b="-90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7E4879-830F-4B18-8DBD-65495D800AC8}"/>
                  </a:ext>
                </a:extLst>
              </p:cNvPr>
              <p:cNvSpPr txBox="1"/>
              <p:nvPr/>
            </p:nvSpPr>
            <p:spPr>
              <a:xfrm>
                <a:off x="1619249" y="1863924"/>
                <a:ext cx="10144125" cy="120924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𝑦</m:t>
                      </m:r>
                      <m:r>
                        <a:rPr lang="en-US" b="0" i="1" smtClean="0">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=0</m:t>
                    </m:r>
                  </m:oMath>
                </a14:m>
                <a:r>
                  <a:rPr lang="en-US" dirty="0">
                    <a:latin typeface="Times New Roman" panose="02020603050405020304" pitchFamily="18" charset="0"/>
                    <a:cs typeface="Times New Roman" panose="02020603050405020304" pitchFamily="18" charset="0"/>
                  </a:rPr>
                  <a:t> to </a:t>
                </a:r>
                <a14:m>
                  <m:oMath xmlns:m="http://schemas.openxmlformats.org/officeDocument/2006/math">
                    <m:r>
                      <a:rPr lang="en-US" b="0" i="1" smtClean="0">
                        <a:latin typeface="Cambria Math" panose="02040503050406030204" pitchFamily="18" charset="0"/>
                        <a:cs typeface="Times New Roman" panose="02020603050405020304" pitchFamily="18" charset="0"/>
                      </a:rPr>
                      <m:t>𝑛</m:t>
                    </m:r>
                  </m:oMath>
                </a14:m>
                <a:r>
                  <a:rPr lang="en-US" dirty="0">
                    <a:latin typeface="Times New Roman" panose="02020603050405020304" pitchFamily="18" charset="0"/>
                    <a:cs typeface="Times New Roman" panose="02020603050405020304" pitchFamily="18" charset="0"/>
                  </a:rPr>
                  <a:t> do</a:t>
                </a:r>
              </a:p>
              <a:p>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𝑦</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h𝑒𝑠𝑜</m:t>
                    </m:r>
                    <m:d>
                      <m:dPr>
                        <m:begChr m:val="["/>
                        <m:endChr m:val="]"/>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𝑖</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𝑖</m:t>
                        </m:r>
                      </m:sup>
                    </m:sSup>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return </a:t>
                </a:r>
                <a14:m>
                  <m:oMath xmlns:m="http://schemas.openxmlformats.org/officeDocument/2006/math">
                    <m:r>
                      <a:rPr lang="en-US" b="0" i="1" smtClean="0">
                        <a:latin typeface="Cambria Math" panose="02040503050406030204" pitchFamily="18" charset="0"/>
                        <a:cs typeface="Times New Roman" panose="02020603050405020304" pitchFamily="18" charset="0"/>
                      </a:rPr>
                      <m:t>𝑦</m:t>
                    </m:r>
                  </m:oMath>
                </a14:m>
                <a:r>
                  <a:rPr lang="en-US" dirty="0">
                    <a:latin typeface="Times New Roman" panose="02020603050405020304" pitchFamily="18" charset="0"/>
                    <a:cs typeface="Times New Roman" panose="02020603050405020304" pitchFamily="18" charset="0"/>
                  </a:rPr>
                  <a:t> </a:t>
                </a:r>
              </a:p>
            </p:txBody>
          </p:sp>
        </mc:Choice>
        <mc:Fallback xmlns="">
          <p:sp>
            <p:nvSpPr>
              <p:cNvPr id="6" name="TextBox 5">
                <a:extLst>
                  <a:ext uri="{FF2B5EF4-FFF2-40B4-BE49-F238E27FC236}">
                    <a16:creationId xmlns:a16="http://schemas.microsoft.com/office/drawing/2014/main" id="{377E4879-830F-4B18-8DBD-65495D800AC8}"/>
                  </a:ext>
                </a:extLst>
              </p:cNvPr>
              <p:cNvSpPr txBox="1">
                <a:spLocks noRot="1" noChangeAspect="1" noMove="1" noResize="1" noEditPoints="1" noAdjustHandles="1" noChangeArrowheads="1" noChangeShapeType="1" noTextEdit="1"/>
              </p:cNvSpPr>
              <p:nvPr/>
            </p:nvSpPr>
            <p:spPr>
              <a:xfrm>
                <a:off x="1619249" y="1863924"/>
                <a:ext cx="10144125" cy="1209242"/>
              </a:xfrm>
              <a:prstGeom prst="rect">
                <a:avLst/>
              </a:prstGeom>
              <a:blipFill>
                <a:blip r:embed="rId3"/>
                <a:stretch>
                  <a:fillRect l="-541" b="-7576"/>
                </a:stretch>
              </a:blipFill>
            </p:spPr>
            <p:txBody>
              <a:bodyPr/>
              <a:lstStyle/>
              <a:p>
                <a:r>
                  <a:rPr lang="en-US">
                    <a:noFill/>
                  </a:rPr>
                  <a:t> </a:t>
                </a:r>
              </a:p>
            </p:txBody>
          </p:sp>
        </mc:Fallback>
      </mc:AlternateContent>
    </p:spTree>
    <p:extLst>
      <p:ext uri="{BB962C8B-B14F-4D97-AF65-F5344CB8AC3E}">
        <p14:creationId xmlns:p14="http://schemas.microsoft.com/office/powerpoint/2010/main" val="1161812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D7ACFD-71C2-4EB5-8D03-98FBF62DFD17}"/>
                  </a:ext>
                </a:extLst>
              </p:cNvPr>
              <p:cNvSpPr txBox="1"/>
              <p:nvPr/>
            </p:nvSpPr>
            <p:spPr>
              <a:xfrm>
                <a:off x="1714500" y="657225"/>
                <a:ext cx="9744075" cy="1077218"/>
              </a:xfrm>
              <a:prstGeom prst="rect">
                <a:avLst/>
              </a:prstGeom>
              <a:noFill/>
            </p:spPr>
            <p:txBody>
              <a:bodyPr wrap="square" rtlCol="0">
                <a:spAutoFit/>
              </a:bodyPr>
              <a:lstStyle/>
              <a:p>
                <a:pPr marL="285750" indent="-285750">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df</a:t>
                </a:r>
              </a:p>
              <a:p>
                <a:r>
                  <a:rPr lang="en-US" sz="2000" i="1" dirty="0">
                    <a:latin typeface="Times New Roman" panose="02020603050405020304" pitchFamily="18" charset="0"/>
                    <a:cs typeface="Times New Roman" panose="02020603050405020304" pitchFamily="18" charset="0"/>
                  </a:rPr>
                  <a:t>Input: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Output: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𝑦</m:t>
                    </m:r>
                  </m:oMath>
                </a14:m>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đạo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a:t>
                </a:r>
              </a:p>
            </p:txBody>
          </p:sp>
        </mc:Choice>
        <mc:Fallback xmlns="">
          <p:sp>
            <p:nvSpPr>
              <p:cNvPr id="4" name="TextBox 3">
                <a:extLst>
                  <a:ext uri="{FF2B5EF4-FFF2-40B4-BE49-F238E27FC236}">
                    <a16:creationId xmlns:a16="http://schemas.microsoft.com/office/drawing/2014/main" id="{9DD7ACFD-71C2-4EB5-8D03-98FBF62DFD17}"/>
                  </a:ext>
                </a:extLst>
              </p:cNvPr>
              <p:cNvSpPr txBox="1">
                <a:spLocks noRot="1" noChangeAspect="1" noMove="1" noResize="1" noEditPoints="1" noAdjustHandles="1" noChangeArrowheads="1" noChangeShapeType="1" noTextEdit="1"/>
              </p:cNvSpPr>
              <p:nvPr/>
            </p:nvSpPr>
            <p:spPr>
              <a:xfrm>
                <a:off x="1714500" y="657225"/>
                <a:ext cx="9744075" cy="1077218"/>
              </a:xfrm>
              <a:prstGeom prst="rect">
                <a:avLst/>
              </a:prstGeom>
              <a:blipFill>
                <a:blip r:embed="rId2"/>
                <a:stretch>
                  <a:fillRect l="-813" t="-4520" b="-90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881E81-1105-446A-941B-2C0E669D51B2}"/>
                  </a:ext>
                </a:extLst>
              </p:cNvPr>
              <p:cNvSpPr txBox="1"/>
              <p:nvPr/>
            </p:nvSpPr>
            <p:spPr>
              <a:xfrm>
                <a:off x="1714500" y="1962150"/>
                <a:ext cx="9810750" cy="120924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←0</m:t>
                      </m:r>
                    </m:oMath>
                  </m:oMathPara>
                </a14:m>
                <a:endParaRPr lang="en-US" dirty="0"/>
              </a:p>
              <a:p>
                <a:r>
                  <a:rPr lang="en-US" dirty="0">
                    <a:latin typeface="Times New Roman" panose="02020603050405020304" pitchFamily="18" charset="0"/>
                    <a:cs typeface="Times New Roman" panose="02020603050405020304" pitchFamily="18" charset="0"/>
                  </a:rPr>
                  <a:t>for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r>
                      <a:rPr lang="en-US" i="1" dirty="0" smtClean="0">
                        <a:latin typeface="Cambria Math" panose="02040503050406030204" pitchFamily="18" charset="0"/>
                        <a:cs typeface="Times New Roman" panose="02020603050405020304" pitchFamily="18" charset="0"/>
                      </a:rPr>
                      <m:t> = </m:t>
                    </m:r>
                    <m:r>
                      <a:rPr lang="en-US" i="1" dirty="0" smtClean="0">
                        <a:latin typeface="Cambria Math" panose="02040503050406030204" pitchFamily="18" charset="0"/>
                        <a:cs typeface="Times New Roman" panose="02020603050405020304" pitchFamily="18" charset="0"/>
                      </a:rPr>
                      <m:t>𝑛</m:t>
                    </m:r>
                    <m:r>
                      <a:rPr lang="en-US" i="1" dirty="0"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to </a:t>
                </a:r>
                <a14:m>
                  <m:oMath xmlns:m="http://schemas.openxmlformats.org/officeDocument/2006/math">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do</a:t>
                </a:r>
              </a:p>
              <a:p>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𝑦</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h𝑒𝑠𝑜</m:t>
                    </m:r>
                    <m:d>
                      <m:dPr>
                        <m:begChr m:val="["/>
                        <m:endChr m:val="]"/>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𝑖</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sup>
                    </m:sSup>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return y	 </a:t>
                </a:r>
              </a:p>
            </p:txBody>
          </p:sp>
        </mc:Choice>
        <mc:Fallback xmlns="">
          <p:sp>
            <p:nvSpPr>
              <p:cNvPr id="6" name="TextBox 5">
                <a:extLst>
                  <a:ext uri="{FF2B5EF4-FFF2-40B4-BE49-F238E27FC236}">
                    <a16:creationId xmlns:a16="http://schemas.microsoft.com/office/drawing/2014/main" id="{59881E81-1105-446A-941B-2C0E669D51B2}"/>
                  </a:ext>
                </a:extLst>
              </p:cNvPr>
              <p:cNvSpPr txBox="1">
                <a:spLocks noRot="1" noChangeAspect="1" noMove="1" noResize="1" noEditPoints="1" noAdjustHandles="1" noChangeArrowheads="1" noChangeShapeType="1" noTextEdit="1"/>
              </p:cNvSpPr>
              <p:nvPr/>
            </p:nvSpPr>
            <p:spPr>
              <a:xfrm>
                <a:off x="1714500" y="1962150"/>
                <a:ext cx="9810750" cy="1209242"/>
              </a:xfrm>
              <a:prstGeom prst="rect">
                <a:avLst/>
              </a:prstGeom>
              <a:blipFill>
                <a:blip r:embed="rId3"/>
                <a:stretch>
                  <a:fillRect l="-497" b="-7576"/>
                </a:stretch>
              </a:blipFill>
            </p:spPr>
            <p:txBody>
              <a:bodyPr/>
              <a:lstStyle/>
              <a:p>
                <a:r>
                  <a:rPr lang="en-US">
                    <a:noFill/>
                  </a:rPr>
                  <a:t> </a:t>
                </a:r>
              </a:p>
            </p:txBody>
          </p:sp>
        </mc:Fallback>
      </mc:AlternateContent>
    </p:spTree>
    <p:extLst>
      <p:ext uri="{BB962C8B-B14F-4D97-AF65-F5344CB8AC3E}">
        <p14:creationId xmlns:p14="http://schemas.microsoft.com/office/powerpoint/2010/main" val="3074046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For Listening, HD Png Download , Transparent Png Image ...  #2527745 - PNG Images - PNGio">
            <a:extLst>
              <a:ext uri="{FF2B5EF4-FFF2-40B4-BE49-F238E27FC236}">
                <a16:creationId xmlns:a16="http://schemas.microsoft.com/office/drawing/2014/main" id="{76A894F7-67D9-4B02-8D50-F4BD094EB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800100"/>
            <a:ext cx="81915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79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9A79B9-E09F-4031-B661-DF843B8A6D8C}"/>
              </a:ext>
            </a:extLst>
          </p:cNvPr>
          <p:cNvSpPr/>
          <p:nvPr/>
        </p:nvSpPr>
        <p:spPr>
          <a:xfrm>
            <a:off x="1909758" y="283369"/>
            <a:ext cx="9177341"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2410AD6-FB73-4E57-868A-2CBEA1A197E4}"/>
              </a:ext>
            </a:extLst>
          </p:cNvPr>
          <p:cNvSpPr/>
          <p:nvPr/>
        </p:nvSpPr>
        <p:spPr>
          <a:xfrm>
            <a:off x="2419346" y="445294"/>
            <a:ext cx="8096254" cy="533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Khoanh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trình đa thức</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EEEFF12-E75E-47F2-9E20-F5341DDD4413}"/>
                  </a:ext>
                </a:extLst>
              </p:cNvPr>
              <p:cNvSpPr/>
              <p:nvPr/>
            </p:nvSpPr>
            <p:spPr>
              <a:xfrm>
                <a:off x="1909758" y="1981201"/>
                <a:ext cx="9177341" cy="37909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algn="ctr"/>
                <a:r>
                  <a:rPr lang="en-US" sz="2400" dirty="0">
                    <a:latin typeface="Times New Roman" panose="02020603050405020304" pitchFamily="18" charset="0"/>
                    <a:cs typeface="Times New Roman" panose="02020603050405020304" pitchFamily="18" charset="0"/>
                  </a:rPr>
                  <a:t>Xét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trình đa thức</a:t>
                </a: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𝑛</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sub>
                      </m:sSub>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=0 (1)</m:t>
                      </m:r>
                    </m:oMath>
                  </m:oMathPara>
                </a14:m>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Mọi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trình đa thức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nằm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O(0,0) </a:t>
                </a:r>
                <a:r>
                  <a:rPr lang="en-US" sz="2400" dirty="0" err="1">
                    <a:latin typeface="Times New Roman" panose="02020603050405020304" pitchFamily="18" charset="0"/>
                    <a:cs typeface="Times New Roman" panose="02020603050405020304" pitchFamily="18" charset="0"/>
                  </a:rPr>
                  <a:t>bán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kính</a:t>
                </a:r>
                <a:endParaRPr lang="en-US" sz="24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cs typeface="Times New Roman" panose="02020603050405020304" pitchFamily="18" charset="0"/>
                        </a:rPr>
                        <m:t>𝑅</m:t>
                      </m:r>
                      <m:r>
                        <a:rPr lang="en-US" sz="2400" i="1" dirty="0" smtClean="0">
                          <a:latin typeface="Cambria Math" panose="02040503050406030204" pitchFamily="18" charset="0"/>
                          <a:cs typeface="Times New Roman" panose="02020603050405020304" pitchFamily="18" charset="0"/>
                        </a:rPr>
                        <m:t>=1 +</m:t>
                      </m:r>
                      <m:f>
                        <m:fPr>
                          <m:ctrlPr>
                            <a:rPr lang="en-US" sz="2400" i="1" dirty="0" smtClean="0">
                              <a:latin typeface="Cambria Math" panose="02040503050406030204" pitchFamily="18" charset="0"/>
                              <a:cs typeface="Times New Roman" panose="02020603050405020304" pitchFamily="18" charset="0"/>
                            </a:rPr>
                          </m:ctrlPr>
                        </m:fPr>
                        <m:num>
                          <m:func>
                            <m:funcPr>
                              <m:ctrlPr>
                                <a:rPr lang="en-US" sz="2400" b="0" i="1" dirty="0" smtClean="0">
                                  <a:latin typeface="Cambria Math" panose="02040503050406030204" pitchFamily="18" charset="0"/>
                                  <a:cs typeface="Times New Roman" panose="02020603050405020304" pitchFamily="18" charset="0"/>
                                </a:rPr>
                              </m:ctrlPr>
                            </m:funcPr>
                            <m:fName>
                              <m:r>
                                <m:rPr>
                                  <m:sty m:val="p"/>
                                </m:rPr>
                                <a:rPr lang="en-US" sz="2400" b="0" i="0" dirty="0" smtClean="0">
                                  <a:latin typeface="Cambria Math" panose="02040503050406030204" pitchFamily="18" charset="0"/>
                                  <a:cs typeface="Times New Roman" panose="02020603050405020304" pitchFamily="18" charset="0"/>
                                </a:rPr>
                                <m:t>max</m:t>
                              </m:r>
                            </m:fName>
                            <m:e>
                              <m:r>
                                <a:rPr lang="en-US" sz="2400" b="0" i="1" dirty="0" smtClean="0">
                                  <a:latin typeface="Cambria Math" panose="02040503050406030204" pitchFamily="18" charset="0"/>
                                  <a:cs typeface="Times New Roman" panose="02020603050405020304" pitchFamily="18" charset="0"/>
                                </a:rPr>
                                <m:t>{</m:t>
                              </m:r>
                              <m:d>
                                <m:dPr>
                                  <m:begChr m:val="|"/>
                                  <m:endChr m:val="|"/>
                                  <m:ctrlPr>
                                    <a:rPr lang="en-US" sz="2400" b="0" i="1" dirty="0" smtClean="0">
                                      <a:latin typeface="Cambria Math" panose="02040503050406030204" pitchFamily="18" charset="0"/>
                                      <a:cs typeface="Times New Roman" panose="02020603050405020304" pitchFamily="18" charset="0"/>
                                    </a:rPr>
                                  </m:ctrlPr>
                                </m:dPr>
                                <m:e>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𝑎</m:t>
                                      </m:r>
                                    </m:e>
                                    <m:sub>
                                      <m:r>
                                        <a:rPr lang="en-US" sz="2400" b="0" i="1" dirty="0" smtClean="0">
                                          <a:latin typeface="Cambria Math" panose="02040503050406030204" pitchFamily="18" charset="0"/>
                                          <a:cs typeface="Times New Roman" panose="02020603050405020304" pitchFamily="18" charset="0"/>
                                        </a:rPr>
                                        <m:t>𝑘</m:t>
                                      </m:r>
                                    </m:sub>
                                  </m:sSub>
                                </m:e>
                              </m:d>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𝑘</m:t>
                              </m:r>
                              <m:r>
                                <a:rPr lang="en-US" sz="2400" b="0" i="1" dirty="0" smtClean="0">
                                  <a:latin typeface="Cambria Math" panose="02040503050406030204" pitchFamily="18" charset="0"/>
                                  <a:cs typeface="Times New Roman" panose="02020603050405020304" pitchFamily="18" charset="0"/>
                                </a:rPr>
                                <m:t>=</m:t>
                              </m:r>
                              <m:acc>
                                <m:accPr>
                                  <m:chr m:val="̅"/>
                                  <m:ctrlPr>
                                    <a:rPr lang="en-US" sz="2400" b="0" i="1" dirty="0" smtClean="0">
                                      <a:latin typeface="Cambria Math" panose="02040503050406030204" pitchFamily="18" charset="0"/>
                                      <a:cs typeface="Times New Roman" panose="02020603050405020304" pitchFamily="18" charset="0"/>
                                    </a:rPr>
                                  </m:ctrlPr>
                                </m:accPr>
                                <m:e>
                                  <m:r>
                                    <a:rPr lang="en-US" sz="2400" b="0" i="1" dirty="0" smtClean="0">
                                      <a:latin typeface="Cambria Math" panose="02040503050406030204" pitchFamily="18" charset="0"/>
                                      <a:cs typeface="Times New Roman" panose="02020603050405020304" pitchFamily="18" charset="0"/>
                                    </a:rPr>
                                    <m:t>0,</m:t>
                                  </m:r>
                                  <m:r>
                                    <a:rPr lang="en-US" sz="2400" b="0" i="1" dirty="0" smtClean="0">
                                      <a:latin typeface="Cambria Math" panose="02040503050406030204" pitchFamily="18" charset="0"/>
                                      <a:cs typeface="Times New Roman" panose="02020603050405020304" pitchFamily="18" charset="0"/>
                                    </a:rPr>
                                    <m:t>𝑛</m:t>
                                  </m:r>
                                </m:e>
                              </m:acc>
                              <m:r>
                                <a:rPr lang="en-US" sz="2400" b="0" i="1" dirty="0" smtClean="0">
                                  <a:latin typeface="Cambria Math" panose="02040503050406030204" pitchFamily="18" charset="0"/>
                                  <a:cs typeface="Times New Roman" panose="02020603050405020304" pitchFamily="18" charset="0"/>
                                </a:rPr>
                                <m:t>}</m:t>
                              </m:r>
                            </m:e>
                          </m:func>
                        </m:num>
                        <m:den>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𝑎</m:t>
                              </m:r>
                            </m:e>
                            <m:sub>
                              <m:r>
                                <a:rPr lang="en-US" sz="2400" b="0" i="1" dirty="0" smtClean="0">
                                  <a:latin typeface="Cambria Math" panose="02040503050406030204" pitchFamily="18" charset="0"/>
                                  <a:cs typeface="Times New Roman" panose="02020603050405020304" pitchFamily="18" charset="0"/>
                                </a:rPr>
                                <m:t>𝑛</m:t>
                              </m:r>
                            </m:sub>
                          </m:sSub>
                          <m:r>
                            <a:rPr lang="en-US" sz="2400" b="0" i="1" dirty="0" smtClean="0">
                              <a:latin typeface="Cambria Math" panose="02040503050406030204" pitchFamily="18" charset="0"/>
                              <a:cs typeface="Times New Roman" panose="02020603050405020304" pitchFamily="18" charset="0"/>
                            </a:rPr>
                            <m:t>|</m:t>
                          </m:r>
                        </m:den>
                      </m:f>
                      <m:r>
                        <a:rPr lang="en-US" sz="2400" i="1" dirty="0" smtClean="0">
                          <a:latin typeface="Cambria Math" panose="02040503050406030204" pitchFamily="18" charset="0"/>
                          <a:cs typeface="Times New Roman" panose="02020603050405020304" pitchFamily="18" charset="0"/>
                        </a:rPr>
                        <m:t> </m:t>
                      </m:r>
                    </m:oMath>
                  </m:oMathPara>
                </a14:m>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Chứng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minh</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Giả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oMath>
                </a14:m>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trình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(1)</m:t>
                    </m:r>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Khi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𝑛</m:t>
                        </m:r>
                      </m:sup>
                    </m:sSub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sub>
                    </m:sSub>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=0</m:t>
                    </m:r>
                  </m:oMath>
                </a14:m>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deg</m:t>
                        </m:r>
                      </m:fName>
                      <m:e>
                        <m:r>
                          <a:rPr lang="en-US" sz="2400" b="0" i="1" smtClean="0">
                            <a:latin typeface="Cambria Math" panose="02040503050406030204" pitchFamily="18" charset="0"/>
                            <a:cs typeface="Times New Roman" panose="02020603050405020304" pitchFamily="18" charset="0"/>
                          </a:rPr>
                          <m:t>𝑓</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e>
                    </m:func>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 ,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en-US" sz="2400" dirty="0">
                    <a:latin typeface="Times New Roman" panose="02020603050405020304" pitchFamily="18" charset="0"/>
                    <a:cs typeface="Times New Roman" panose="02020603050405020304" pitchFamily="18" charset="0"/>
                  </a:rPr>
                  <a:t>, ta chia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vế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ta</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c</m:t>
                    </m:r>
                    <m:r>
                      <a:rPr lang="en-US" sz="2400" b="0" i="0" smtClean="0">
                        <a:latin typeface="Cambria Math" panose="02040503050406030204" pitchFamily="18" charset="0"/>
                        <a:cs typeface="Times New Roman" panose="02020603050405020304" pitchFamily="18" charset="0"/>
                      </a:rPr>
                      <m:t>ó</m:t>
                    </m:r>
                  </m:oMath>
                </a14:m>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FEEEFF12-E75E-47F2-9E20-F5341DDD4413}"/>
                  </a:ext>
                </a:extLst>
              </p:cNvPr>
              <p:cNvSpPr>
                <a:spLocks noRot="1" noChangeAspect="1" noMove="1" noResize="1" noEditPoints="1" noAdjustHandles="1" noChangeArrowheads="1" noChangeShapeType="1" noTextEdit="1"/>
              </p:cNvSpPr>
              <p:nvPr/>
            </p:nvSpPr>
            <p:spPr>
              <a:xfrm>
                <a:off x="1909758" y="1981201"/>
                <a:ext cx="9177341" cy="3790950"/>
              </a:xfrm>
              <a:prstGeom prst="rect">
                <a:avLst/>
              </a:prstGeom>
              <a:blipFill>
                <a:blip r:embed="rId2"/>
                <a:stretch>
                  <a:fillRect l="-996" t="-1286" b="-466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7760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1000"/>
                                        <p:tgtEl>
                                          <p:spTgt spid="7">
                                            <p:txEl>
                                              <p:pRg st="1" end="1"/>
                                            </p:txEl>
                                          </p:spTgt>
                                        </p:tgtEl>
                                      </p:cBhvr>
                                    </p:animEffect>
                                    <p:anim calcmode="lin" valueType="num">
                                      <p:cBhvr>
                                        <p:cTn id="1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1000"/>
                                        <p:tgtEl>
                                          <p:spTgt spid="7">
                                            <p:txEl>
                                              <p:pRg st="2" end="2"/>
                                            </p:txEl>
                                          </p:spTgt>
                                        </p:tgtEl>
                                      </p:cBhvr>
                                    </p:animEffect>
                                    <p:anim calcmode="lin" valueType="num">
                                      <p:cBhvr>
                                        <p:cTn id="2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1000"/>
                                        <p:tgtEl>
                                          <p:spTgt spid="7">
                                            <p:txEl>
                                              <p:pRg st="3" end="3"/>
                                            </p:txEl>
                                          </p:spTgt>
                                        </p:tgtEl>
                                      </p:cBhvr>
                                    </p:animEffect>
                                    <p:anim calcmode="lin" valueType="num">
                                      <p:cBhvr>
                                        <p:cTn id="2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09AD885-63C5-41DB-8EAD-54F0A673BC54}"/>
                  </a:ext>
                </a:extLst>
              </p:cNvPr>
              <p:cNvSpPr>
                <a:spLocks noGrp="1"/>
              </p:cNvSpPr>
              <p:nvPr>
                <p:ph type="title"/>
              </p:nvPr>
            </p:nvSpPr>
            <p:spPr>
              <a:xfrm>
                <a:off x="1484311" y="685800"/>
                <a:ext cx="10136189" cy="5038725"/>
              </a:xfrm>
            </p:spPr>
            <p:txBody>
              <a:bodyPr anchor="t">
                <a:normAutofit/>
              </a:bodyPr>
              <a:lstStyle/>
              <a:p>
                <a:pPr algn="l"/>
                <a:r>
                  <a:rPr lang="en-US" sz="2400" dirty="0">
                    <a:latin typeface="Times New Roman" panose="02020603050405020304" pitchFamily="18" charset="0"/>
                    <a:cs typeface="Times New Roman" panose="02020603050405020304" pitchFamily="18" charset="0"/>
                  </a:rPr>
                  <a:t>Phương trình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đương</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𝑛</m:t>
                          </m:r>
                        </m:sup>
                      </m:sSubSup>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sub>
                          </m:sSub>
                        </m:num>
                        <m:den>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den>
                      </m:f>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−2</m:t>
                              </m:r>
                            </m:sub>
                          </m:sSub>
                        </m:num>
                        <m:den>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den>
                      </m:f>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1</m:t>
                              </m:r>
                            </m:sub>
                          </m:sSub>
                        </m:num>
                        <m:den>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den>
                      </m:f>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0</m:t>
                              </m:r>
                            </m:sub>
                          </m:sSub>
                        </m:num>
                        <m:den>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den>
                      </m:f>
                      <m:r>
                        <a:rPr lang="en-US" sz="2400" b="0" i="1" smtClean="0">
                          <a:latin typeface="Cambria Math" panose="02040503050406030204" pitchFamily="18" charset="0"/>
                          <a:cs typeface="Times New Roman" panose="02020603050405020304" pitchFamily="18" charset="0"/>
                        </a:rPr>
                        <m:t>=0</m:t>
                      </m:r>
                    </m:oMath>
                  </m:oMathPara>
                </a14:m>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vế</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𝑛</m:t>
                        </m:r>
                      </m:sup>
                    </m:sSubSup>
                    <m:r>
                      <a:rPr lang="en-US" sz="2400" b="0" i="1" smtClean="0">
                        <a:latin typeface="Cambria Math" panose="02040503050406030204" pitchFamily="18" charset="0"/>
                        <a:cs typeface="Times New Roman" panose="02020603050405020304" pitchFamily="18" charset="0"/>
                      </a:rPr>
                      <m:t> →−</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𝑛</m:t>
                        </m:r>
                      </m:sup>
                    </m:sSubSup>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−1</m:t>
                            </m:r>
                          </m:sub>
                        </m:sSub>
                      </m:num>
                      <m:den>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𝑛</m:t>
                            </m:r>
                          </m:sub>
                        </m:sSub>
                      </m:den>
                    </m:f>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−1</m:t>
                        </m:r>
                      </m:sup>
                    </m:sSubSup>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−2</m:t>
                            </m:r>
                          </m:sub>
                        </m:sSub>
                      </m:num>
                      <m:den>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𝑛</m:t>
                            </m:r>
                          </m:sub>
                        </m:sSub>
                      </m:den>
                    </m:f>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−2</m:t>
                        </m:r>
                      </m:sup>
                    </m:sSubSup>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1</m:t>
                            </m:r>
                          </m:sub>
                        </m:sSub>
                      </m:num>
                      <m:den>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𝑛</m:t>
                            </m:r>
                          </m:sub>
                        </m:sSub>
                      </m:den>
                    </m:f>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0</m:t>
                            </m:r>
                          </m:sub>
                        </m:sSub>
                      </m:num>
                      <m:den>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𝑛</m:t>
                            </m:r>
                          </m:sub>
                        </m:sSub>
                      </m:den>
                    </m:f>
                  </m:oMath>
                </a14:m>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vế</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e>
                          </m:d>
                        </m:e>
                        <m:sup>
                          <m:r>
                            <a:rPr lang="en-US" sz="2400" b="0" i="1" smtClean="0">
                              <a:latin typeface="Cambria Math" panose="02040503050406030204" pitchFamily="18" charset="0"/>
                              <a:cs typeface="Times New Roman" panose="02020603050405020304" pitchFamily="18" charset="0"/>
                            </a:rPr>
                            <m:t>𝑛</m:t>
                          </m:r>
                        </m:sup>
                      </m:sSup>
                      <m:r>
                        <a:rPr lang="en-US" sz="2400" b="0" i="1" smtClean="0">
                          <a:latin typeface="Cambria Math" panose="02040503050406030204" pitchFamily="18" charset="0"/>
                          <a:cs typeface="Times New Roman" panose="02020603050405020304" pitchFamily="18" charset="0"/>
                        </a:rPr>
                        <m:t>=</m:t>
                      </m:r>
                      <m:d>
                        <m:dPr>
                          <m:begChr m:val="|"/>
                          <m:endChr m:val="|"/>
                          <m:ctrlPr>
                            <a:rPr lang="en-US" sz="2400" b="0" i="1" smtClean="0">
                              <a:latin typeface="Cambria Math" panose="02040503050406030204" pitchFamily="18" charset="0"/>
                              <a:cs typeface="Times New Roman" panose="02020603050405020304" pitchFamily="18" charset="0"/>
                            </a:rPr>
                          </m:ctrlPr>
                        </m:dPr>
                        <m:e>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−1</m:t>
                                  </m:r>
                                </m:sub>
                              </m:sSub>
                            </m:num>
                            <m:den>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𝑛</m:t>
                                  </m:r>
                                </m:sub>
                              </m:sSub>
                            </m:den>
                          </m:f>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−1</m:t>
                              </m:r>
                            </m:sup>
                          </m:sSubSup>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−2</m:t>
                                  </m:r>
                                </m:sub>
                              </m:sSub>
                            </m:num>
                            <m:den>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𝑛</m:t>
                                  </m:r>
                                </m:sub>
                              </m:sSub>
                            </m:den>
                          </m:f>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−2</m:t>
                              </m:r>
                            </m:sup>
                          </m:sSubSup>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1</m:t>
                                  </m:r>
                                </m:sub>
                              </m:sSub>
                            </m:num>
                            <m:den>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𝑛</m:t>
                                  </m:r>
                                </m:sub>
                              </m:sSub>
                            </m:den>
                          </m:f>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0</m:t>
                                  </m:r>
                                </m:sub>
                              </m:sSub>
                            </m:num>
                            <m:den>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𝑛</m:t>
                                  </m:r>
                                </m:sub>
                              </m:sSub>
                            </m:den>
                          </m:f>
                        </m:e>
                      </m:d>
                    </m:oMath>
                  </m:oMathPara>
                </a14:m>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−1</m:t>
                              </m:r>
                            </m:sub>
                          </m:sSub>
                        </m:num>
                        <m:den>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𝑛</m:t>
                              </m:r>
                            </m:sub>
                          </m:sSub>
                        </m:den>
                      </m:f>
                      <m:r>
                        <a:rPr lang="en-US" sz="2400" b="0" i="1" smtClean="0">
                          <a:latin typeface="Cambria Math" panose="02040503050406030204" pitchFamily="18" charset="0"/>
                          <a:cs typeface="Times New Roman" panose="02020603050405020304" pitchFamily="18" charset="0"/>
                        </a:rPr>
                        <m:t>|</m:t>
                      </m:r>
                      <m:sSubSup>
                        <m:sSubSupPr>
                          <m:ctrlPr>
                            <a:rPr lang="en-US" sz="2400" i="1">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−2</m:t>
                              </m:r>
                            </m:sub>
                          </m:sSub>
                        </m:num>
                        <m:den>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den>
                      </m:f>
                      <m:r>
                        <a:rPr lang="en-US" sz="2400" b="0" i="1" smtClean="0">
                          <a:latin typeface="Cambria Math" panose="02040503050406030204" pitchFamily="18" charset="0"/>
                          <a:cs typeface="Times New Roman" panose="02020603050405020304" pitchFamily="18" charset="0"/>
                        </a:rPr>
                        <m:t>|</m:t>
                      </m:r>
                      <m:sSubSup>
                        <m:sSubSupPr>
                          <m:ctrlPr>
                            <a:rPr lang="en-US" sz="2400" i="1">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1</m:t>
                              </m:r>
                            </m:sub>
                          </m:sSub>
                        </m:num>
                        <m:den>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𝑛</m:t>
                              </m:r>
                            </m:sub>
                          </m:sSub>
                        </m:den>
                      </m:f>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0</m:t>
                              </m:r>
                            </m:sub>
                          </m:sSub>
                        </m:num>
                        <m:den>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𝑛</m:t>
                              </m:r>
                            </m:sub>
                          </m:sSub>
                        </m:den>
                      </m:f>
                      <m:r>
                        <a:rPr lang="en-US" sz="2400" b="0" i="1" smtClean="0">
                          <a:latin typeface="Cambria Math" panose="02040503050406030204" pitchFamily="18" charset="0"/>
                          <a:cs typeface="Times New Roman" panose="02020603050405020304" pitchFamily="18" charset="0"/>
                        </a:rPr>
                        <m:t>|</m:t>
                      </m:r>
                    </m:oMath>
                    <m:oMath xmlns:m="http://schemas.openxmlformats.org/officeDocument/2006/math">
                      <m:r>
                        <a:rPr lang="en-US" sz="2400" b="0" i="1" smtClean="0">
                          <a:latin typeface="Cambria Math" panose="02040503050406030204" pitchFamily="18" charset="0"/>
                          <a:cs typeface="Times New Roman" panose="02020603050405020304" pitchFamily="18" charset="0"/>
                        </a:rPr>
                        <m:t>≤ </m:t>
                      </m:r>
                      <m:f>
                        <m:fPr>
                          <m:ctrlPr>
                            <a:rPr lang="en-US" sz="2400" b="0" i="1" smtClean="0">
                              <a:latin typeface="Cambria Math" panose="02040503050406030204" pitchFamily="18" charset="0"/>
                              <a:cs typeface="Times New Roman" panose="02020603050405020304" pitchFamily="18" charset="0"/>
                            </a:rPr>
                          </m:ctrlPr>
                        </m:fPr>
                        <m:num>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max</m:t>
                              </m:r>
                            </m:fName>
                            <m:e>
                              <m:d>
                                <m:dPr>
                                  <m:begChr m:val="{"/>
                                  <m:endChr m:val="}"/>
                                  <m:ctrlPr>
                                    <a:rPr lang="en-US" sz="2400" b="0" i="1" smtClean="0">
                                      <a:latin typeface="Cambria Math" panose="02040503050406030204" pitchFamily="18" charset="0"/>
                                      <a:cs typeface="Times New Roman" panose="02020603050405020304" pitchFamily="18" charset="0"/>
                                    </a:rPr>
                                  </m:ctrlPr>
                                </m:d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𝑘</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cs typeface="Times New Roman" panose="02020603050405020304" pitchFamily="18" charset="0"/>
                                    </a:rPr>
                                    <m:t>=</m:t>
                                  </m:r>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0,</m:t>
                                      </m:r>
                                      <m:r>
                                        <a:rPr lang="en-US" sz="2400" b="0" i="1" smtClean="0">
                                          <a:latin typeface="Cambria Math" panose="02040503050406030204" pitchFamily="18" charset="0"/>
                                          <a:cs typeface="Times New Roman" panose="02020603050405020304" pitchFamily="18" charset="0"/>
                                        </a:rPr>
                                        <m:t>𝑛</m:t>
                                      </m:r>
                                    </m:e>
                                  </m:acc>
                                </m:e>
                              </m:d>
                            </m:e>
                          </m:func>
                        </m:num>
                        <m:den>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e>
                          </m:d>
                        </m:den>
                      </m:f>
                      <m:d>
                        <m:dPr>
                          <m:ctrlPr>
                            <a:rPr lang="en-US" sz="2400" b="0" i="1" smtClean="0">
                              <a:latin typeface="Cambria Math" panose="02040503050406030204" pitchFamily="18" charset="0"/>
                              <a:cs typeface="Times New Roman" panose="02020603050405020304" pitchFamily="18" charset="0"/>
                            </a:rPr>
                          </m:ctrlPr>
                        </m:dPr>
                        <m:e>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|+…+1</m:t>
                          </m:r>
                        </m:e>
                      </m:d>
                    </m:oMath>
                  </m:oMathPara>
                </a14:m>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A09AD885-63C5-41DB-8EAD-54F0A673BC54}"/>
                  </a:ext>
                </a:extLst>
              </p:cNvPr>
              <p:cNvSpPr>
                <a:spLocks noGrp="1" noRot="1" noChangeAspect="1" noMove="1" noResize="1" noEditPoints="1" noAdjustHandles="1" noChangeArrowheads="1" noChangeShapeType="1" noTextEdit="1"/>
              </p:cNvSpPr>
              <p:nvPr>
                <p:ph type="title"/>
              </p:nvPr>
            </p:nvSpPr>
            <p:spPr>
              <a:xfrm>
                <a:off x="1484311" y="685800"/>
                <a:ext cx="10136189" cy="5038725"/>
              </a:xfrm>
              <a:blipFill>
                <a:blip r:embed="rId2"/>
                <a:stretch>
                  <a:fillRect l="-902" t="-969"/>
                </a:stretch>
              </a:blipFill>
            </p:spPr>
            <p:txBody>
              <a:bodyPr/>
              <a:lstStyle/>
              <a:p>
                <a:r>
                  <a:rPr lang="en-US">
                    <a:noFill/>
                  </a:rPr>
                  <a:t> </a:t>
                </a:r>
              </a:p>
            </p:txBody>
          </p:sp>
        </mc:Fallback>
      </mc:AlternateContent>
    </p:spTree>
    <p:extLst>
      <p:ext uri="{BB962C8B-B14F-4D97-AF65-F5344CB8AC3E}">
        <p14:creationId xmlns:p14="http://schemas.microsoft.com/office/powerpoint/2010/main" val="216858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4BFC5AA-78D7-4D79-B54D-B51E3D1B3C6D}"/>
                  </a:ext>
                </a:extLst>
              </p:cNvPr>
              <p:cNvSpPr>
                <a:spLocks noGrp="1"/>
              </p:cNvSpPr>
              <p:nvPr>
                <p:ph type="title"/>
              </p:nvPr>
            </p:nvSpPr>
            <p:spPr>
              <a:xfrm>
                <a:off x="1484311" y="685800"/>
                <a:ext cx="10364789" cy="5895975"/>
              </a:xfrm>
            </p:spPr>
            <p:txBody>
              <a:bodyPr anchor="t">
                <a:normAutofit/>
              </a:bodyPr>
              <a:lstStyle/>
              <a:p>
                <a:pPr algn="l"/>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ea typeface="Cambria Math" panose="02040503050406030204" pitchFamily="18" charset="0"/>
                                          <a:cs typeface="Times New Roman" panose="02020603050405020304" pitchFamily="18" charset="0"/>
                                        </a:rPr>
                                        <m:t>0</m:t>
                                      </m:r>
                                    </m:sub>
                                  </m:sSub>
                                </m:e>
                              </m:d>
                            </m:e>
                            <m:sup>
                              <m:r>
                                <a:rPr lang="en-US" sz="2400" i="1">
                                  <a:latin typeface="Cambria Math" panose="02040503050406030204" pitchFamily="18" charset="0"/>
                                  <a:ea typeface="Cambria Math" panose="02040503050406030204" pitchFamily="18" charset="0"/>
                                  <a:cs typeface="Times New Roman" panose="02020603050405020304" pitchFamily="18" charset="0"/>
                                </a:rPr>
                                <m:t>𝑛</m:t>
                              </m:r>
                            </m:sup>
                          </m:sSup>
                        </m:num>
                        <m:den>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−1</m:t>
                              </m:r>
                            </m:sup>
                          </m:sSubSup>
                          <m:r>
                            <a:rPr lang="en-US" sz="2400" i="1">
                              <a:latin typeface="Cambria Math" panose="02040503050406030204" pitchFamily="18" charset="0"/>
                              <a:cs typeface="Times New Roman" panose="02020603050405020304" pitchFamily="18" charset="0"/>
                            </a:rPr>
                            <m:t>|+</m:t>
                          </m:r>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−2</m:t>
                              </m:r>
                            </m:sup>
                          </m:sSubSup>
                          <m:r>
                            <a:rPr lang="en-US" sz="2400" i="1">
                              <a:latin typeface="Cambria Math" panose="02040503050406030204" pitchFamily="18" charset="0"/>
                              <a:cs typeface="Times New Roman" panose="02020603050405020304" pitchFamily="18" charset="0"/>
                            </a:rPr>
                            <m:t>|+…+1</m:t>
                          </m:r>
                        </m:den>
                      </m:f>
                      <m:r>
                        <a:rPr lang="en-US" sz="24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func>
                            <m:func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400">
                                  <a:latin typeface="Cambria Math" panose="02040503050406030204" pitchFamily="18" charset="0"/>
                                  <a:ea typeface="Cambria Math" panose="02040503050406030204" pitchFamily="18" charset="0"/>
                                  <a:cs typeface="Times New Roman" panose="02020603050405020304" pitchFamily="18" charset="0"/>
                                </a:rPr>
                                <m:t>max</m:t>
                              </m:r>
                            </m:fName>
                            <m:e>
                              <m:d>
                                <m:dPr>
                                  <m:begChr m:val="{"/>
                                  <m:end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ea typeface="Cambria Math" panose="02040503050406030204" pitchFamily="18" charset="0"/>
                                              <a:cs typeface="Times New Roman" panose="02020603050405020304" pitchFamily="18" charset="0"/>
                                            </a:rPr>
                                            <m:t>𝑘</m:t>
                                          </m:r>
                                        </m:sub>
                                      </m:sSub>
                                    </m:e>
                                  </m:d>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cs typeface="Times New Roman" panose="02020603050405020304" pitchFamily="18" charset="0"/>
                                    </a:rPr>
                                    <m:t>𝑘</m:t>
                                  </m:r>
                                  <m:r>
                                    <a:rPr lang="en-US" sz="2400"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accPr>
                                    <m:e>
                                      <m:r>
                                        <a:rPr lang="en-US" sz="2400" i="1">
                                          <a:latin typeface="Cambria Math" panose="02040503050406030204" pitchFamily="18" charset="0"/>
                                          <a:ea typeface="Cambria Math" panose="02040503050406030204" pitchFamily="18" charset="0"/>
                                          <a:cs typeface="Times New Roman" panose="02020603050405020304" pitchFamily="18" charset="0"/>
                                        </a:rPr>
                                        <m:t>0,</m:t>
                                      </m:r>
                                      <m:r>
                                        <a:rPr lang="en-US" sz="2400" i="1">
                                          <a:latin typeface="Cambria Math" panose="02040503050406030204" pitchFamily="18" charset="0"/>
                                          <a:ea typeface="Cambria Math" panose="02040503050406030204" pitchFamily="18" charset="0"/>
                                          <a:cs typeface="Times New Roman" panose="02020603050405020304" pitchFamily="18" charset="0"/>
                                        </a:rPr>
                                        <m:t>𝑛</m:t>
                                      </m:r>
                                    </m:e>
                                  </m:acc>
                                </m:e>
                              </m:d>
                            </m:e>
                          </m:func>
                        </m:num>
                        <m:den>
                          <m:d>
                            <m:dPr>
                              <m:begChr m:val="|"/>
                              <m:end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ea typeface="Cambria Math" panose="02040503050406030204" pitchFamily="18" charset="0"/>
                                      <a:cs typeface="Times New Roman" panose="02020603050405020304" pitchFamily="18" charset="0"/>
                                    </a:rPr>
                                    <m:t>𝑛</m:t>
                                  </m:r>
                                </m:sub>
                              </m:sSub>
                            </m:e>
                          </m:d>
                        </m:den>
                      </m:f>
                    </m:oMath>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400" dirty="0">
                          <a:latin typeface="Times New Roman" panose="02020603050405020304" pitchFamily="18" charset="0"/>
                          <a:cs typeface="Times New Roman" panose="02020603050405020304" pitchFamily="18" charset="0"/>
                        </a:rPr>
                        <m:t> </m:t>
                      </m:r>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begChr m:val="|"/>
                                  <m:endChr m:val="|"/>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e>
                            <m:sup>
                              <m:r>
                                <a:rPr lang="en-US" sz="2400" i="1">
                                  <a:latin typeface="Cambria Math" panose="02040503050406030204" pitchFamily="18" charset="0"/>
                                  <a:cs typeface="Times New Roman" panose="02020603050405020304" pitchFamily="18" charset="0"/>
                                </a:rPr>
                                <m:t>𝑛</m:t>
                              </m:r>
                            </m:sup>
                          </m:sSup>
                        </m:num>
                        <m:den>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−1</m:t>
                              </m:r>
                            </m:sup>
                          </m:sSubSup>
                          <m:r>
                            <a:rPr lang="en-US" sz="2400" i="1">
                              <a:latin typeface="Cambria Math" panose="02040503050406030204" pitchFamily="18" charset="0"/>
                              <a:cs typeface="Times New Roman" panose="02020603050405020304" pitchFamily="18" charset="0"/>
                            </a:rPr>
                            <m:t>|+</m:t>
                          </m:r>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−2</m:t>
                              </m:r>
                            </m:sup>
                          </m:sSubSup>
                          <m:r>
                            <a:rPr lang="en-US" sz="2400" i="1">
                              <a:latin typeface="Cambria Math" panose="02040503050406030204" pitchFamily="18" charset="0"/>
                              <a:cs typeface="Times New Roman" panose="02020603050405020304" pitchFamily="18" charset="0"/>
                            </a:rPr>
                            <m:t>|+…+1</m:t>
                          </m:r>
                        </m:den>
                      </m:f>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begChr m:val="|"/>
                                  <m:endChr m:val="|"/>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e>
                            <m:sup>
                              <m:r>
                                <a:rPr lang="en-US" sz="2400" i="1">
                                  <a:latin typeface="Cambria Math" panose="02040503050406030204" pitchFamily="18" charset="0"/>
                                  <a:cs typeface="Times New Roman" panose="02020603050405020304" pitchFamily="18" charset="0"/>
                                </a:rPr>
                                <m:t>𝑛</m:t>
                              </m:r>
                            </m:sup>
                          </m:sSup>
                          <m:r>
                            <a:rPr lang="en-US" sz="2400" b="0" i="1" smtClean="0">
                              <a:latin typeface="Cambria Math" panose="02040503050406030204" pitchFamily="18" charset="0"/>
                              <a:cs typeface="Times New Roman" panose="02020603050405020304" pitchFamily="18" charset="0"/>
                            </a:rPr>
                            <m:t>−1+1</m:t>
                          </m:r>
                        </m:num>
                        <m:den>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−1</m:t>
                              </m:r>
                            </m:sup>
                          </m:sSubSup>
                          <m:r>
                            <a:rPr lang="en-US" sz="2400" i="1">
                              <a:latin typeface="Cambria Math" panose="02040503050406030204" pitchFamily="18" charset="0"/>
                              <a:cs typeface="Times New Roman" panose="02020603050405020304" pitchFamily="18" charset="0"/>
                            </a:rPr>
                            <m:t>|+</m:t>
                          </m:r>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−2</m:t>
                              </m:r>
                            </m:sup>
                          </m:sSubSup>
                          <m:r>
                            <a:rPr lang="en-US" sz="2400" i="1">
                              <a:latin typeface="Cambria Math" panose="02040503050406030204" pitchFamily="18" charset="0"/>
                              <a:cs typeface="Times New Roman" panose="02020603050405020304" pitchFamily="18" charset="0"/>
                            </a:rPr>
                            <m:t>|+…+1</m:t>
                          </m:r>
                        </m:den>
                      </m:f>
                      <m:r>
                        <a:rPr lang="en-US" sz="2400" b="0" i="1" smtClean="0">
                          <a:latin typeface="Cambria Math" panose="02040503050406030204" pitchFamily="18" charset="0"/>
                          <a:cs typeface="Times New Roman" panose="02020603050405020304" pitchFamily="18" charset="0"/>
                        </a:rPr>
                        <m:t>=</m:t>
                      </m:r>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e>
                      </m:d>
                      <m:r>
                        <a:rPr lang="en-US" sz="2400" b="0" i="1" smtClean="0">
                          <a:latin typeface="Cambria Math" panose="02040503050406030204" pitchFamily="18" charset="0"/>
                          <a:cs typeface="Times New Roman" panose="02020603050405020304" pitchFamily="18" charset="0"/>
                        </a:rPr>
                        <m:t>−1+</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−1</m:t>
                              </m:r>
                            </m:sup>
                          </m:sSubSup>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m:t>
                              </m:r>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−2</m:t>
                                  </m:r>
                                </m:sup>
                              </m:sSubSup>
                            </m:e>
                          </m:d>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m:t>
                          </m:r>
                        </m:den>
                      </m:f>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func>
                            <m:func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400">
                                  <a:latin typeface="Cambria Math" panose="02040503050406030204" pitchFamily="18" charset="0"/>
                                  <a:ea typeface="Cambria Math" panose="02040503050406030204" pitchFamily="18" charset="0"/>
                                  <a:cs typeface="Times New Roman" panose="02020603050405020304" pitchFamily="18" charset="0"/>
                                </a:rPr>
                                <m:t>max</m:t>
                              </m:r>
                            </m:fName>
                            <m:e>
                              <m:d>
                                <m:dPr>
                                  <m:begChr m:val="{"/>
                                  <m:end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ea typeface="Cambria Math" panose="02040503050406030204" pitchFamily="18" charset="0"/>
                                              <a:cs typeface="Times New Roman" panose="02020603050405020304" pitchFamily="18" charset="0"/>
                                            </a:rPr>
                                            <m:t>𝑘</m:t>
                                          </m:r>
                                        </m:sub>
                                      </m:sSub>
                                    </m:e>
                                  </m:d>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cs typeface="Times New Roman" panose="02020603050405020304" pitchFamily="18" charset="0"/>
                                    </a:rPr>
                                    <m:t>𝑘</m:t>
                                  </m:r>
                                  <m:r>
                                    <a:rPr lang="en-US" sz="2400"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accPr>
                                    <m:e>
                                      <m:r>
                                        <a:rPr lang="en-US" sz="2400" i="1">
                                          <a:latin typeface="Cambria Math" panose="02040503050406030204" pitchFamily="18" charset="0"/>
                                          <a:ea typeface="Cambria Math" panose="02040503050406030204" pitchFamily="18" charset="0"/>
                                          <a:cs typeface="Times New Roman" panose="02020603050405020304" pitchFamily="18" charset="0"/>
                                        </a:rPr>
                                        <m:t>0,</m:t>
                                      </m:r>
                                      <m:r>
                                        <a:rPr lang="en-US" sz="2400" i="1">
                                          <a:latin typeface="Cambria Math" panose="02040503050406030204" pitchFamily="18" charset="0"/>
                                          <a:ea typeface="Cambria Math" panose="02040503050406030204" pitchFamily="18" charset="0"/>
                                          <a:cs typeface="Times New Roman" panose="02020603050405020304" pitchFamily="18" charset="0"/>
                                        </a:rPr>
                                        <m:t>𝑛</m:t>
                                      </m:r>
                                    </m:e>
                                  </m:acc>
                                </m:e>
                              </m:d>
                            </m:e>
                          </m:func>
                        </m:num>
                        <m:den>
                          <m:d>
                            <m:dPr>
                              <m:begChr m:val="|"/>
                              <m:end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ea typeface="Cambria Math" panose="02040503050406030204" pitchFamily="18" charset="0"/>
                                      <a:cs typeface="Times New Roman" panose="02020603050405020304" pitchFamily="18" charset="0"/>
                                    </a:rPr>
                                    <m:t>𝑛</m:t>
                                  </m:r>
                                </m:sub>
                              </m:sSub>
                            </m:e>
                          </m:d>
                        </m:den>
                      </m:f>
                    </m:oMath>
                  </m:oMathPara>
                </a14:m>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ý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1</m:t>
                        </m:r>
                      </m:num>
                      <m:den>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−1</m:t>
                            </m:r>
                          </m:sup>
                        </m:sSubSup>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m:t>
                            </m:r>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−2</m:t>
                                </m:r>
                              </m:sup>
                            </m:sSubSup>
                          </m:e>
                        </m:d>
                        <m:r>
                          <a:rPr lang="en-US" sz="2400" i="1">
                            <a:latin typeface="Cambria Math" panose="02040503050406030204" pitchFamily="18" charset="0"/>
                            <a:cs typeface="Times New Roman" panose="02020603050405020304" pitchFamily="18" charset="0"/>
                          </a:rPr>
                          <m:t>+…+1</m:t>
                        </m:r>
                      </m:den>
                    </m:f>
                    <m:r>
                      <a:rPr lang="en-US" sz="2400" b="0" i="1" smtClean="0">
                        <a:latin typeface="Cambria Math" panose="02040503050406030204" pitchFamily="18" charset="0"/>
                        <a:cs typeface="Times New Roman" panose="02020603050405020304" pitchFamily="18" charset="0"/>
                      </a:rPr>
                      <m:t>&gt;0→</m:t>
                    </m:r>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e>
                    </m:d>
                    <m:r>
                      <a:rPr lang="en-US" sz="2400" b="0" i="1" smtClean="0">
                        <a:latin typeface="Cambria Math" panose="02040503050406030204" pitchFamily="18" charset="0"/>
                        <a:cs typeface="Times New Roman" panose="02020603050405020304" pitchFamily="18" charset="0"/>
                      </a:rPr>
                      <m:t>&lt;1+</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func>
                          <m:func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400">
                                <a:latin typeface="Cambria Math" panose="02040503050406030204" pitchFamily="18" charset="0"/>
                                <a:ea typeface="Cambria Math" panose="02040503050406030204" pitchFamily="18" charset="0"/>
                                <a:cs typeface="Times New Roman" panose="02020603050405020304" pitchFamily="18" charset="0"/>
                              </a:rPr>
                              <m:t>max</m:t>
                            </m:r>
                          </m:fName>
                          <m:e>
                            <m:d>
                              <m:dPr>
                                <m:begChr m:val="{"/>
                                <m:end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ea typeface="Cambria Math" panose="02040503050406030204" pitchFamily="18" charset="0"/>
                                            <a:cs typeface="Times New Roman" panose="02020603050405020304" pitchFamily="18" charset="0"/>
                                          </a:rPr>
                                          <m:t>𝑘</m:t>
                                        </m:r>
                                      </m:sub>
                                    </m:sSub>
                                  </m:e>
                                </m:d>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cs typeface="Times New Roman" panose="02020603050405020304" pitchFamily="18" charset="0"/>
                                  </a:rPr>
                                  <m:t>𝑘</m:t>
                                </m:r>
                                <m:r>
                                  <a:rPr lang="en-US" sz="2400"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accPr>
                                  <m:e>
                                    <m:r>
                                      <a:rPr lang="en-US" sz="2400" i="1">
                                        <a:latin typeface="Cambria Math" panose="02040503050406030204" pitchFamily="18" charset="0"/>
                                        <a:ea typeface="Cambria Math" panose="02040503050406030204" pitchFamily="18" charset="0"/>
                                        <a:cs typeface="Times New Roman" panose="02020603050405020304" pitchFamily="18" charset="0"/>
                                      </a:rPr>
                                      <m:t>0,</m:t>
                                    </m:r>
                                    <m:r>
                                      <a:rPr lang="en-US" sz="2400" i="1">
                                        <a:latin typeface="Cambria Math" panose="02040503050406030204" pitchFamily="18" charset="0"/>
                                        <a:ea typeface="Cambria Math" panose="02040503050406030204" pitchFamily="18" charset="0"/>
                                        <a:cs typeface="Times New Roman" panose="02020603050405020304" pitchFamily="18" charset="0"/>
                                      </a:rPr>
                                      <m:t>𝑛</m:t>
                                    </m:r>
                                  </m:e>
                                </m:acc>
                              </m:e>
                            </m:d>
                          </m:e>
                        </m:func>
                      </m:num>
                      <m:den>
                        <m:d>
                          <m:dPr>
                            <m:begChr m:val="|"/>
                            <m:end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ea typeface="Cambria Math" panose="02040503050406030204" pitchFamily="18" charset="0"/>
                                    <a:cs typeface="Times New Roman" panose="02020603050405020304" pitchFamily="18" charset="0"/>
                                  </a:rPr>
                                  <m:t>𝑛</m:t>
                                </m:r>
                              </m:sub>
                            </m:sSub>
                          </m:e>
                        </m:d>
                      </m:den>
                    </m:f>
                  </m:oMath>
                </a14:m>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hay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trình đa thức </a:t>
                </a:r>
                <a:r>
                  <a:rPr lang="en-US" sz="2400" dirty="0" err="1">
                    <a:latin typeface="Times New Roman" panose="02020603050405020304" pitchFamily="18" charset="0"/>
                    <a:cs typeface="Times New Roman" panose="02020603050405020304" pitchFamily="18" charset="0"/>
                  </a:rPr>
                  <a:t>nằm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O(0,0), </a:t>
                </a:r>
                <a:r>
                  <a:rPr lang="en-US" sz="2400" dirty="0" err="1">
                    <a:latin typeface="Times New Roman" panose="02020603050405020304" pitchFamily="18" charset="0"/>
                    <a:cs typeface="Times New Roman" panose="02020603050405020304" pitchFamily="18" charset="0"/>
                  </a:rPr>
                  <a:t>bán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kính</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a:latin typeface="Cambria Math" panose="02040503050406030204" pitchFamily="18" charset="0"/>
                        <a:cs typeface="Times New Roman" panose="02020603050405020304" pitchFamily="18" charset="0"/>
                      </a:rPr>
                      <m:t>𝑅</m:t>
                    </m:r>
                    <m:r>
                      <a:rPr lang="en-US" sz="2400" i="1" dirty="0">
                        <a:latin typeface="Cambria Math" panose="02040503050406030204" pitchFamily="18" charset="0"/>
                        <a:cs typeface="Times New Roman" panose="02020603050405020304" pitchFamily="18" charset="0"/>
                      </a:rPr>
                      <m:t>=1 +</m:t>
                    </m:r>
                    <m:f>
                      <m:fPr>
                        <m:ctrlPr>
                          <a:rPr lang="en-US" sz="2400" i="1" dirty="0">
                            <a:latin typeface="Cambria Math" panose="02040503050406030204" pitchFamily="18" charset="0"/>
                            <a:cs typeface="Times New Roman" panose="02020603050405020304" pitchFamily="18" charset="0"/>
                          </a:rPr>
                        </m:ctrlPr>
                      </m:fPr>
                      <m:num>
                        <m:func>
                          <m:funcPr>
                            <m:ctrlPr>
                              <a:rPr lang="en-US" sz="2400" i="1" dirty="0">
                                <a:latin typeface="Cambria Math" panose="02040503050406030204" pitchFamily="18" charset="0"/>
                                <a:cs typeface="Times New Roman" panose="02020603050405020304" pitchFamily="18" charset="0"/>
                              </a:rPr>
                            </m:ctrlPr>
                          </m:funcPr>
                          <m:fName>
                            <m:r>
                              <m:rPr>
                                <m:sty m:val="p"/>
                              </m:rPr>
                              <a:rPr lang="en-US" sz="2400" dirty="0">
                                <a:latin typeface="Cambria Math" panose="02040503050406030204" pitchFamily="18" charset="0"/>
                                <a:cs typeface="Times New Roman" panose="02020603050405020304" pitchFamily="18" charset="0"/>
                              </a:rPr>
                              <m:t>max</m:t>
                            </m:r>
                          </m:fName>
                          <m:e>
                            <m:r>
                              <a:rPr lang="en-US" sz="2400" i="1" dirty="0">
                                <a:latin typeface="Cambria Math" panose="02040503050406030204" pitchFamily="18" charset="0"/>
                                <a:cs typeface="Times New Roman" panose="02020603050405020304" pitchFamily="18" charset="0"/>
                              </a:rPr>
                              <m:t>{</m:t>
                            </m:r>
                            <m:d>
                              <m:dPr>
                                <m:begChr m:val="|"/>
                                <m:endChr m:val="|"/>
                                <m:ctrlPr>
                                  <a:rPr lang="en-US" sz="2400" i="1" dirty="0">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cs typeface="Times New Roman" panose="02020603050405020304" pitchFamily="18" charset="0"/>
                                      </a:rPr>
                                      <m:t>𝑎</m:t>
                                    </m:r>
                                  </m:e>
                                  <m:sub>
                                    <m:r>
                                      <a:rPr lang="en-US" sz="2400" i="1" dirty="0">
                                        <a:latin typeface="Cambria Math" panose="02040503050406030204" pitchFamily="18" charset="0"/>
                                        <a:cs typeface="Times New Roman" panose="02020603050405020304" pitchFamily="18" charset="0"/>
                                      </a:rPr>
                                      <m:t>𝑘</m:t>
                                    </m:r>
                                  </m:sub>
                                </m:sSub>
                              </m:e>
                            </m:d>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𝑘</m:t>
                            </m:r>
                            <m:r>
                              <a:rPr lang="en-US" sz="2400" i="1" dirty="0">
                                <a:latin typeface="Cambria Math" panose="02040503050406030204" pitchFamily="18" charset="0"/>
                                <a:cs typeface="Times New Roman" panose="02020603050405020304" pitchFamily="18" charset="0"/>
                              </a:rPr>
                              <m:t>=</m:t>
                            </m:r>
                            <m:acc>
                              <m:accPr>
                                <m:chr m:val="̅"/>
                                <m:ctrlPr>
                                  <a:rPr lang="en-US" sz="2400" i="1" dirty="0">
                                    <a:latin typeface="Cambria Math" panose="02040503050406030204" pitchFamily="18" charset="0"/>
                                    <a:cs typeface="Times New Roman" panose="02020603050405020304" pitchFamily="18" charset="0"/>
                                  </a:rPr>
                                </m:ctrlPr>
                              </m:accPr>
                              <m:e>
                                <m:r>
                                  <a:rPr lang="en-US" sz="2400" i="1" dirty="0">
                                    <a:latin typeface="Cambria Math" panose="02040503050406030204" pitchFamily="18" charset="0"/>
                                    <a:cs typeface="Times New Roman" panose="02020603050405020304" pitchFamily="18" charset="0"/>
                                  </a:rPr>
                                  <m:t>0,</m:t>
                                </m:r>
                                <m:r>
                                  <a:rPr lang="en-US" sz="2400" i="1" dirty="0">
                                    <a:latin typeface="Cambria Math" panose="02040503050406030204" pitchFamily="18" charset="0"/>
                                    <a:cs typeface="Times New Roman" panose="02020603050405020304" pitchFamily="18" charset="0"/>
                                  </a:rPr>
                                  <m:t>𝑛</m:t>
                                </m:r>
                              </m:e>
                            </m:acc>
                            <m:r>
                              <a:rPr lang="en-US" sz="2400" i="1" dirty="0">
                                <a:latin typeface="Cambria Math" panose="02040503050406030204" pitchFamily="18" charset="0"/>
                                <a:cs typeface="Times New Roman" panose="02020603050405020304" pitchFamily="18" charset="0"/>
                              </a:rPr>
                              <m:t>}</m:t>
                            </m:r>
                          </m:e>
                        </m:func>
                      </m:num>
                      <m:den>
                        <m:r>
                          <a:rPr lang="en-US" sz="2400" i="1" dirty="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cs typeface="Times New Roman" panose="02020603050405020304" pitchFamily="18" charset="0"/>
                              </a:rPr>
                              <m:t>𝑎</m:t>
                            </m:r>
                          </m:e>
                          <m:sub>
                            <m:r>
                              <a:rPr lang="en-US" sz="2400" i="1" dirty="0">
                                <a:latin typeface="Cambria Math" panose="02040503050406030204" pitchFamily="18" charset="0"/>
                                <a:cs typeface="Times New Roman" panose="02020603050405020304" pitchFamily="18" charset="0"/>
                              </a:rPr>
                              <m:t>𝑛</m:t>
                            </m:r>
                          </m:sub>
                        </m:sSub>
                        <m:r>
                          <a:rPr lang="en-US" sz="2400" i="1" dirty="0">
                            <a:latin typeface="Cambria Math" panose="02040503050406030204" pitchFamily="18" charset="0"/>
                            <a:cs typeface="Times New Roman" panose="02020603050405020304" pitchFamily="18" charset="0"/>
                          </a:rPr>
                          <m:t>|</m:t>
                        </m:r>
                      </m:den>
                    </m:f>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minh</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44BFC5AA-78D7-4D79-B54D-B51E3D1B3C6D}"/>
                  </a:ext>
                </a:extLst>
              </p:cNvPr>
              <p:cNvSpPr>
                <a:spLocks noGrp="1" noRot="1" noChangeAspect="1" noMove="1" noResize="1" noEditPoints="1" noAdjustHandles="1" noChangeArrowheads="1" noChangeShapeType="1" noTextEdit="1"/>
              </p:cNvSpPr>
              <p:nvPr>
                <p:ph type="title"/>
              </p:nvPr>
            </p:nvSpPr>
            <p:spPr>
              <a:xfrm>
                <a:off x="1484311" y="685800"/>
                <a:ext cx="10364789" cy="5895975"/>
              </a:xfrm>
              <a:blipFill>
                <a:blip r:embed="rId2"/>
                <a:stretch>
                  <a:fillRect l="-882"/>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C9BDD9C3-F2CB-488E-9DA9-95D44B0F05A4}"/>
              </a:ext>
            </a:extLst>
          </p:cNvPr>
          <p:cNvSpPr/>
          <p:nvPr/>
        </p:nvSpPr>
        <p:spPr>
          <a:xfrm>
            <a:off x="1485900" y="4667250"/>
            <a:ext cx="10706100" cy="13430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35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4F88F6-F69A-43C7-ADFB-E6B31B1D2033}"/>
                  </a:ext>
                </a:extLst>
              </p:cNvPr>
              <p:cNvSpPr>
                <a:spLocks noGrp="1"/>
              </p:cNvSpPr>
              <p:nvPr>
                <p:ph type="title"/>
              </p:nvPr>
            </p:nvSpPr>
            <p:spPr>
              <a:xfrm>
                <a:off x="1484311" y="685800"/>
                <a:ext cx="9831389" cy="5295900"/>
              </a:xfrm>
            </p:spPr>
            <p:txBody>
              <a:bodyPr anchor="t">
                <a:normAutofit/>
              </a:bodyPr>
              <a:lstStyle/>
              <a:p>
                <a:pPr algn="l"/>
                <a:r>
                  <a:rPr lang="en-US" sz="2400" dirty="0">
                    <a:latin typeface="Times New Roman" panose="02020603050405020304" pitchFamily="18" charset="0"/>
                    <a:cs typeface="Times New Roman" panose="02020603050405020304" pitchFamily="18" charset="0"/>
                  </a:rPr>
                  <a:t>Ví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trình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−5</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+4=0 (1)</m:t>
                    </m:r>
                  </m:oMath>
                </a14:m>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1 ở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=1,</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=−5,</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=4</m:t>
                    </m:r>
                  </m:oMath>
                </a14:m>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Khi </a:t>
                </a:r>
                <a:r>
                  <a:rPr lang="en-US" sz="2400" b="0" dirty="0" err="1">
                    <a:latin typeface="Times New Roman" panose="02020603050405020304" pitchFamily="18" charset="0"/>
                    <a:cs typeface="Times New Roman" panose="02020603050405020304" pitchFamily="18" charset="0"/>
                  </a:rPr>
                  <a:t>đó</a:t>
                </a:r>
                <a:r>
                  <a:rPr lang="en-US" sz="2400" b="0" dirty="0">
                    <a:latin typeface="Times New Roman" panose="02020603050405020304" pitchFamily="18" charset="0"/>
                    <a:cs typeface="Times New Roman" panose="02020603050405020304" pitchFamily="18" charset="0"/>
                  </a:rPr>
                  <a:t> 2 </a:t>
                </a:r>
                <a:r>
                  <a:rPr lang="en-US" sz="2400" b="0" dirty="0" err="1">
                    <a:latin typeface="Times New Roman" panose="02020603050405020304" pitchFamily="18" charset="0"/>
                    <a:cs typeface="Times New Roman" panose="02020603050405020304" pitchFamily="18" charset="0"/>
                  </a:rPr>
                  <a:t>nghiệm</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sẽ</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nằm</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trong</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đường</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tròn</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tâm</a:t>
                </a:r>
                <a:r>
                  <a:rPr lang="en-US" sz="2400" b="0" dirty="0">
                    <a:latin typeface="Times New Roman" panose="02020603050405020304" pitchFamily="18" charset="0"/>
                    <a:cs typeface="Times New Roman" panose="02020603050405020304" pitchFamily="18" charset="0"/>
                  </a:rPr>
                  <a:t> O(0,0), </a:t>
                </a:r>
                <a:r>
                  <a:rPr lang="en-US" sz="2400" b="0" dirty="0" err="1">
                    <a:latin typeface="Times New Roman" panose="02020603050405020304" pitchFamily="18" charset="0"/>
                    <a:cs typeface="Times New Roman" panose="02020603050405020304" pitchFamily="18" charset="0"/>
                  </a:rPr>
                  <a:t>bán</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kính</a:t>
                </a:r>
                <a:br>
                  <a:rPr lang="en-US" sz="2400" dirty="0">
                    <a:latin typeface="Times New Roman" panose="020206030504050203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𝑅</m:t>
                      </m:r>
                      <m:r>
                        <a:rPr lang="en-US" sz="2400" b="0" i="1" smtClean="0">
                          <a:latin typeface="Cambria Math" panose="02040503050406030204" pitchFamily="18" charset="0"/>
                          <a:cs typeface="Times New Roman" panose="02020603050405020304" pitchFamily="18" charset="0"/>
                        </a:rPr>
                        <m:t>=1+</m:t>
                      </m:r>
                      <m:f>
                        <m:fPr>
                          <m:ctrlPr>
                            <a:rPr lang="en-US" sz="2400" b="0" i="1" smtClean="0">
                              <a:latin typeface="Cambria Math" panose="02040503050406030204" pitchFamily="18" charset="0"/>
                              <a:cs typeface="Times New Roman" panose="02020603050405020304" pitchFamily="18" charset="0"/>
                            </a:rPr>
                          </m:ctrlPr>
                        </m:fPr>
                        <m:num>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max</m:t>
                              </m:r>
                            </m:fName>
                            <m:e>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cs typeface="Times New Roman" panose="02020603050405020304" pitchFamily="18" charset="0"/>
                                </a:rPr>
                                <m:t>=</m:t>
                              </m:r>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0,</m:t>
                                  </m:r>
                                  <m:r>
                                    <a:rPr lang="en-US" sz="2400" b="0" i="1" smtClean="0">
                                      <a:latin typeface="Cambria Math" panose="02040503050406030204" pitchFamily="18" charset="0"/>
                                      <a:cs typeface="Times New Roman" panose="02020603050405020304" pitchFamily="18" charset="0"/>
                                    </a:rPr>
                                    <m:t>𝑛</m:t>
                                  </m:r>
                                </m:e>
                              </m:acc>
                              <m:r>
                                <a:rPr lang="en-US" sz="2400" b="0" i="1" smtClean="0">
                                  <a:latin typeface="Cambria Math" panose="02040503050406030204" pitchFamily="18" charset="0"/>
                                  <a:cs typeface="Times New Roman" panose="02020603050405020304" pitchFamily="18" charset="0"/>
                                </a:rPr>
                                <m:t>}</m:t>
                              </m:r>
                            </m:e>
                          </m:func>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m:t>
                          </m:r>
                        </m:den>
                      </m:f>
                      <m:r>
                        <a:rPr lang="en-US" sz="2400" b="0" i="1" smtClean="0">
                          <a:latin typeface="Cambria Math" panose="02040503050406030204" pitchFamily="18" charset="0"/>
                          <a:cs typeface="Times New Roman" panose="02020603050405020304" pitchFamily="18" charset="0"/>
                        </a:rPr>
                        <m:t>=1+</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5</m:t>
                          </m:r>
                        </m:num>
                        <m:den>
                          <m:r>
                            <a:rPr lang="en-US" sz="2400" b="0" i="1" smtClean="0">
                              <a:latin typeface="Cambria Math" panose="02040503050406030204" pitchFamily="18" charset="0"/>
                              <a:cs typeface="Times New Roman" panose="02020603050405020304" pitchFamily="18" charset="0"/>
                            </a:rPr>
                            <m:t>1</m:t>
                          </m:r>
                        </m:den>
                      </m:f>
                      <m:r>
                        <a:rPr lang="en-US" sz="2400" b="0" i="1" smtClean="0">
                          <a:latin typeface="Cambria Math" panose="02040503050406030204" pitchFamily="18" charset="0"/>
                          <a:cs typeface="Times New Roman" panose="02020603050405020304" pitchFamily="18" charset="0"/>
                        </a:rPr>
                        <m:t>=6</m:t>
                      </m:r>
                    </m:oMath>
                  </m:oMathPara>
                </a14:m>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Khi </a:t>
                </a:r>
                <a:r>
                  <a:rPr lang="en-US" sz="2400" b="0" dirty="0" err="1">
                    <a:latin typeface="Times New Roman" panose="02020603050405020304" pitchFamily="18" charset="0"/>
                    <a:cs typeface="Times New Roman" panose="02020603050405020304" pitchFamily="18" charset="0"/>
                  </a:rPr>
                  <a:t>đó</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các</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nghiệm</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sẽ</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nằm</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trong</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khoảng</a:t>
                </a:r>
                <a:r>
                  <a:rPr lang="en-US" sz="2400" b="0"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−6,6</m:t>
                        </m:r>
                      </m:e>
                    </m:d>
                  </m:oMath>
                </a14:m>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hiển</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nhiên</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đúng</a:t>
                </a:r>
                <a:r>
                  <a:rPr lang="en-US" sz="2400" b="0" dirty="0">
                    <a:latin typeface="Times New Roman" panose="02020603050405020304" pitchFamily="18" charset="0"/>
                    <a:cs typeface="Times New Roman" panose="02020603050405020304" pitchFamily="18" charset="0"/>
                  </a:rPr>
                  <a:t> do </a:t>
                </a:r>
                <a:r>
                  <a:rPr lang="en-US" sz="2400" b="0" dirty="0" err="1">
                    <a:latin typeface="Times New Roman" panose="02020603050405020304" pitchFamily="18" charset="0"/>
                    <a:cs typeface="Times New Roman" panose="02020603050405020304" pitchFamily="18" charset="0"/>
                  </a:rPr>
                  <a:t>phương</a:t>
                </a:r>
                <a:r>
                  <a:rPr lang="en-US" sz="2400" b="0" dirty="0">
                    <a:latin typeface="Times New Roman" panose="02020603050405020304" pitchFamily="18" charset="0"/>
                    <a:cs typeface="Times New Roman" panose="02020603050405020304" pitchFamily="18" charset="0"/>
                  </a:rPr>
                  <a:t> trình </a:t>
                </a:r>
                <a14:m>
                  <m:oMath xmlns:m="http://schemas.openxmlformats.org/officeDocument/2006/math">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e>
                    </m:d>
                  </m:oMath>
                </a14:m>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có</a:t>
                </a:r>
                <a:r>
                  <a:rPr lang="en-US" sz="2400" b="0" dirty="0">
                    <a:latin typeface="Times New Roman" panose="02020603050405020304" pitchFamily="18" charset="0"/>
                    <a:cs typeface="Times New Roman" panose="02020603050405020304" pitchFamily="18" charset="0"/>
                  </a:rPr>
                  <a:t> 2 </a:t>
                </a:r>
                <a:r>
                  <a:rPr lang="en-US" sz="2400" b="0" dirty="0" err="1">
                    <a:latin typeface="Times New Roman" panose="02020603050405020304" pitchFamily="18" charset="0"/>
                    <a:cs typeface="Times New Roman" panose="02020603050405020304" pitchFamily="18" charset="0"/>
                  </a:rPr>
                  <a:t>nghiệm</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là</a:t>
                </a:r>
                <a:r>
                  <a:rPr lang="en-US" sz="2400"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=1,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=4</m:t>
                    </m:r>
                    <m:r>
                      <a:rPr lang="en-US" sz="2400" b="0" i="0"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x</m:t>
                        </m:r>
                      </m:e>
                      <m:sub>
                        <m:r>
                          <a:rPr lang="en-US" sz="2400" b="0" i="0" smtClean="0">
                            <a:latin typeface="Cambria Math" panose="02040503050406030204" pitchFamily="18" charset="0"/>
                            <a:cs typeface="Times New Roman" panose="02020603050405020304" pitchFamily="18" charset="0"/>
                          </a:rPr>
                          <m:t>1</m:t>
                        </m:r>
                      </m:sub>
                    </m:sSub>
                    <m:r>
                      <a:rPr lang="en-US" sz="2400" b="0" i="0"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x</m:t>
                        </m:r>
                      </m:e>
                      <m:sub>
                        <m:r>
                          <a:rPr lang="en-US" sz="2400" b="0" i="0"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∈(−6,6)</m:t>
                    </m:r>
                  </m:oMath>
                </a14:m>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EF4F88F6-F69A-43C7-ADFB-E6B31B1D2033}"/>
                  </a:ext>
                </a:extLst>
              </p:cNvPr>
              <p:cNvSpPr>
                <a:spLocks noGrp="1" noRot="1" noChangeAspect="1" noMove="1" noResize="1" noEditPoints="1" noAdjustHandles="1" noChangeArrowheads="1" noChangeShapeType="1" noTextEdit="1"/>
              </p:cNvSpPr>
              <p:nvPr>
                <p:ph type="title"/>
              </p:nvPr>
            </p:nvSpPr>
            <p:spPr>
              <a:xfrm>
                <a:off x="1484311" y="685800"/>
                <a:ext cx="9831389" cy="5295900"/>
              </a:xfrm>
              <a:blipFill>
                <a:blip r:embed="rId2"/>
                <a:stretch>
                  <a:fillRect l="-930" t="-922"/>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99E936B4-2C8E-44D1-BFD4-86593EF6CBCB}"/>
              </a:ext>
            </a:extLst>
          </p:cNvPr>
          <p:cNvSpPr/>
          <p:nvPr/>
        </p:nvSpPr>
        <p:spPr>
          <a:xfrm>
            <a:off x="1484311" y="3429000"/>
            <a:ext cx="9810750" cy="24193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buFont typeface="Wingdings" panose="05000000000000000000" pitchFamily="2" charset="2"/>
              <a:buChar char="Ø"/>
            </a:pPr>
            <a:r>
              <a:rPr lang="vi-VN" sz="2400" b="0" i="0" dirty="0">
                <a:solidFill>
                  <a:schemeClr val="bg2">
                    <a:lumMod val="10000"/>
                  </a:schemeClr>
                </a:solidFill>
                <a:effectLst/>
                <a:latin typeface="Times New Roman" panose="02020603050405020304" pitchFamily="18" charset="0"/>
                <a:cs typeface="Times New Roman" panose="02020603050405020304" pitchFamily="18" charset="0"/>
              </a:rPr>
              <a:t>Trong một vài trường hợp, ta không nhất thiết cần xét toàn bộ đường tròn tâm O, bán kính R mà ta có thể lập luận để giảm độ phức tạp cho việc khoanh vùng nghiệm</a:t>
            </a:r>
            <a:r>
              <a:rPr lang="en-US" sz="2400" b="0" i="0" dirty="0">
                <a:solidFill>
                  <a:schemeClr val="bg2">
                    <a:lumMod val="10000"/>
                  </a:schemeClr>
                </a:solidFill>
                <a:effectLst/>
                <a:latin typeface="Times New Roman" panose="02020603050405020304" pitchFamily="18" charset="0"/>
                <a:cs typeface="Times New Roman" panose="02020603050405020304" pitchFamily="18" charset="0"/>
              </a:rPr>
              <a:t>, </a:t>
            </a:r>
            <a:r>
              <a:rPr lang="en-US" sz="2400" b="0" i="0" dirty="0" err="1">
                <a:solidFill>
                  <a:schemeClr val="bg2">
                    <a:lumMod val="10000"/>
                  </a:schemeClr>
                </a:solidFill>
                <a:effectLst/>
                <a:latin typeface="Times New Roman" panose="02020603050405020304" pitchFamily="18" charset="0"/>
                <a:cs typeface="Times New Roman" panose="02020603050405020304" pitchFamily="18" charset="0"/>
              </a:rPr>
              <a:t>ngoài</a:t>
            </a:r>
            <a:r>
              <a:rPr lang="en-US" sz="2400" b="0" i="0" dirty="0">
                <a:solidFill>
                  <a:schemeClr val="bg2">
                    <a:lumMod val="10000"/>
                  </a:schemeClr>
                </a:solidFill>
                <a:effectLst/>
                <a:latin typeface="Times New Roman" panose="02020603050405020304" pitchFamily="18" charset="0"/>
                <a:cs typeface="Times New Roman" panose="02020603050405020304" pitchFamily="18" charset="0"/>
              </a:rPr>
              <a:t> ra ta </a:t>
            </a:r>
            <a:r>
              <a:rPr lang="en-US" sz="2400" b="0" i="0" dirty="0" err="1">
                <a:solidFill>
                  <a:schemeClr val="bg2">
                    <a:lumMod val="10000"/>
                  </a:schemeClr>
                </a:solidFill>
                <a:effectLst/>
                <a:latin typeface="Times New Roman" panose="02020603050405020304" pitchFamily="18" charset="0"/>
                <a:cs typeface="Times New Roman" panose="02020603050405020304" pitchFamily="18" charset="0"/>
              </a:rPr>
              <a:t>không</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xác</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định</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được</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việc</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có</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nghiệm</a:t>
            </a:r>
            <a:r>
              <a:rPr lang="en-US" sz="2400" dirty="0">
                <a:solidFill>
                  <a:schemeClr val="bg2">
                    <a:lumMod val="10000"/>
                  </a:schemeClr>
                </a:solidFill>
                <a:latin typeface="Times New Roman" panose="02020603050405020304" pitchFamily="18" charset="0"/>
                <a:cs typeface="Times New Roman" panose="02020603050405020304" pitchFamily="18" charset="0"/>
              </a:rPr>
              <a:t> hay </a:t>
            </a:r>
            <a:r>
              <a:rPr lang="en-US" sz="2400" dirty="0" err="1">
                <a:solidFill>
                  <a:schemeClr val="bg2">
                    <a:lumMod val="10000"/>
                  </a:schemeClr>
                </a:solidFill>
                <a:latin typeface="Times New Roman" panose="02020603050405020304" pitchFamily="18" charset="0"/>
                <a:cs typeface="Times New Roman" panose="02020603050405020304" pitchFamily="18" charset="0"/>
              </a:rPr>
              <a:t>không</a:t>
            </a:r>
            <a:r>
              <a:rPr lang="en-US" sz="2400" dirty="0">
                <a:solidFill>
                  <a:schemeClr val="bg2">
                    <a:lumMod val="10000"/>
                  </a:schemeClr>
                </a:solidFill>
                <a:latin typeface="Times New Roman" panose="02020603050405020304" pitchFamily="18" charset="0"/>
                <a:cs typeface="Times New Roman" panose="02020603050405020304" pitchFamily="18" charset="0"/>
              </a:rPr>
              <a:t>.</a:t>
            </a:r>
            <a:endParaRPr lang="en-US" sz="2400" b="0" i="0" dirty="0">
              <a:solidFill>
                <a:schemeClr val="bg2">
                  <a:lumMod val="10000"/>
                </a:schemeClr>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err="1">
                <a:solidFill>
                  <a:schemeClr val="bg2">
                    <a:lumMod val="10000"/>
                  </a:schemeClr>
                </a:solidFill>
                <a:latin typeface="Times New Roman" panose="02020603050405020304" pitchFamily="18" charset="0"/>
                <a:cs typeface="Times New Roman" panose="02020603050405020304" pitchFamily="18" charset="0"/>
              </a:rPr>
              <a:t>Ví</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dụ</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như</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xét</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một</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phương</a:t>
            </a:r>
            <a:r>
              <a:rPr lang="en-US" sz="2400" dirty="0">
                <a:solidFill>
                  <a:schemeClr val="bg2">
                    <a:lumMod val="10000"/>
                  </a:schemeClr>
                </a:solidFill>
                <a:latin typeface="Times New Roman" panose="02020603050405020304" pitchFamily="18" charset="0"/>
                <a:cs typeface="Times New Roman" panose="02020603050405020304" pitchFamily="18" charset="0"/>
              </a:rPr>
              <a:t> trình đa thức </a:t>
            </a:r>
            <a:r>
              <a:rPr lang="en-US" sz="2400" dirty="0" err="1">
                <a:solidFill>
                  <a:schemeClr val="bg2">
                    <a:lumMod val="10000"/>
                  </a:schemeClr>
                </a:solidFill>
                <a:latin typeface="Times New Roman" panose="02020603050405020304" pitchFamily="18" charset="0"/>
                <a:cs typeface="Times New Roman" panose="02020603050405020304" pitchFamily="18" charset="0"/>
              </a:rPr>
              <a:t>hệ</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số</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thực</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có</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các</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hệ</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số</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đều</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dương</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khi</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đó</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các</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nghiệm</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của</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phương</a:t>
            </a:r>
            <a:r>
              <a:rPr lang="en-US" sz="2400" dirty="0">
                <a:solidFill>
                  <a:schemeClr val="bg2">
                    <a:lumMod val="10000"/>
                  </a:schemeClr>
                </a:solidFill>
                <a:latin typeface="Times New Roman" panose="02020603050405020304" pitchFamily="18" charset="0"/>
                <a:cs typeface="Times New Roman" panose="02020603050405020304" pitchFamily="18" charset="0"/>
              </a:rPr>
              <a:t> trình </a:t>
            </a:r>
            <a:r>
              <a:rPr lang="en-US" sz="2400" dirty="0" err="1">
                <a:solidFill>
                  <a:schemeClr val="bg2">
                    <a:lumMod val="10000"/>
                  </a:schemeClr>
                </a:solidFill>
                <a:latin typeface="Times New Roman" panose="02020603050405020304" pitchFamily="18" charset="0"/>
                <a:cs typeface="Times New Roman" panose="02020603050405020304" pitchFamily="18" charset="0"/>
              </a:rPr>
              <a:t>sẽ</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là</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nghiệm</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âm</a:t>
            </a:r>
            <a:r>
              <a:rPr lang="en-US" sz="2400" dirty="0">
                <a:solidFill>
                  <a:schemeClr val="bg2">
                    <a:lumMod val="10000"/>
                  </a:schemeClr>
                </a:solidFill>
                <a:latin typeface="Times New Roman" panose="02020603050405020304" pitchFamily="18" charset="0"/>
                <a:cs typeface="Times New Roman" panose="02020603050405020304" pitchFamily="18" charset="0"/>
              </a:rPr>
              <a:t>, hay </a:t>
            </a:r>
            <a:r>
              <a:rPr lang="en-US" sz="2400" dirty="0" err="1">
                <a:solidFill>
                  <a:schemeClr val="bg2">
                    <a:lumMod val="10000"/>
                  </a:schemeClr>
                </a:solidFill>
                <a:latin typeface="Times New Roman" panose="02020603050405020304" pitchFamily="18" charset="0"/>
                <a:cs typeface="Times New Roman" panose="02020603050405020304" pitchFamily="18" charset="0"/>
              </a:rPr>
              <a:t>các</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hệ</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số</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đều</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âm</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thì</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các</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nghiệm</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chỉ</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có</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thể</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là</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nghiệm</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dương</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cùng</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với</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các</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cặp</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nghiệm</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phức</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liên</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hợp</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nếu</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có</a:t>
            </a:r>
            <a:r>
              <a:rPr lang="en-US" sz="2400" dirty="0">
                <a:solidFill>
                  <a:schemeClr val="bg2">
                    <a:lumMod val="1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4242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466C451-225F-4E1A-8ECB-A419D5BC3BA9}"/>
                  </a:ext>
                </a:extLst>
              </p:cNvPr>
              <p:cNvSpPr>
                <a:spLocks noGrp="1"/>
              </p:cNvSpPr>
              <p:nvPr>
                <p:ph type="title"/>
              </p:nvPr>
            </p:nvSpPr>
            <p:spPr>
              <a:xfrm>
                <a:off x="1503361" y="2406327"/>
                <a:ext cx="10018713" cy="2705100"/>
              </a:xfrm>
            </p:spPr>
            <p:txBody>
              <a:bodyPr anchor="t">
                <a:normAutofit/>
              </a:bodyPr>
              <a:lstStyle/>
              <a:p>
                <a:pPr algn="l"/>
                <a:r>
                  <a:rPr lang="en-US" sz="2400" dirty="0">
                    <a:latin typeface="Times New Roman" panose="02020603050405020304" pitchFamily="18" charset="0"/>
                    <a:cs typeface="Times New Roman" panose="02020603050405020304" pitchFamily="18" charset="0"/>
                  </a:rPr>
                  <a:t>Định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2: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dương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bậc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dương</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&gt;0</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𝑘</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bậc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thỏa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0&lt;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&lt;1+</m:t>
                      </m:r>
                      <m:rad>
                        <m:radPr>
                          <m:ctrlPr>
                            <a:rPr lang="en-US" sz="2400" b="0" i="1" smtClean="0">
                              <a:latin typeface="Cambria Math" panose="02040503050406030204" pitchFamily="18" charset="0"/>
                              <a:cs typeface="Times New Roman" panose="02020603050405020304" pitchFamily="18" charset="0"/>
                            </a:rPr>
                          </m:ctrlPr>
                        </m:radPr>
                        <m:deg>
                          <m:r>
                            <m:rPr>
                              <m:brk m:alnAt="7"/>
                            </m:rP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𝑘</m:t>
                          </m:r>
                        </m:deg>
                        <m:e>
                          <m:f>
                            <m:fPr>
                              <m:ctrlPr>
                                <a:rPr lang="en-US" sz="2400" b="0" i="1" smtClean="0">
                                  <a:latin typeface="Cambria Math" panose="02040503050406030204" pitchFamily="18" charset="0"/>
                                  <a:cs typeface="Times New Roman" panose="02020603050405020304" pitchFamily="18" charset="0"/>
                                </a:rPr>
                              </m:ctrlPr>
                            </m:fPr>
                            <m:num>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max</m:t>
                                  </m:r>
                                </m:fName>
                                <m:e>
                                  <m:r>
                                    <a:rPr lang="en-US" sz="2400" b="0" i="1" smtClean="0">
                                      <a:latin typeface="Cambria Math" panose="02040503050406030204" pitchFamily="18" charset="0"/>
                                      <a:cs typeface="Times New Roman" panose="02020603050405020304" pitchFamily="18" charset="0"/>
                                    </a:rPr>
                                    <m:t>{</m:t>
                                  </m:r>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𝑖</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&lt;0}</m:t>
                                  </m:r>
                                </m:e>
                              </m:func>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m:t>
                              </m:r>
                            </m:den>
                          </m:f>
                        </m:e>
                      </m:rad>
                    </m:oMath>
                  </m:oMathPara>
                </a14:m>
                <a:br>
                  <a:rPr lang="en-US" sz="2400" b="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4466C451-225F-4E1A-8ECB-A419D5BC3BA9}"/>
                  </a:ext>
                </a:extLst>
              </p:cNvPr>
              <p:cNvSpPr>
                <a:spLocks noGrp="1" noRot="1" noChangeAspect="1" noMove="1" noResize="1" noEditPoints="1" noAdjustHandles="1" noChangeArrowheads="1" noChangeShapeType="1" noTextEdit="1"/>
              </p:cNvSpPr>
              <p:nvPr>
                <p:ph type="title"/>
              </p:nvPr>
            </p:nvSpPr>
            <p:spPr>
              <a:xfrm>
                <a:off x="1503361" y="2406327"/>
                <a:ext cx="10018713" cy="2705100"/>
              </a:xfrm>
              <a:blipFill>
                <a:blip r:embed="rId2"/>
                <a:stretch>
                  <a:fillRect l="-974" t="-1806" r="-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8DFCD4-6B99-4959-AC02-C0374B365FE9}"/>
                  </a:ext>
                </a:extLst>
              </p:cNvPr>
              <p:cNvSpPr txBox="1"/>
              <p:nvPr/>
            </p:nvSpPr>
            <p:spPr>
              <a:xfrm>
                <a:off x="1503361" y="1047750"/>
                <a:ext cx="10018713" cy="135857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VD: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+5=0</m:t>
                    </m:r>
                  </m:oMath>
                </a14:m>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nằm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𝑅</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𝑅</m:t>
                    </m:r>
                    <m:r>
                      <a:rPr lang="en-US" sz="2400" i="1" dirty="0" smtClean="0">
                        <a:latin typeface="Cambria Math" panose="02040503050406030204" pitchFamily="18" charset="0"/>
                        <a:cs typeface="Times New Roman" panose="02020603050405020304" pitchFamily="18" charset="0"/>
                      </a:rPr>
                      <m:t>) </m:t>
                    </m:r>
                  </m:oMath>
                </a14:m>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𝑅</m:t>
                    </m:r>
                    <m:r>
                      <a:rPr lang="en-US" sz="2400" i="1" dirty="0" smtClean="0">
                        <a:latin typeface="Cambria Math" panose="02040503050406030204" pitchFamily="18" charset="0"/>
                        <a:cs typeface="Times New Roman" panose="02020603050405020304" pitchFamily="18" charset="0"/>
                      </a:rPr>
                      <m:t> = 1+</m:t>
                    </m:r>
                    <m:f>
                      <m:fPr>
                        <m:ctrlPr>
                          <a:rPr lang="en-US" sz="2400" i="1" dirty="0" smtClean="0">
                            <a:latin typeface="Cambria Math" panose="02040503050406030204" pitchFamily="18" charset="0"/>
                            <a:cs typeface="Times New Roman" panose="02020603050405020304" pitchFamily="18" charset="0"/>
                          </a:rPr>
                        </m:ctrlPr>
                      </m:fPr>
                      <m:num>
                        <m:r>
                          <a:rPr lang="en-US" sz="2400" i="1" dirty="0" smtClean="0">
                            <a:latin typeface="Cambria Math" panose="02040503050406030204" pitchFamily="18" charset="0"/>
                            <a:cs typeface="Times New Roman" panose="02020603050405020304" pitchFamily="18" charset="0"/>
                          </a:rPr>
                          <m:t>5</m:t>
                        </m:r>
                      </m:num>
                      <m:den>
                        <m:r>
                          <a:rPr lang="en-US" sz="2400" i="1" dirty="0" smtClean="0">
                            <a:latin typeface="Cambria Math" panose="02040503050406030204" pitchFamily="18" charset="0"/>
                            <a:cs typeface="Times New Roman" panose="02020603050405020304" pitchFamily="18" charset="0"/>
                          </a:rPr>
                          <m:t>1</m:t>
                        </m:r>
                      </m:den>
                    </m:f>
                    <m:r>
                      <a:rPr lang="en-US" sz="2400" i="1" dirty="0" smtClean="0">
                        <a:latin typeface="Cambria Math" panose="02040503050406030204" pitchFamily="18" charset="0"/>
                        <a:cs typeface="Times New Roman" panose="02020603050405020304" pitchFamily="18" charset="0"/>
                      </a:rPr>
                      <m:t> =6</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A58DFCD4-6B99-4959-AC02-C0374B365FE9}"/>
                  </a:ext>
                </a:extLst>
              </p:cNvPr>
              <p:cNvSpPr txBox="1">
                <a:spLocks noRot="1" noChangeAspect="1" noMove="1" noResize="1" noEditPoints="1" noAdjustHandles="1" noChangeArrowheads="1" noChangeShapeType="1" noTextEdit="1"/>
              </p:cNvSpPr>
              <p:nvPr/>
            </p:nvSpPr>
            <p:spPr>
              <a:xfrm>
                <a:off x="1503361" y="1047750"/>
                <a:ext cx="10018713" cy="1358577"/>
              </a:xfrm>
              <a:prstGeom prst="rect">
                <a:avLst/>
              </a:prstGeom>
              <a:blipFill>
                <a:blip r:embed="rId3"/>
                <a:stretch>
                  <a:fillRect l="-974" t="-3587" b="-3587"/>
                </a:stretch>
              </a:blipFill>
            </p:spPr>
            <p:txBody>
              <a:bodyPr/>
              <a:lstStyle/>
              <a:p>
                <a:r>
                  <a:rPr lang="en-US">
                    <a:noFill/>
                  </a:rPr>
                  <a:t> </a:t>
                </a:r>
              </a:p>
            </p:txBody>
          </p:sp>
        </mc:Fallback>
      </mc:AlternateContent>
    </p:spTree>
    <p:extLst>
      <p:ext uri="{BB962C8B-B14F-4D97-AF65-F5344CB8AC3E}">
        <p14:creationId xmlns:p14="http://schemas.microsoft.com/office/powerpoint/2010/main" val="267719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45489-6376-4860-B43D-54365F22E97E}"/>
              </a:ext>
            </a:extLst>
          </p:cNvPr>
          <p:cNvSpPr>
            <a:spLocks noGrp="1"/>
          </p:cNvSpPr>
          <p:nvPr>
            <p:ph type="title"/>
          </p:nvPr>
        </p:nvSpPr>
        <p:spPr>
          <a:xfrm>
            <a:off x="1503361" y="1323975"/>
            <a:ext cx="10069514" cy="4610100"/>
          </a:xfrm>
        </p:spPr>
        <p:txBody>
          <a:bodyPr anchor="t">
            <a:normAutofit/>
          </a:bodyPr>
          <a:lstStyle/>
          <a:p>
            <a:pPr marL="342900" indent="-342900" algn="l">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BA3BCA-A9E4-4A4D-B1CC-0A6E28650607}"/>
              </a:ext>
            </a:extLst>
          </p:cNvPr>
          <p:cNvSpPr/>
          <p:nvPr/>
        </p:nvSpPr>
        <p:spPr>
          <a:xfrm>
            <a:off x="1590675" y="419100"/>
            <a:ext cx="72009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C8CE7D6-CD6C-4D3C-8B8E-9FD04D90BA1B}"/>
              </a:ext>
            </a:extLst>
          </p:cNvPr>
          <p:cNvSpPr/>
          <p:nvPr/>
        </p:nvSpPr>
        <p:spPr>
          <a:xfrm>
            <a:off x="1795459" y="581025"/>
            <a:ext cx="6524625" cy="533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vùng</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34EAAF2-ABDB-48C2-A998-2AE7E0D0D284}"/>
                  </a:ext>
                </a:extLst>
              </p:cNvPr>
              <p:cNvSpPr/>
              <p:nvPr/>
            </p:nvSpPr>
            <p:spPr>
              <a:xfrm>
                <a:off x="1495425" y="3914775"/>
                <a:ext cx="10029825" cy="20669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Một </a:t>
                </a:r>
                <a:r>
                  <a:rPr lang="en-US" sz="2400" dirty="0" err="1">
                    <a:latin typeface="Times New Roman" panose="02020603050405020304" pitchFamily="18" charset="0"/>
                    <a:cs typeface="Times New Roman" panose="02020603050405020304" pitchFamily="18" charset="0"/>
                  </a:rPr>
                  <a:t>vài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tiểu</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thỏa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mãn</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e>
                    </m:d>
                    <m:r>
                      <a:rPr lang="en-US" sz="2400" b="0" i="1" smtClean="0">
                        <a:latin typeface="Cambria Math" panose="02040503050406030204" pitchFamily="18" charset="0"/>
                        <a:cs typeface="Times New Roman" panose="02020603050405020304" pitchFamily="18" charset="0"/>
                      </a:rPr>
                      <m:t>=0, </m:t>
                    </m:r>
                  </m:oMath>
                </a14:m>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nằm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trái</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nằm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i="1" dirty="0" smtClean="0">
                            <a:latin typeface="Cambria Math" panose="02040503050406030204" pitchFamily="18" charset="0"/>
                            <a:cs typeface="Times New Roman" panose="02020603050405020304" pitchFamily="18" charset="0"/>
                          </a:rPr>
                          <m:t>𝑥</m:t>
                        </m:r>
                      </m:e>
                      <m:sub>
                        <m:r>
                          <a:rPr lang="en-US" sz="2400" i="1" dirty="0" smtClean="0">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đại</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oMath>
                </a14:m>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p>
            </p:txBody>
          </p:sp>
        </mc:Choice>
        <mc:Fallback xmlns="">
          <p:sp>
            <p:nvSpPr>
              <p:cNvPr id="3" name="Rectangle 2">
                <a:extLst>
                  <a:ext uri="{FF2B5EF4-FFF2-40B4-BE49-F238E27FC236}">
                    <a16:creationId xmlns:a16="http://schemas.microsoft.com/office/drawing/2014/main" id="{334EAAF2-ABDB-48C2-A998-2AE7E0D0D284}"/>
                  </a:ext>
                </a:extLst>
              </p:cNvPr>
              <p:cNvSpPr>
                <a:spLocks noRot="1" noChangeAspect="1" noMove="1" noResize="1" noEditPoints="1" noAdjustHandles="1" noChangeArrowheads="1" noChangeShapeType="1" noTextEdit="1"/>
              </p:cNvSpPr>
              <p:nvPr/>
            </p:nvSpPr>
            <p:spPr>
              <a:xfrm>
                <a:off x="1495425" y="3914775"/>
                <a:ext cx="10029825" cy="2066925"/>
              </a:xfrm>
              <a:prstGeom prst="rect">
                <a:avLst/>
              </a:prstGeom>
              <a:blipFill>
                <a:blip r:embed="rId2"/>
                <a:stretch>
                  <a:fillRect l="-911" t="-2360" b="-17404"/>
                </a:stretch>
              </a:blipFill>
              <a:ln>
                <a:no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5C99DA1F-706E-4592-AEA6-0C9F01D59D2C}"/>
              </a:ext>
            </a:extLst>
          </p:cNvPr>
          <p:cNvSpPr/>
          <p:nvPr/>
        </p:nvSpPr>
        <p:spPr>
          <a:xfrm>
            <a:off x="1495425" y="1762125"/>
            <a:ext cx="10029825" cy="21526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dõi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thay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bậc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tạp</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Gradient Descent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7017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3"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67EA44385C645A61F527470A803C6" ma:contentTypeVersion="7" ma:contentTypeDescription="Create a new document." ma:contentTypeScope="" ma:versionID="5e435e2c888aabec13620977d7455544">
  <xsd:schema xmlns:xsd="http://www.w3.org/2001/XMLSchema" xmlns:xs="http://www.w3.org/2001/XMLSchema" xmlns:p="http://schemas.microsoft.com/office/2006/metadata/properties" xmlns:ns2="c0b09c89-4db7-4272-96b1-7857f8178130" xmlns:ns3="fafca14e-5926-4aba-b21c-859abbd99a94" targetNamespace="http://schemas.microsoft.com/office/2006/metadata/properties" ma:root="true" ma:fieldsID="c6708de422b45e5869731643d45a23b8" ns2:_="" ns3:_="">
    <xsd:import namespace="c0b09c89-4db7-4272-96b1-7857f8178130"/>
    <xsd:import namespace="fafca14e-5926-4aba-b21c-859abbd99a9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b09c89-4db7-4272-96b1-7857f8178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fca14e-5926-4aba-b21c-859abbd99a9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938B07-B528-40BD-B1CB-8446C6E5F9EE}"/>
</file>

<file path=customXml/itemProps2.xml><?xml version="1.0" encoding="utf-8"?>
<ds:datastoreItem xmlns:ds="http://schemas.openxmlformats.org/officeDocument/2006/customXml" ds:itemID="{C4B10FBF-6EBD-4A4B-9EC3-6EFBCE51D17A}">
  <ds:schemaRefs>
    <ds:schemaRef ds:uri="http://purl.org/dc/dcmitype/"/>
    <ds:schemaRef ds:uri="http://purl.org/dc/terms/"/>
    <ds:schemaRef ds:uri="9b3f2b1c-b569-4ae8-ae62-019454d7d587"/>
    <ds:schemaRef ds:uri="http://schemas.microsoft.com/office/2006/documentManagement/types"/>
    <ds:schemaRef ds:uri="518d4b73-4755-4f7b-adce-700f84c36b3a"/>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B39F3427-2E14-478F-98A6-1CD8F48D23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TM10001114[[fn=Gallery]]</Template>
  <TotalTime>2256</TotalTime>
  <Words>3107</Words>
  <Application>Microsoft Office PowerPoint</Application>
  <PresentationFormat>Widescreen</PresentationFormat>
  <Paragraphs>196</Paragraphs>
  <Slides>33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Arial</vt:lpstr>
      <vt:lpstr>Calibri</vt:lpstr>
      <vt:lpstr>Cambria Math</vt:lpstr>
      <vt:lpstr>Corbel</vt:lpstr>
      <vt:lpstr>Symbol</vt:lpstr>
      <vt:lpstr>Times New Roman</vt:lpstr>
      <vt:lpstr>Wingdings</vt:lpstr>
      <vt:lpstr>Parallax</vt:lpstr>
      <vt:lpstr>Equation</vt:lpstr>
      <vt:lpstr>    Sinh Viên: Nguyễn Đức Ánh MSSV: 20204811 CTTN Toán Tin K65 </vt:lpstr>
      <vt:lpstr>PowerPoint Presentation</vt:lpstr>
      <vt:lpstr>PowerPoint Presentation</vt:lpstr>
      <vt:lpstr>PowerPoint Presentation</vt:lpstr>
      <vt:lpstr>Phương trình tương đương: x_0^n+a_(n-1)/a_n  x_0^(n-1)+a_(n-2)/a_n  x_0^(n-2)+…+a_1/a_n  x_0+a_0/a_n =0 Chuyển vế x_0^n  →-x_0^n=a_(n-1)/a_n  x_0^(n-1)+a_(n-2)/a_n  x_0^(n-2)+…+a_1/a_n  x_0+a_0/a_n  Lấy trị tuyệt đối 2 vế, ta có: |x_0 |^n=|a_(n-1)/a_n  x_0^(n-1)+a_(n-2)/a_n  x_0^(n-2)+…+a_1/a_n  x_0+a_0/a_n |   ≤|a_(n-1)/a_n |〖|x〗_0^(n-1) |+|a_(n-2)/a_n |〖|x〗_0^(n-2) |+…+|a_1/a_n |〖|x〗_0 |+|a_0/a_n | ≤   max⁡{|a_k |,k=(0,n) ̅ }/|a_n |  (〖|x〗_0^(n-1) |+〖|x〗_0^(n-2) |+…+1) </vt:lpstr>
      <vt:lpstr>↔|x_0 |^n/(〖|x〗_0^(n-1) |+〖|x〗_0^(n-2) |+…+1)≤max⁡{|a_k |,k=(0,n) ̅ }/|a_n |  ↔" "  |x_0 |^n/(〖|x〗_0^(n-1) |+〖|x〗_0^(n-2) |+…+1)=(|x_0 |^n-1+1)/(〖|x〗_0^(n-1) |+〖|x〗_0^(n-2) |+…+1)=|x_0 |-1+1/(〖|x〗_0^(n-1) |+〖|x〗_0^(n-2) |+…+1)≤max⁡{|a_k |,k=(0,n) ̅ }/|a_n |  Để ý 1/(〖|x〗_0^(n-1) |+〖|x〗_0^(n-2) |+…+1)&gt;0→|x_0 |&lt;1+max⁡{|a_k |,k=(0,n) ̅ }/|a_n |  hay tập hợp nghiệm của phương trình đa thức nằm trong đường tròn tâm O(0,0), bán kính R=1 +max⁡〖{|a_k |,k=(0,n) ̅}〗/(|a_n |) (điều phải chứng minh) </vt:lpstr>
      <vt:lpstr>Ví dụ 1: Xét phương trình x^2-5x+4=0 (1) Áp dụng định lý 1 ở trên với a_2=1,a_1=-5,a_0=4 Khi đó 2 nghiệm sẽ nằm trong đường tròn tâm O(0,0), bán kính R=1+max⁡〖{|a_k |,k=(0,n) ̅}〗/(|a_n |)=1+5/1=6 Khi đó các nghiệm sẽ nằm trong khoảng (-6,6), hiển nhiên đúng do phương trình (1) có 2 nghiệm là x_1=1, x_2=4, x_1,x_2∈(-6,6)  </vt:lpstr>
      <vt:lpstr>Định lý 2:  *Nếu các hệ số của đa thức đều dương thì đa thức không có nghiệm dương *Nếu hệ số bậc cao nhất dương a_n&gt;0 và k là bậc cao nhất mà hệ số tương ứng của nó là số âm thì mọi nghiệm dương của đa thức đều thỏa mãn: 0&lt;x&lt;1+√(n-k&amp;max⁡〖{|a_i |,a_i&lt;0}〗/(|a_n |)) </vt:lpstr>
      <vt:lpstr>Sơ lược về phương pháp giải:    </vt:lpstr>
      <vt:lpstr>Ý tưởng tiếp cận:   </vt:lpstr>
      <vt:lpstr>Ví dụ: f(x)=x^2+3x+2 </vt:lpstr>
      <vt:lpstr>Phương pháp Gradient Descent là một trong những phương pháp phổ biến để tìm cực trị trong đa thức, tuy vậy vẫn có một số mặt hạn chế:  </vt:lpstr>
      <vt:lpstr>Sau khi tìm được các điểm cực trị bằng phương pháp Gradient Descent, khi đó ta sẽ xét được một tập các giá trị (mang tính xấp xỉ) gồm giá trị của hàm số tại 2 biên cũng như giá trị hàm số tại các điểm cực trị để từ đó chia thành các khoảng cách ly nghiệm  Có đúng một nghiệm của hàm số trong các khoảng cách ly nghiệm tương ứng.  </vt:lpstr>
      <vt:lpstr>PowerPoint Presentation</vt:lpstr>
      <vt:lpstr>Phương pháp chia đôi là một trong những phương pháp tính xấp xỉ với mục đích tìm nghiệm của một phương trình đa thức, trước khi ta áp dụng phương pháp chia đôi ta cần nhận biết xem phương trình có nghiệm hay không? Để ý thì đa thức bậc lẻ luôn có ít nhất 1 nghiệm thực, do vậy ta chỉ cần giải quyết việc liệu đồ thị có bậc cao nhất chẵn có nghiệm hay không. </vt:lpstr>
      <vt:lpstr>Xét phương trình đa thức: f(x)=a_n x^n+a_(n-1) x^(n-1)+…+a_1 x+a_0 deg⁡〖f(x)=n, a_n≠0〗,a_i∈R, i=(0,n) ̅  </vt:lpstr>
      <vt:lpstr>Ta xét khoảng cách ly nghiệm [a,b] Khi đó c=(a+b)/2 thì theo hình ta thấy sign(c).sign(a)&gt;0 thì thay vì xét khoảng cách ly nghiệm [a,b], ta sẽ xét khoảng cách ly nghiệm [b,c] và tiếp tục như vậy để tiến gần về nghiệm x^∗ đang cần tìm</vt:lpstr>
      <vt:lpstr>*Đánh giá về sự hội tụ của phương pháp chia đôi: Ta để ý xét (a,b) là khoảng cách ly nghiệm, sau khi chia đôi ta được 2 dãy {a_n },{b_n } , dãy {a_n} đơn điệu tăng, bị chặn trên, dãy {b_n} đơn điệu giảm, bị chặn dưới.  lim a_n=lim⁡〖b_n 〗=ξ,f(a_n ).f(b_n )≤0 ↔f(ξ)^2≤0→f(ξ)=0 |x_n-x^∗ |≤|b_n-a_n |=(b-a)/2^n →0,n→∞ |x_n-x^∗ |≤|x_n-x_(n-1) |  </vt:lpstr>
      <vt:lpstr>Sau khi ta dùng phương pháp chia đôi cho từng khoảng cách ly nghiệm, ta sẽ có các nghiệm thực của phương trình đa thức(với sai số cho trước) </vt:lpstr>
      <vt:lpstr>Ví dụ 2: f(x)=x^2-6x+5 </vt:lpstr>
      <vt:lpstr>Ví dụ 1: f(x)=x^4-2x^3+x^2-x+1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Duc Anh 20204811</dc:creator>
  <cp:lastModifiedBy>Nguyen Duc Anh 20204811</cp:lastModifiedBy>
  <cp:revision>19</cp:revision>
  <dcterms:created xsi:type="dcterms:W3CDTF">2021-10-10T10:38:01Z</dcterms:created>
  <dcterms:modified xsi:type="dcterms:W3CDTF">2022-01-23T08:31:31Z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0x01010013267EA44385C645A61F527470A803C6</vt:lpwstr>
  </property>
</Properties>
</file>