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66" r:id="rId6"/>
    <p:sldId id="267" r:id="rId7"/>
    <p:sldId id="269" r:id="rId8"/>
    <p:sldId id="280" r:id="rId9"/>
    <p:sldId id="281" r:id="rId10"/>
    <p:sldId id="272" r:id="rId11"/>
    <p:sldId id="285" r:id="rId12"/>
    <p:sldId id="284" r:id="rId13"/>
    <p:sldId id="271" r:id="rId14"/>
    <p:sldId id="286" r:id="rId15"/>
    <p:sldId id="287" r:id="rId16"/>
    <p:sldId id="288" r:id="rId17"/>
    <p:sldId id="289" r:id="rId18"/>
    <p:sldId id="277" r:id="rId19"/>
    <p:sldId id="276" r:id="rId20"/>
    <p:sldId id="275" r:id="rId21"/>
    <p:sldId id="274" r:id="rId22"/>
    <p:sldId id="268"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ustomXml" Target="../customXml/item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262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010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896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165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8879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7131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093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49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2257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4652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4056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5364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8692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3824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3004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83794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2058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350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240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0610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2753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817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5116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39389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1100470" y="666750"/>
            <a:ext cx="6858000" cy="1323439"/>
          </a:xfrm>
          <a:prstGeom prst="rect">
            <a:avLst/>
          </a:prstGeom>
          <a:noFill/>
        </p:spPr>
        <p:txBody>
          <a:bodyPr wrap="square" rtlCol="0">
            <a:spAutoFit/>
          </a:bodyPr>
          <a:lstStyle/>
          <a:p>
            <a:r>
              <a:rPr lang="en-US" sz="4000" dirty="0" smtClean="0">
                <a:solidFill>
                  <a:schemeClr val="bg1"/>
                </a:solidFill>
                <a:latin typeface="Times New Roman" pitchFamily="18" charset="0"/>
                <a:cs typeface="Times New Roman" pitchFamily="18" charset="0"/>
              </a:rPr>
              <a:t>CHƯƠNG 3: HỆ PHƯƠNG TRÌNH ĐẠI SỐ TUYẾN TÍNH</a:t>
            </a:r>
            <a:endParaRPr lang="en-US" sz="4000" dirty="0">
              <a:solidFill>
                <a:schemeClr val="bg1"/>
              </a:solidFill>
              <a:latin typeface="Times New Roman" pitchFamily="18" charset="0"/>
              <a:cs typeface="Times New Roman" pitchFamily="18" charset="0"/>
            </a:endParaRPr>
          </a:p>
        </p:txBody>
      </p:sp>
      <p:cxnSp>
        <p:nvCxnSpPr>
          <p:cNvPr id="9" name="Straight Connector 8"/>
          <p:cNvCxnSpPr/>
          <p:nvPr/>
        </p:nvCxnSpPr>
        <p:spPr>
          <a:xfrm>
            <a:off x="838200" y="2114550"/>
            <a:ext cx="769620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219200" y="2340917"/>
            <a:ext cx="4419600" cy="461665"/>
          </a:xfrm>
          <a:prstGeom prst="rect">
            <a:avLst/>
          </a:prstGeom>
          <a:noFill/>
        </p:spPr>
        <p:txBody>
          <a:bodyPr wrap="square" rtlCol="0">
            <a:spAutoFit/>
          </a:bodyPr>
          <a:lstStyle/>
          <a:p>
            <a:r>
              <a:rPr lang="en-US" sz="2400" dirty="0" smtClean="0">
                <a:solidFill>
                  <a:schemeClr val="bg1"/>
                </a:solidFill>
                <a:latin typeface="Times New Roman" pitchFamily="18" charset="0"/>
                <a:cs typeface="Times New Roman" pitchFamily="18" charset="0"/>
              </a:rPr>
              <a:t>CĐ8: PHƯƠNG PHÁP GAUSS </a:t>
            </a:r>
            <a:endParaRPr lang="en-US" sz="2400" dirty="0">
              <a:solidFill>
                <a:schemeClr val="bg1"/>
              </a:solidFill>
              <a:latin typeface="Times New Roman" pitchFamily="18" charset="0"/>
              <a:cs typeface="Times New Roman" pitchFamily="18" charset="0"/>
            </a:endParaRPr>
          </a:p>
        </p:txBody>
      </p:sp>
      <p:sp>
        <p:nvSpPr>
          <p:cNvPr id="12" name="TextBox 11"/>
          <p:cNvSpPr txBox="1"/>
          <p:nvPr/>
        </p:nvSpPr>
        <p:spPr>
          <a:xfrm>
            <a:off x="990600" y="3105150"/>
            <a:ext cx="3962400" cy="1015663"/>
          </a:xfrm>
          <a:prstGeom prst="rect">
            <a:avLst/>
          </a:prstGeom>
          <a:noFill/>
        </p:spPr>
        <p:txBody>
          <a:bodyPr wrap="square" rtlCol="0">
            <a:spAutoFit/>
          </a:bodyPr>
          <a:lstStyle/>
          <a:p>
            <a:r>
              <a:rPr lang="en-US" sz="2000" dirty="0" smtClean="0">
                <a:solidFill>
                  <a:schemeClr val="bg1"/>
                </a:solidFill>
                <a:latin typeface="Times New Roman" pitchFamily="18" charset="0"/>
                <a:cs typeface="Times New Roman" pitchFamily="18" charset="0"/>
              </a:rPr>
              <a:t>SV: ĐẶNG SỸ TIẾN</a:t>
            </a:r>
          </a:p>
          <a:p>
            <a:r>
              <a:rPr lang="en-US" sz="2000" dirty="0" smtClean="0">
                <a:solidFill>
                  <a:schemeClr val="bg1"/>
                </a:solidFill>
                <a:latin typeface="Times New Roman" pitchFamily="18" charset="0"/>
                <a:cs typeface="Times New Roman" pitchFamily="18" charset="0"/>
              </a:rPr>
              <a:t>MSSV: 20200537</a:t>
            </a:r>
          </a:p>
          <a:p>
            <a:r>
              <a:rPr lang="en-US" sz="2000" dirty="0" smtClean="0">
                <a:solidFill>
                  <a:schemeClr val="bg1"/>
                </a:solidFill>
                <a:latin typeface="Times New Roman" pitchFamily="18" charset="0"/>
                <a:cs typeface="Times New Roman" pitchFamily="18" charset="0"/>
              </a:rPr>
              <a:t>CTTN TOÁN TIN K65</a:t>
            </a:r>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66074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8335" y="504190"/>
            <a:ext cx="2438400" cy="584775"/>
          </a:xfrm>
          <a:prstGeom prst="rect">
            <a:avLst/>
          </a:prstGeom>
          <a:noFill/>
        </p:spPr>
        <p:txBody>
          <a:bodyPr wrap="square" rtlCol="0">
            <a:spAutoFit/>
          </a:bodyPr>
          <a:lstStyle/>
          <a:p>
            <a:r>
              <a:rPr lang="en-US" sz="3200" dirty="0" smtClean="0">
                <a:solidFill>
                  <a:prstClr val="white"/>
                </a:solidFill>
                <a:latin typeface="Times New Roman" pitchFamily="18" charset="0"/>
                <a:cs typeface="Times New Roman" pitchFamily="18" charset="0"/>
              </a:rPr>
              <a:t>VÍ DỤ</a:t>
            </a:r>
            <a:endParaRPr lang="en-US" sz="3200" dirty="0">
              <a:solidFill>
                <a:prstClr val="white"/>
              </a:solidFill>
              <a:latin typeface="Times New Roman" pitchFamily="18" charset="0"/>
              <a:cs typeface="Times New Roman" pitchFamily="18" charset="0"/>
            </a:endParaRPr>
          </a:p>
        </p:txBody>
      </p:sp>
      <p:sp>
        <p:nvSpPr>
          <p:cNvPr id="4" name="TextBox 3"/>
          <p:cNvSpPr txBox="1"/>
          <p:nvPr/>
        </p:nvSpPr>
        <p:spPr>
          <a:xfrm>
            <a:off x="838200" y="1221848"/>
            <a:ext cx="3543300" cy="1200329"/>
          </a:xfrm>
          <a:prstGeom prst="rect">
            <a:avLst/>
          </a:prstGeom>
          <a:noFill/>
        </p:spPr>
        <p:txBody>
          <a:bodyPr wrap="square" rtlCol="0">
            <a:spAutoFit/>
          </a:bodyPr>
          <a:lstStyle/>
          <a:p>
            <a:r>
              <a:rPr lang="en-US" dirty="0" err="1" smtClean="0">
                <a:solidFill>
                  <a:schemeClr val="bg1"/>
                </a:solidFill>
                <a:latin typeface="Times New Roman" pitchFamily="18" charset="0"/>
                <a:cs typeface="Times New Roman" pitchFamily="18" charset="0"/>
              </a:rPr>
              <a:t>Ví</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dụ</a:t>
            </a:r>
            <a:r>
              <a:rPr lang="en-US" dirty="0" smtClean="0">
                <a:solidFill>
                  <a:schemeClr val="bg1"/>
                </a:solidFill>
                <a:latin typeface="Times New Roman" pitchFamily="18" charset="0"/>
                <a:cs typeface="Times New Roman" pitchFamily="18" charset="0"/>
              </a:rPr>
              <a:t> 2:</a:t>
            </a:r>
          </a:p>
          <a:p>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x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y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z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3</a:t>
            </a:r>
            <a:endParaRPr lang="en-US" dirty="0" smtClean="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2x – </a:t>
            </a:r>
            <a:r>
              <a:rPr lang="en-US" dirty="0" smtClean="0">
                <a:solidFill>
                  <a:schemeClr val="bg1"/>
                </a:solidFill>
                <a:latin typeface="Times New Roman" pitchFamily="18" charset="0"/>
                <a:cs typeface="Times New Roman" pitchFamily="18" charset="0"/>
              </a:rPr>
              <a:t>y + 2z </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3</a:t>
            </a:r>
            <a:endParaRPr lang="en-US" dirty="0" smtClean="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x </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3y – 3</a:t>
            </a:r>
            <a:r>
              <a:rPr lang="en-US" dirty="0" smtClean="0">
                <a:solidFill>
                  <a:schemeClr val="bg1"/>
                </a:solidFill>
                <a:latin typeface="Times New Roman" pitchFamily="18" charset="0"/>
                <a:cs typeface="Times New Roman" pitchFamily="18" charset="0"/>
              </a:rPr>
              <a:t>z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5</a:t>
            </a:r>
            <a:endParaRPr lang="en-US" dirty="0">
              <a:solidFill>
                <a:schemeClr val="bg1"/>
              </a:solidFill>
              <a:latin typeface="Times New Roman" pitchFamily="18" charset="0"/>
              <a:cs typeface="Times New Roman" pitchFamily="18" charset="0"/>
            </a:endParaRPr>
          </a:p>
        </p:txBody>
      </p:sp>
      <p:sp>
        <p:nvSpPr>
          <p:cNvPr id="7" name="Left Brace 6">
            <a:extLst>
              <a:ext uri="{FF2B5EF4-FFF2-40B4-BE49-F238E27FC236}">
                <a16:creationId xmlns:a16="http://schemas.microsoft.com/office/drawing/2014/main" id="{D46A8794-1474-4EDA-9AFE-C9F57D2A9059}"/>
              </a:ext>
            </a:extLst>
          </p:cNvPr>
          <p:cNvSpPr/>
          <p:nvPr/>
        </p:nvSpPr>
        <p:spPr>
          <a:xfrm>
            <a:off x="952500" y="1581148"/>
            <a:ext cx="76200" cy="792163"/>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4572000" y="1236917"/>
                <a:ext cx="3048000" cy="400815"/>
              </a:xfrm>
              <a:prstGeom prst="rect">
                <a:avLst/>
              </a:prstGeom>
              <a:noFill/>
            </p:spPr>
            <p:txBody>
              <a:bodyPr wrap="square" rtlCol="0">
                <a:spAutoFit/>
              </a:bodyPr>
              <a:lstStyle/>
              <a:p>
                <a:r>
                  <a:rPr lang="vi-VN" sz="2000" dirty="0" smtClean="0">
                    <a:solidFill>
                      <a:schemeClr val="bg1"/>
                    </a:solidFill>
                    <a:latin typeface="+mj-lt"/>
                    <a:ea typeface="Cambria Math" panose="02040503050406030204" pitchFamily="18" charset="0"/>
                  </a:rPr>
                  <a:t>Tạo ra ma </a:t>
                </a:r>
                <a:r>
                  <a:rPr lang="vi-VN" sz="2000" dirty="0" err="1">
                    <a:solidFill>
                      <a:schemeClr val="bg1"/>
                    </a:solidFill>
                    <a:latin typeface="+mj-lt"/>
                    <a:ea typeface="Cambria Math" panose="02040503050406030204" pitchFamily="18" charset="0"/>
                  </a:rPr>
                  <a:t>trận</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bổ</a:t>
                </a:r>
                <a:r>
                  <a:rPr lang="vi-VN" sz="2000" dirty="0">
                    <a:solidFill>
                      <a:schemeClr val="bg1"/>
                    </a:solidFill>
                    <a:latin typeface="+mj-lt"/>
                    <a:ea typeface="Cambria Math" panose="02040503050406030204" pitchFamily="18" charset="0"/>
                  </a:rPr>
                  <a:t> sung </a:t>
                </a:r>
                <a14:m>
                  <m:oMath xmlns:m="http://schemas.openxmlformats.org/officeDocument/2006/math">
                    <m:acc>
                      <m:accPr>
                        <m:chr m:val="̅"/>
                        <m:ctrlPr>
                          <a:rPr lang="vi-VN" sz="2000" i="1">
                            <a:solidFill>
                              <a:schemeClr val="bg1"/>
                            </a:solidFill>
                            <a:latin typeface="Cambria Math" panose="02040503050406030204" pitchFamily="18" charset="0"/>
                            <a:ea typeface="Cambria Math" panose="02040503050406030204" pitchFamily="18" charset="0"/>
                          </a:rPr>
                        </m:ctrlPr>
                      </m:accPr>
                      <m:e>
                        <m:r>
                          <m:rPr>
                            <m:sty m:val="p"/>
                          </m:rPr>
                          <a:rPr lang="vi-VN" sz="2000" i="1">
                            <a:solidFill>
                              <a:schemeClr val="bg1"/>
                            </a:solidFill>
                            <a:latin typeface="Cambria Math"/>
                            <a:ea typeface="Cambria Math" panose="02040503050406030204" pitchFamily="18" charset="0"/>
                          </a:rPr>
                          <m:t>A</m:t>
                        </m:r>
                      </m:e>
                    </m:acc>
                  </m:oMath>
                </a14:m>
                <a:endParaRPr lang="en-US" sz="2000" dirty="0">
                  <a:solidFill>
                    <a:schemeClr val="bg1"/>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72000" y="1236917"/>
                <a:ext cx="3048000" cy="400815"/>
              </a:xfrm>
              <a:prstGeom prst="rect">
                <a:avLst/>
              </a:prstGeom>
              <a:blipFill rotWithShape="1">
                <a:blip r:embed="rId3"/>
                <a:stretch>
                  <a:fillRect l="-2000" t="-9091" r="-2200" b="-24242"/>
                </a:stretch>
              </a:blipFill>
            </p:spPr>
            <p:txBody>
              <a:bodyPr/>
              <a:lstStyle/>
              <a:p>
                <a:r>
                  <a:rPr lang="en-US">
                    <a:noFill/>
                  </a:rPr>
                  <a:t> </a:t>
                </a:r>
              </a:p>
            </p:txBody>
          </p:sp>
        </mc:Fallback>
      </mc:AlternateContent>
      <p:sp>
        <p:nvSpPr>
          <p:cNvPr id="8" name="TextBox 7"/>
          <p:cNvSpPr txBox="1"/>
          <p:nvPr/>
        </p:nvSpPr>
        <p:spPr>
          <a:xfrm>
            <a:off x="4876800" y="1822012"/>
            <a:ext cx="2514600" cy="923330"/>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  1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1</a:t>
            </a:r>
            <a:r>
              <a:rPr lang="en-US" dirty="0" smtClean="0">
                <a:solidFill>
                  <a:schemeClr val="bg1"/>
                </a:solidFill>
                <a:latin typeface="Times New Roman" pitchFamily="18" charset="0"/>
                <a:cs typeface="Times New Roman" pitchFamily="18" charset="0"/>
              </a:rPr>
              <a:t>       1         </a:t>
            </a:r>
            <a:r>
              <a:rPr lang="en-US" dirty="0">
                <a:solidFill>
                  <a:schemeClr val="bg1"/>
                </a:solidFill>
                <a:latin typeface="Times New Roman" pitchFamily="18" charset="0"/>
                <a:cs typeface="Times New Roman" pitchFamily="18" charset="0"/>
              </a:rPr>
              <a:t>3</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  2</a:t>
            </a:r>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–1       2</a:t>
            </a:r>
            <a:r>
              <a:rPr lang="en-US" dirty="0" smtClean="0">
                <a:solidFill>
                  <a:schemeClr val="bg1"/>
                </a:solidFill>
                <a:latin typeface="Times New Roman" pitchFamily="18" charset="0"/>
                <a:cs typeface="Times New Roman" pitchFamily="18" charset="0"/>
              </a:rPr>
              <a:t>       –3</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1</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3</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–3       –5</a:t>
            </a:r>
            <a:endParaRPr lang="en-US" dirty="0">
              <a:solidFill>
                <a:schemeClr val="bg1"/>
              </a:solidFill>
              <a:latin typeface="Times New Roman" pitchFamily="18" charset="0"/>
              <a:cs typeface="Times New Roman" pitchFamily="18" charset="0"/>
            </a:endParaRPr>
          </a:p>
        </p:txBody>
      </p:sp>
      <p:cxnSp>
        <p:nvCxnSpPr>
          <p:cNvPr id="10" name="Straight Connector 9"/>
          <p:cNvCxnSpPr/>
          <p:nvPr/>
        </p:nvCxnSpPr>
        <p:spPr>
          <a:xfrm>
            <a:off x="6400800" y="1822012"/>
            <a:ext cx="0" cy="9233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Double Bracket 11"/>
          <p:cNvSpPr/>
          <p:nvPr/>
        </p:nvSpPr>
        <p:spPr>
          <a:xfrm>
            <a:off x="4876800" y="1733550"/>
            <a:ext cx="2209800" cy="1011792"/>
          </a:xfrm>
          <a:prstGeom prst="bracketPair">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flipV="1">
            <a:off x="3124200" y="1581148"/>
            <a:ext cx="1371600" cy="240864"/>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685800" y="2495550"/>
                <a:ext cx="2628900" cy="667940"/>
              </a:xfrm>
              <a:prstGeom prst="rect">
                <a:avLst/>
              </a:prstGeom>
              <a:noFill/>
            </p:spPr>
            <p:txBody>
              <a:bodyPr wrap="square" rtlCol="0">
                <a:spAutoFit/>
              </a:bodyPr>
              <a:lstStyle/>
              <a:p>
                <a:r>
                  <a:rPr lang="vi-VN" dirty="0" smtClean="0">
                    <a:solidFill>
                      <a:schemeClr val="bg1"/>
                    </a:solidFill>
                    <a:latin typeface="+mj-lt"/>
                    <a:ea typeface="Cambria Math" panose="02040503050406030204" pitchFamily="18" charset="0"/>
                  </a:rPr>
                  <a:t>Biến </a:t>
                </a:r>
                <a:r>
                  <a:rPr lang="vi-VN" dirty="0" err="1">
                    <a:solidFill>
                      <a:schemeClr val="bg1"/>
                    </a:solidFill>
                    <a:latin typeface="+mj-lt"/>
                    <a:ea typeface="Cambria Math" panose="02040503050406030204" pitchFamily="18" charset="0"/>
                  </a:rPr>
                  <a:t>đổi</a:t>
                </a:r>
                <a:r>
                  <a:rPr lang="vi-VN" dirty="0">
                    <a:solidFill>
                      <a:schemeClr val="bg1"/>
                    </a:solidFill>
                    <a:latin typeface="+mj-lt"/>
                    <a:ea typeface="Cambria Math" panose="02040503050406030204" pitchFamily="18" charset="0"/>
                  </a:rPr>
                  <a:t> trên </a:t>
                </a:r>
                <a:r>
                  <a:rPr lang="vi-VN" dirty="0" err="1">
                    <a:solidFill>
                      <a:schemeClr val="bg1"/>
                    </a:solidFill>
                    <a:latin typeface="+mj-lt"/>
                    <a:ea typeface="Cambria Math" panose="02040503050406030204" pitchFamily="18" charset="0"/>
                  </a:rPr>
                  <a:t>hàng</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để</a:t>
                </a:r>
                <a:r>
                  <a:rPr lang="vi-VN" dirty="0">
                    <a:solidFill>
                      <a:schemeClr val="bg1"/>
                    </a:solidFill>
                    <a:latin typeface="+mj-lt"/>
                    <a:ea typeface="Cambria Math" panose="02040503050406030204" pitchFamily="18" charset="0"/>
                  </a:rPr>
                  <a:t> đưa </a:t>
                </a:r>
                <a:r>
                  <a:rPr lang="vi-VN" dirty="0" err="1">
                    <a:solidFill>
                      <a:schemeClr val="bg1"/>
                    </a:solidFill>
                    <a:latin typeface="+mj-lt"/>
                    <a:ea typeface="Cambria Math" panose="02040503050406030204" pitchFamily="18" charset="0"/>
                  </a:rPr>
                  <a:t>về</a:t>
                </a:r>
                <a:r>
                  <a:rPr lang="vi-VN" dirty="0">
                    <a:solidFill>
                      <a:schemeClr val="bg1"/>
                    </a:solidFill>
                    <a:latin typeface="+mj-lt"/>
                    <a:ea typeface="Cambria Math" panose="02040503050406030204" pitchFamily="18" charset="0"/>
                  </a:rPr>
                  <a:t> ma </a:t>
                </a:r>
                <a:r>
                  <a:rPr lang="vi-VN" dirty="0" err="1">
                    <a:solidFill>
                      <a:schemeClr val="bg1"/>
                    </a:solidFill>
                    <a:latin typeface="+mj-lt"/>
                    <a:ea typeface="Cambria Math" panose="02040503050406030204" pitchFamily="18" charset="0"/>
                  </a:rPr>
                  <a:t>trận</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bậc</a:t>
                </a:r>
                <a:r>
                  <a:rPr lang="vi-VN" dirty="0">
                    <a:solidFill>
                      <a:schemeClr val="bg1"/>
                    </a:solidFill>
                    <a:latin typeface="+mj-lt"/>
                    <a:ea typeface="Cambria Math" panose="02040503050406030204" pitchFamily="18" charset="0"/>
                  </a:rPr>
                  <a:t> thang </a:t>
                </a:r>
                <a14:m>
                  <m:oMath xmlns:m="http://schemas.openxmlformats.org/officeDocument/2006/math">
                    <m:acc>
                      <m:accPr>
                        <m:chr m:val="̅"/>
                        <m:ctrlPr>
                          <a:rPr lang="vi-VN" i="1">
                            <a:solidFill>
                              <a:schemeClr val="bg1"/>
                            </a:solidFill>
                            <a:latin typeface="Cambria Math" panose="02040503050406030204" pitchFamily="18" charset="0"/>
                            <a:ea typeface="Cambria Math" panose="02040503050406030204" pitchFamily="18" charset="0"/>
                          </a:rPr>
                        </m:ctrlPr>
                      </m:accPr>
                      <m:e>
                        <m:r>
                          <m:rPr>
                            <m:sty m:val="p"/>
                          </m:rPr>
                          <a:rPr lang="vi-VN" i="1">
                            <a:solidFill>
                              <a:schemeClr val="bg1"/>
                            </a:solidFill>
                            <a:latin typeface="Cambria Math"/>
                            <a:ea typeface="Cambria Math" panose="02040503050406030204" pitchFamily="18" charset="0"/>
                          </a:rPr>
                          <m:t>A</m:t>
                        </m:r>
                        <m:r>
                          <a:rPr lang="vi-VN" i="1">
                            <a:solidFill>
                              <a:schemeClr val="bg1"/>
                            </a:solidFill>
                            <a:latin typeface="Cambria Math"/>
                            <a:ea typeface="Cambria Math" panose="02040503050406030204" pitchFamily="18" charset="0"/>
                          </a:rPr>
                          <m:t>′</m:t>
                        </m:r>
                      </m:e>
                    </m:acc>
                  </m:oMath>
                </a14:m>
                <a:endParaRPr lang="en-US" dirty="0">
                  <a:solidFill>
                    <a:schemeClr val="bg1"/>
                  </a:solidFill>
                  <a:latin typeface="+mj-lt"/>
                  <a:ea typeface="Cambria Math" panose="020405030504060302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2495550"/>
                <a:ext cx="2628900" cy="667940"/>
              </a:xfrm>
              <a:prstGeom prst="rect">
                <a:avLst/>
              </a:prstGeom>
              <a:blipFill rotWithShape="1">
                <a:blip r:embed="rId4"/>
                <a:stretch>
                  <a:fillRect l="-2088" t="-4545" r="-928" b="-12727"/>
                </a:stretch>
              </a:blipFill>
            </p:spPr>
            <p:txBody>
              <a:bodyPr/>
              <a:lstStyle/>
              <a:p>
                <a:r>
                  <a:rPr lang="en-US">
                    <a:noFill/>
                  </a:rPr>
                  <a:t> </a:t>
                </a:r>
              </a:p>
            </p:txBody>
          </p:sp>
        </mc:Fallback>
      </mc:AlternateContent>
      <p:sp>
        <p:nvSpPr>
          <p:cNvPr id="18" name="TextBox 17"/>
          <p:cNvSpPr txBox="1"/>
          <p:nvPr/>
        </p:nvSpPr>
        <p:spPr>
          <a:xfrm>
            <a:off x="838200" y="3409950"/>
            <a:ext cx="2286000" cy="923330"/>
          </a:xfrm>
          <a:prstGeom prst="rect">
            <a:avLst/>
          </a:prstGeom>
          <a:noFill/>
        </p:spPr>
        <p:txBody>
          <a:bodyPr wrap="square" rtlCol="0">
            <a:spAutoFit/>
          </a:bodyPr>
          <a:lstStyle/>
          <a:p>
            <a:pPr marL="342900" indent="-342900">
              <a:buAutoNum type="arabicPlain"/>
            </a:pPr>
            <a:r>
              <a:rPr lang="en-US" dirty="0" smtClean="0">
                <a:solidFill>
                  <a:schemeClr val="bg1"/>
                </a:solidFill>
                <a:latin typeface="Times New Roman" pitchFamily="18" charset="0"/>
                <a:cs typeface="Times New Roman" pitchFamily="18" charset="0"/>
              </a:rPr>
              <a:t>  1</a:t>
            </a:r>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–1         </a:t>
            </a:r>
            <a:r>
              <a:rPr lang="en-US" dirty="0">
                <a:solidFill>
                  <a:schemeClr val="bg1"/>
                </a:solidFill>
                <a:latin typeface="Times New Roman" pitchFamily="18" charset="0"/>
                <a:cs typeface="Times New Roman" pitchFamily="18" charset="0"/>
              </a:rPr>
              <a:t>1</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0      1      </a:t>
            </a:r>
            <a:r>
              <a:rPr lang="en-US" dirty="0">
                <a:solidFill>
                  <a:schemeClr val="bg1"/>
                </a:solidFill>
                <a:latin typeface="Times New Roman" pitchFamily="18" charset="0"/>
                <a:cs typeface="Times New Roman" pitchFamily="18" charset="0"/>
              </a:rPr>
              <a:t>0</a:t>
            </a:r>
            <a:r>
              <a:rPr lang="en-US" dirty="0" smtClean="0">
                <a:solidFill>
                  <a:schemeClr val="bg1"/>
                </a:solidFill>
                <a:latin typeface="Times New Roman" pitchFamily="18" charset="0"/>
                <a:cs typeface="Times New Roman" pitchFamily="18" charset="0"/>
              </a:rPr>
              <a:t>         3</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0      0      </a:t>
            </a:r>
            <a:r>
              <a:rPr lang="en-US" dirty="0">
                <a:solidFill>
                  <a:schemeClr val="bg1"/>
                </a:solidFill>
                <a:latin typeface="Times New Roman" pitchFamily="18" charset="0"/>
                <a:cs typeface="Times New Roman" pitchFamily="18" charset="0"/>
              </a:rPr>
              <a:t>1 </a:t>
            </a:r>
            <a:r>
              <a:rPr lang="en-US" dirty="0" smtClean="0">
                <a:solidFill>
                  <a:schemeClr val="bg1"/>
                </a:solidFill>
                <a:latin typeface="Times New Roman" pitchFamily="18" charset="0"/>
                <a:cs typeface="Times New Roman" pitchFamily="18" charset="0"/>
              </a:rPr>
              <a:t>      –1</a:t>
            </a:r>
            <a:endParaRPr lang="en-US" dirty="0">
              <a:solidFill>
                <a:schemeClr val="bg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371850"/>
            <a:ext cx="10953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34" y="3362325"/>
            <a:ext cx="2322513"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p:cNvCxnSpPr/>
          <p:nvPr/>
        </p:nvCxnSpPr>
        <p:spPr>
          <a:xfrm flipH="1">
            <a:off x="3314700" y="2373311"/>
            <a:ext cx="1257300" cy="456209"/>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81400" y="3871615"/>
            <a:ext cx="1143000"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4" name="Left Brace 23"/>
          <p:cNvSpPr/>
          <p:nvPr/>
        </p:nvSpPr>
        <p:spPr>
          <a:xfrm>
            <a:off x="5114925" y="3362325"/>
            <a:ext cx="152400" cy="876300"/>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5181600" y="3324820"/>
            <a:ext cx="1219200" cy="923330"/>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 x = 1</a:t>
            </a:r>
          </a:p>
          <a:p>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y = </a:t>
            </a:r>
            <a:r>
              <a:rPr lang="en-US" dirty="0">
                <a:solidFill>
                  <a:schemeClr val="bg1"/>
                </a:solidFill>
                <a:latin typeface="Times New Roman" pitchFamily="18" charset="0"/>
                <a:cs typeface="Times New Roman" pitchFamily="18" charset="0"/>
              </a:rPr>
              <a:t>3</a:t>
            </a:r>
            <a:endParaRPr lang="en-US" dirty="0" smtClean="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z = </a:t>
            </a:r>
            <a:r>
              <a:rPr lang="en-US" dirty="0" smtClean="0">
                <a:solidFill>
                  <a:schemeClr val="bg1"/>
                </a:solidFill>
                <a:latin typeface="Times New Roman" pitchFamily="18" charset="0"/>
                <a:cs typeface="Times New Roman" pitchFamily="18" charset="0"/>
              </a:rPr>
              <a:t>–1</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0688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barn(inVertical)">
                                      <p:cBhvr>
                                        <p:cTn id="41" dur="500"/>
                                        <p:tgtEl>
                                          <p:spTgt spid="5">
                                            <p:txEl>
                                              <p:pRg st="0" end="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barn(inVertical)">
                                      <p:cBhvr>
                                        <p:cTn id="44" dur="500"/>
                                        <p:tgtEl>
                                          <p:spTgt spid="8">
                                            <p:txEl>
                                              <p:pRg st="0" end="0"/>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barn(inVertical)">
                                      <p:cBhvr>
                                        <p:cTn id="47" dur="500"/>
                                        <p:tgtEl>
                                          <p:spTgt spid="8">
                                            <p:txEl>
                                              <p:pRg st="1" end="1"/>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barn(inVertical)">
                                      <p:cBhvr>
                                        <p:cTn id="50" dur="500"/>
                                        <p:tgtEl>
                                          <p:spTgt spid="8">
                                            <p:txEl>
                                              <p:pRg st="2" end="2"/>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arn(inVertical)">
                                      <p:cBhvr>
                                        <p:cTn id="53" dur="500"/>
                                        <p:tgtEl>
                                          <p:spTgt spid="1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arn(inVertic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barn(inVertical)">
                                      <p:cBhvr>
                                        <p:cTn id="66" dur="500"/>
                                        <p:tgtEl>
                                          <p:spTgt spid="17">
                                            <p:txEl>
                                              <p:pRg st="0" end="0"/>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3075"/>
                                        </p:tgtEl>
                                        <p:attrNameLst>
                                          <p:attrName>style.visibility</p:attrName>
                                        </p:attrNameLst>
                                      </p:cBhvr>
                                      <p:to>
                                        <p:strVal val="visible"/>
                                      </p:to>
                                    </p:set>
                                    <p:animEffect transition="in" filter="barn(inVertical)">
                                      <p:cBhvr>
                                        <p:cTn id="69" dur="500"/>
                                        <p:tgtEl>
                                          <p:spTgt spid="307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arn(inVertical)">
                                      <p:cBhvr>
                                        <p:cTn id="72" dur="500"/>
                                        <p:tgtEl>
                                          <p:spTgt spid="18"/>
                                        </p:tgtEl>
                                      </p:cBhvr>
                                    </p:animEffect>
                                  </p:childTnLst>
                                </p:cTn>
                              </p:par>
                              <p:par>
                                <p:cTn id="73" presetID="16" presetClass="entr" presetSubtype="21" fill="hold" nodeType="withEffect">
                                  <p:stCondLst>
                                    <p:cond delay="0"/>
                                  </p:stCondLst>
                                  <p:childTnLst>
                                    <p:set>
                                      <p:cBhvr>
                                        <p:cTn id="74" dur="1" fill="hold">
                                          <p:stCondLst>
                                            <p:cond delay="0"/>
                                          </p:stCondLst>
                                        </p:cTn>
                                        <p:tgtEl>
                                          <p:spTgt spid="3074"/>
                                        </p:tgtEl>
                                        <p:attrNameLst>
                                          <p:attrName>style.visibility</p:attrName>
                                        </p:attrNameLst>
                                      </p:cBhvr>
                                      <p:to>
                                        <p:strVal val="visible"/>
                                      </p:to>
                                    </p:set>
                                    <p:animEffect transition="in" filter="barn(inVertical)">
                                      <p:cBhvr>
                                        <p:cTn id="75" dur="500"/>
                                        <p:tgtEl>
                                          <p:spTgt spid="307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1000"/>
                                        <p:tgtEl>
                                          <p:spTgt spid="23"/>
                                        </p:tgtEl>
                                      </p:cBhvr>
                                    </p:animEffect>
                                    <p:anim calcmode="lin" valueType="num">
                                      <p:cBhvr>
                                        <p:cTn id="81" dur="1000" fill="hold"/>
                                        <p:tgtEl>
                                          <p:spTgt spid="23"/>
                                        </p:tgtEl>
                                        <p:attrNameLst>
                                          <p:attrName>ppt_x</p:attrName>
                                        </p:attrNameLst>
                                      </p:cBhvr>
                                      <p:tavLst>
                                        <p:tav tm="0">
                                          <p:val>
                                            <p:strVal val="#ppt_x"/>
                                          </p:val>
                                        </p:tav>
                                        <p:tav tm="100000">
                                          <p:val>
                                            <p:strVal val="#ppt_x"/>
                                          </p:val>
                                        </p:tav>
                                      </p:tavLst>
                                    </p:anim>
                                    <p:anim calcmode="lin" valueType="num">
                                      <p:cBhvr>
                                        <p:cTn id="8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1000"/>
                                        <p:tgtEl>
                                          <p:spTgt spid="25"/>
                                        </p:tgtEl>
                                      </p:cBhvr>
                                    </p:animEffect>
                                    <p:anim calcmode="lin" valueType="num">
                                      <p:cBhvr>
                                        <p:cTn id="88" dur="1000" fill="hold"/>
                                        <p:tgtEl>
                                          <p:spTgt spid="25"/>
                                        </p:tgtEl>
                                        <p:attrNameLst>
                                          <p:attrName>ppt_x</p:attrName>
                                        </p:attrNameLst>
                                      </p:cBhvr>
                                      <p:tavLst>
                                        <p:tav tm="0">
                                          <p:val>
                                            <p:strVal val="#ppt_x"/>
                                          </p:val>
                                        </p:tav>
                                        <p:tav tm="100000">
                                          <p:val>
                                            <p:strVal val="#ppt_x"/>
                                          </p:val>
                                        </p:tav>
                                      </p:tavLst>
                                    </p:anim>
                                    <p:anim calcmode="lin" valueType="num">
                                      <p:cBhvr>
                                        <p:cTn id="89" dur="1000" fill="hold"/>
                                        <p:tgtEl>
                                          <p:spTgt spid="2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8" grpId="0"/>
      <p:bldP spid="24"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4" name="Rectangle 3"/>
          <p:cNvSpPr/>
          <p:nvPr/>
        </p:nvSpPr>
        <p:spPr>
          <a:xfrm>
            <a:off x="609600" y="1276350"/>
            <a:ext cx="7543800" cy="1323439"/>
          </a:xfrm>
          <a:prstGeom prst="rect">
            <a:avLst/>
          </a:prstGeom>
        </p:spPr>
        <p:txBody>
          <a:bodyPr wrap="square">
            <a:spAutoFit/>
          </a:bodyPr>
          <a:lstStyle/>
          <a:p>
            <a:r>
              <a:rPr lang="en-US" sz="2000" dirty="0" smtClean="0">
                <a:solidFill>
                  <a:schemeClr val="bg1"/>
                </a:solidFill>
                <a:latin typeface="Times New Roman" pitchFamily="18" charset="0"/>
                <a:ea typeface="Cambria Math" panose="02040503050406030204" pitchFamily="18" charset="0"/>
                <a:cs typeface="Times New Roman" pitchFamily="18" charset="0"/>
              </a:rPr>
              <a:t>Input:</a:t>
            </a:r>
            <a:r>
              <a:rPr lang="vi-VN" sz="2000" dirty="0">
                <a:solidFill>
                  <a:schemeClr val="bg1"/>
                </a:solidFill>
                <a:latin typeface="Times New Roman" pitchFamily="18" charset="0"/>
                <a:ea typeface="Cambria Math" panose="02040503050406030204" pitchFamily="18" charset="0"/>
                <a:cs typeface="Times New Roman" pitchFamily="18" charset="0"/>
              </a:rPr>
              <a:t> Ma </a:t>
            </a:r>
            <a:r>
              <a:rPr lang="vi-VN" sz="2000" dirty="0" err="1">
                <a:solidFill>
                  <a:schemeClr val="bg1"/>
                </a:solidFill>
                <a:latin typeface="Times New Roman" pitchFamily="18" charset="0"/>
                <a:ea typeface="Cambria Math" panose="02040503050406030204" pitchFamily="18" charset="0"/>
                <a:cs typeface="Times New Roman" pitchFamily="18" charset="0"/>
              </a:rPr>
              <a:t>trận</a:t>
            </a:r>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err="1">
                <a:solidFill>
                  <a:schemeClr val="bg1"/>
                </a:solidFill>
                <a:latin typeface="Times New Roman" pitchFamily="18" charset="0"/>
                <a:ea typeface="Cambria Math" panose="02040503050406030204" pitchFamily="18" charset="0"/>
                <a:cs typeface="Times New Roman" pitchFamily="18" charset="0"/>
              </a:rPr>
              <a:t>mở</a:t>
            </a:r>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err="1">
                <a:solidFill>
                  <a:schemeClr val="bg1"/>
                </a:solidFill>
                <a:latin typeface="Times New Roman" pitchFamily="18" charset="0"/>
                <a:ea typeface="Cambria Math" panose="02040503050406030204" pitchFamily="18" charset="0"/>
                <a:cs typeface="Times New Roman" pitchFamily="18" charset="0"/>
              </a:rPr>
              <a:t>rộng</a:t>
            </a:r>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err="1">
                <a:solidFill>
                  <a:schemeClr val="bg1"/>
                </a:solidFill>
                <a:latin typeface="Times New Roman" pitchFamily="18" charset="0"/>
                <a:ea typeface="Cambria Math" panose="02040503050406030204" pitchFamily="18" charset="0"/>
                <a:cs typeface="Times New Roman" pitchFamily="18" charset="0"/>
              </a:rPr>
              <a:t>của</a:t>
            </a:r>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err="1">
                <a:solidFill>
                  <a:schemeClr val="bg1"/>
                </a:solidFill>
                <a:latin typeface="Times New Roman" pitchFamily="18" charset="0"/>
                <a:ea typeface="Cambria Math" panose="02040503050406030204" pitchFamily="18" charset="0"/>
                <a:cs typeface="Times New Roman" pitchFamily="18" charset="0"/>
              </a:rPr>
              <a:t>hệ</a:t>
            </a:r>
            <a:r>
              <a:rPr lang="vi-VN" sz="2000" dirty="0">
                <a:solidFill>
                  <a:schemeClr val="bg1"/>
                </a:solidFill>
                <a:latin typeface="Times New Roman" pitchFamily="18" charset="0"/>
                <a:ea typeface="Cambria Math" panose="02040503050406030204" pitchFamily="18" charset="0"/>
                <a:cs typeface="Times New Roman" pitchFamily="18" charset="0"/>
              </a:rPr>
              <a:t> phương </a:t>
            </a:r>
            <a:r>
              <a:rPr lang="vi-VN" sz="2000" dirty="0" err="1">
                <a:solidFill>
                  <a:schemeClr val="bg1"/>
                </a:solidFill>
                <a:latin typeface="Times New Roman" pitchFamily="18" charset="0"/>
                <a:ea typeface="Cambria Math" panose="02040503050406030204" pitchFamily="18" charset="0"/>
                <a:cs typeface="Times New Roman" pitchFamily="18" charset="0"/>
              </a:rPr>
              <a:t>trình</a:t>
            </a:r>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err="1">
                <a:solidFill>
                  <a:schemeClr val="bg1"/>
                </a:solidFill>
                <a:latin typeface="Times New Roman" pitchFamily="18" charset="0"/>
                <a:ea typeface="Cambria Math" panose="02040503050406030204" pitchFamily="18" charset="0"/>
                <a:cs typeface="Times New Roman" pitchFamily="18" charset="0"/>
              </a:rPr>
              <a:t>tuyến</a:t>
            </a:r>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err="1">
                <a:solidFill>
                  <a:schemeClr val="bg1"/>
                </a:solidFill>
                <a:latin typeface="Times New Roman" pitchFamily="18" charset="0"/>
                <a:ea typeface="Cambria Math" panose="02040503050406030204" pitchFamily="18" charset="0"/>
                <a:cs typeface="Times New Roman" pitchFamily="18" charset="0"/>
              </a:rPr>
              <a:t>tính</a:t>
            </a:r>
            <a:r>
              <a:rPr lang="vi-VN" sz="2000" dirty="0">
                <a:solidFill>
                  <a:schemeClr val="bg1"/>
                </a:solidFill>
                <a:latin typeface="Times New Roman" pitchFamily="18" charset="0"/>
                <a:ea typeface="Cambria Math" panose="02040503050406030204" pitchFamily="18" charset="0"/>
                <a:cs typeface="Times New Roman" pitchFamily="18" charset="0"/>
              </a:rPr>
              <a:t> n </a:t>
            </a:r>
            <a:r>
              <a:rPr lang="vi-VN" sz="2000" dirty="0" err="1">
                <a:solidFill>
                  <a:schemeClr val="bg1"/>
                </a:solidFill>
                <a:latin typeface="Times New Roman" pitchFamily="18" charset="0"/>
                <a:ea typeface="Cambria Math" panose="02040503050406030204" pitchFamily="18" charset="0"/>
                <a:cs typeface="Times New Roman" pitchFamily="18" charset="0"/>
              </a:rPr>
              <a:t>ẩn</a:t>
            </a:r>
            <a:r>
              <a:rPr lang="vi-VN" sz="2000" dirty="0">
                <a:solidFill>
                  <a:schemeClr val="bg1"/>
                </a:solidFill>
                <a:latin typeface="Times New Roman" pitchFamily="18" charset="0"/>
                <a:ea typeface="Cambria Math" panose="02040503050406030204" pitchFamily="18" charset="0"/>
                <a:cs typeface="Times New Roman" pitchFamily="18" charset="0"/>
              </a:rPr>
              <a:t> n phương </a:t>
            </a:r>
            <a:r>
              <a:rPr lang="vi-VN" sz="2000" dirty="0" err="1">
                <a:solidFill>
                  <a:schemeClr val="bg1"/>
                </a:solidFill>
                <a:latin typeface="Times New Roman" pitchFamily="18" charset="0"/>
                <a:ea typeface="Cambria Math" panose="02040503050406030204" pitchFamily="18" charset="0"/>
                <a:cs typeface="Times New Roman" pitchFamily="18" charset="0"/>
              </a:rPr>
              <a:t>trình</a:t>
            </a:r>
            <a:endParaRPr lang="vi-VN" sz="2000" dirty="0">
              <a:solidFill>
                <a:schemeClr val="bg1"/>
              </a:solidFill>
              <a:latin typeface="Times New Roman" pitchFamily="18" charset="0"/>
              <a:ea typeface="Cambria Math" panose="02040503050406030204" pitchFamily="18" charset="0"/>
              <a:cs typeface="Times New Roman" pitchFamily="18" charset="0"/>
            </a:endParaRPr>
          </a:p>
          <a:p>
            <a:r>
              <a:rPr lang="vi-VN" sz="2000" dirty="0">
                <a:solidFill>
                  <a:schemeClr val="bg1"/>
                </a:solidFill>
                <a:latin typeface="Times New Roman" pitchFamily="18" charset="0"/>
                <a:ea typeface="Cambria Math" panose="02040503050406030204" pitchFamily="18" charset="0"/>
                <a:cs typeface="Times New Roman" pitchFamily="18" charset="0"/>
              </a:rPr>
              <a:t>Output: Nghiệm của hệ phương trình tuyến tính </a:t>
            </a:r>
            <a:endParaRPr lang="en-US" sz="2000" dirty="0" smtClean="0">
              <a:solidFill>
                <a:schemeClr val="bg1"/>
              </a:solidFill>
              <a:latin typeface="Times New Roman" pitchFamily="18" charset="0"/>
              <a:ea typeface="Cambria Math" panose="02040503050406030204" pitchFamily="18" charset="0"/>
              <a:cs typeface="Times New Roman" pitchFamily="18" charset="0"/>
            </a:endParaRPr>
          </a:p>
          <a:p>
            <a:r>
              <a:rPr lang="vi-VN" sz="2000" dirty="0">
                <a:solidFill>
                  <a:schemeClr val="bg1"/>
                </a:solidFill>
                <a:latin typeface="Times New Roman" pitchFamily="18" charset="0"/>
                <a:ea typeface="Cambria Math" panose="02040503050406030204" pitchFamily="18" charset="0"/>
                <a:cs typeface="Times New Roman" pitchFamily="18" charset="0"/>
              </a:rPr>
              <a:t>Cho i = </a:t>
            </a:r>
            <a:r>
              <a:rPr lang="vi-VN" sz="2000" dirty="0" smtClean="0">
                <a:solidFill>
                  <a:schemeClr val="bg1"/>
                </a:solidFill>
                <a:latin typeface="Times New Roman" pitchFamily="18" charset="0"/>
                <a:ea typeface="Cambria Math" panose="02040503050406030204" pitchFamily="18" charset="0"/>
                <a:cs typeface="Times New Roman" pitchFamily="18" charset="0"/>
              </a:rPr>
              <a:t>1</a:t>
            </a:r>
            <a:r>
              <a:rPr lang="en-US" sz="2000" dirty="0" smtClean="0">
                <a:solidFill>
                  <a:schemeClr val="bg1"/>
                </a:solidFill>
                <a:latin typeface="Times New Roman" pitchFamily="18" charset="0"/>
                <a:ea typeface="Cambria Math" panose="02040503050406030204" pitchFamily="18" charset="0"/>
                <a:cs typeface="Times New Roman" pitchFamily="18" charset="0"/>
              </a:rPr>
              <a:t>;</a:t>
            </a:r>
            <a:r>
              <a:rPr lang="vi-VN" sz="2000" dirty="0" smtClean="0">
                <a:solidFill>
                  <a:schemeClr val="bg1"/>
                </a:solidFill>
                <a:latin typeface="Times New Roman" pitchFamily="18" charset="0"/>
                <a:ea typeface="Cambria Math" panose="02040503050406030204" pitchFamily="18" charset="0"/>
                <a:cs typeface="Times New Roman" pitchFamily="18" charset="0"/>
              </a:rPr>
              <a:t> </a:t>
            </a:r>
            <a:r>
              <a:rPr lang="vi-VN" sz="2000" dirty="0">
                <a:solidFill>
                  <a:schemeClr val="bg1"/>
                </a:solidFill>
                <a:latin typeface="Times New Roman" pitchFamily="18" charset="0"/>
                <a:ea typeface="Cambria Math" panose="02040503050406030204" pitchFamily="18" charset="0"/>
                <a:cs typeface="Times New Roman" pitchFamily="18" charset="0"/>
              </a:rPr>
              <a:t>j = 1</a:t>
            </a:r>
            <a:endParaRPr lang="vi-VN" sz="2000" dirty="0">
              <a:solidFill>
                <a:schemeClr val="bg1"/>
              </a:solidFill>
              <a:latin typeface="Times New Roman" pitchFamily="18" charset="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26129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4" name="Rectangle 3"/>
          <p:cNvSpPr/>
          <p:nvPr/>
        </p:nvSpPr>
        <p:spPr>
          <a:xfrm>
            <a:off x="609600" y="1276350"/>
            <a:ext cx="7543800" cy="2862322"/>
          </a:xfrm>
          <a:prstGeom prst="rect">
            <a:avLst/>
          </a:prstGeom>
        </p:spPr>
        <p:txBody>
          <a:bodyPr wrap="square">
            <a:spAutoFit/>
          </a:bodyPr>
          <a:lstStyle/>
          <a:p>
            <a:r>
              <a:rPr lang="vi-VN" sz="2000" dirty="0">
                <a:solidFill>
                  <a:schemeClr val="bg1"/>
                </a:solidFill>
                <a:latin typeface="Times New Roman" pitchFamily="18" charset="0"/>
                <a:ea typeface="Cambria Math" panose="02040503050406030204" pitchFamily="18" charset="0"/>
                <a:cs typeface="Times New Roman" pitchFamily="18" charset="0"/>
              </a:rPr>
              <a:t>B1: Tìm phần tử khác 0 đầu tiên</a:t>
            </a:r>
          </a:p>
          <a:p>
            <a:r>
              <a:rPr lang="vi-VN" sz="2000" dirty="0">
                <a:solidFill>
                  <a:schemeClr val="bg1"/>
                </a:solidFill>
                <a:latin typeface="Times New Roman" pitchFamily="18" charset="0"/>
                <a:ea typeface="Cambria Math" panose="02040503050406030204" pitchFamily="18" charset="0"/>
                <a:cs typeface="Times New Roman" pitchFamily="18" charset="0"/>
              </a:rPr>
              <a:t>- Lặp liên tục đến khi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[i][j] </a:t>
            </a:r>
            <a:r>
              <a:rPr lang="vi-VN" sz="2000" dirty="0">
                <a:solidFill>
                  <a:schemeClr val="bg1"/>
                </a:solidFill>
                <a:latin typeface="Times New Roman" pitchFamily="18" charset="0"/>
                <a:ea typeface="Cambria Math" panose="02040503050406030204" pitchFamily="18" charset="0"/>
                <a:cs typeface="Times New Roman" pitchFamily="18" charset="0"/>
              </a:rPr>
              <a:t>khác 0 thì dừng:</a:t>
            </a:r>
          </a:p>
          <a:p>
            <a:r>
              <a:rPr lang="vi-VN" sz="2000" dirty="0">
                <a:solidFill>
                  <a:schemeClr val="bg1"/>
                </a:solidFill>
                <a:latin typeface="Times New Roman" pitchFamily="18" charset="0"/>
                <a:ea typeface="Cambria Math" panose="02040503050406030204" pitchFamily="18" charset="0"/>
                <a:cs typeface="Times New Roman" pitchFamily="18" charset="0"/>
              </a:rPr>
              <a:t> 	+ Nếu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[i][j] </a:t>
            </a:r>
            <a:r>
              <a:rPr lang="vi-VN" sz="2000" dirty="0">
                <a:solidFill>
                  <a:schemeClr val="bg1"/>
                </a:solidFill>
                <a:latin typeface="Times New Roman" pitchFamily="18" charset="0"/>
                <a:ea typeface="Cambria Math" panose="02040503050406030204" pitchFamily="18" charset="0"/>
                <a:cs typeface="Times New Roman" pitchFamily="18" charset="0"/>
              </a:rPr>
              <a:t>= 0 thì tăng i sau đó kiểm tra nếu  i = m+1 thì cho </a:t>
            </a:r>
            <a:endParaRPr lang="en-US" sz="2000" dirty="0" smtClean="0">
              <a:solidFill>
                <a:schemeClr val="bg1"/>
              </a:solidFill>
              <a:latin typeface="Times New Roman" pitchFamily="18" charset="0"/>
              <a:ea typeface="Cambria Math" panose="02040503050406030204" pitchFamily="18" charset="0"/>
              <a:cs typeface="Times New Roman" pitchFamily="18" charset="0"/>
            </a:endParaRPr>
          </a:p>
          <a:p>
            <a:r>
              <a:rPr lang="vi-VN" sz="2000" dirty="0" smtClean="0">
                <a:solidFill>
                  <a:schemeClr val="bg1"/>
                </a:solidFill>
                <a:latin typeface="Times New Roman" pitchFamily="18" charset="0"/>
                <a:ea typeface="Cambria Math" panose="02040503050406030204" pitchFamily="18" charset="0"/>
                <a:cs typeface="Times New Roman" pitchFamily="18" charset="0"/>
              </a:rPr>
              <a:t>i </a:t>
            </a:r>
            <a:r>
              <a:rPr lang="vi-VN" sz="2000" dirty="0">
                <a:solidFill>
                  <a:schemeClr val="bg1"/>
                </a:solidFill>
                <a:latin typeface="Times New Roman" pitchFamily="18" charset="0"/>
                <a:ea typeface="Cambria Math" panose="02040503050406030204" pitchFamily="18" charset="0"/>
                <a:cs typeface="Times New Roman" pitchFamily="18" charset="0"/>
              </a:rPr>
              <a:t>= 1 tăng j và lúc này nếu j = n+2 thì dừng vòng lặp (đã xét hết ma trận mà vẫn là số 0).</a:t>
            </a:r>
          </a:p>
          <a:p>
            <a:r>
              <a:rPr lang="vi-VN" sz="2000" dirty="0">
                <a:solidFill>
                  <a:schemeClr val="bg1"/>
                </a:solidFill>
                <a:latin typeface="Times New Roman" pitchFamily="18" charset="0"/>
                <a:ea typeface="Cambria Math" panose="02040503050406030204" pitchFamily="18" charset="0"/>
                <a:cs typeface="Times New Roman" pitchFamily="18" charset="0"/>
              </a:rPr>
              <a:t>- Sau khi dừng vòng lặp thì có được vị trí đầu tiên của ma trận khác 0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[i][j] </a:t>
            </a:r>
            <a:r>
              <a:rPr lang="vi-VN" sz="2000" dirty="0">
                <a:solidFill>
                  <a:schemeClr val="bg1"/>
                </a:solidFill>
                <a:latin typeface="Times New Roman" pitchFamily="18" charset="0"/>
                <a:ea typeface="Cambria Math" panose="02040503050406030204" pitchFamily="18" charset="0"/>
                <a:cs typeface="Times New Roman" pitchFamily="18" charset="0"/>
              </a:rPr>
              <a:t>khác 0 với j bé nhất, i bé nhất)</a:t>
            </a:r>
          </a:p>
          <a:p>
            <a:r>
              <a:rPr lang="vi-VN" sz="2000" dirty="0">
                <a:solidFill>
                  <a:schemeClr val="bg1"/>
                </a:solidFill>
                <a:latin typeface="Times New Roman" pitchFamily="18" charset="0"/>
                <a:ea typeface="Cambria Math" panose="02040503050406030204" pitchFamily="18" charset="0"/>
                <a:cs typeface="Times New Roman" pitchFamily="18" charset="0"/>
              </a:rPr>
              <a:t>- Nếu i khác 1 thì đảo hàng i và 1</a:t>
            </a:r>
          </a:p>
          <a:p>
            <a:endParaRPr lang="vi-VN" sz="2000" dirty="0">
              <a:solidFill>
                <a:schemeClr val="bg1"/>
              </a:solidFill>
              <a:latin typeface="Times New Roman" pitchFamily="18" charset="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407081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4" name="Rectangle 3"/>
          <p:cNvSpPr/>
          <p:nvPr/>
        </p:nvSpPr>
        <p:spPr>
          <a:xfrm>
            <a:off x="609600" y="1276350"/>
            <a:ext cx="7543800" cy="2862322"/>
          </a:xfrm>
          <a:prstGeom prst="rect">
            <a:avLst/>
          </a:prstGeom>
        </p:spPr>
        <p:txBody>
          <a:bodyPr wrap="square">
            <a:spAutoFit/>
          </a:bodyPr>
          <a:lstStyle/>
          <a:p>
            <a:r>
              <a:rPr lang="vi-VN" sz="2000" dirty="0">
                <a:solidFill>
                  <a:schemeClr val="bg1"/>
                </a:solidFill>
                <a:latin typeface="Times New Roman" pitchFamily="18" charset="0"/>
                <a:ea typeface="Cambria Math" panose="02040503050406030204" pitchFamily="18" charset="0"/>
                <a:cs typeface="Times New Roman" pitchFamily="18" charset="0"/>
              </a:rPr>
              <a:t>B2: Bắt đầu lặp từ cột thứ j vừa tìm được  ở trên</a:t>
            </a:r>
          </a:p>
          <a:p>
            <a:r>
              <a:rPr lang="vi-VN" sz="2000" dirty="0">
                <a:solidFill>
                  <a:schemeClr val="bg1"/>
                </a:solidFill>
                <a:latin typeface="Times New Roman" pitchFamily="18" charset="0"/>
                <a:ea typeface="Cambria Math" panose="02040503050406030204" pitchFamily="18" charset="0"/>
                <a:cs typeface="Times New Roman" pitchFamily="18" charset="0"/>
              </a:rPr>
              <a:t>- Vòng lặp for từ j tìm được ở bước 1, tăng j đến n+1:</a:t>
            </a:r>
          </a:p>
          <a:p>
            <a:r>
              <a:rPr lang="vi-VN" sz="2000" dirty="0">
                <a:solidFill>
                  <a:schemeClr val="bg1"/>
                </a:solidFill>
                <a:latin typeface="Times New Roman" pitchFamily="18" charset="0"/>
                <a:ea typeface="Cambria Math" panose="02040503050406030204" pitchFamily="18" charset="0"/>
                <a:cs typeface="Times New Roman" pitchFamily="18" charset="0"/>
              </a:rPr>
              <a:t>           + Vòng lặp với hàng i, i = 2 đến i = m, nếu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[i][j] </a:t>
            </a:r>
            <a:r>
              <a:rPr lang="vi-VN" sz="2000" dirty="0">
                <a:solidFill>
                  <a:schemeClr val="bg1"/>
                </a:solidFill>
                <a:latin typeface="Times New Roman" pitchFamily="18" charset="0"/>
                <a:ea typeface="Cambria Math" panose="02040503050406030204" pitchFamily="18" charset="0"/>
                <a:cs typeface="Times New Roman" pitchFamily="18" charset="0"/>
              </a:rPr>
              <a:t>khác 0 thì bắt đầu tìm hàng k để khử hàng hiện tại:</a:t>
            </a:r>
          </a:p>
          <a:p>
            <a:r>
              <a:rPr lang="vi-VN" sz="2000" dirty="0">
                <a:solidFill>
                  <a:schemeClr val="bg1"/>
                </a:solidFill>
                <a:latin typeface="Times New Roman" pitchFamily="18" charset="0"/>
                <a:ea typeface="Cambria Math" panose="02040503050406030204" pitchFamily="18" charset="0"/>
                <a:cs typeface="Times New Roman" pitchFamily="18" charset="0"/>
              </a:rPr>
              <a:t>                   1. Khởi tạo một biến flag = false</a:t>
            </a:r>
          </a:p>
          <a:p>
            <a:r>
              <a:rPr lang="vi-VN" sz="2000" dirty="0">
                <a:solidFill>
                  <a:schemeClr val="bg1"/>
                </a:solidFill>
                <a:latin typeface="Times New Roman" pitchFamily="18" charset="0"/>
                <a:ea typeface="Cambria Math" panose="02040503050406030204" pitchFamily="18" charset="0"/>
                <a:cs typeface="Times New Roman" pitchFamily="18" charset="0"/>
              </a:rPr>
              <a:t>                   2. vòng lặp for k = i – 1 đến k = 1:</a:t>
            </a:r>
          </a:p>
          <a:p>
            <a:r>
              <a:rPr lang="vi-VN" sz="2000" dirty="0">
                <a:solidFill>
                  <a:schemeClr val="bg1"/>
                </a:solidFill>
                <a:latin typeface="Times New Roman" pitchFamily="18" charset="0"/>
                <a:ea typeface="Cambria Math" panose="02040503050406030204" pitchFamily="18" charset="0"/>
                <a:cs typeface="Times New Roman" pitchFamily="18" charset="0"/>
              </a:rPr>
              <a:t>                             Nếu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[k][j] </a:t>
            </a:r>
            <a:r>
              <a:rPr lang="vi-VN" sz="2000" dirty="0">
                <a:solidFill>
                  <a:schemeClr val="bg1"/>
                </a:solidFill>
                <a:latin typeface="Times New Roman" pitchFamily="18" charset="0"/>
                <a:ea typeface="Cambria Math" panose="02040503050406030204" pitchFamily="18" charset="0"/>
                <a:cs typeface="Times New Roman" pitchFamily="18" charset="0"/>
              </a:rPr>
              <a:t>khác 0 và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[k][0] </a:t>
            </a:r>
            <a:r>
              <a:rPr lang="vi-VN" sz="2000" dirty="0">
                <a:solidFill>
                  <a:schemeClr val="bg1"/>
                </a:solidFill>
                <a:latin typeface="Times New Roman" pitchFamily="18" charset="0"/>
                <a:ea typeface="Cambria Math" panose="02040503050406030204" pitchFamily="18" charset="0"/>
                <a:cs typeface="Times New Roman" pitchFamily="18" charset="0"/>
              </a:rPr>
              <a:t>= j – 1 thì gán flag = true và thoát vòng lặp.</a:t>
            </a:r>
          </a:p>
          <a:p>
            <a:endParaRPr lang="vi-VN" sz="2000" dirty="0">
              <a:solidFill>
                <a:schemeClr val="bg1"/>
              </a:solidFill>
              <a:latin typeface="Times New Roman" pitchFamily="18" charset="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42218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4" name="Rectangle 3"/>
          <p:cNvSpPr/>
          <p:nvPr/>
        </p:nvSpPr>
        <p:spPr>
          <a:xfrm>
            <a:off x="609600" y="1276350"/>
            <a:ext cx="7543800" cy="1938992"/>
          </a:xfrm>
          <a:prstGeom prst="rect">
            <a:avLst/>
          </a:prstGeom>
        </p:spPr>
        <p:txBody>
          <a:bodyPr wrap="square">
            <a:spAutoFit/>
          </a:bodyPr>
          <a:lstStyle/>
          <a:p>
            <a:r>
              <a:rPr lang="vi-VN" sz="2000" dirty="0">
                <a:solidFill>
                  <a:schemeClr val="bg1"/>
                </a:solidFill>
                <a:latin typeface="Times New Roman" pitchFamily="18" charset="0"/>
                <a:ea typeface="Cambria Math" panose="02040503050406030204" pitchFamily="18" charset="0"/>
                <a:cs typeface="Times New Roman" pitchFamily="18" charset="0"/>
              </a:rPr>
              <a:t> 3. Nếu flag = true thì:</a:t>
            </a:r>
          </a:p>
          <a:p>
            <a:r>
              <a:rPr lang="vi-VN" sz="2000" dirty="0">
                <a:solidFill>
                  <a:schemeClr val="bg1"/>
                </a:solidFill>
                <a:latin typeface="Times New Roman" pitchFamily="18" charset="0"/>
                <a:ea typeface="Cambria Math" panose="02040503050406030204" pitchFamily="18" charset="0"/>
                <a:cs typeface="Times New Roman" pitchFamily="18" charset="0"/>
              </a:rPr>
              <a:t>                  	a. gán ratio =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[i][j] </a:t>
            </a:r>
            <a:r>
              <a:rPr lang="vi-VN" sz="2000" dirty="0">
                <a:solidFill>
                  <a:schemeClr val="bg1"/>
                </a:solidFill>
                <a:latin typeface="Times New Roman" pitchFamily="18" charset="0"/>
                <a:ea typeface="Cambria Math" panose="02040503050406030204" pitchFamily="18" charset="0"/>
                <a:cs typeface="Times New Roman" pitchFamily="18" charset="0"/>
              </a:rPr>
              <a:t>/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[k][j]</a:t>
            </a:r>
          </a:p>
          <a:p>
            <a:r>
              <a:rPr lang="vi-VN" sz="2000" dirty="0">
                <a:solidFill>
                  <a:schemeClr val="bg1"/>
                </a:solidFill>
                <a:latin typeface="Times New Roman" pitchFamily="18" charset="0"/>
                <a:ea typeface="Cambria Math" panose="02040503050406030204" pitchFamily="18" charset="0"/>
                <a:cs typeface="Times New Roman" pitchFamily="18" charset="0"/>
              </a:rPr>
              <a:t>                  	b. Chạy vòng lặp for z = j đến z = n+1, gán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[i][z] </a:t>
            </a:r>
            <a:r>
              <a:rPr lang="vi-VN" sz="2000" dirty="0">
                <a:solidFill>
                  <a:schemeClr val="bg1"/>
                </a:solidFill>
                <a:latin typeface="Times New Roman" pitchFamily="18" charset="0"/>
                <a:ea typeface="Cambria Math" panose="02040503050406030204" pitchFamily="18" charset="0"/>
                <a:cs typeface="Times New Roman" pitchFamily="18" charset="0"/>
              </a:rPr>
              <a:t>=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[i][z] </a:t>
            </a:r>
            <a:r>
              <a:rPr lang="vi-VN" sz="2000" dirty="0">
                <a:solidFill>
                  <a:schemeClr val="bg1"/>
                </a:solidFill>
                <a:latin typeface="Times New Roman" pitchFamily="18" charset="0"/>
                <a:ea typeface="Cambria Math" panose="02040503050406030204" pitchFamily="18" charset="0"/>
                <a:cs typeface="Times New Roman" pitchFamily="18" charset="0"/>
              </a:rPr>
              <a:t>– ratio*a</a:t>
            </a:r>
            <a:r>
              <a:rPr lang="vi-VN" sz="2000" baseline="-25000" dirty="0">
                <a:solidFill>
                  <a:schemeClr val="bg1"/>
                </a:solidFill>
                <a:latin typeface="Times New Roman" pitchFamily="18" charset="0"/>
                <a:ea typeface="Cambria Math" panose="02040503050406030204" pitchFamily="18" charset="0"/>
                <a:cs typeface="Times New Roman" pitchFamily="18" charset="0"/>
              </a:rPr>
              <a:t>[k][z] </a:t>
            </a:r>
          </a:p>
          <a:p>
            <a:r>
              <a:rPr lang="vi-VN" sz="2000" dirty="0">
                <a:solidFill>
                  <a:schemeClr val="bg1"/>
                </a:solidFill>
                <a:latin typeface="Times New Roman" pitchFamily="18" charset="0"/>
                <a:ea typeface="Cambria Math" panose="02040503050406030204" pitchFamily="18" charset="0"/>
                <a:cs typeface="Times New Roman" pitchFamily="18" charset="0"/>
              </a:rPr>
              <a:t>4. Sau khi khử xong cột, sắp xếp lại hàng thành dạng bậc thang</a:t>
            </a:r>
            <a:r>
              <a:rPr lang="vi-VN" sz="2000" dirty="0" smtClean="0">
                <a:solidFill>
                  <a:schemeClr val="bg1"/>
                </a:solidFill>
                <a:latin typeface="Times New Roman" pitchFamily="18" charset="0"/>
                <a:ea typeface="Cambria Math" panose="02040503050406030204" pitchFamily="18" charset="0"/>
                <a:cs typeface="Times New Roman" pitchFamily="18" charset="0"/>
              </a:rPr>
              <a:t>.</a:t>
            </a:r>
            <a:endParaRPr lang="en-US" sz="2000" dirty="0" smtClean="0">
              <a:solidFill>
                <a:schemeClr val="bg1"/>
              </a:solidFill>
              <a:latin typeface="Times New Roman" pitchFamily="18" charset="0"/>
              <a:ea typeface="Cambria Math" panose="02040503050406030204" pitchFamily="18" charset="0"/>
              <a:cs typeface="Times New Roman" pitchFamily="18" charset="0"/>
            </a:endParaRPr>
          </a:p>
          <a:p>
            <a:r>
              <a:rPr lang="vi-VN" sz="2000" dirty="0" smtClean="0">
                <a:solidFill>
                  <a:schemeClr val="bg1"/>
                </a:solidFill>
                <a:latin typeface="Times New Roman" pitchFamily="18" charset="0"/>
                <a:ea typeface="Cambria Math" panose="02040503050406030204" pitchFamily="18" charset="0"/>
                <a:cs typeface="Times New Roman" pitchFamily="18" charset="0"/>
              </a:rPr>
              <a:t> </a:t>
            </a:r>
            <a:r>
              <a:rPr lang="vi-VN" sz="2000" dirty="0">
                <a:solidFill>
                  <a:schemeClr val="bg1"/>
                </a:solidFill>
                <a:latin typeface="Times New Roman" pitchFamily="18" charset="0"/>
                <a:ea typeface="Cambria Math" panose="02040503050406030204" pitchFamily="18" charset="0"/>
                <a:cs typeface="Times New Roman" pitchFamily="18" charset="0"/>
              </a:rPr>
              <a:t>In ma trận </a:t>
            </a:r>
            <a:r>
              <a:rPr lang="vi-VN" sz="2000" dirty="0" smtClean="0">
                <a:solidFill>
                  <a:schemeClr val="bg1"/>
                </a:solidFill>
                <a:latin typeface="Times New Roman" pitchFamily="18" charset="0"/>
                <a:ea typeface="Cambria Math" panose="02040503050406030204" pitchFamily="18" charset="0"/>
                <a:cs typeface="Times New Roman" pitchFamily="18" charset="0"/>
              </a:rPr>
              <a:t>sau </a:t>
            </a:r>
            <a:r>
              <a:rPr lang="vi-VN" sz="2000" dirty="0">
                <a:solidFill>
                  <a:schemeClr val="bg1"/>
                </a:solidFill>
                <a:latin typeface="Times New Roman" pitchFamily="18" charset="0"/>
                <a:ea typeface="Cambria Math" panose="02040503050406030204" pitchFamily="18" charset="0"/>
                <a:cs typeface="Times New Roman" pitchFamily="18" charset="0"/>
              </a:rPr>
              <a:t>khi biến đổi.</a:t>
            </a:r>
            <a:endParaRPr lang="vi-VN" sz="2000" dirty="0">
              <a:solidFill>
                <a:schemeClr val="bg1"/>
              </a:solidFill>
              <a:latin typeface="Times New Roman" pitchFamily="18" charset="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175420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4" name="Rectangle 3"/>
          <p:cNvSpPr/>
          <p:nvPr/>
        </p:nvSpPr>
        <p:spPr>
          <a:xfrm>
            <a:off x="609600" y="1276350"/>
            <a:ext cx="7543800" cy="2862322"/>
          </a:xfrm>
          <a:prstGeom prst="rect">
            <a:avLst/>
          </a:prstGeom>
        </p:spPr>
        <p:txBody>
          <a:bodyPr wrap="square">
            <a:spAutoFit/>
          </a:bodyPr>
          <a:lstStyle/>
          <a:p>
            <a:r>
              <a:rPr lang="vi-VN" sz="2000" dirty="0">
                <a:solidFill>
                  <a:schemeClr val="bg1"/>
                </a:solidFill>
                <a:latin typeface="Times New Roman" pitchFamily="18" charset="0"/>
                <a:ea typeface="Cambria Math" panose="02040503050406030204" pitchFamily="18" charset="0"/>
                <a:cs typeface="Times New Roman" pitchFamily="18" charset="0"/>
              </a:rPr>
              <a:t>Gói sắp xếp: (sắp xếp từ </a:t>
            </a:r>
            <a:r>
              <a:rPr lang="vi-VN" sz="2000" dirty="0" smtClean="0">
                <a:solidFill>
                  <a:schemeClr val="bg1"/>
                </a:solidFill>
                <a:latin typeface="Times New Roman" pitchFamily="18" charset="0"/>
                <a:ea typeface="Cambria Math" panose="02040503050406030204" pitchFamily="18" charset="0"/>
                <a:cs typeface="Times New Roman" pitchFamily="18" charset="0"/>
              </a:rPr>
              <a:t>h</a:t>
            </a:r>
            <a:r>
              <a:rPr lang="en-US" sz="2000" dirty="0">
                <a:solidFill>
                  <a:schemeClr val="bg1"/>
                </a:solidFill>
                <a:latin typeface="Times New Roman" pitchFamily="18" charset="0"/>
                <a:ea typeface="Cambria Math" panose="02040503050406030204" pitchFamily="18" charset="0"/>
                <a:cs typeface="Times New Roman" pitchFamily="18" charset="0"/>
              </a:rPr>
              <a:t>à</a:t>
            </a:r>
            <a:r>
              <a:rPr lang="vi-VN" sz="2000" dirty="0" smtClean="0">
                <a:solidFill>
                  <a:schemeClr val="bg1"/>
                </a:solidFill>
                <a:latin typeface="Times New Roman" pitchFamily="18" charset="0"/>
                <a:ea typeface="Cambria Math" panose="02040503050406030204" pitchFamily="18" charset="0"/>
                <a:cs typeface="Times New Roman" pitchFamily="18" charset="0"/>
              </a:rPr>
              <a:t>ng </a:t>
            </a:r>
            <a:r>
              <a:rPr lang="vi-VN" sz="2000" dirty="0">
                <a:solidFill>
                  <a:schemeClr val="bg1"/>
                </a:solidFill>
                <a:latin typeface="Times New Roman" pitchFamily="18" charset="0"/>
                <a:ea typeface="Cambria Math" panose="02040503050406030204" pitchFamily="18" charset="0"/>
                <a:cs typeface="Times New Roman" pitchFamily="18" charset="0"/>
              </a:rPr>
              <a:t>i trở xuống)</a:t>
            </a:r>
          </a:p>
          <a:p>
            <a:r>
              <a:rPr lang="vi-VN" sz="2000" dirty="0">
                <a:solidFill>
                  <a:schemeClr val="bg1"/>
                </a:solidFill>
                <a:latin typeface="Times New Roman" pitchFamily="18" charset="0"/>
                <a:ea typeface="Cambria Math" panose="02040503050406030204" pitchFamily="18" charset="0"/>
                <a:cs typeface="Times New Roman" pitchFamily="18" charset="0"/>
              </a:rPr>
              <a:t>  </a:t>
            </a:r>
            <a:r>
              <a:rPr lang="vi-VN" sz="2000" dirty="0" smtClean="0">
                <a:solidFill>
                  <a:schemeClr val="bg1"/>
                </a:solidFill>
                <a:latin typeface="Times New Roman" pitchFamily="18" charset="0"/>
                <a:ea typeface="Cambria Math" panose="02040503050406030204" pitchFamily="18" charset="0"/>
                <a:cs typeface="Times New Roman" pitchFamily="18" charset="0"/>
              </a:rPr>
              <a:t>updatezeros(i</a:t>
            </a:r>
            <a:r>
              <a:rPr lang="vi-VN" sz="2000" dirty="0">
                <a:solidFill>
                  <a:schemeClr val="bg1"/>
                </a:solidFill>
                <a:latin typeface="Times New Roman" pitchFamily="18" charset="0"/>
                <a:ea typeface="Cambria Math" panose="02040503050406030204" pitchFamily="18" charset="0"/>
                <a:cs typeface="Times New Roman" pitchFamily="18" charset="0"/>
              </a:rPr>
              <a:t>): (cập nhật lại số số 0 ở đầu hang kể từ hàng i trở xuống) </a:t>
            </a:r>
          </a:p>
          <a:p>
            <a:r>
              <a:rPr lang="vi-VN" sz="2000" dirty="0">
                <a:solidFill>
                  <a:schemeClr val="bg1"/>
                </a:solidFill>
                <a:latin typeface="Times New Roman" pitchFamily="18" charset="0"/>
                <a:ea typeface="Cambria Math" panose="02040503050406030204" pitchFamily="18" charset="0"/>
                <a:cs typeface="Times New Roman" pitchFamily="18" charset="0"/>
              </a:rPr>
              <a:t>	Sau đó bắt đầu sắp xếp</a:t>
            </a:r>
          </a:p>
          <a:p>
            <a:r>
              <a:rPr lang="vi-VN" sz="2000" dirty="0">
                <a:solidFill>
                  <a:schemeClr val="bg1"/>
                </a:solidFill>
                <a:latin typeface="Times New Roman" pitchFamily="18" charset="0"/>
                <a:ea typeface="Cambria Math" panose="02040503050406030204" pitchFamily="18" charset="0"/>
                <a:cs typeface="Times New Roman" pitchFamily="18" charset="0"/>
              </a:rPr>
              <a:t>         		Vòng lặp for từ z = i đến z &lt; m</a:t>
            </a:r>
          </a:p>
          <a:p>
            <a:r>
              <a:rPr lang="vi-VN" sz="2000" dirty="0">
                <a:solidFill>
                  <a:schemeClr val="bg1"/>
                </a:solidFill>
                <a:latin typeface="Times New Roman" pitchFamily="18" charset="0"/>
                <a:ea typeface="Cambria Math" panose="02040503050406030204" pitchFamily="18" charset="0"/>
                <a:cs typeface="Times New Roman" pitchFamily="18" charset="0"/>
              </a:rPr>
              <a:t>               		Gán MIN = z,</a:t>
            </a:r>
          </a:p>
          <a:p>
            <a:r>
              <a:rPr lang="vi-VN" sz="2000" dirty="0">
                <a:solidFill>
                  <a:schemeClr val="bg1"/>
                </a:solidFill>
                <a:latin typeface="Times New Roman" pitchFamily="18" charset="0"/>
                <a:ea typeface="Cambria Math" panose="02040503050406030204" pitchFamily="18" charset="0"/>
                <a:cs typeface="Times New Roman" pitchFamily="18" charset="0"/>
              </a:rPr>
              <a:t> vòng lặp for từ k = z + 1 đến k ≤ m, nếu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[k][0] </a:t>
            </a:r>
            <a:r>
              <a:rPr lang="vi-VN" sz="2000" dirty="0">
                <a:solidFill>
                  <a:schemeClr val="bg1"/>
                </a:solidFill>
                <a:latin typeface="Times New Roman" pitchFamily="18" charset="0"/>
                <a:ea typeface="Cambria Math" panose="02040503050406030204" pitchFamily="18" charset="0"/>
                <a:cs typeface="Times New Roman" pitchFamily="18" charset="0"/>
              </a:rPr>
              <a:t>&lt;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[MIN][0] </a:t>
            </a:r>
            <a:endParaRPr lang="en-US" sz="2000" baseline="-25000" dirty="0" smtClean="0">
              <a:solidFill>
                <a:schemeClr val="bg1"/>
              </a:solidFill>
              <a:latin typeface="Times New Roman" pitchFamily="18" charset="0"/>
              <a:ea typeface="Cambria Math" panose="02040503050406030204" pitchFamily="18" charset="0"/>
              <a:cs typeface="Times New Roman" pitchFamily="18" charset="0"/>
            </a:endParaRPr>
          </a:p>
          <a:p>
            <a:r>
              <a:rPr lang="vi-VN" sz="2000" dirty="0" smtClean="0">
                <a:solidFill>
                  <a:schemeClr val="bg1"/>
                </a:solidFill>
                <a:latin typeface="Times New Roman" pitchFamily="18" charset="0"/>
                <a:ea typeface="Cambria Math" panose="02040503050406030204" pitchFamily="18" charset="0"/>
                <a:cs typeface="Times New Roman" pitchFamily="18" charset="0"/>
              </a:rPr>
              <a:t>thì </a:t>
            </a:r>
            <a:r>
              <a:rPr lang="vi-VN" sz="2000" dirty="0">
                <a:solidFill>
                  <a:schemeClr val="bg1"/>
                </a:solidFill>
                <a:latin typeface="Times New Roman" pitchFamily="18" charset="0"/>
                <a:ea typeface="Cambria Math" panose="02040503050406030204" pitchFamily="18" charset="0"/>
                <a:cs typeface="Times New Roman" pitchFamily="18" charset="0"/>
              </a:rPr>
              <a:t>cho MIN = k</a:t>
            </a:r>
          </a:p>
          <a:p>
            <a:r>
              <a:rPr lang="vi-VN" sz="2000" dirty="0" smtClean="0">
                <a:solidFill>
                  <a:schemeClr val="bg1"/>
                </a:solidFill>
                <a:latin typeface="Times New Roman" pitchFamily="18" charset="0"/>
                <a:ea typeface="Cambria Math" panose="02040503050406030204" pitchFamily="18" charset="0"/>
                <a:cs typeface="Times New Roman" pitchFamily="18" charset="0"/>
              </a:rPr>
              <a:t>sau </a:t>
            </a:r>
            <a:r>
              <a:rPr lang="vi-VN" sz="2000" dirty="0">
                <a:solidFill>
                  <a:schemeClr val="bg1"/>
                </a:solidFill>
                <a:latin typeface="Times New Roman" pitchFamily="18" charset="0"/>
                <a:ea typeface="Cambria Math" panose="02040503050406030204" pitchFamily="18" charset="0"/>
                <a:cs typeface="Times New Roman" pitchFamily="18" charset="0"/>
              </a:rPr>
              <a:t>khi tìm được hàng có số số 0 nhỏ nhất là hàng MIN đổi chỗ hàng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[MIN] </a:t>
            </a:r>
            <a:r>
              <a:rPr lang="vi-VN" sz="2000" dirty="0">
                <a:solidFill>
                  <a:schemeClr val="bg1"/>
                </a:solidFill>
                <a:latin typeface="Times New Roman" pitchFamily="18" charset="0"/>
                <a:ea typeface="Cambria Math" panose="02040503050406030204" pitchFamily="18" charset="0"/>
                <a:cs typeface="Times New Roman" pitchFamily="18" charset="0"/>
              </a:rPr>
              <a:t>với hàng a</a:t>
            </a:r>
            <a:r>
              <a:rPr lang="vi-VN" sz="2000" baseline="-25000" dirty="0">
                <a:solidFill>
                  <a:schemeClr val="bg1"/>
                </a:solidFill>
                <a:latin typeface="Times New Roman" pitchFamily="18" charset="0"/>
                <a:ea typeface="Cambria Math" panose="02040503050406030204" pitchFamily="18" charset="0"/>
                <a:cs typeface="Times New Roman" pitchFamily="18" charset="0"/>
              </a:rPr>
              <a:t>[z</a:t>
            </a:r>
            <a:r>
              <a:rPr lang="vi-VN" sz="2000" baseline="-25000" dirty="0" smtClean="0">
                <a:solidFill>
                  <a:schemeClr val="bg1"/>
                </a:solidFill>
                <a:latin typeface="Times New Roman" pitchFamily="18" charset="0"/>
                <a:ea typeface="Cambria Math" panose="02040503050406030204" pitchFamily="18" charset="0"/>
                <a:cs typeface="Times New Roman" pitchFamily="18" charset="0"/>
              </a:rPr>
              <a:t>]</a:t>
            </a:r>
            <a:endParaRPr lang="vi-VN" sz="2000" baseline="-25000" dirty="0">
              <a:solidFill>
                <a:schemeClr val="bg1"/>
              </a:solidFill>
              <a:latin typeface="Times New Roman" pitchFamily="18" charset="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131908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609600" y="1276350"/>
                <a:ext cx="7467600" cy="2863733"/>
              </a:xfrm>
              <a:prstGeom prst="rect">
                <a:avLst/>
              </a:prstGeom>
            </p:spPr>
            <p:txBody>
              <a:bodyPr wrap="square">
                <a:spAutoFit/>
              </a:bodyPr>
              <a:lstStyle/>
              <a:p>
                <a:r>
                  <a:rPr lang="vi-VN" sz="2000" dirty="0" smtClean="0">
                    <a:solidFill>
                      <a:schemeClr val="bg1"/>
                    </a:solidFill>
                    <a:latin typeface="+mj-lt"/>
                    <a:ea typeface="Cambria Math" panose="02040503050406030204" pitchFamily="18" charset="0"/>
                  </a:rPr>
                  <a:t>Quy trình nghịch:</a:t>
                </a:r>
              </a:p>
              <a:p>
                <a:r>
                  <a:rPr lang="vi-VN" sz="2000" dirty="0">
                    <a:solidFill>
                      <a:schemeClr val="bg1"/>
                    </a:solidFill>
                    <a:latin typeface="+mj-lt"/>
                    <a:ea typeface="Cambria Math" panose="02040503050406030204" pitchFamily="18" charset="0"/>
                  </a:rPr>
                  <a:t>Phần 1: Xác định loại nghiệm</a:t>
                </a:r>
              </a:p>
              <a:p>
                <a:r>
                  <a:rPr lang="vi-VN" sz="2000" dirty="0">
                    <a:solidFill>
                      <a:schemeClr val="bg1"/>
                    </a:solidFill>
                    <a:latin typeface="+mj-lt"/>
                    <a:ea typeface="Cambria Math" panose="02040503050406030204" pitchFamily="18" charset="0"/>
                  </a:rPr>
                  <a:t> Cho rank A = rank </a:t>
                </a:r>
                <a14:m>
                  <m:oMath xmlns:m="http://schemas.openxmlformats.org/officeDocument/2006/math">
                    <m:acc>
                      <m:accPr>
                        <m:chr m:val="̅"/>
                        <m:ctrlPr>
                          <a:rPr lang="vi-VN" sz="2000" i="1" dirty="0" smtClean="0">
                            <a:solidFill>
                              <a:schemeClr val="bg1"/>
                            </a:solidFill>
                            <a:latin typeface="Cambria Math" panose="02040503050406030204" pitchFamily="18" charset="0"/>
                            <a:ea typeface="Cambria Math" panose="02040503050406030204" pitchFamily="18" charset="0"/>
                          </a:rPr>
                        </m:ctrlPr>
                      </m:accPr>
                      <m:e>
                        <m:r>
                          <a:rPr lang="en-US" sz="2000" b="0" i="1" dirty="0" smtClean="0">
                            <a:solidFill>
                              <a:schemeClr val="bg1"/>
                            </a:solidFill>
                            <a:latin typeface="Cambria Math" panose="02040503050406030204" pitchFamily="18" charset="0"/>
                            <a:ea typeface="Cambria Math" panose="02040503050406030204" pitchFamily="18" charset="0"/>
                          </a:rPr>
                          <m:t>𝐴</m:t>
                        </m:r>
                      </m:e>
                    </m:acc>
                  </m:oMath>
                </a14:m>
                <a:r>
                  <a:rPr lang="en-US" sz="2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 </a:t>
                </a:r>
                <a:r>
                  <a:rPr lang="vi-VN" sz="2000" dirty="0">
                    <a:solidFill>
                      <a:schemeClr val="bg1"/>
                    </a:solidFill>
                    <a:latin typeface="+mj-lt"/>
                    <a:ea typeface="Cambria Math" panose="02040503050406030204" pitchFamily="18" charset="0"/>
                  </a:rPr>
                  <a:t>m</a:t>
                </a:r>
              </a:p>
              <a:p>
                <a:r>
                  <a:rPr lang="vi-VN" sz="2000" dirty="0">
                    <a:solidFill>
                      <a:schemeClr val="bg1"/>
                    </a:solidFill>
                    <a:latin typeface="+mj-lt"/>
                    <a:ea typeface="Cambria Math" panose="02040503050406030204" pitchFamily="18" charset="0"/>
                  </a:rPr>
                  <a:t>   Vòng lặp for từ i = m đến 1, nếu a</a:t>
                </a:r>
                <a:r>
                  <a:rPr lang="vi-VN" sz="2000" baseline="-25000" dirty="0">
                    <a:solidFill>
                      <a:schemeClr val="bg1"/>
                    </a:solidFill>
                    <a:latin typeface="+mj-lt"/>
                    <a:ea typeface="Cambria Math" panose="02040503050406030204" pitchFamily="18" charset="0"/>
                  </a:rPr>
                  <a:t>[i][0] </a:t>
                </a:r>
                <a:r>
                  <a:rPr lang="vi-VN" sz="2000" dirty="0">
                    <a:solidFill>
                      <a:schemeClr val="bg1"/>
                    </a:solidFill>
                    <a:latin typeface="+mj-lt"/>
                    <a:ea typeface="Cambria Math" panose="02040503050406030204" pitchFamily="18" charset="0"/>
                  </a:rPr>
                  <a:t>= n (hàng i full 0) thì:</a:t>
                </a:r>
              </a:p>
              <a:p>
                <a:r>
                  <a:rPr lang="vi-VN" sz="2000" dirty="0">
                    <a:solidFill>
                      <a:schemeClr val="bg1"/>
                    </a:solidFill>
                    <a:latin typeface="+mj-lt"/>
                    <a:ea typeface="Cambria Math" panose="02040503050406030204" pitchFamily="18" charset="0"/>
                  </a:rPr>
                  <a:t>Giảm rank A, nếu a</a:t>
                </a:r>
                <a:r>
                  <a:rPr lang="vi-VN" sz="2000" baseline="-25000" dirty="0">
                    <a:solidFill>
                      <a:schemeClr val="bg1"/>
                    </a:solidFill>
                    <a:latin typeface="+mj-lt"/>
                    <a:ea typeface="Cambria Math" panose="02040503050406030204" pitchFamily="18" charset="0"/>
                  </a:rPr>
                  <a:t>[i][n+1] </a:t>
                </a:r>
                <a:r>
                  <a:rPr lang="vi-VN" sz="2000" dirty="0">
                    <a:solidFill>
                      <a:schemeClr val="bg1"/>
                    </a:solidFill>
                    <a:latin typeface="+mj-lt"/>
                    <a:ea typeface="Cambria Math" panose="02040503050406030204" pitchFamily="18" charset="0"/>
                  </a:rPr>
                  <a:t>= 0 thì giảm rank </a:t>
                </a:r>
                <a14:m>
                  <m:oMath xmlns:m="http://schemas.openxmlformats.org/officeDocument/2006/math">
                    <m:acc>
                      <m:accPr>
                        <m:chr m:val="̅"/>
                        <m:ctrlPr>
                          <a:rPr lang="vi-VN" sz="2000" i="1" smtClean="0">
                            <a:solidFill>
                              <a:schemeClr val="bg1"/>
                            </a:solidFill>
                            <a:latin typeface="Cambria Math" panose="02040503050406030204" pitchFamily="18" charset="0"/>
                            <a:ea typeface="Cambria Math" panose="02040503050406030204" pitchFamily="18" charset="0"/>
                          </a:rPr>
                        </m:ctrlPr>
                      </m:accPr>
                      <m:e>
                        <m:r>
                          <a:rPr lang="en-US" sz="2000" b="0" i="1" smtClean="0">
                            <a:solidFill>
                              <a:schemeClr val="bg1"/>
                            </a:solidFill>
                            <a:latin typeface="Cambria Math" panose="02040503050406030204" pitchFamily="18" charset="0"/>
                            <a:ea typeface="Cambria Math" panose="02040503050406030204" pitchFamily="18" charset="0"/>
                          </a:rPr>
                          <m:t>𝐴</m:t>
                        </m:r>
                      </m:e>
                    </m:acc>
                  </m:oMath>
                </a14:m>
                <a:endParaRPr lang="vi-VN" sz="2000" dirty="0">
                  <a:solidFill>
                    <a:schemeClr val="bg1"/>
                  </a:solidFill>
                  <a:latin typeface="+mj-lt"/>
                  <a:ea typeface="Cambria Math" panose="02040503050406030204" pitchFamily="18" charset="0"/>
                </a:endParaRPr>
              </a:p>
              <a:p>
                <a:r>
                  <a:rPr lang="vi-VN" sz="2000" dirty="0">
                    <a:solidFill>
                      <a:schemeClr val="bg1"/>
                    </a:solidFill>
                    <a:latin typeface="+mj-lt"/>
                    <a:ea typeface="Cambria Math" panose="02040503050406030204" pitchFamily="18" charset="0"/>
                  </a:rPr>
                  <a:t>ngược lại thì hàng i có phần tử khác 0, dừng vòng lặp và ta có rankA</a:t>
                </a:r>
              </a:p>
              <a:p>
                <a:r>
                  <a:rPr lang="vi-VN" sz="2000" dirty="0">
                    <a:solidFill>
                      <a:schemeClr val="bg1"/>
                    </a:solidFill>
                    <a:latin typeface="+mj-lt"/>
                    <a:ea typeface="Cambria Math" panose="02040503050406030204" pitchFamily="18" charset="0"/>
                  </a:rPr>
                  <a:t>   Nếu rank A = rank </a:t>
                </a:r>
                <a14:m>
                  <m:oMath xmlns:m="http://schemas.openxmlformats.org/officeDocument/2006/math">
                    <m:acc>
                      <m:accPr>
                        <m:chr m:val="̅"/>
                        <m:ctrlPr>
                          <a:rPr lang="vi-VN" sz="2000" i="1" smtClean="0">
                            <a:solidFill>
                              <a:schemeClr val="bg1"/>
                            </a:solidFill>
                            <a:latin typeface="Cambria Math" panose="02040503050406030204" pitchFamily="18" charset="0"/>
                            <a:ea typeface="Cambria Math" panose="02040503050406030204" pitchFamily="18" charset="0"/>
                          </a:rPr>
                        </m:ctrlPr>
                      </m:accPr>
                      <m:e>
                        <m:r>
                          <a:rPr lang="en-US" sz="2000" b="0" i="1" smtClean="0">
                            <a:solidFill>
                              <a:schemeClr val="bg1"/>
                            </a:solidFill>
                            <a:latin typeface="Cambria Math" panose="02040503050406030204" pitchFamily="18" charset="0"/>
                            <a:ea typeface="Cambria Math" panose="02040503050406030204" pitchFamily="18" charset="0"/>
                          </a:rPr>
                          <m:t>𝐴</m:t>
                        </m:r>
                      </m:e>
                    </m:acc>
                  </m:oMath>
                </a14:m>
                <a:r>
                  <a:rPr lang="en-US" sz="2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&lt; </a:t>
                </a:r>
                <a:r>
                  <a:rPr lang="vi-VN" sz="2000" dirty="0">
                    <a:solidFill>
                      <a:schemeClr val="bg1"/>
                    </a:solidFill>
                    <a:latin typeface="+mj-lt"/>
                    <a:ea typeface="Cambria Math" panose="02040503050406030204" pitchFamily="18" charset="0"/>
                  </a:rPr>
                  <a:t>n là Vô số nghiệm</a:t>
                </a:r>
              </a:p>
              <a:p>
                <a:r>
                  <a:rPr lang="vi-VN" sz="2000" dirty="0">
                    <a:solidFill>
                      <a:schemeClr val="bg1"/>
                    </a:solidFill>
                    <a:latin typeface="+mj-lt"/>
                    <a:ea typeface="Cambria Math" panose="02040503050406030204" pitchFamily="18" charset="0"/>
                  </a:rPr>
                  <a:t>   Nếu rank A = rank </a:t>
                </a:r>
                <a14:m>
                  <m:oMath xmlns:m="http://schemas.openxmlformats.org/officeDocument/2006/math">
                    <m:acc>
                      <m:accPr>
                        <m:chr m:val="̅"/>
                        <m:ctrlPr>
                          <a:rPr lang="vi-VN" sz="2000" i="1" smtClean="0">
                            <a:solidFill>
                              <a:schemeClr val="bg1"/>
                            </a:solidFill>
                            <a:latin typeface="Cambria Math" panose="02040503050406030204" pitchFamily="18" charset="0"/>
                            <a:ea typeface="Cambria Math" panose="02040503050406030204" pitchFamily="18" charset="0"/>
                          </a:rPr>
                        </m:ctrlPr>
                      </m:accPr>
                      <m:e>
                        <m:r>
                          <a:rPr lang="en-US" sz="2000" b="0" i="1" smtClean="0">
                            <a:solidFill>
                              <a:schemeClr val="bg1"/>
                            </a:solidFill>
                            <a:latin typeface="Cambria Math" panose="02040503050406030204" pitchFamily="18" charset="0"/>
                            <a:ea typeface="Cambria Math" panose="02040503050406030204" pitchFamily="18" charset="0"/>
                          </a:rPr>
                          <m:t>𝐴</m:t>
                        </m:r>
                      </m:e>
                    </m:acc>
                  </m:oMath>
                </a14:m>
                <a:r>
                  <a:rPr lang="en-US" sz="2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 </a:t>
                </a:r>
                <a:r>
                  <a:rPr lang="vi-VN" sz="2000" dirty="0">
                    <a:solidFill>
                      <a:schemeClr val="bg1"/>
                    </a:solidFill>
                    <a:latin typeface="+mj-lt"/>
                    <a:ea typeface="Cambria Math" panose="02040503050406030204" pitchFamily="18" charset="0"/>
                  </a:rPr>
                  <a:t>n là Nghiệm duy nhất</a:t>
                </a:r>
              </a:p>
              <a:p>
                <a:r>
                  <a:rPr lang="vi-VN" sz="2000" dirty="0">
                    <a:solidFill>
                      <a:schemeClr val="bg1"/>
                    </a:solidFill>
                    <a:latin typeface="+mj-lt"/>
                    <a:ea typeface="Cambria Math" panose="02040503050406030204" pitchFamily="18" charset="0"/>
                  </a:rPr>
                  <a:t>  Còn lại là Vô nghiệm.  → In ra “vô nghiệm”</a:t>
                </a:r>
              </a:p>
            </p:txBody>
          </p:sp>
        </mc:Choice>
        <mc:Fallback>
          <p:sp>
            <p:nvSpPr>
              <p:cNvPr id="3" name="Rectangle 2"/>
              <p:cNvSpPr>
                <a:spLocks noRot="1" noChangeAspect="1" noMove="1" noResize="1" noEditPoints="1" noAdjustHandles="1" noChangeArrowheads="1" noChangeShapeType="1" noTextEdit="1"/>
              </p:cNvSpPr>
              <p:nvPr/>
            </p:nvSpPr>
            <p:spPr>
              <a:xfrm>
                <a:off x="609600" y="1276350"/>
                <a:ext cx="7467600" cy="2863733"/>
              </a:xfrm>
              <a:prstGeom prst="rect">
                <a:avLst/>
              </a:prstGeom>
              <a:blipFill>
                <a:blip r:embed="rId3"/>
                <a:stretch>
                  <a:fillRect l="-816" t="-1064" b="-2979"/>
                </a:stretch>
              </a:blipFill>
            </p:spPr>
            <p:txBody>
              <a:bodyPr/>
              <a:lstStyle/>
              <a:p>
                <a:r>
                  <a:rPr lang="en-US">
                    <a:noFill/>
                  </a:rPr>
                  <a:t> </a:t>
                </a:r>
              </a:p>
            </p:txBody>
          </p:sp>
        </mc:Fallback>
      </mc:AlternateContent>
    </p:spTree>
    <p:extLst>
      <p:ext uri="{BB962C8B-B14F-4D97-AF65-F5344CB8AC3E}">
        <p14:creationId xmlns:p14="http://schemas.microsoft.com/office/powerpoint/2010/main" val="26620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3" name="Rectangle 2"/>
          <p:cNvSpPr/>
          <p:nvPr/>
        </p:nvSpPr>
        <p:spPr>
          <a:xfrm>
            <a:off x="602673" y="1352550"/>
            <a:ext cx="7543800" cy="3170099"/>
          </a:xfrm>
          <a:prstGeom prst="rect">
            <a:avLst/>
          </a:prstGeom>
        </p:spPr>
        <p:txBody>
          <a:bodyPr wrap="square">
            <a:spAutoFit/>
          </a:bodyPr>
          <a:lstStyle/>
          <a:p>
            <a:r>
              <a:rPr lang="vi-VN" sz="2000" dirty="0">
                <a:solidFill>
                  <a:schemeClr val="bg1"/>
                </a:solidFill>
                <a:latin typeface="+mj-lt"/>
                <a:ea typeface="Cambria Math" panose="02040503050406030204" pitchFamily="18" charset="0"/>
              </a:rPr>
              <a:t>Phần 2: Tìm ra </a:t>
            </a:r>
            <a:r>
              <a:rPr lang="vi-VN" sz="2000" dirty="0" smtClean="0">
                <a:solidFill>
                  <a:schemeClr val="bg1"/>
                </a:solidFill>
                <a:latin typeface="+mj-lt"/>
                <a:ea typeface="Cambria Math" panose="02040503050406030204" pitchFamily="18" charset="0"/>
              </a:rPr>
              <a:t>nghiệm</a:t>
            </a:r>
            <a:r>
              <a:rPr lang="en-US" sz="2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a:t>
            </a:r>
            <a:r>
              <a:rPr lang="vi-VN" sz="2000" dirty="0">
                <a:solidFill>
                  <a:schemeClr val="bg1"/>
                </a:solidFill>
                <a:latin typeface="+mj-lt"/>
                <a:ea typeface="Cambria Math" panose="02040503050406030204" pitchFamily="18" charset="0"/>
              </a:rPr>
              <a:t>Hệ có nghiệm)</a:t>
            </a:r>
          </a:p>
          <a:p>
            <a:r>
              <a:rPr lang="vi-VN" sz="2000" dirty="0">
                <a:solidFill>
                  <a:schemeClr val="bg1"/>
                </a:solidFill>
                <a:latin typeface="+mj-lt"/>
                <a:ea typeface="Cambria Math" panose="02040503050406030204" pitchFamily="18" charset="0"/>
              </a:rPr>
              <a:t>Gói kiểm tra nghiệm trong th hệ có nghiệm duy nhất:</a:t>
            </a:r>
          </a:p>
          <a:p>
            <a:r>
              <a:rPr lang="vi-VN" sz="2000" dirty="0" smtClean="0">
                <a:solidFill>
                  <a:schemeClr val="bg1"/>
                </a:solidFill>
                <a:latin typeface="+mj-lt"/>
                <a:ea typeface="Cambria Math" panose="02040503050406030204" pitchFamily="18" charset="0"/>
              </a:rPr>
              <a:t>+ </a:t>
            </a:r>
            <a:r>
              <a:rPr lang="vi-VN" sz="2000" dirty="0">
                <a:solidFill>
                  <a:schemeClr val="bg1"/>
                </a:solidFill>
                <a:latin typeface="+mj-lt"/>
                <a:ea typeface="Cambria Math" panose="02040503050406030204" pitchFamily="18" charset="0"/>
              </a:rPr>
              <a:t>Nghiệm duy nhất:</a:t>
            </a:r>
          </a:p>
          <a:p>
            <a:r>
              <a:rPr lang="vi-VN" sz="2000" dirty="0">
                <a:solidFill>
                  <a:schemeClr val="bg1"/>
                </a:solidFill>
                <a:latin typeface="+mj-lt"/>
                <a:ea typeface="Cambria Math" panose="02040503050406030204" pitchFamily="18" charset="0"/>
              </a:rPr>
              <a:t>Tạo mảng x lưu nghiệm</a:t>
            </a:r>
          </a:p>
          <a:p>
            <a:r>
              <a:rPr lang="vi-VN" sz="2000" dirty="0">
                <a:solidFill>
                  <a:schemeClr val="bg1"/>
                </a:solidFill>
                <a:latin typeface="+mj-lt"/>
                <a:ea typeface="Cambria Math" panose="02040503050406030204" pitchFamily="18" charset="0"/>
              </a:rPr>
              <a:t>Vòng lặp for từ i = n đến i = 1</a:t>
            </a:r>
          </a:p>
          <a:p>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[i] </a:t>
            </a:r>
            <a:r>
              <a:rPr lang="vi-VN" sz="2000" dirty="0">
                <a:solidFill>
                  <a:schemeClr val="bg1"/>
                </a:solidFill>
                <a:latin typeface="+mj-lt"/>
                <a:ea typeface="Cambria Math" panose="02040503050406030204" pitchFamily="18" charset="0"/>
              </a:rPr>
              <a:t>= a</a:t>
            </a:r>
            <a:r>
              <a:rPr lang="vi-VN" sz="2000" baseline="-25000" dirty="0">
                <a:solidFill>
                  <a:schemeClr val="bg1"/>
                </a:solidFill>
                <a:latin typeface="+mj-lt"/>
                <a:ea typeface="Cambria Math" panose="02040503050406030204" pitchFamily="18" charset="0"/>
              </a:rPr>
              <a:t>[i][n+1] </a:t>
            </a:r>
            <a:r>
              <a:rPr lang="vi-VN" sz="2000" dirty="0">
                <a:solidFill>
                  <a:schemeClr val="bg1"/>
                </a:solidFill>
                <a:latin typeface="+mj-lt"/>
                <a:ea typeface="Cambria Math" panose="02040503050406030204" pitchFamily="18" charset="0"/>
              </a:rPr>
              <a:t>(hệ số ở cột bổ sung)</a:t>
            </a:r>
          </a:p>
          <a:p>
            <a:r>
              <a:rPr lang="vi-VN" sz="2000" dirty="0">
                <a:solidFill>
                  <a:schemeClr val="bg1"/>
                </a:solidFill>
                <a:latin typeface="+mj-lt"/>
                <a:ea typeface="Cambria Math" panose="02040503050406030204" pitchFamily="18" charset="0"/>
              </a:rPr>
              <a:t>              Vòng lặp for từ j = n đến j &gt; i</a:t>
            </a:r>
          </a:p>
          <a:p>
            <a:r>
              <a:rPr lang="vi-VN" sz="2000" dirty="0">
                <a:solidFill>
                  <a:schemeClr val="bg1"/>
                </a:solidFill>
                <a:latin typeface="+mj-lt"/>
                <a:ea typeface="Cambria Math" panose="02040503050406030204" pitchFamily="18" charset="0"/>
              </a:rPr>
              <a:t>                Thì x</a:t>
            </a:r>
            <a:r>
              <a:rPr lang="vi-VN" sz="2000" baseline="-25000" dirty="0">
                <a:solidFill>
                  <a:schemeClr val="bg1"/>
                </a:solidFill>
                <a:latin typeface="+mj-lt"/>
                <a:ea typeface="Cambria Math" panose="02040503050406030204" pitchFamily="18" charset="0"/>
              </a:rPr>
              <a:t>[i] </a:t>
            </a:r>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[i] </a:t>
            </a:r>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[j</a:t>
            </a:r>
            <a:r>
              <a:rPr lang="vi-VN" sz="2000" baseline="-25000" dirty="0" smtClean="0">
                <a:solidFill>
                  <a:schemeClr val="bg1"/>
                </a:solidFill>
                <a:latin typeface="+mj-lt"/>
                <a:ea typeface="Cambria Math" panose="02040503050406030204" pitchFamily="18" charset="0"/>
              </a:rPr>
              <a:t>]</a:t>
            </a:r>
            <a:r>
              <a:rPr lang="en-US" sz="2000" baseline="-25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a:t>
            </a:r>
            <a:r>
              <a:rPr lang="en-US" sz="2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a</a:t>
            </a:r>
            <a:r>
              <a:rPr lang="vi-VN" sz="2000" baseline="-25000" dirty="0" smtClean="0">
                <a:solidFill>
                  <a:schemeClr val="bg1"/>
                </a:solidFill>
                <a:latin typeface="+mj-lt"/>
                <a:ea typeface="Cambria Math" panose="02040503050406030204" pitchFamily="18" charset="0"/>
              </a:rPr>
              <a:t>[i</a:t>
            </a:r>
            <a:r>
              <a:rPr lang="vi-VN" sz="2000" baseline="-25000" dirty="0">
                <a:solidFill>
                  <a:schemeClr val="bg1"/>
                </a:solidFill>
                <a:latin typeface="+mj-lt"/>
                <a:ea typeface="Cambria Math" panose="02040503050406030204" pitchFamily="18" charset="0"/>
              </a:rPr>
              <a:t>][j]</a:t>
            </a:r>
          </a:p>
          <a:p>
            <a:r>
              <a:rPr lang="vi-VN" sz="2000" dirty="0">
                <a:solidFill>
                  <a:schemeClr val="bg1"/>
                </a:solidFill>
                <a:latin typeface="+mj-lt"/>
                <a:ea typeface="Cambria Math" panose="02040503050406030204" pitchFamily="18" charset="0"/>
              </a:rPr>
              <a:t>           Gán x</a:t>
            </a:r>
            <a:r>
              <a:rPr lang="vi-VN" sz="2000" baseline="-25000" dirty="0">
                <a:solidFill>
                  <a:schemeClr val="bg1"/>
                </a:solidFill>
                <a:latin typeface="+mj-lt"/>
                <a:ea typeface="Cambria Math" panose="02040503050406030204" pitchFamily="18" charset="0"/>
              </a:rPr>
              <a:t>[i] </a:t>
            </a:r>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[i] </a:t>
            </a:r>
            <a:r>
              <a:rPr lang="vi-VN" sz="2000" dirty="0">
                <a:solidFill>
                  <a:schemeClr val="bg1"/>
                </a:solidFill>
                <a:latin typeface="+mj-lt"/>
                <a:ea typeface="Cambria Math" panose="02040503050406030204" pitchFamily="18" charset="0"/>
              </a:rPr>
              <a:t>/ a</a:t>
            </a:r>
            <a:r>
              <a:rPr lang="vi-VN" sz="2000" baseline="-25000" dirty="0">
                <a:solidFill>
                  <a:schemeClr val="bg1"/>
                </a:solidFill>
                <a:latin typeface="+mj-lt"/>
                <a:ea typeface="Cambria Math" panose="02040503050406030204" pitchFamily="18" charset="0"/>
              </a:rPr>
              <a:t>[i][i]</a:t>
            </a:r>
          </a:p>
          <a:p>
            <a:r>
              <a:rPr lang="vi-VN" sz="2000" dirty="0">
                <a:solidFill>
                  <a:schemeClr val="bg1"/>
                </a:solidFill>
                <a:latin typeface="+mj-lt"/>
                <a:ea typeface="Cambria Math" panose="02040503050406030204" pitchFamily="18" charset="0"/>
              </a:rPr>
              <a:t>In ra nghiệm duy nhất.</a:t>
            </a:r>
          </a:p>
        </p:txBody>
      </p:sp>
    </p:spTree>
    <p:extLst>
      <p:ext uri="{BB962C8B-B14F-4D97-AF65-F5344CB8AC3E}">
        <p14:creationId xmlns:p14="http://schemas.microsoft.com/office/powerpoint/2010/main" val="321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3" name="Rectangle 2"/>
          <p:cNvSpPr/>
          <p:nvPr/>
        </p:nvSpPr>
        <p:spPr>
          <a:xfrm>
            <a:off x="609600" y="1230838"/>
            <a:ext cx="7543800" cy="3170099"/>
          </a:xfrm>
          <a:prstGeom prst="rect">
            <a:avLst/>
          </a:prstGeom>
        </p:spPr>
        <p:txBody>
          <a:bodyPr wrap="square">
            <a:spAutoFit/>
          </a:bodyPr>
          <a:lstStyle/>
          <a:p>
            <a:r>
              <a:rPr lang="vi-VN" sz="2000" dirty="0">
                <a:solidFill>
                  <a:schemeClr val="bg1"/>
                </a:solidFill>
                <a:latin typeface="+mj-lt"/>
                <a:ea typeface="Cambria Math" panose="02040503050406030204" pitchFamily="18" charset="0"/>
              </a:rPr>
              <a:t>+ Vô số nghiệm:</a:t>
            </a:r>
          </a:p>
          <a:p>
            <a:r>
              <a:rPr lang="vi-VN" sz="2000" dirty="0">
                <a:solidFill>
                  <a:schemeClr val="bg1"/>
                </a:solidFill>
                <a:latin typeface="+mj-lt"/>
                <a:ea typeface="Cambria Math" panose="02040503050406030204" pitchFamily="18" charset="0"/>
              </a:rPr>
              <a:t>- Tạo một mảng 2 chiều lưu nghiệm x mỗi dòng là 1 vector nghiệm</a:t>
            </a:r>
          </a:p>
          <a:p>
            <a:r>
              <a:rPr lang="vi-VN" sz="2000" dirty="0">
                <a:solidFill>
                  <a:schemeClr val="bg1"/>
                </a:solidFill>
                <a:latin typeface="+mj-lt"/>
                <a:ea typeface="Cambria Math" panose="02040503050406030204" pitchFamily="18" charset="0"/>
              </a:rPr>
              <a:t>    Vòng lặp for từ i = 0 đến i &lt; n thì x</a:t>
            </a:r>
            <a:r>
              <a:rPr lang="vi-VN" sz="2000" baseline="-25000" dirty="0">
                <a:solidFill>
                  <a:schemeClr val="bg1"/>
                </a:solidFill>
                <a:latin typeface="+mj-lt"/>
                <a:ea typeface="Cambria Math" panose="02040503050406030204" pitchFamily="18" charset="0"/>
              </a:rPr>
              <a:t>[i+1][i] </a:t>
            </a:r>
            <a:r>
              <a:rPr lang="vi-VN" sz="2000" dirty="0">
                <a:solidFill>
                  <a:schemeClr val="bg1"/>
                </a:solidFill>
                <a:latin typeface="+mj-lt"/>
                <a:ea typeface="Cambria Math" panose="02040503050406030204" pitchFamily="18" charset="0"/>
              </a:rPr>
              <a:t>= 1 </a:t>
            </a:r>
          </a:p>
          <a:p>
            <a:r>
              <a:rPr lang="vi-VN" sz="2000" dirty="0">
                <a:solidFill>
                  <a:schemeClr val="bg1"/>
                </a:solidFill>
                <a:latin typeface="+mj-lt"/>
                <a:ea typeface="Cambria Math" panose="02040503050406030204" pitchFamily="18" charset="0"/>
              </a:rPr>
              <a:t>- Biểu diễn ẩn này qua ẩn khác:</a:t>
            </a:r>
          </a:p>
          <a:p>
            <a:r>
              <a:rPr lang="vi-VN" sz="2000" dirty="0">
                <a:solidFill>
                  <a:schemeClr val="bg1"/>
                </a:solidFill>
                <a:latin typeface="+mj-lt"/>
                <a:ea typeface="Cambria Math" panose="02040503050406030204" pitchFamily="18" charset="0"/>
              </a:rPr>
              <a:t> Cho i = rank A, bắt đầu chạy từ hàng i đến hàng 1</a:t>
            </a:r>
          </a:p>
          <a:p>
            <a:r>
              <a:rPr lang="vi-VN" sz="2000" dirty="0">
                <a:solidFill>
                  <a:schemeClr val="bg1"/>
                </a:solidFill>
                <a:latin typeface="+mj-lt"/>
                <a:ea typeface="Cambria Math" panose="02040503050406030204" pitchFamily="18" charset="0"/>
              </a:rPr>
              <a:t>         cho j = a</a:t>
            </a:r>
            <a:r>
              <a:rPr lang="vi-VN" sz="2000" baseline="-25000" dirty="0">
                <a:solidFill>
                  <a:schemeClr val="bg1"/>
                </a:solidFill>
                <a:latin typeface="+mj-lt"/>
                <a:ea typeface="Cambria Math" panose="02040503050406030204" pitchFamily="18" charset="0"/>
              </a:rPr>
              <a:t>[i][0</a:t>
            </a:r>
            <a:r>
              <a:rPr lang="vi-VN" sz="2000" baseline="-25000" dirty="0" smtClean="0">
                <a:solidFill>
                  <a:schemeClr val="bg1"/>
                </a:solidFill>
                <a:latin typeface="+mj-lt"/>
                <a:ea typeface="Cambria Math" panose="02040503050406030204" pitchFamily="18" charset="0"/>
              </a:rPr>
              <a:t>]</a:t>
            </a:r>
            <a:r>
              <a:rPr lang="en-US" sz="2000" baseline="-25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 </a:t>
            </a:r>
            <a:r>
              <a:rPr lang="vi-VN" sz="2000" dirty="0">
                <a:solidFill>
                  <a:schemeClr val="bg1"/>
                </a:solidFill>
                <a:latin typeface="+mj-lt"/>
                <a:ea typeface="Cambria Math" panose="02040503050406030204" pitchFamily="18" charset="0"/>
              </a:rPr>
              <a:t>k = 0, a</a:t>
            </a:r>
            <a:r>
              <a:rPr lang="vi-VN" sz="2000" baseline="-25000" dirty="0">
                <a:solidFill>
                  <a:schemeClr val="bg1"/>
                </a:solidFill>
                <a:latin typeface="+mj-lt"/>
                <a:ea typeface="Cambria Math" panose="02040503050406030204" pitchFamily="18" charset="0"/>
              </a:rPr>
              <a:t>ij</a:t>
            </a:r>
            <a:r>
              <a:rPr lang="vi-VN" sz="2000" dirty="0">
                <a:solidFill>
                  <a:schemeClr val="bg1"/>
                </a:solidFill>
                <a:latin typeface="+mj-lt"/>
                <a:ea typeface="Cambria Math" panose="02040503050406030204" pitchFamily="18" charset="0"/>
              </a:rPr>
              <a:t> = a</a:t>
            </a:r>
            <a:r>
              <a:rPr lang="vi-VN" sz="2000" baseline="-25000" dirty="0">
                <a:solidFill>
                  <a:schemeClr val="bg1"/>
                </a:solidFill>
                <a:latin typeface="+mj-lt"/>
                <a:ea typeface="Cambria Math" panose="02040503050406030204" pitchFamily="18" charset="0"/>
              </a:rPr>
              <a:t>[i][j+1]</a:t>
            </a:r>
          </a:p>
          <a:p>
            <a:r>
              <a:rPr lang="vi-VN" sz="2000" dirty="0">
                <a:solidFill>
                  <a:schemeClr val="bg1"/>
                </a:solidFill>
                <a:latin typeface="+mj-lt"/>
                <a:ea typeface="Cambria Math" panose="02040503050406030204" pitchFamily="18" charset="0"/>
              </a:rPr>
              <a:t>         Gán vector nghiệm x</a:t>
            </a:r>
            <a:r>
              <a:rPr lang="vi-VN" sz="2000" baseline="-25000" dirty="0">
                <a:solidFill>
                  <a:schemeClr val="bg1"/>
                </a:solidFill>
                <a:latin typeface="+mj-lt"/>
                <a:ea typeface="Cambria Math" panose="02040503050406030204" pitchFamily="18" charset="0"/>
              </a:rPr>
              <a:t>j </a:t>
            </a:r>
            <a:r>
              <a:rPr lang="vi-VN" sz="2000" dirty="0">
                <a:solidFill>
                  <a:schemeClr val="bg1"/>
                </a:solidFill>
                <a:latin typeface="+mj-lt"/>
                <a:ea typeface="Cambria Math" panose="02040503050406030204" pitchFamily="18" charset="0"/>
              </a:rPr>
              <a:t>= vector 0 </a:t>
            </a:r>
          </a:p>
          <a:p>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[0][j] </a:t>
            </a:r>
            <a:r>
              <a:rPr lang="vi-VN" sz="2000" dirty="0">
                <a:solidFill>
                  <a:schemeClr val="bg1"/>
                </a:solidFill>
                <a:latin typeface="+mj-lt"/>
                <a:ea typeface="Cambria Math" panose="02040503050406030204" pitchFamily="18" charset="0"/>
              </a:rPr>
              <a:t>= a</a:t>
            </a:r>
            <a:r>
              <a:rPr lang="vi-VN" sz="2000" baseline="-25000" dirty="0">
                <a:solidFill>
                  <a:schemeClr val="bg1"/>
                </a:solidFill>
                <a:latin typeface="+mj-lt"/>
                <a:ea typeface="Cambria Math" panose="02040503050406030204" pitchFamily="18" charset="0"/>
              </a:rPr>
              <a:t>[i][n+1] </a:t>
            </a:r>
            <a:r>
              <a:rPr lang="vi-VN" sz="2000" dirty="0">
                <a:solidFill>
                  <a:schemeClr val="bg1"/>
                </a:solidFill>
                <a:latin typeface="+mj-lt"/>
                <a:ea typeface="Cambria Math" panose="02040503050406030204" pitchFamily="18" charset="0"/>
              </a:rPr>
              <a:t>/ a</a:t>
            </a:r>
            <a:r>
              <a:rPr lang="vi-VN" sz="2000" baseline="-25000" dirty="0">
                <a:solidFill>
                  <a:schemeClr val="bg1"/>
                </a:solidFill>
                <a:latin typeface="+mj-lt"/>
                <a:ea typeface="Cambria Math" panose="02040503050406030204" pitchFamily="18" charset="0"/>
              </a:rPr>
              <a:t>ij</a:t>
            </a:r>
          </a:p>
          <a:p>
            <a:r>
              <a:rPr lang="vi-VN" sz="2000" dirty="0">
                <a:solidFill>
                  <a:schemeClr val="bg1"/>
                </a:solidFill>
                <a:latin typeface="+mj-lt"/>
                <a:ea typeface="Cambria Math" panose="02040503050406030204" pitchFamily="18" charset="0"/>
              </a:rPr>
              <a:t>        Khi  k ≤ n, nếu k khác j+1 thì </a:t>
            </a:r>
            <a:endParaRPr lang="en-US" sz="2000" dirty="0" smtClean="0">
              <a:solidFill>
                <a:schemeClr val="bg1"/>
              </a:solidFill>
              <a:latin typeface="+mj-lt"/>
              <a:ea typeface="Cambria Math" panose="02040503050406030204" pitchFamily="18" charset="0"/>
            </a:endParaRPr>
          </a:p>
          <a:p>
            <a:r>
              <a:rPr lang="en-US" sz="2000" dirty="0">
                <a:solidFill>
                  <a:schemeClr val="bg1"/>
                </a:solidFill>
                <a:latin typeface="+mj-lt"/>
                <a:ea typeface="Cambria Math" panose="02040503050406030204" pitchFamily="18" charset="0"/>
              </a:rPr>
              <a:t> </a:t>
            </a:r>
            <a:r>
              <a:rPr lang="en-US" sz="2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x</a:t>
            </a:r>
            <a:r>
              <a:rPr lang="vi-VN" sz="2000" baseline="-25000" dirty="0" smtClean="0">
                <a:solidFill>
                  <a:schemeClr val="bg1"/>
                </a:solidFill>
                <a:latin typeface="+mj-lt"/>
                <a:ea typeface="Cambria Math" panose="02040503050406030204" pitchFamily="18" charset="0"/>
              </a:rPr>
              <a:t>[k</a:t>
            </a:r>
            <a:r>
              <a:rPr lang="vi-VN" sz="2000" baseline="-25000" dirty="0">
                <a:solidFill>
                  <a:schemeClr val="bg1"/>
                </a:solidFill>
                <a:latin typeface="+mj-lt"/>
                <a:ea typeface="Cambria Math" panose="02040503050406030204" pitchFamily="18" charset="0"/>
              </a:rPr>
              <a:t>][j] </a:t>
            </a:r>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[j][k] </a:t>
            </a:r>
            <a:r>
              <a:rPr lang="vi-VN" sz="2000" dirty="0">
                <a:solidFill>
                  <a:schemeClr val="bg1"/>
                </a:solidFill>
                <a:latin typeface="+mj-lt"/>
                <a:ea typeface="Cambria Math" panose="02040503050406030204" pitchFamily="18" charset="0"/>
              </a:rPr>
              <a:t>– a</a:t>
            </a:r>
            <a:r>
              <a:rPr lang="vi-VN" sz="2000" baseline="-25000" dirty="0">
                <a:solidFill>
                  <a:schemeClr val="bg1"/>
                </a:solidFill>
                <a:latin typeface="+mj-lt"/>
                <a:ea typeface="Cambria Math" panose="02040503050406030204" pitchFamily="18" charset="0"/>
              </a:rPr>
              <a:t>[i][k] </a:t>
            </a:r>
            <a:r>
              <a:rPr lang="vi-VN" sz="2000" dirty="0">
                <a:solidFill>
                  <a:schemeClr val="bg1"/>
                </a:solidFill>
                <a:latin typeface="+mj-lt"/>
                <a:ea typeface="Cambria Math" panose="02040503050406030204" pitchFamily="18" charset="0"/>
              </a:rPr>
              <a:t>/ a</a:t>
            </a:r>
            <a:r>
              <a:rPr lang="vi-VN" sz="2000" baseline="-25000" dirty="0">
                <a:solidFill>
                  <a:schemeClr val="bg1"/>
                </a:solidFill>
                <a:latin typeface="+mj-lt"/>
                <a:ea typeface="Cambria Math" panose="02040503050406030204" pitchFamily="18" charset="0"/>
              </a:rPr>
              <a:t>ij</a:t>
            </a:r>
            <a:r>
              <a:rPr lang="vi-VN" sz="2000" dirty="0">
                <a:solidFill>
                  <a:schemeClr val="bg1"/>
                </a:solidFill>
                <a:latin typeface="+mj-lt"/>
                <a:ea typeface="Cambria Math" panose="02040503050406030204" pitchFamily="18" charset="0"/>
              </a:rPr>
              <a:t>, tăng k.</a:t>
            </a:r>
          </a:p>
        </p:txBody>
      </p:sp>
    </p:spTree>
    <p:extLst>
      <p:ext uri="{BB962C8B-B14F-4D97-AF65-F5344CB8AC3E}">
        <p14:creationId xmlns:p14="http://schemas.microsoft.com/office/powerpoint/2010/main" val="27779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504190"/>
            <a:ext cx="30480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THUẬT TOÁN</a:t>
            </a:r>
            <a:endParaRPr lang="en-US" sz="3200" dirty="0">
              <a:solidFill>
                <a:schemeClr val="bg1"/>
              </a:solidFill>
              <a:latin typeface="Times New Roman" pitchFamily="18" charset="0"/>
              <a:cs typeface="Times New Roman" pitchFamily="18" charset="0"/>
            </a:endParaRPr>
          </a:p>
        </p:txBody>
      </p:sp>
      <p:sp>
        <p:nvSpPr>
          <p:cNvPr id="3" name="Rectangle 2"/>
          <p:cNvSpPr/>
          <p:nvPr/>
        </p:nvSpPr>
        <p:spPr>
          <a:xfrm>
            <a:off x="685800" y="1266232"/>
            <a:ext cx="7467600" cy="3170099"/>
          </a:xfrm>
          <a:prstGeom prst="rect">
            <a:avLst/>
          </a:prstGeom>
        </p:spPr>
        <p:txBody>
          <a:bodyPr wrap="square">
            <a:spAutoFit/>
          </a:bodyPr>
          <a:lstStyle/>
          <a:p>
            <a:r>
              <a:rPr lang="vi-VN" sz="2000" dirty="0">
                <a:solidFill>
                  <a:schemeClr val="bg1"/>
                </a:solidFill>
                <a:latin typeface="+mj-lt"/>
                <a:ea typeface="Cambria Math" panose="02040503050406030204" pitchFamily="18" charset="0"/>
              </a:rPr>
              <a:t>– Thế ẩn này vào ẩn kia (x</a:t>
            </a:r>
            <a:r>
              <a:rPr lang="vi-VN" sz="2000" baseline="-25000" dirty="0">
                <a:solidFill>
                  <a:schemeClr val="bg1"/>
                </a:solidFill>
                <a:latin typeface="+mj-lt"/>
                <a:ea typeface="Cambria Math" panose="02040503050406030204" pitchFamily="18" charset="0"/>
              </a:rPr>
              <a:t>i</a:t>
            </a:r>
            <a:r>
              <a:rPr lang="vi-VN" sz="2000" dirty="0">
                <a:solidFill>
                  <a:schemeClr val="bg1"/>
                </a:solidFill>
                <a:latin typeface="+mj-lt"/>
                <a:ea typeface="Cambria Math" panose="02040503050406030204" pitchFamily="18" charset="0"/>
              </a:rPr>
              <a:t> biểu diễn qua x</a:t>
            </a:r>
            <a:r>
              <a:rPr lang="vi-VN" sz="2000" baseline="-25000" dirty="0">
                <a:solidFill>
                  <a:schemeClr val="bg1"/>
                </a:solidFill>
                <a:latin typeface="+mj-lt"/>
                <a:ea typeface="Cambria Math" panose="02040503050406030204" pitchFamily="18" charset="0"/>
              </a:rPr>
              <a:t>j</a:t>
            </a:r>
            <a:r>
              <a:rPr lang="vi-VN" sz="2000" dirty="0">
                <a:solidFill>
                  <a:schemeClr val="bg1"/>
                </a:solidFill>
                <a:latin typeface="+mj-lt"/>
                <a:ea typeface="Cambria Math" panose="02040503050406030204" pitchFamily="18" charset="0"/>
              </a:rPr>
              <a:t> với i &lt; j)</a:t>
            </a:r>
          </a:p>
          <a:p>
            <a:r>
              <a:rPr lang="vi-VN" sz="2000" dirty="0">
                <a:solidFill>
                  <a:schemeClr val="bg1"/>
                </a:solidFill>
                <a:latin typeface="+mj-lt"/>
                <a:ea typeface="Cambria Math" panose="02040503050406030204" pitchFamily="18" charset="0"/>
              </a:rPr>
              <a:t>    Vòng lặp for từ i = 0 đến i &lt; n, </a:t>
            </a:r>
          </a:p>
          <a:p>
            <a:r>
              <a:rPr lang="vi-VN" sz="2000" dirty="0">
                <a:solidFill>
                  <a:schemeClr val="bg1"/>
                </a:solidFill>
                <a:latin typeface="+mj-lt"/>
                <a:ea typeface="Cambria Math" panose="02040503050406030204" pitchFamily="18" charset="0"/>
              </a:rPr>
              <a:t>               Vòng lặp for từ j = i +2 đến j ≤ n, </a:t>
            </a:r>
          </a:p>
          <a:p>
            <a:r>
              <a:rPr lang="vi-VN" sz="2000" dirty="0">
                <a:solidFill>
                  <a:schemeClr val="bg1"/>
                </a:solidFill>
                <a:latin typeface="+mj-lt"/>
                <a:ea typeface="Cambria Math" panose="02040503050406030204" pitchFamily="18" charset="0"/>
              </a:rPr>
              <a:t>nếu x</a:t>
            </a:r>
            <a:r>
              <a:rPr lang="vi-VN" sz="2000" baseline="-25000" dirty="0">
                <a:solidFill>
                  <a:schemeClr val="bg1"/>
                </a:solidFill>
                <a:latin typeface="+mj-lt"/>
                <a:ea typeface="Cambria Math" panose="02040503050406030204" pitchFamily="18" charset="0"/>
              </a:rPr>
              <a:t>[j][i] </a:t>
            </a:r>
            <a:r>
              <a:rPr lang="vi-VN" sz="2000" dirty="0">
                <a:solidFill>
                  <a:schemeClr val="bg1"/>
                </a:solidFill>
                <a:latin typeface="+mj-lt"/>
                <a:ea typeface="Cambria Math" panose="02040503050406030204" pitchFamily="18" charset="0"/>
              </a:rPr>
              <a:t>khác 0 thì cho tmp = x</a:t>
            </a:r>
            <a:r>
              <a:rPr lang="vi-VN" sz="2000" baseline="-25000" dirty="0">
                <a:solidFill>
                  <a:schemeClr val="bg1"/>
                </a:solidFill>
                <a:latin typeface="+mj-lt"/>
                <a:ea typeface="Cambria Math" panose="02040503050406030204" pitchFamily="18" charset="0"/>
              </a:rPr>
              <a:t>[j][i</a:t>
            </a:r>
            <a:r>
              <a:rPr lang="vi-VN" sz="2000" baseline="-25000" dirty="0" smtClean="0">
                <a:solidFill>
                  <a:schemeClr val="bg1"/>
                </a:solidFill>
                <a:latin typeface="+mj-lt"/>
                <a:ea typeface="Cambria Math" panose="02040503050406030204" pitchFamily="18" charset="0"/>
              </a:rPr>
              <a:t>]</a:t>
            </a:r>
            <a:r>
              <a:rPr lang="en-US" sz="2000" baseline="-25000" dirty="0" smtClean="0">
                <a:solidFill>
                  <a:schemeClr val="bg1"/>
                </a:solidFill>
                <a:latin typeface="+mj-lt"/>
                <a:ea typeface="Cambria Math" panose="02040503050406030204" pitchFamily="18" charset="0"/>
              </a:rPr>
              <a:t> </a:t>
            </a:r>
            <a:r>
              <a:rPr lang="vi-VN" sz="2000" dirty="0" smtClean="0">
                <a:solidFill>
                  <a:schemeClr val="bg1"/>
                </a:solidFill>
                <a:latin typeface="+mj-lt"/>
                <a:ea typeface="Cambria Math" panose="02040503050406030204" pitchFamily="18" charset="0"/>
              </a:rPr>
              <a:t>,</a:t>
            </a:r>
            <a:endParaRPr lang="vi-VN" sz="2000" dirty="0">
              <a:solidFill>
                <a:schemeClr val="bg1"/>
              </a:solidFill>
              <a:latin typeface="+mj-lt"/>
              <a:ea typeface="Cambria Math" panose="02040503050406030204" pitchFamily="18" charset="0"/>
            </a:endParaRPr>
          </a:p>
          <a:p>
            <a:r>
              <a:rPr lang="vi-VN" sz="2000" dirty="0">
                <a:solidFill>
                  <a:schemeClr val="bg1"/>
                </a:solidFill>
                <a:latin typeface="+mj-lt"/>
                <a:ea typeface="Cambria Math" panose="02040503050406030204" pitchFamily="18" charset="0"/>
              </a:rPr>
              <a:t>vòng lặp for từ z = 0 đến z = n (thế x</a:t>
            </a:r>
            <a:r>
              <a:rPr lang="vi-VN" sz="2000" baseline="-25000" dirty="0">
                <a:solidFill>
                  <a:schemeClr val="bg1"/>
                </a:solidFill>
                <a:latin typeface="+mj-lt"/>
                <a:ea typeface="Cambria Math" panose="02040503050406030204" pitchFamily="18" charset="0"/>
              </a:rPr>
              <a:t>j</a:t>
            </a:r>
            <a:r>
              <a:rPr lang="vi-VN" sz="2000" dirty="0">
                <a:solidFill>
                  <a:schemeClr val="bg1"/>
                </a:solidFill>
                <a:latin typeface="+mj-lt"/>
                <a:ea typeface="Cambria Math" panose="02040503050406030204" pitchFamily="18" charset="0"/>
              </a:rPr>
              <a:t> vào x</a:t>
            </a:r>
            <a:r>
              <a:rPr lang="vi-VN" sz="2000" baseline="-25000" dirty="0">
                <a:solidFill>
                  <a:schemeClr val="bg1"/>
                </a:solidFill>
                <a:latin typeface="+mj-lt"/>
                <a:ea typeface="Cambria Math" panose="02040503050406030204" pitchFamily="18" charset="0"/>
              </a:rPr>
              <a:t>i</a:t>
            </a:r>
            <a:r>
              <a:rPr lang="vi-VN" sz="2000" dirty="0">
                <a:solidFill>
                  <a:schemeClr val="bg1"/>
                </a:solidFill>
                <a:latin typeface="+mj-lt"/>
                <a:ea typeface="Cambria Math" panose="02040503050406030204" pitchFamily="18" charset="0"/>
              </a:rPr>
              <a:t>) </a:t>
            </a:r>
          </a:p>
          <a:p>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[z][i] </a:t>
            </a:r>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[z][i] </a:t>
            </a:r>
            <a:r>
              <a:rPr lang="vi-VN" sz="2000" dirty="0">
                <a:solidFill>
                  <a:schemeClr val="bg1"/>
                </a:solidFill>
                <a:latin typeface="+mj-lt"/>
                <a:ea typeface="Cambria Math" panose="02040503050406030204" pitchFamily="18" charset="0"/>
              </a:rPr>
              <a:t>+ tmp*x</a:t>
            </a:r>
            <a:r>
              <a:rPr lang="vi-VN" sz="2000" baseline="-25000" dirty="0">
                <a:solidFill>
                  <a:schemeClr val="bg1"/>
                </a:solidFill>
                <a:latin typeface="+mj-lt"/>
                <a:ea typeface="Cambria Math" panose="02040503050406030204" pitchFamily="18" charset="0"/>
              </a:rPr>
              <a:t>[z][j-1]</a:t>
            </a:r>
          </a:p>
          <a:p>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[j][i] </a:t>
            </a:r>
            <a:r>
              <a:rPr lang="vi-VN" sz="2000" dirty="0">
                <a:solidFill>
                  <a:schemeClr val="bg1"/>
                </a:solidFill>
                <a:latin typeface="+mj-lt"/>
                <a:ea typeface="Cambria Math" panose="02040503050406030204" pitchFamily="18" charset="0"/>
              </a:rPr>
              <a:t>= x</a:t>
            </a:r>
            <a:r>
              <a:rPr lang="vi-VN" sz="2000" baseline="-25000" dirty="0">
                <a:solidFill>
                  <a:schemeClr val="bg1"/>
                </a:solidFill>
                <a:latin typeface="+mj-lt"/>
                <a:ea typeface="Cambria Math" panose="02040503050406030204" pitchFamily="18" charset="0"/>
              </a:rPr>
              <a:t>[j][i] </a:t>
            </a:r>
            <a:r>
              <a:rPr lang="vi-VN" sz="2000" dirty="0">
                <a:solidFill>
                  <a:schemeClr val="bg1"/>
                </a:solidFill>
                <a:latin typeface="+mj-lt"/>
                <a:ea typeface="Cambria Math" panose="02040503050406030204" pitchFamily="18" charset="0"/>
              </a:rPr>
              <a:t>– tmp</a:t>
            </a:r>
          </a:p>
          <a:p>
            <a:r>
              <a:rPr lang="vi-VN" sz="2000" dirty="0" smtClean="0">
                <a:solidFill>
                  <a:schemeClr val="bg1"/>
                </a:solidFill>
                <a:latin typeface="+mj-lt"/>
                <a:ea typeface="Cambria Math" panose="02040503050406030204" pitchFamily="18" charset="0"/>
              </a:rPr>
              <a:t>Cuối </a:t>
            </a:r>
            <a:r>
              <a:rPr lang="vi-VN" sz="2000" dirty="0">
                <a:solidFill>
                  <a:schemeClr val="bg1"/>
                </a:solidFill>
                <a:latin typeface="+mj-lt"/>
                <a:ea typeface="Cambria Math" panose="02040503050406030204" pitchFamily="18" charset="0"/>
              </a:rPr>
              <a:t>cùng thu được các vector nghiệm</a:t>
            </a:r>
          </a:p>
          <a:p>
            <a:r>
              <a:rPr lang="vi-VN" sz="2000" dirty="0">
                <a:solidFill>
                  <a:schemeClr val="bg1"/>
                </a:solidFill>
                <a:latin typeface="+mj-lt"/>
                <a:ea typeface="Cambria Math" panose="02040503050406030204" pitchFamily="18" charset="0"/>
              </a:rPr>
              <a:t>Sau đó in ra nghiệm</a:t>
            </a:r>
          </a:p>
          <a:p>
            <a:r>
              <a:rPr lang="vi-VN" sz="2000" dirty="0">
                <a:solidFill>
                  <a:schemeClr val="bg1"/>
                </a:solidFill>
                <a:latin typeface="+mj-lt"/>
                <a:ea typeface="Cambria Math" panose="02040503050406030204" pitchFamily="18" charset="0"/>
              </a:rPr>
              <a:t>Gói kiểm tra lại nghiệm</a:t>
            </a:r>
          </a:p>
        </p:txBody>
      </p:sp>
    </p:spTree>
    <p:extLst>
      <p:ext uri="{BB962C8B-B14F-4D97-AF65-F5344CB8AC3E}">
        <p14:creationId xmlns:p14="http://schemas.microsoft.com/office/powerpoint/2010/main" val="17097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990600" y="539174"/>
            <a:ext cx="43434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BỐ CỤC</a:t>
            </a:r>
            <a:endParaRPr lang="en-US" sz="3200" dirty="0">
              <a:solidFill>
                <a:schemeClr val="bg1"/>
              </a:solidFill>
              <a:latin typeface="Times New Roman" pitchFamily="18" charset="0"/>
              <a:cs typeface="Times New Roman" pitchFamily="18" charset="0"/>
            </a:endParaRPr>
          </a:p>
        </p:txBody>
      </p:sp>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371600" y="1581150"/>
            <a:ext cx="6553200" cy="1015663"/>
          </a:xfrm>
          <a:prstGeom prst="rect">
            <a:avLst/>
          </a:prstGeom>
          <a:noFill/>
        </p:spPr>
        <p:txBody>
          <a:bodyPr wrap="square" rtlCol="0">
            <a:spAutoFit/>
          </a:bodyPr>
          <a:lstStyle/>
          <a:p>
            <a:pPr marL="285750" indent="-285750">
              <a:buFont typeface="Wingdings" pitchFamily="2" charset="2"/>
              <a:buChar char="v"/>
            </a:pPr>
            <a:r>
              <a:rPr lang="en-US" sz="2000" dirty="0" smtClean="0">
                <a:solidFill>
                  <a:schemeClr val="bg1"/>
                </a:solidFill>
                <a:latin typeface="Times New Roman" pitchFamily="18" charset="0"/>
                <a:cs typeface="Times New Roman" pitchFamily="18" charset="0"/>
              </a:rPr>
              <a:t>CƠ BẢN VỀ HỆ PHƯƠNG TRÌNH TUYẾN TÍNH</a:t>
            </a:r>
          </a:p>
          <a:p>
            <a:pPr marL="285750" indent="-285750">
              <a:buFont typeface="Wingdings" pitchFamily="2" charset="2"/>
              <a:buChar char="v"/>
            </a:pPr>
            <a:r>
              <a:rPr lang="en-US" sz="2000" dirty="0" smtClean="0">
                <a:solidFill>
                  <a:schemeClr val="bg1"/>
                </a:solidFill>
                <a:latin typeface="Times New Roman" pitchFamily="18" charset="0"/>
                <a:cs typeface="Times New Roman" pitchFamily="18" charset="0"/>
              </a:rPr>
              <a:t>PHƯƠNG PHÁP GAUSS VÀ VÍ DỤ</a:t>
            </a:r>
          </a:p>
          <a:p>
            <a:pPr marL="285750" indent="-285750">
              <a:buFont typeface="Wingdings" pitchFamily="2" charset="2"/>
              <a:buChar char="v"/>
            </a:pPr>
            <a:r>
              <a:rPr lang="en-US" sz="2000" dirty="0" smtClean="0">
                <a:solidFill>
                  <a:schemeClr val="bg1"/>
                </a:solidFill>
                <a:latin typeface="Times New Roman" pitchFamily="18" charset="0"/>
                <a:cs typeface="Times New Roman" pitchFamily="18" charset="0"/>
              </a:rPr>
              <a:t>THUẬT TOÁN VÀ VÍ DỤ</a:t>
            </a:r>
            <a:endParaRPr lang="en-US" sz="2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87677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
            <a:ext cx="64008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708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609600" y="539174"/>
            <a:ext cx="7772400" cy="492443"/>
          </a:xfrm>
          <a:prstGeom prst="rect">
            <a:avLst/>
          </a:prstGeom>
          <a:noFill/>
        </p:spPr>
        <p:txBody>
          <a:bodyPr wrap="square" rtlCol="0">
            <a:spAutoFit/>
          </a:bodyPr>
          <a:lstStyle/>
          <a:p>
            <a:pPr marL="285750" indent="-285750">
              <a:buFont typeface="Wingdings" pitchFamily="2" charset="2"/>
              <a:buChar char="v"/>
            </a:pPr>
            <a:r>
              <a:rPr lang="en-US" sz="2600" dirty="0">
                <a:solidFill>
                  <a:schemeClr val="bg1"/>
                </a:solidFill>
                <a:latin typeface="Times New Roman" pitchFamily="18" charset="0"/>
                <a:cs typeface="Times New Roman" pitchFamily="18" charset="0"/>
              </a:rPr>
              <a:t>CƠ BẢN VỀ HỆ PHƯƠNG TRÌNH TUYẾN TÍNH</a:t>
            </a:r>
          </a:p>
        </p:txBody>
      </p:sp>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2362200" y="1581150"/>
                <a:ext cx="4688719" cy="11606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chemeClr val="bg1"/>
                              </a:solidFill>
                              <a:latin typeface="Cambria Math" panose="02040503050406030204" pitchFamily="18" charset="0"/>
                              <a:ea typeface="Cambria Math" panose="02040503050406030204" pitchFamily="18" charset="0"/>
                            </a:rPr>
                          </m:ctrlPr>
                        </m:dPr>
                        <m:e>
                          <m:eqArr>
                            <m:eqArrPr>
                              <m:ctrlPr>
                                <a:rPr lang="en-US" i="1" smtClean="0">
                                  <a:solidFill>
                                    <a:schemeClr val="bg1"/>
                                  </a:solidFill>
                                  <a:latin typeface="Cambria Math" panose="02040503050406030204" pitchFamily="18" charset="0"/>
                                  <a:ea typeface="Cambria Math" panose="02040503050406030204" pitchFamily="18" charset="0"/>
                                </a:rPr>
                              </m:ctrlPr>
                            </m:eqArrPr>
                            <m:e>
                              <m:sSub>
                                <m:sSubPr>
                                  <m:ctrlPr>
                                    <a:rPr lang="en-US" i="1">
                                      <a:solidFill>
                                        <a:schemeClr val="bg1"/>
                                      </a:solidFill>
                                      <a:latin typeface="Cambria Math" panose="02040503050406030204" pitchFamily="18" charset="0"/>
                                      <a:ea typeface="Cambria Math" panose="02040503050406030204" pitchFamily="18" charset="0"/>
                                    </a:rPr>
                                  </m:ctrlPr>
                                </m:sSubPr>
                                <m:e>
                                  <m:r>
                                    <m:rPr>
                                      <m:nor/>
                                    </m:rPr>
                                    <a:rPr lang="en-US" dirty="0">
                                      <a:solidFill>
                                        <a:schemeClr val="bg1"/>
                                      </a:solidFill>
                                      <a:latin typeface="Times New Roman" pitchFamily="18" charset="0"/>
                                      <a:cs typeface="Times New Roman" pitchFamily="18" charset="0"/>
                                    </a:rPr>
                                    <m:t>E</m:t>
                                  </m:r>
                                  <m:r>
                                    <m:rPr>
                                      <m:nor/>
                                    </m:rPr>
                                    <a:rPr lang="en-US" baseline="-25000" dirty="0">
                                      <a:solidFill>
                                        <a:schemeClr val="bg1"/>
                                      </a:solidFill>
                                      <a:latin typeface="Times New Roman" pitchFamily="18" charset="0"/>
                                      <a:cs typeface="Times New Roman" pitchFamily="18" charset="0"/>
                                    </a:rPr>
                                    <m:t>1</m:t>
                                  </m:r>
                                  <m:r>
                                    <m:rPr>
                                      <m:nor/>
                                    </m:rPr>
                                    <a:rPr lang="en-US" dirty="0">
                                      <a:solidFill>
                                        <a:schemeClr val="bg1"/>
                                      </a:solidFill>
                                      <a:latin typeface="Times New Roman" pitchFamily="18" charset="0"/>
                                      <a:cs typeface="Times New Roman" pitchFamily="18" charset="0"/>
                                    </a:rPr>
                                    <m:t>:</m:t>
                                  </m:r>
                                  <m:r>
                                    <a:rPr lang="en-US" b="0" i="1" dirty="0" smtClean="0">
                                      <a:solidFill>
                                        <a:schemeClr val="bg1"/>
                                      </a:solidFill>
                                      <a:latin typeface="Cambria Math"/>
                                      <a:cs typeface="Times New Roman" pitchFamily="18" charset="0"/>
                                    </a:rPr>
                                    <m:t> </m:t>
                                  </m:r>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11</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1</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12</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2</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1</m:t>
                                  </m:r>
                                  <m:r>
                                    <a:rPr lang="en-US" i="1">
                                      <a:solidFill>
                                        <a:schemeClr val="bg1"/>
                                      </a:solidFill>
                                      <a:latin typeface="Cambria Math" panose="02040503050406030204" pitchFamily="18" charset="0"/>
                                      <a:ea typeface="Cambria Math" panose="02040503050406030204" pitchFamily="18" charset="0"/>
                                    </a:rPr>
                                    <m:t>𝑛</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𝑛</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𝑏</m:t>
                                  </m:r>
                                </m:e>
                                <m:sub>
                                  <m:r>
                                    <a:rPr lang="en-US" i="1">
                                      <a:solidFill>
                                        <a:schemeClr val="bg1"/>
                                      </a:solidFill>
                                      <a:latin typeface="Cambria Math" panose="02040503050406030204" pitchFamily="18" charset="0"/>
                                      <a:ea typeface="Cambria Math" panose="02040503050406030204" pitchFamily="18" charset="0"/>
                                    </a:rPr>
                                    <m:t>1</m:t>
                                  </m:r>
                                </m:sub>
                              </m:sSub>
                            </m:e>
                            <m:e>
                              <m:r>
                                <m:rPr>
                                  <m:nor/>
                                </m:rPr>
                                <a:rPr lang="en-US" dirty="0">
                                  <a:solidFill>
                                    <a:schemeClr val="bg1"/>
                                  </a:solidFill>
                                  <a:latin typeface="Times New Roman" pitchFamily="18" charset="0"/>
                                  <a:cs typeface="Times New Roman" pitchFamily="18" charset="0"/>
                                </a:rPr>
                                <m:t>E</m:t>
                              </m:r>
                              <m:r>
                                <m:rPr>
                                  <m:nor/>
                                </m:rPr>
                                <a:rPr lang="en-US" baseline="-25000" dirty="0">
                                  <a:solidFill>
                                    <a:schemeClr val="bg1"/>
                                  </a:solidFill>
                                  <a:latin typeface="Times New Roman" pitchFamily="18" charset="0"/>
                                  <a:cs typeface="Times New Roman" pitchFamily="18" charset="0"/>
                                </a:rPr>
                                <m:t>2</m:t>
                              </m:r>
                              <m:r>
                                <m:rPr>
                                  <m:nor/>
                                </m:rPr>
                                <a:rPr lang="en-US" dirty="0">
                                  <a:solidFill>
                                    <a:schemeClr val="bg1"/>
                                  </a:solidFill>
                                  <a:latin typeface="Times New Roman" pitchFamily="18" charset="0"/>
                                  <a:cs typeface="Times New Roman" pitchFamily="18" charset="0"/>
                                </a:rPr>
                                <m:t>: </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21</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1</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22</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2</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2</m:t>
                                  </m:r>
                                  <m:r>
                                    <a:rPr lang="en-US" i="1">
                                      <a:solidFill>
                                        <a:schemeClr val="bg1"/>
                                      </a:solidFill>
                                      <a:latin typeface="Cambria Math" panose="02040503050406030204" pitchFamily="18" charset="0"/>
                                      <a:ea typeface="Cambria Math" panose="02040503050406030204" pitchFamily="18" charset="0"/>
                                    </a:rPr>
                                    <m:t>𝑛</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𝑛</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𝑏</m:t>
                                  </m:r>
                                </m:e>
                                <m:sub>
                                  <m:r>
                                    <a:rPr lang="en-US" i="1">
                                      <a:solidFill>
                                        <a:schemeClr val="bg1"/>
                                      </a:solidFill>
                                      <a:latin typeface="Cambria Math" panose="02040503050406030204" pitchFamily="18" charset="0"/>
                                      <a:ea typeface="Cambria Math" panose="02040503050406030204" pitchFamily="18" charset="0"/>
                                    </a:rPr>
                                    <m:t>2</m:t>
                                  </m:r>
                                </m:sub>
                              </m:sSub>
                            </m:e>
                            <m:e>
                              <m:r>
                                <a:rPr lang="en-US" i="1">
                                  <a:solidFill>
                                    <a:schemeClr val="bg1"/>
                                  </a:solidFill>
                                  <a:latin typeface="Cambria Math" panose="02040503050406030204" pitchFamily="18" charset="0"/>
                                  <a:ea typeface="Cambria Math" panose="02040503050406030204" pitchFamily="18" charset="0"/>
                                </a:rPr>
                                <m:t>…</m:t>
                              </m:r>
                            </m:e>
                            <m:e>
                              <m:r>
                                <m:rPr>
                                  <m:nor/>
                                </m:rPr>
                                <a:rPr lang="en-US" dirty="0">
                                  <a:solidFill>
                                    <a:schemeClr val="bg1"/>
                                  </a:solidFill>
                                  <a:latin typeface="Times New Roman" pitchFamily="18" charset="0"/>
                                  <a:cs typeface="Times New Roman" pitchFamily="18" charset="0"/>
                                </a:rPr>
                                <m:t>E</m:t>
                              </m:r>
                              <m:r>
                                <m:rPr>
                                  <m:nor/>
                                </m:rPr>
                                <a:rPr lang="en-US" baseline="-25000" dirty="0">
                                  <a:solidFill>
                                    <a:schemeClr val="bg1"/>
                                  </a:solidFill>
                                  <a:latin typeface="Times New Roman" pitchFamily="18" charset="0"/>
                                  <a:cs typeface="Times New Roman" pitchFamily="18" charset="0"/>
                                </a:rPr>
                                <m:t>n</m:t>
                              </m:r>
                              <m:r>
                                <m:rPr>
                                  <m:nor/>
                                </m:rPr>
                                <a:rPr lang="en-US" dirty="0">
                                  <a:solidFill>
                                    <a:schemeClr val="bg1"/>
                                  </a:solidFill>
                                  <a:latin typeface="Times New Roman" pitchFamily="18" charset="0"/>
                                  <a:cs typeface="Times New Roman"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a:ea typeface="Cambria Math" panose="02040503050406030204" pitchFamily="18" charset="0"/>
                                    </a:rPr>
                                    <m:t> </m:t>
                                  </m:r>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𝑚</m:t>
                                  </m:r>
                                  <m:r>
                                    <a:rPr lang="en-US" i="1">
                                      <a:solidFill>
                                        <a:schemeClr val="bg1"/>
                                      </a:solidFill>
                                      <a:latin typeface="Cambria Math" panose="02040503050406030204" pitchFamily="18" charset="0"/>
                                      <a:ea typeface="Cambria Math" panose="02040503050406030204" pitchFamily="18" charset="0"/>
                                    </a:rPr>
                                    <m:t>1</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1</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𝑚</m:t>
                                  </m:r>
                                  <m:r>
                                    <a:rPr lang="en-US" i="1">
                                      <a:solidFill>
                                        <a:schemeClr val="bg1"/>
                                      </a:solidFill>
                                      <a:latin typeface="Cambria Math" panose="02040503050406030204" pitchFamily="18" charset="0"/>
                                      <a:ea typeface="Cambria Math" panose="02040503050406030204" pitchFamily="18" charset="0"/>
                                    </a:rPr>
                                    <m:t>2</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2</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𝑎</m:t>
                                  </m:r>
                                </m:e>
                                <m:sub>
                                  <m:r>
                                    <a:rPr lang="en-US" i="1">
                                      <a:solidFill>
                                        <a:schemeClr val="bg1"/>
                                      </a:solidFill>
                                      <a:latin typeface="Cambria Math" panose="02040503050406030204" pitchFamily="18" charset="0"/>
                                      <a:ea typeface="Cambria Math" panose="02040503050406030204" pitchFamily="18" charset="0"/>
                                    </a:rPr>
                                    <m:t>𝑚𝑛</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𝑥</m:t>
                                  </m:r>
                                </m:e>
                                <m:sub>
                                  <m:r>
                                    <a:rPr lang="en-US" i="1">
                                      <a:solidFill>
                                        <a:schemeClr val="bg1"/>
                                      </a:solidFill>
                                      <a:latin typeface="Cambria Math" panose="02040503050406030204" pitchFamily="18" charset="0"/>
                                      <a:ea typeface="Cambria Math" panose="02040503050406030204" pitchFamily="18" charset="0"/>
                                    </a:rPr>
                                    <m:t>𝑛</m:t>
                                  </m:r>
                                </m:sub>
                              </m:sSub>
                              <m:r>
                                <a:rPr lang="en-US" i="1">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𝑏</m:t>
                                  </m:r>
                                </m:e>
                                <m:sub>
                                  <m:r>
                                    <a:rPr lang="en-US" b="0" i="1" smtClean="0">
                                      <a:solidFill>
                                        <a:schemeClr val="bg1"/>
                                      </a:solidFill>
                                      <a:latin typeface="Cambria Math"/>
                                      <a:ea typeface="Cambria Math" panose="02040503050406030204" pitchFamily="18" charset="0"/>
                                    </a:rPr>
                                    <m:t>𝑛</m:t>
                                  </m:r>
                                </m:sub>
                              </m:sSub>
                            </m:e>
                          </m:eqArr>
                          <m:r>
                            <a:rPr lang="vi-VN" i="1">
                              <a:solidFill>
                                <a:schemeClr val="bg1"/>
                              </a:solidFill>
                              <a:latin typeface="Cambria Math" panose="02040503050406030204" pitchFamily="18" charset="0"/>
                              <a:ea typeface="Cambria Math" panose="02040503050406030204" pitchFamily="18" charset="0"/>
                            </a:rPr>
                            <m:t>   </m:t>
                          </m:r>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1</m:t>
                          </m:r>
                          <m:r>
                            <a:rPr lang="en-US" i="1">
                              <a:solidFill>
                                <a:schemeClr val="bg1"/>
                              </a:solidFill>
                              <a:latin typeface="Cambria Math" panose="02040503050406030204" pitchFamily="18" charset="0"/>
                              <a:ea typeface="Cambria Math" panose="02040503050406030204" pitchFamily="18" charset="0"/>
                            </a:rPr>
                            <m:t>)</m:t>
                          </m:r>
                        </m:e>
                      </m:d>
                    </m:oMath>
                  </m:oMathPara>
                </a14:m>
                <a:endParaRPr lang="vi-VN" dirty="0">
                  <a:solidFill>
                    <a:schemeClr val="bg1"/>
                  </a:solidFill>
                  <a:latin typeface="Times New Roman" pitchFamily="18" charset="0"/>
                  <a:ea typeface="Cambria Math" panose="02040503050406030204"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362200" y="1581150"/>
                <a:ext cx="4688719" cy="116063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9600" y="2952750"/>
                <a:ext cx="6172200" cy="1352165"/>
              </a:xfrm>
              <a:prstGeom prst="rect">
                <a:avLst/>
              </a:prstGeom>
            </p:spPr>
            <p:txBody>
              <a:bodyPr wrap="square">
                <a:spAutoFit/>
              </a:bodyPr>
              <a:lstStyle/>
              <a:p>
                <a:r>
                  <a:rPr lang="vi-VN" sz="2000" dirty="0" smtClean="0">
                    <a:solidFill>
                      <a:schemeClr val="bg1"/>
                    </a:solidFill>
                    <a:latin typeface="+mj-lt"/>
                    <a:ea typeface="Cambria Math" panose="02040503050406030204" pitchFamily="18" charset="0"/>
                  </a:rPr>
                  <a:t>Đây </a:t>
                </a:r>
                <a:r>
                  <a:rPr lang="vi-VN" sz="2000" dirty="0" err="1">
                    <a:solidFill>
                      <a:schemeClr val="bg1"/>
                    </a:solidFill>
                    <a:latin typeface="+mj-lt"/>
                    <a:ea typeface="Cambria Math" panose="02040503050406030204" pitchFamily="18" charset="0"/>
                  </a:rPr>
                  <a:t>là</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một</a:t>
                </a:r>
                <a:r>
                  <a:rPr lang="vi-VN" sz="2000" dirty="0">
                    <a:solidFill>
                      <a:schemeClr val="bg1"/>
                    </a:solidFill>
                    <a:latin typeface="+mj-lt"/>
                    <a:ea typeface="Cambria Math" panose="02040503050406030204" pitchFamily="18" charset="0"/>
                  </a:rPr>
                  <a:t> phương </a:t>
                </a:r>
                <a:r>
                  <a:rPr lang="vi-VN" sz="2000" dirty="0" err="1">
                    <a:solidFill>
                      <a:schemeClr val="bg1"/>
                    </a:solidFill>
                    <a:latin typeface="+mj-lt"/>
                    <a:ea typeface="Cambria Math" panose="02040503050406030204" pitchFamily="18" charset="0"/>
                  </a:rPr>
                  <a:t>trình</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đại</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số</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tuyến</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tính</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gồm</a:t>
                </a:r>
                <a:r>
                  <a:rPr lang="vi-VN" sz="2000" dirty="0">
                    <a:solidFill>
                      <a:schemeClr val="bg1"/>
                    </a:solidFill>
                    <a:latin typeface="+mj-lt"/>
                    <a:ea typeface="Cambria Math" panose="02040503050406030204" pitchFamily="18" charset="0"/>
                  </a:rPr>
                  <a:t> n </a:t>
                </a:r>
                <a:r>
                  <a:rPr lang="vi-VN" sz="2000" dirty="0" err="1">
                    <a:solidFill>
                      <a:schemeClr val="bg1"/>
                    </a:solidFill>
                    <a:latin typeface="+mj-lt"/>
                    <a:ea typeface="Cambria Math" panose="02040503050406030204" pitchFamily="18" charset="0"/>
                  </a:rPr>
                  <a:t>ẩn</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và</a:t>
                </a:r>
                <a:r>
                  <a:rPr lang="vi-VN" sz="2000" dirty="0">
                    <a:solidFill>
                      <a:schemeClr val="bg1"/>
                    </a:solidFill>
                    <a:latin typeface="+mj-lt"/>
                    <a:ea typeface="Cambria Math" panose="02040503050406030204" pitchFamily="18" charset="0"/>
                  </a:rPr>
                  <a:t> m phương </a:t>
                </a:r>
                <a:r>
                  <a:rPr lang="vi-VN" sz="2000" dirty="0" err="1">
                    <a:solidFill>
                      <a:schemeClr val="bg1"/>
                    </a:solidFill>
                    <a:latin typeface="+mj-lt"/>
                    <a:ea typeface="Cambria Math" panose="02040503050406030204" pitchFamily="18" charset="0"/>
                  </a:rPr>
                  <a:t>trình</a:t>
                </a:r>
                <a:endParaRPr lang="vi-VN" sz="2000" dirty="0">
                  <a:solidFill>
                    <a:schemeClr val="bg1"/>
                  </a:solidFill>
                  <a:latin typeface="+mj-lt"/>
                  <a:ea typeface="Cambria Math" panose="02040503050406030204" pitchFamily="18" charset="0"/>
                </a:endParaRPr>
              </a:p>
              <a:p>
                <a:r>
                  <a:rPr lang="vi-VN" sz="2000" dirty="0">
                    <a:solidFill>
                      <a:schemeClr val="bg1"/>
                    </a:solidFill>
                    <a:latin typeface="+mj-lt"/>
                    <a:ea typeface="Cambria Math" panose="02040503050406030204" pitchFamily="18" charset="0"/>
                  </a:rPr>
                  <a:t>Trong phạm vi thuyết trình hôm nay </a:t>
                </a:r>
                <a:r>
                  <a:rPr lang="en-US" sz="2000" dirty="0" err="1" smtClean="0">
                    <a:solidFill>
                      <a:schemeClr val="bg1"/>
                    </a:solidFill>
                    <a:latin typeface="Times New Roman" pitchFamily="18" charset="0"/>
                    <a:ea typeface="Cambria Math" panose="02040503050406030204" pitchFamily="18" charset="0"/>
                    <a:cs typeface="Times New Roman" pitchFamily="18" charset="0"/>
                  </a:rPr>
                  <a:t>thì</a:t>
                </a:r>
                <a:r>
                  <a:rPr lang="en-US" sz="2000" dirty="0" smtClean="0">
                    <a:solidFill>
                      <a:schemeClr val="bg1"/>
                    </a:solidFill>
                    <a:latin typeface="Times New Roman" pitchFamily="18" charset="0"/>
                    <a:ea typeface="Cambria Math" panose="02040503050406030204" pitchFamily="18" charset="0"/>
                    <a:cs typeface="Times New Roman" pitchFamily="18" charset="0"/>
                  </a:rPr>
                  <a:t> </a:t>
                </a:r>
                <a:r>
                  <a:rPr lang="vi-VN" sz="2000" dirty="0" smtClean="0">
                    <a:solidFill>
                      <a:schemeClr val="bg1"/>
                    </a:solidFill>
                    <a:latin typeface="+mj-lt"/>
                    <a:ea typeface="Cambria Math" panose="02040503050406030204" pitchFamily="18" charset="0"/>
                  </a:rPr>
                  <a:t>sẽ </a:t>
                </a:r>
                <a:r>
                  <a:rPr lang="vi-VN" sz="2000" dirty="0">
                    <a:solidFill>
                      <a:schemeClr val="bg1"/>
                    </a:solidFill>
                    <a:latin typeface="+mj-lt"/>
                    <a:ea typeface="Cambria Math" panose="02040503050406030204" pitchFamily="18" charset="0"/>
                  </a:rPr>
                  <a:t>đề cập đến các nghiệm </a:t>
                </a:r>
                <a14:m>
                  <m:oMath xmlns:m="http://schemas.openxmlformats.org/officeDocument/2006/math">
                    <m:sSub>
                      <m:sSubPr>
                        <m:ctrlPr>
                          <a:rPr lang="vi-VN" sz="2000" i="1">
                            <a:solidFill>
                              <a:schemeClr val="bg1"/>
                            </a:solidFill>
                            <a:latin typeface="Cambria Math" panose="02040503050406030204" pitchFamily="18" charset="0"/>
                            <a:ea typeface="Cambria Math" panose="02040503050406030204" pitchFamily="18" charset="0"/>
                          </a:rPr>
                        </m:ctrlPr>
                      </m:sSubPr>
                      <m:e>
                        <m:r>
                          <m:rPr>
                            <m:sty m:val="p"/>
                          </m:rPr>
                          <a:rPr lang="vi-VN" sz="2000" i="1">
                            <a:solidFill>
                              <a:schemeClr val="bg1"/>
                            </a:solidFill>
                            <a:latin typeface="Cambria Math"/>
                            <a:ea typeface="Cambria Math" panose="02040503050406030204" pitchFamily="18" charset="0"/>
                          </a:rPr>
                          <m:t>x</m:t>
                        </m:r>
                      </m:e>
                      <m:sub>
                        <m:r>
                          <m:rPr>
                            <m:sty m:val="p"/>
                          </m:rPr>
                          <a:rPr lang="vi-VN" sz="2000" i="1">
                            <a:solidFill>
                              <a:schemeClr val="bg1"/>
                            </a:solidFill>
                            <a:latin typeface="Cambria Math"/>
                            <a:ea typeface="Cambria Math" panose="02040503050406030204" pitchFamily="18" charset="0"/>
                          </a:rPr>
                          <m:t>n</m:t>
                        </m:r>
                        <m:r>
                          <a:rPr lang="vi-VN" sz="2000" i="1">
                            <a:solidFill>
                              <a:schemeClr val="bg1"/>
                            </a:solidFill>
                            <a:latin typeface="Cambria Math"/>
                            <a:ea typeface="Cambria Math" panose="02040503050406030204" pitchFamily="18" charset="0"/>
                          </a:rPr>
                          <m:t> </m:t>
                        </m:r>
                      </m:sub>
                    </m:sSub>
                  </m:oMath>
                </a14:m>
                <a:r>
                  <a:rPr lang="vi-VN" sz="2000" dirty="0" err="1">
                    <a:solidFill>
                      <a:schemeClr val="bg1"/>
                    </a:solidFill>
                    <a:latin typeface="+mj-lt"/>
                    <a:ea typeface="Cambria Math" panose="02040503050406030204" pitchFamily="18" charset="0"/>
                  </a:rPr>
                  <a:t>và</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hệ</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số</a:t>
                </a:r>
                <a:r>
                  <a:rPr lang="vi-VN" sz="2000" dirty="0">
                    <a:solidFill>
                      <a:schemeClr val="bg1"/>
                    </a:solidFill>
                    <a:latin typeface="+mj-lt"/>
                    <a:ea typeface="Cambria Math" panose="02040503050406030204" pitchFamily="18" charset="0"/>
                  </a:rPr>
                  <a:t> </a:t>
                </a:r>
                <a14:m>
                  <m:oMath xmlns:m="http://schemas.openxmlformats.org/officeDocument/2006/math">
                    <m:sSub>
                      <m:sSubPr>
                        <m:ctrlPr>
                          <a:rPr lang="vi-VN" sz="2000" i="1">
                            <a:solidFill>
                              <a:schemeClr val="bg1"/>
                            </a:solidFill>
                            <a:latin typeface="Cambria Math" panose="02040503050406030204" pitchFamily="18" charset="0"/>
                            <a:ea typeface="Cambria Math" panose="02040503050406030204" pitchFamily="18" charset="0"/>
                          </a:rPr>
                        </m:ctrlPr>
                      </m:sSubPr>
                      <m:e>
                        <m:r>
                          <m:rPr>
                            <m:sty m:val="p"/>
                          </m:rPr>
                          <a:rPr lang="vi-VN" sz="2000" i="1">
                            <a:solidFill>
                              <a:schemeClr val="bg1"/>
                            </a:solidFill>
                            <a:latin typeface="Cambria Math"/>
                            <a:ea typeface="Cambria Math" panose="02040503050406030204" pitchFamily="18" charset="0"/>
                          </a:rPr>
                          <m:t>a</m:t>
                        </m:r>
                      </m:e>
                      <m:sub>
                        <m:r>
                          <m:rPr>
                            <m:sty m:val="p"/>
                          </m:rPr>
                          <a:rPr lang="vi-VN" sz="2000" i="1">
                            <a:solidFill>
                              <a:schemeClr val="bg1"/>
                            </a:solidFill>
                            <a:latin typeface="Cambria Math"/>
                            <a:ea typeface="Cambria Math" panose="02040503050406030204" pitchFamily="18" charset="0"/>
                          </a:rPr>
                          <m:t>ij</m:t>
                        </m:r>
                      </m:sub>
                    </m:sSub>
                  </m:oMath>
                </a14:m>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là</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số</a:t>
                </a:r>
                <a:r>
                  <a:rPr lang="vi-VN" sz="2000" dirty="0">
                    <a:solidFill>
                      <a:schemeClr val="bg1"/>
                    </a:solidFill>
                    <a:latin typeface="+mj-lt"/>
                    <a:ea typeface="Cambria Math" panose="02040503050406030204" pitchFamily="18" charset="0"/>
                  </a:rPr>
                  <a:t> </a:t>
                </a:r>
                <a:r>
                  <a:rPr lang="vi-VN" sz="2000" dirty="0" err="1">
                    <a:solidFill>
                      <a:schemeClr val="bg1"/>
                    </a:solidFill>
                    <a:latin typeface="+mj-lt"/>
                    <a:ea typeface="Cambria Math" panose="02040503050406030204" pitchFamily="18" charset="0"/>
                  </a:rPr>
                  <a:t>thực</a:t>
                </a:r>
                <a:endParaRPr lang="en-US" sz="2000" dirty="0">
                  <a:solidFill>
                    <a:schemeClr val="bg1"/>
                  </a:solidFill>
                  <a:latin typeface="+mj-lt"/>
                  <a:ea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09600" y="2952750"/>
                <a:ext cx="6172200" cy="1352165"/>
              </a:xfrm>
              <a:prstGeom prst="rect">
                <a:avLst/>
              </a:prstGeom>
              <a:blipFill rotWithShape="1">
                <a:blip r:embed="rId4"/>
                <a:stretch>
                  <a:fillRect l="-987" t="-2252" b="-4955"/>
                </a:stretch>
              </a:blipFill>
            </p:spPr>
            <p:txBody>
              <a:bodyPr/>
              <a:lstStyle/>
              <a:p>
                <a:r>
                  <a:rPr lang="en-US">
                    <a:noFill/>
                  </a:rPr>
                  <a:t> </a:t>
                </a:r>
              </a:p>
            </p:txBody>
          </p:sp>
        </mc:Fallback>
      </mc:AlternateContent>
    </p:spTree>
    <p:extLst>
      <p:ext uri="{BB962C8B-B14F-4D97-AF65-F5344CB8AC3E}">
        <p14:creationId xmlns:p14="http://schemas.microsoft.com/office/powerpoint/2010/main" val="23466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707065" y="502682"/>
            <a:ext cx="5633484" cy="523220"/>
          </a:xfrm>
          <a:prstGeom prst="rect">
            <a:avLst/>
          </a:prstGeom>
          <a:noFill/>
        </p:spPr>
        <p:txBody>
          <a:bodyPr wrap="square" rtlCol="0">
            <a:spAutoFit/>
          </a:bodyPr>
          <a:lstStyle/>
          <a:p>
            <a:r>
              <a:rPr lang="en-US" sz="2800" dirty="0" smtClean="0">
                <a:solidFill>
                  <a:schemeClr val="bg1"/>
                </a:solidFill>
                <a:latin typeface="Times New Roman" pitchFamily="18" charset="0"/>
                <a:cs typeface="Times New Roman" pitchFamily="18" charset="0"/>
              </a:rPr>
              <a:t>DẠNG MA TRẬN CỦA HỆ</a:t>
            </a:r>
            <a:endParaRPr lang="en-US" sz="2800" dirty="0">
              <a:solidFill>
                <a:schemeClr val="bg1"/>
              </a:solidFill>
              <a:latin typeface="Times New Roman" pitchFamily="18" charset="0"/>
              <a:cs typeface="Times New Roman" pitchFamily="18" charset="0"/>
            </a:endParaRPr>
          </a:p>
        </p:txBody>
      </p:sp>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914400" y="1428750"/>
            <a:ext cx="2514600" cy="369332"/>
          </a:xfrm>
          <a:prstGeom prst="rect">
            <a:avLst/>
          </a:prstGeom>
          <a:noFill/>
        </p:spPr>
        <p:txBody>
          <a:bodyPr wrap="squar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81000" y="1428750"/>
                <a:ext cx="8382000" cy="2408223"/>
              </a:xfrm>
              <a:prstGeom prst="rect">
                <a:avLst/>
              </a:prstGeom>
              <a:noFill/>
            </p:spPr>
            <p:txBody>
              <a:bodyPr wrap="square" rtlCol="0">
                <a:spAutoFit/>
              </a:bodyPr>
              <a:lstStyle/>
              <a:p>
                <a:pPr marL="285750" indent="-285750">
                  <a:buFont typeface="Wingdings" pitchFamily="2" charset="2"/>
                  <a:buChar char="Ø"/>
                </a:pPr>
                <a:r>
                  <a:rPr lang="en-US" dirty="0" smtClean="0">
                    <a:solidFill>
                      <a:schemeClr val="bg1"/>
                    </a:solidFill>
                    <a:latin typeface="Times New Roman" pitchFamily="18" charset="0"/>
                    <a:cs typeface="Times New Roman" pitchFamily="18" charset="0"/>
                  </a:rPr>
                  <a:t>DẠNG AX = B</a:t>
                </a:r>
              </a:p>
              <a:p>
                <a:pPr marL="285750" indent="-285750">
                  <a:buFont typeface="Wingdings" pitchFamily="2" charset="2"/>
                  <a:buChar char="Ø"/>
                </a:pPr>
                <a:r>
                  <a:rPr lang="vi-VN" dirty="0">
                    <a:solidFill>
                      <a:schemeClr val="bg1"/>
                    </a:solidFill>
                    <a:latin typeface="+mj-lt"/>
                    <a:ea typeface="Cambria Math" panose="02040503050406030204" pitchFamily="18" charset="0"/>
                  </a:rPr>
                  <a:t>A</a:t>
                </a:r>
                <a14:m>
                  <m:oMath xmlns:m="http://schemas.openxmlformats.org/officeDocument/2006/math">
                    <m:r>
                      <a:rPr lang="vi-VN">
                        <a:solidFill>
                          <a:schemeClr val="bg1"/>
                        </a:solidFill>
                        <a:latin typeface="Cambria Math"/>
                        <a:ea typeface="Cambria Math" panose="02040503050406030204" pitchFamily="18" charset="0"/>
                      </a:rPr>
                      <m:t> =</m:t>
                    </m:r>
                    <m:d>
                      <m:dPr>
                        <m:begChr m:val="["/>
                        <m:endChr m:val="]"/>
                        <m:ctrlPr>
                          <a:rPr lang="en-US" i="1">
                            <a:solidFill>
                              <a:schemeClr val="bg1"/>
                            </a:solidFill>
                            <a:latin typeface="Cambria Math" panose="02040503050406030204" pitchFamily="18" charset="0"/>
                            <a:ea typeface="Cambria Math" panose="02040503050406030204" pitchFamily="18" charset="0"/>
                          </a:rPr>
                        </m:ctrlPr>
                      </m:dPr>
                      <m:e>
                        <m:m>
                          <m:mPr>
                            <m:plcHide m:val="on"/>
                            <m:mcs>
                              <m:mc>
                                <m:mcPr>
                                  <m:count m:val="5"/>
                                  <m:mcJc m:val="center"/>
                                </m:mcPr>
                              </m:mc>
                            </m:mcs>
                            <m:ctrlPr>
                              <a:rPr lang="en-US" i="1">
                                <a:solidFill>
                                  <a:schemeClr val="bg1"/>
                                </a:solidFill>
                                <a:latin typeface="Cambria Math" panose="02040503050406030204" pitchFamily="18" charset="0"/>
                                <a:ea typeface="Cambria Math" panose="02040503050406030204" pitchFamily="18" charset="0"/>
                              </a:rPr>
                            </m:ctrlPr>
                          </m:mP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a:solidFill>
                                        <a:schemeClr val="bg1"/>
                                      </a:solidFill>
                                      <a:latin typeface="Cambria Math"/>
                                      <a:ea typeface="Cambria Math" panose="02040503050406030204" pitchFamily="18" charset="0"/>
                                    </a:rPr>
                                    <m:t>11</m:t>
                                  </m:r>
                                </m:sub>
                              </m:sSub>
                            </m:e>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a:solidFill>
                                        <a:schemeClr val="bg1"/>
                                      </a:solidFill>
                                      <a:latin typeface="Cambria Math"/>
                                      <a:ea typeface="Cambria Math" panose="02040503050406030204" pitchFamily="18" charset="0"/>
                                    </a:rPr>
                                    <m:t>12</m:t>
                                  </m:r>
                                </m:sub>
                              </m:sSub>
                            </m:e>
                            <m:e>
                              <m:r>
                                <a:rPr lang="en-US">
                                  <a:solidFill>
                                    <a:schemeClr val="bg1"/>
                                  </a:solidFill>
                                  <a:latin typeface="Cambria Math"/>
                                  <a:ea typeface="Cambria Math" panose="02040503050406030204" pitchFamily="18" charset="0"/>
                                </a:rPr>
                                <m:t>⋯</m:t>
                              </m:r>
                            </m:e>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a:solidFill>
                                        <a:schemeClr val="bg1"/>
                                      </a:solidFill>
                                      <a:latin typeface="Cambria Math"/>
                                      <a:ea typeface="Cambria Math" panose="02040503050406030204" pitchFamily="18" charset="0"/>
                                    </a:rPr>
                                    <m:t>1</m:t>
                                  </m:r>
                                  <m:r>
                                    <a:rPr lang="en-US" i="1">
                                      <a:solidFill>
                                        <a:schemeClr val="bg1"/>
                                      </a:solidFill>
                                      <a:latin typeface="Cambria Math"/>
                                      <a:ea typeface="Cambria Math" panose="02040503050406030204" pitchFamily="18" charset="0"/>
                                    </a:rPr>
                                    <m:t>𝑛</m:t>
                                  </m:r>
                                </m:sub>
                              </m:sSub>
                            </m:e>
                            <m:e/>
                          </m:m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a:solidFill>
                                        <a:schemeClr val="bg1"/>
                                      </a:solidFill>
                                      <a:latin typeface="Cambria Math"/>
                                      <a:ea typeface="Cambria Math" panose="02040503050406030204" pitchFamily="18" charset="0"/>
                                    </a:rPr>
                                    <m:t>21</m:t>
                                  </m:r>
                                </m:sub>
                              </m:sSub>
                            </m:e>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a:solidFill>
                                        <a:schemeClr val="bg1"/>
                                      </a:solidFill>
                                      <a:latin typeface="Cambria Math"/>
                                      <a:ea typeface="Cambria Math" panose="02040503050406030204" pitchFamily="18" charset="0"/>
                                    </a:rPr>
                                    <m:t>22</m:t>
                                  </m:r>
                                </m:sub>
                              </m:sSub>
                            </m:e>
                            <m:e>
                              <m:r>
                                <a:rPr lang="en-US">
                                  <a:solidFill>
                                    <a:schemeClr val="bg1"/>
                                  </a:solidFill>
                                  <a:latin typeface="Cambria Math"/>
                                  <a:ea typeface="Cambria Math" panose="02040503050406030204" pitchFamily="18" charset="0"/>
                                </a:rPr>
                                <m:t>⋯</m:t>
                              </m:r>
                            </m:e>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a:solidFill>
                                        <a:schemeClr val="bg1"/>
                                      </a:solidFill>
                                      <a:latin typeface="Cambria Math"/>
                                      <a:ea typeface="Cambria Math" panose="02040503050406030204" pitchFamily="18" charset="0"/>
                                    </a:rPr>
                                    <m:t>2</m:t>
                                  </m:r>
                                  <m:r>
                                    <a:rPr lang="en-US" i="1">
                                      <a:solidFill>
                                        <a:schemeClr val="bg1"/>
                                      </a:solidFill>
                                      <a:latin typeface="Cambria Math"/>
                                      <a:ea typeface="Cambria Math" panose="02040503050406030204" pitchFamily="18" charset="0"/>
                                    </a:rPr>
                                    <m:t>𝑛</m:t>
                                  </m:r>
                                </m:sub>
                              </m:sSub>
                            </m:e>
                            <m:e/>
                          </m:mr>
                          <m:mr>
                            <m:e>
                              <m:r>
                                <a:rPr lang="en-US">
                                  <a:solidFill>
                                    <a:schemeClr val="bg1"/>
                                  </a:solidFill>
                                  <a:latin typeface="Cambria Math"/>
                                  <a:ea typeface="Cambria Math" panose="02040503050406030204" pitchFamily="18" charset="0"/>
                                </a:rPr>
                                <m:t>⋮</m:t>
                              </m:r>
                            </m:e>
                            <m:e>
                              <m:r>
                                <a:rPr lang="en-US">
                                  <a:solidFill>
                                    <a:schemeClr val="bg1"/>
                                  </a:solidFill>
                                  <a:latin typeface="Cambria Math"/>
                                  <a:ea typeface="Cambria Math" panose="02040503050406030204" pitchFamily="18" charset="0"/>
                                </a:rPr>
                                <m:t>⋮</m:t>
                              </m:r>
                            </m:e>
                            <m:e>
                              <m:r>
                                <a:rPr lang="en-US">
                                  <a:solidFill>
                                    <a:schemeClr val="bg1"/>
                                  </a:solidFill>
                                  <a:latin typeface="Cambria Math"/>
                                  <a:ea typeface="Cambria Math" panose="02040503050406030204" pitchFamily="18" charset="0"/>
                                </a:rPr>
                                <m:t>⋱</m:t>
                              </m:r>
                            </m:e>
                            <m:e>
                              <m:r>
                                <a:rPr lang="en-US">
                                  <a:solidFill>
                                    <a:schemeClr val="bg1"/>
                                  </a:solidFill>
                                  <a:latin typeface="Cambria Math"/>
                                  <a:ea typeface="Cambria Math" panose="02040503050406030204" pitchFamily="18" charset="0"/>
                                </a:rPr>
                                <m:t>⋮</m:t>
                              </m:r>
                            </m:e>
                            <m:e/>
                          </m:m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i="1">
                                      <a:solidFill>
                                        <a:schemeClr val="bg1"/>
                                      </a:solidFill>
                                      <a:latin typeface="Cambria Math"/>
                                      <a:ea typeface="Cambria Math" panose="02040503050406030204" pitchFamily="18" charset="0"/>
                                    </a:rPr>
                                    <m:t>𝑚</m:t>
                                  </m:r>
                                  <m:r>
                                    <a:rPr lang="en-US">
                                      <a:solidFill>
                                        <a:schemeClr val="bg1"/>
                                      </a:solidFill>
                                      <a:latin typeface="Cambria Math"/>
                                      <a:ea typeface="Cambria Math" panose="02040503050406030204" pitchFamily="18" charset="0"/>
                                    </a:rPr>
                                    <m:t>1</m:t>
                                  </m:r>
                                </m:sub>
                              </m:sSub>
                            </m:e>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i="1">
                                      <a:solidFill>
                                        <a:schemeClr val="bg1"/>
                                      </a:solidFill>
                                      <a:latin typeface="Cambria Math"/>
                                      <a:ea typeface="Cambria Math" panose="02040503050406030204" pitchFamily="18" charset="0"/>
                                    </a:rPr>
                                    <m:t>𝑚</m:t>
                                  </m:r>
                                  <m:r>
                                    <a:rPr lang="en-US">
                                      <a:solidFill>
                                        <a:schemeClr val="bg1"/>
                                      </a:solidFill>
                                      <a:latin typeface="Cambria Math"/>
                                      <a:ea typeface="Cambria Math" panose="02040503050406030204" pitchFamily="18" charset="0"/>
                                    </a:rPr>
                                    <m:t>2</m:t>
                                  </m:r>
                                </m:sub>
                              </m:sSub>
                            </m:e>
                            <m:e>
                              <m:r>
                                <a:rPr lang="en-US">
                                  <a:solidFill>
                                    <a:schemeClr val="bg1"/>
                                  </a:solidFill>
                                  <a:latin typeface="Cambria Math"/>
                                  <a:ea typeface="Cambria Math" panose="02040503050406030204" pitchFamily="18" charset="0"/>
                                </a:rPr>
                                <m:t>⋯</m:t>
                              </m:r>
                            </m:e>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𝑎</m:t>
                                  </m:r>
                                </m:e>
                                <m:sub>
                                  <m:r>
                                    <a:rPr lang="en-US" i="1">
                                      <a:solidFill>
                                        <a:schemeClr val="bg1"/>
                                      </a:solidFill>
                                      <a:latin typeface="Cambria Math"/>
                                      <a:ea typeface="Cambria Math" panose="02040503050406030204" pitchFamily="18" charset="0"/>
                                    </a:rPr>
                                    <m:t>𝑚𝑛</m:t>
                                  </m:r>
                                </m:sub>
                              </m:sSub>
                            </m:e>
                            <m:e/>
                          </m:mr>
                        </m:m>
                      </m:e>
                    </m:d>
                    <m:r>
                      <a:rPr lang="vi-VN">
                        <a:solidFill>
                          <a:schemeClr val="bg1"/>
                        </a:solidFill>
                        <a:latin typeface="Cambria Math"/>
                        <a:ea typeface="Cambria Math" panose="02040503050406030204" pitchFamily="18" charset="0"/>
                      </a:rPr>
                      <m:t> ;</m:t>
                    </m:r>
                    <m:r>
                      <a:rPr lang="vi-VN" i="1">
                        <a:solidFill>
                          <a:schemeClr val="bg1"/>
                        </a:solidFill>
                        <a:latin typeface="Cambria Math"/>
                        <a:ea typeface="Cambria Math" panose="02040503050406030204" pitchFamily="18" charset="0"/>
                      </a:rPr>
                      <m:t>        </m:t>
                    </m:r>
                    <m:r>
                      <a:rPr lang="en-US" i="1">
                        <a:solidFill>
                          <a:schemeClr val="bg1"/>
                        </a:solidFill>
                        <a:latin typeface="Cambria Math"/>
                        <a:ea typeface="Cambria Math" panose="02040503050406030204" pitchFamily="18" charset="0"/>
                      </a:rPr>
                      <m:t>𝑋</m:t>
                    </m:r>
                    <m:r>
                      <a:rPr lang="en-US">
                        <a:solidFill>
                          <a:schemeClr val="bg1"/>
                        </a:solidFill>
                        <a:latin typeface="Cambria Math"/>
                        <a:ea typeface="Cambria Math" panose="02040503050406030204" pitchFamily="18" charset="0"/>
                      </a:rPr>
                      <m:t>=</m:t>
                    </m:r>
                    <m:d>
                      <m:dPr>
                        <m:begChr m:val="["/>
                        <m:endChr m:val="]"/>
                        <m:ctrlPr>
                          <a:rPr lang="en-US" i="1">
                            <a:solidFill>
                              <a:schemeClr val="bg1"/>
                            </a:solidFill>
                            <a:latin typeface="Cambria Math" panose="02040503050406030204" pitchFamily="18" charset="0"/>
                            <a:ea typeface="Cambria Math" panose="02040503050406030204" pitchFamily="18" charset="0"/>
                          </a:rPr>
                        </m:ctrlPr>
                      </m:dPr>
                      <m:e>
                        <m:m>
                          <m:mPr>
                            <m:plcHide m:val="on"/>
                            <m:mcs>
                              <m:mc>
                                <m:mcPr>
                                  <m:count m:val="1"/>
                                  <m:mcJc m:val="center"/>
                                </m:mcPr>
                              </m:mc>
                            </m:mcs>
                            <m:ctrlPr>
                              <a:rPr lang="en-US" i="1">
                                <a:solidFill>
                                  <a:schemeClr val="bg1"/>
                                </a:solidFill>
                                <a:latin typeface="Cambria Math" panose="02040503050406030204" pitchFamily="18" charset="0"/>
                                <a:ea typeface="Cambria Math" panose="02040503050406030204" pitchFamily="18" charset="0"/>
                              </a:rPr>
                            </m:ctrlPr>
                          </m:mP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𝑥</m:t>
                                  </m:r>
                                </m:e>
                                <m:sub>
                                  <m:r>
                                    <a:rPr lang="en-US">
                                      <a:solidFill>
                                        <a:schemeClr val="bg1"/>
                                      </a:solidFill>
                                      <a:latin typeface="Cambria Math"/>
                                      <a:ea typeface="Cambria Math" panose="02040503050406030204" pitchFamily="18" charset="0"/>
                                    </a:rPr>
                                    <m:t>1</m:t>
                                  </m:r>
                                </m:sub>
                              </m:sSub>
                            </m:e>
                          </m:m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𝑥</m:t>
                                  </m:r>
                                </m:e>
                                <m:sub>
                                  <m:r>
                                    <a:rPr lang="en-US">
                                      <a:solidFill>
                                        <a:schemeClr val="bg1"/>
                                      </a:solidFill>
                                      <a:latin typeface="Cambria Math"/>
                                      <a:ea typeface="Cambria Math" panose="02040503050406030204" pitchFamily="18" charset="0"/>
                                    </a:rPr>
                                    <m:t>2</m:t>
                                  </m:r>
                                </m:sub>
                              </m:sSub>
                            </m:e>
                          </m:mr>
                          <m:mr>
                            <m:e>
                              <m:r>
                                <a:rPr lang="en-US">
                                  <a:solidFill>
                                    <a:schemeClr val="bg1"/>
                                  </a:solidFill>
                                  <a:latin typeface="Cambria Math"/>
                                  <a:ea typeface="Cambria Math" panose="02040503050406030204" pitchFamily="18" charset="0"/>
                                </a:rPr>
                                <m:t>⋮</m:t>
                              </m:r>
                            </m:e>
                          </m:m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𝑥</m:t>
                                  </m:r>
                                </m:e>
                                <m:sub>
                                  <m:r>
                                    <a:rPr lang="en-US" i="1">
                                      <a:solidFill>
                                        <a:schemeClr val="bg1"/>
                                      </a:solidFill>
                                      <a:latin typeface="Cambria Math"/>
                                      <a:ea typeface="Cambria Math" panose="02040503050406030204" pitchFamily="18" charset="0"/>
                                    </a:rPr>
                                    <m:t>𝑛</m:t>
                                  </m:r>
                                </m:sub>
                              </m:sSub>
                            </m:e>
                          </m:mr>
                        </m:m>
                      </m:e>
                    </m:d>
                  </m:oMath>
                </a14:m>
                <a:r>
                  <a:rPr lang="vi-VN" dirty="0">
                    <a:solidFill>
                      <a:schemeClr val="bg1"/>
                    </a:solidFill>
                    <a:latin typeface="+mj-lt"/>
                    <a:ea typeface="Cambria Math" panose="02040503050406030204" pitchFamily="18" charset="0"/>
                  </a:rPr>
                  <a:t> ; </a:t>
                </a:r>
                <a14:m>
                  <m:oMath xmlns:m="http://schemas.openxmlformats.org/officeDocument/2006/math">
                    <m:r>
                      <a:rPr lang="vi-VN">
                        <a:solidFill>
                          <a:schemeClr val="bg1"/>
                        </a:solidFill>
                        <a:latin typeface="Cambria Math"/>
                        <a:ea typeface="Cambria Math" panose="02040503050406030204" pitchFamily="18" charset="0"/>
                      </a:rPr>
                      <m:t>        </m:t>
                    </m:r>
                    <m:r>
                      <a:rPr lang="en-US" i="1">
                        <a:solidFill>
                          <a:schemeClr val="bg1"/>
                        </a:solidFill>
                        <a:latin typeface="Cambria Math"/>
                        <a:ea typeface="Cambria Math" panose="02040503050406030204" pitchFamily="18" charset="0"/>
                      </a:rPr>
                      <m:t>𝐵</m:t>
                    </m:r>
                    <m:r>
                      <a:rPr lang="en-US">
                        <a:solidFill>
                          <a:schemeClr val="bg1"/>
                        </a:solidFill>
                        <a:latin typeface="Cambria Math"/>
                        <a:ea typeface="Cambria Math" panose="02040503050406030204" pitchFamily="18" charset="0"/>
                      </a:rPr>
                      <m:t>=</m:t>
                    </m:r>
                    <m:d>
                      <m:dPr>
                        <m:begChr m:val="["/>
                        <m:endChr m:val="]"/>
                        <m:ctrlPr>
                          <a:rPr lang="en-US" i="1">
                            <a:solidFill>
                              <a:schemeClr val="bg1"/>
                            </a:solidFill>
                            <a:latin typeface="Cambria Math" panose="02040503050406030204" pitchFamily="18" charset="0"/>
                            <a:ea typeface="Cambria Math" panose="02040503050406030204" pitchFamily="18" charset="0"/>
                          </a:rPr>
                        </m:ctrlPr>
                      </m:dPr>
                      <m:e>
                        <m:m>
                          <m:mPr>
                            <m:plcHide m:val="on"/>
                            <m:mcs>
                              <m:mc>
                                <m:mcPr>
                                  <m:count m:val="1"/>
                                  <m:mcJc m:val="center"/>
                                </m:mcPr>
                              </m:mc>
                            </m:mcs>
                            <m:ctrlPr>
                              <a:rPr lang="en-US" i="1">
                                <a:solidFill>
                                  <a:schemeClr val="bg1"/>
                                </a:solidFill>
                                <a:latin typeface="Cambria Math" panose="02040503050406030204" pitchFamily="18" charset="0"/>
                                <a:ea typeface="Cambria Math" panose="02040503050406030204" pitchFamily="18" charset="0"/>
                              </a:rPr>
                            </m:ctrlPr>
                          </m:mP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𝑏</m:t>
                                  </m:r>
                                </m:e>
                                <m:sub>
                                  <m:r>
                                    <a:rPr lang="en-US">
                                      <a:solidFill>
                                        <a:schemeClr val="bg1"/>
                                      </a:solidFill>
                                      <a:latin typeface="Cambria Math"/>
                                      <a:ea typeface="Cambria Math" panose="02040503050406030204" pitchFamily="18" charset="0"/>
                                    </a:rPr>
                                    <m:t>1</m:t>
                                  </m:r>
                                </m:sub>
                              </m:sSub>
                            </m:e>
                          </m:m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𝑏</m:t>
                                  </m:r>
                                </m:e>
                                <m:sub>
                                  <m:r>
                                    <a:rPr lang="en-US">
                                      <a:solidFill>
                                        <a:schemeClr val="bg1"/>
                                      </a:solidFill>
                                      <a:latin typeface="Cambria Math"/>
                                      <a:ea typeface="Cambria Math" panose="02040503050406030204" pitchFamily="18" charset="0"/>
                                    </a:rPr>
                                    <m:t>2</m:t>
                                  </m:r>
                                </m:sub>
                              </m:sSub>
                            </m:e>
                          </m:mr>
                          <m:mr>
                            <m:e>
                              <m:r>
                                <a:rPr lang="en-US">
                                  <a:solidFill>
                                    <a:schemeClr val="bg1"/>
                                  </a:solidFill>
                                  <a:latin typeface="Cambria Math"/>
                                  <a:ea typeface="Cambria Math" panose="02040503050406030204" pitchFamily="18" charset="0"/>
                                </a:rPr>
                                <m:t>⋮</m:t>
                              </m:r>
                            </m:e>
                          </m:mr>
                          <m:mr>
                            <m:e>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a:ea typeface="Cambria Math" panose="02040503050406030204" pitchFamily="18" charset="0"/>
                                    </a:rPr>
                                    <m:t>𝑏</m:t>
                                  </m:r>
                                </m:e>
                                <m:sub>
                                  <m:r>
                                    <a:rPr lang="en-US" i="1">
                                      <a:solidFill>
                                        <a:schemeClr val="bg1"/>
                                      </a:solidFill>
                                      <a:latin typeface="Cambria Math"/>
                                      <a:ea typeface="Cambria Math" panose="02040503050406030204" pitchFamily="18" charset="0"/>
                                    </a:rPr>
                                    <m:t>𝑛</m:t>
                                  </m:r>
                                </m:sub>
                              </m:sSub>
                            </m:e>
                          </m:mr>
                        </m:m>
                      </m:e>
                    </m:d>
                  </m:oMath>
                </a14:m>
                <a:endParaRPr lang="vi-VN" dirty="0">
                  <a:solidFill>
                    <a:schemeClr val="bg1"/>
                  </a:solidFill>
                  <a:latin typeface="+mj-lt"/>
                  <a:ea typeface="Cambria Math" panose="02040503050406030204" pitchFamily="18" charset="0"/>
                </a:endParaRPr>
              </a:p>
              <a:p>
                <a:pPr marL="285750" indent="-285750">
                  <a:buFont typeface="Wingdings" pitchFamily="2" charset="2"/>
                  <a:buChar char="Ø"/>
                </a:pPr>
                <a:r>
                  <a:rPr lang="vi-VN" dirty="0" smtClean="0">
                    <a:solidFill>
                      <a:schemeClr val="bg1"/>
                    </a:solidFill>
                    <a:latin typeface="+mj-lt"/>
                    <a:ea typeface="Cambria Math" panose="02040503050406030204" pitchFamily="18" charset="0"/>
                  </a:rPr>
                  <a:t>Khi m = n </a:t>
                </a:r>
                <a:r>
                  <a:rPr lang="vi-VN" dirty="0" err="1">
                    <a:solidFill>
                      <a:schemeClr val="bg1"/>
                    </a:solidFill>
                    <a:latin typeface="+mj-lt"/>
                    <a:ea typeface="Cambria Math" panose="02040503050406030204" pitchFamily="18" charset="0"/>
                  </a:rPr>
                  <a:t>thì</a:t>
                </a:r>
                <a:r>
                  <a:rPr lang="vi-VN" dirty="0">
                    <a:solidFill>
                      <a:schemeClr val="bg1"/>
                    </a:solidFill>
                    <a:latin typeface="+mj-lt"/>
                    <a:ea typeface="Cambria Math" panose="02040503050406030204" pitchFamily="18" charset="0"/>
                  </a:rPr>
                  <a:t> A </a:t>
                </a:r>
                <a:r>
                  <a:rPr lang="vi-VN" dirty="0" err="1">
                    <a:solidFill>
                      <a:schemeClr val="bg1"/>
                    </a:solidFill>
                    <a:latin typeface="+mj-lt"/>
                    <a:ea typeface="Cambria Math" panose="02040503050406030204" pitchFamily="18" charset="0"/>
                  </a:rPr>
                  <a:t>là</a:t>
                </a:r>
                <a:r>
                  <a:rPr lang="vi-VN" dirty="0">
                    <a:solidFill>
                      <a:schemeClr val="bg1"/>
                    </a:solidFill>
                    <a:latin typeface="+mj-lt"/>
                    <a:ea typeface="Cambria Math" panose="02040503050406030204" pitchFamily="18" charset="0"/>
                  </a:rPr>
                  <a:t> ma </a:t>
                </a:r>
                <a:r>
                  <a:rPr lang="vi-VN" dirty="0" err="1">
                    <a:solidFill>
                      <a:schemeClr val="bg1"/>
                    </a:solidFill>
                    <a:latin typeface="+mj-lt"/>
                    <a:ea typeface="Cambria Math" panose="02040503050406030204" pitchFamily="18" charset="0"/>
                  </a:rPr>
                  <a:t>trận</a:t>
                </a:r>
                <a:r>
                  <a:rPr lang="vi-VN" dirty="0">
                    <a:solidFill>
                      <a:schemeClr val="bg1"/>
                    </a:solidFill>
                    <a:latin typeface="+mj-lt"/>
                    <a:ea typeface="Cambria Math" panose="02040503050406030204" pitchFamily="18" charset="0"/>
                  </a:rPr>
                  <a:t> vuông, khi </a:t>
                </a:r>
                <a:r>
                  <a:rPr lang="vi-VN" dirty="0" err="1">
                    <a:solidFill>
                      <a:schemeClr val="bg1"/>
                    </a:solidFill>
                    <a:latin typeface="+mj-lt"/>
                    <a:ea typeface="Cambria Math" panose="02040503050406030204" pitchFamily="18" charset="0"/>
                  </a:rPr>
                  <a:t>đó</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nếu</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định</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thức</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của</a:t>
                </a:r>
                <a:r>
                  <a:rPr lang="vi-VN" dirty="0">
                    <a:solidFill>
                      <a:schemeClr val="bg1"/>
                    </a:solidFill>
                    <a:latin typeface="+mj-lt"/>
                    <a:ea typeface="Cambria Math" panose="02040503050406030204" pitchFamily="18" charset="0"/>
                  </a:rPr>
                  <a:t> ma </a:t>
                </a:r>
                <a:r>
                  <a:rPr lang="vi-VN" dirty="0" err="1">
                    <a:solidFill>
                      <a:schemeClr val="bg1"/>
                    </a:solidFill>
                    <a:latin typeface="+mj-lt"/>
                    <a:ea typeface="Cambria Math" panose="02040503050406030204" pitchFamily="18" charset="0"/>
                  </a:rPr>
                  <a:t>trận</a:t>
                </a:r>
                <a:r>
                  <a:rPr lang="vi-VN" dirty="0">
                    <a:solidFill>
                      <a:schemeClr val="bg1"/>
                    </a:solidFill>
                    <a:latin typeface="+mj-lt"/>
                    <a:ea typeface="Cambria Math" panose="02040503050406030204" pitchFamily="18" charset="0"/>
                  </a:rPr>
                  <a:t> </a:t>
                </a:r>
                <a14:m>
                  <m:oMath xmlns:m="http://schemas.openxmlformats.org/officeDocument/2006/math">
                    <m:r>
                      <m:rPr>
                        <m:sty m:val="p"/>
                      </m:rPr>
                      <a:rPr lang="vi-VN" i="1" dirty="0">
                        <a:solidFill>
                          <a:schemeClr val="bg1"/>
                        </a:solidFill>
                        <a:latin typeface="Cambria Math"/>
                        <a:ea typeface="Cambria Math" panose="02040503050406030204" pitchFamily="18" charset="0"/>
                      </a:rPr>
                      <m:t>detA</m:t>
                    </m:r>
                    <m:r>
                      <a:rPr lang="vi-VN" dirty="0">
                        <a:solidFill>
                          <a:schemeClr val="bg1"/>
                        </a:solidFill>
                        <a:latin typeface="Cambria Math"/>
                        <a:ea typeface="Cambria Math" panose="02040503050406030204" pitchFamily="18" charset="0"/>
                      </a:rPr>
                      <m:t>≠</m:t>
                    </m:r>
                    <m:r>
                      <a:rPr lang="vi-VN" i="1" dirty="0">
                        <a:solidFill>
                          <a:schemeClr val="bg1"/>
                        </a:solidFill>
                        <a:latin typeface="Cambria Math"/>
                        <a:ea typeface="Cambria Math" panose="02040503050406030204" pitchFamily="18" charset="0"/>
                      </a:rPr>
                      <m:t>0</m:t>
                    </m:r>
                  </m:oMath>
                </a14:m>
                <a:r>
                  <a:rPr lang="vi-VN" dirty="0">
                    <a:solidFill>
                      <a:schemeClr val="bg1"/>
                    </a:solidFill>
                    <a:latin typeface="+mj-lt"/>
                    <a:ea typeface="Cambria Math" panose="02040503050406030204" pitchFamily="18" charset="0"/>
                  </a:rPr>
                  <a:t> thì hệ có nghiệm duy nhất theo công thức </a:t>
                </a:r>
                <a:r>
                  <a:rPr lang="vi-VN" dirty="0" smtClean="0">
                    <a:solidFill>
                      <a:schemeClr val="bg1"/>
                    </a:solidFill>
                    <a:latin typeface="+mj-lt"/>
                    <a:ea typeface="Cambria Math" panose="02040503050406030204" pitchFamily="18" charset="0"/>
                  </a:rPr>
                  <a:t>Crame</a:t>
                </a:r>
                <a:r>
                  <a:rPr lang="en-US" dirty="0" smtClean="0">
                    <a:solidFill>
                      <a:schemeClr val="bg1"/>
                    </a:solidFill>
                    <a:latin typeface="+mj-lt"/>
                    <a:ea typeface="Cambria Math" panose="02040503050406030204" pitchFamily="18" charset="0"/>
                  </a:rPr>
                  <a:t>r</a:t>
                </a:r>
                <a:r>
                  <a:rPr lang="vi-VN" dirty="0" smtClean="0">
                    <a:solidFill>
                      <a:schemeClr val="bg1"/>
                    </a:solidFill>
                    <a:latin typeface="+mj-lt"/>
                    <a:ea typeface="Cambria Math" panose="02040503050406030204" pitchFamily="18" charset="0"/>
                  </a:rPr>
                  <a:t>:</a:t>
                </a:r>
                <a:r>
                  <a:rPr lang="en-US" dirty="0" smtClean="0">
                    <a:solidFill>
                      <a:schemeClr val="bg1"/>
                    </a:solidFill>
                    <a:latin typeface="+mj-lt"/>
                    <a:ea typeface="Cambria Math" panose="02040503050406030204" pitchFamily="18" charset="0"/>
                  </a:rPr>
                  <a:t>        </a:t>
                </a:r>
                <a14:m>
                  <m:oMath xmlns:m="http://schemas.openxmlformats.org/officeDocument/2006/math">
                    <m:sSub>
                      <m:sSubPr>
                        <m:ctrlPr>
                          <a:rPr lang="vi-VN" i="1">
                            <a:solidFill>
                              <a:schemeClr val="bg1"/>
                            </a:solidFill>
                            <a:latin typeface="Cambria Math" panose="02040503050406030204" pitchFamily="18" charset="0"/>
                            <a:ea typeface="Cambria Math" panose="02040503050406030204" pitchFamily="18" charset="0"/>
                          </a:rPr>
                        </m:ctrlPr>
                      </m:sSubPr>
                      <m:e>
                        <m:r>
                          <m:rPr>
                            <m:sty m:val="p"/>
                          </m:rPr>
                          <a:rPr lang="vi-VN" i="1">
                            <a:solidFill>
                              <a:schemeClr val="bg1"/>
                            </a:solidFill>
                            <a:latin typeface="Cambria Math"/>
                            <a:ea typeface="Cambria Math" panose="02040503050406030204" pitchFamily="18" charset="0"/>
                          </a:rPr>
                          <m:t>x</m:t>
                        </m:r>
                      </m:e>
                      <m:sub>
                        <m:r>
                          <m:rPr>
                            <m:sty m:val="p"/>
                          </m:rPr>
                          <a:rPr lang="vi-VN" i="1">
                            <a:solidFill>
                              <a:schemeClr val="bg1"/>
                            </a:solidFill>
                            <a:latin typeface="Cambria Math"/>
                            <a:ea typeface="Cambria Math" panose="02040503050406030204" pitchFamily="18" charset="0"/>
                          </a:rPr>
                          <m:t>j</m:t>
                        </m:r>
                      </m:sub>
                    </m:sSub>
                    <m:r>
                      <a:rPr lang="vi-VN" i="1">
                        <a:solidFill>
                          <a:schemeClr val="bg1"/>
                        </a:solidFill>
                        <a:latin typeface="Cambria Math"/>
                        <a:ea typeface="Cambria Math" panose="02040503050406030204" pitchFamily="18" charset="0"/>
                      </a:rPr>
                      <m:t>=</m:t>
                    </m:r>
                    <m:f>
                      <m:fPr>
                        <m:ctrlPr>
                          <a:rPr lang="vi-VN" i="1">
                            <a:solidFill>
                              <a:schemeClr val="bg1"/>
                            </a:solidFill>
                            <a:latin typeface="Cambria Math" panose="02040503050406030204" pitchFamily="18" charset="0"/>
                            <a:ea typeface="Cambria Math" panose="02040503050406030204" pitchFamily="18" charset="0"/>
                          </a:rPr>
                        </m:ctrlPr>
                      </m:fPr>
                      <m:num>
                        <m:sSub>
                          <m:sSubPr>
                            <m:ctrlPr>
                              <a:rPr lang="vi-VN" i="1">
                                <a:solidFill>
                                  <a:schemeClr val="bg1"/>
                                </a:solidFill>
                                <a:latin typeface="Cambria Math" panose="02040503050406030204" pitchFamily="18" charset="0"/>
                                <a:ea typeface="Cambria Math" panose="02040503050406030204" pitchFamily="18" charset="0"/>
                              </a:rPr>
                            </m:ctrlPr>
                          </m:sSubPr>
                          <m:e>
                            <m:r>
                              <a:rPr lang="vi-VN" i="1">
                                <a:solidFill>
                                  <a:schemeClr val="bg1"/>
                                </a:solidFill>
                                <a:latin typeface="Cambria Math"/>
                                <a:ea typeface="Cambria Math" panose="02040503050406030204" pitchFamily="18" charset="0"/>
                              </a:rPr>
                              <m:t>∆</m:t>
                            </m:r>
                          </m:e>
                          <m:sub>
                            <m:r>
                              <m:rPr>
                                <m:sty m:val="p"/>
                              </m:rPr>
                              <a:rPr lang="vi-VN" i="1">
                                <a:solidFill>
                                  <a:schemeClr val="bg1"/>
                                </a:solidFill>
                                <a:latin typeface="Cambria Math"/>
                                <a:ea typeface="Cambria Math" panose="02040503050406030204" pitchFamily="18" charset="0"/>
                              </a:rPr>
                              <m:t>j</m:t>
                            </m:r>
                          </m:sub>
                        </m:sSub>
                      </m:num>
                      <m:den>
                        <m:r>
                          <a:rPr lang="vi-VN" i="1">
                            <a:solidFill>
                              <a:schemeClr val="bg1"/>
                            </a:solidFill>
                            <a:latin typeface="Cambria Math"/>
                            <a:ea typeface="Cambria Math" panose="02040503050406030204" pitchFamily="18" charset="0"/>
                          </a:rPr>
                          <m:t>∆</m:t>
                        </m:r>
                      </m:den>
                    </m:f>
                  </m:oMath>
                </a14:m>
                <a:r>
                  <a:rPr lang="vi-VN" dirty="0">
                    <a:solidFill>
                      <a:schemeClr val="bg1"/>
                    </a:solidFill>
                    <a:latin typeface="+mj-lt"/>
                    <a:ea typeface="Cambria Math" panose="02040503050406030204" pitchFamily="18" charset="0"/>
                  </a:rPr>
                  <a:t> ;</a:t>
                </a:r>
                <a14:m>
                  <m:oMath xmlns:m="http://schemas.openxmlformats.org/officeDocument/2006/math">
                    <m:r>
                      <a:rPr lang="en-US" b="0" i="0" dirty="0" smtClean="0">
                        <a:solidFill>
                          <a:schemeClr val="bg1"/>
                        </a:solidFill>
                        <a:latin typeface="Cambria Math"/>
                        <a:ea typeface="Cambria Math" panose="02040503050406030204" pitchFamily="18" charset="0"/>
                      </a:rPr>
                      <m:t>  </m:t>
                    </m:r>
                    <m:r>
                      <m:rPr>
                        <m:sty m:val="p"/>
                      </m:rPr>
                      <a:rPr lang="vi-VN" i="1" dirty="0">
                        <a:solidFill>
                          <a:schemeClr val="bg1"/>
                        </a:solidFill>
                        <a:latin typeface="Cambria Math"/>
                        <a:ea typeface="Cambria Math" panose="02040503050406030204" pitchFamily="18" charset="0"/>
                      </a:rPr>
                      <m:t>j</m:t>
                    </m:r>
                    <m:r>
                      <a:rPr lang="vi-VN" i="1" dirty="0">
                        <a:solidFill>
                          <a:schemeClr val="bg1"/>
                        </a:solidFill>
                        <a:latin typeface="Cambria Math"/>
                        <a:ea typeface="Cambria Math" panose="02040503050406030204" pitchFamily="18" charset="0"/>
                      </a:rPr>
                      <m:t>=</m:t>
                    </m:r>
                    <m:acc>
                      <m:accPr>
                        <m:chr m:val="̅"/>
                        <m:ctrlPr>
                          <a:rPr lang="vi-VN" i="1">
                            <a:solidFill>
                              <a:schemeClr val="bg1"/>
                            </a:solidFill>
                            <a:latin typeface="Cambria Math" panose="02040503050406030204" pitchFamily="18" charset="0"/>
                            <a:ea typeface="Cambria Math" panose="02040503050406030204" pitchFamily="18" charset="0"/>
                          </a:rPr>
                        </m:ctrlPr>
                      </m:accPr>
                      <m:e>
                        <m:r>
                          <a:rPr lang="vi-VN" i="1">
                            <a:solidFill>
                              <a:schemeClr val="bg1"/>
                            </a:solidFill>
                            <a:latin typeface="Cambria Math"/>
                            <a:ea typeface="Cambria Math" panose="02040503050406030204" pitchFamily="18" charset="0"/>
                          </a:rPr>
                          <m:t>1</m:t>
                        </m:r>
                        <m:r>
                          <m:rPr>
                            <m:sty m:val="p"/>
                          </m:rPr>
                          <a:rPr lang="vi-VN" i="1">
                            <a:solidFill>
                              <a:schemeClr val="bg1"/>
                            </a:solidFill>
                            <a:latin typeface="Cambria Math"/>
                            <a:ea typeface="Cambria Math" panose="02040503050406030204" pitchFamily="18" charset="0"/>
                          </a:rPr>
                          <m:t>n</m:t>
                        </m:r>
                      </m:e>
                    </m:acc>
                  </m:oMath>
                </a14:m>
                <a:endParaRPr lang="vi-VN" dirty="0">
                  <a:solidFill>
                    <a:schemeClr val="bg1"/>
                  </a:solidFill>
                  <a:latin typeface="+mj-lt"/>
                  <a:ea typeface="Cambria Math" panose="02040503050406030204" pitchFamily="18" charset="0"/>
                </a:endParaRPr>
              </a:p>
              <a:p>
                <a:pPr marL="285750" indent="-285750">
                  <a:buFont typeface="Wingdings" pitchFamily="2" charset="2"/>
                  <a:buChar char="Ø"/>
                </a:pPr>
                <a:endParaRPr lang="en-US" dirty="0">
                  <a:solidFill>
                    <a:schemeClr val="bg1"/>
                  </a:solidFill>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 y="1428750"/>
                <a:ext cx="8382000" cy="2408223"/>
              </a:xfrm>
              <a:prstGeom prst="rect">
                <a:avLst/>
              </a:prstGeom>
              <a:blipFill rotWithShape="1">
                <a:blip r:embed="rId3"/>
                <a:stretch>
                  <a:fillRect l="-509" t="-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81000" y="3513807"/>
                <a:ext cx="4343400" cy="646331"/>
              </a:xfrm>
              <a:prstGeom prst="rect">
                <a:avLst/>
              </a:prstGeom>
              <a:noFill/>
            </p:spPr>
            <p:txBody>
              <a:bodyPr wrap="square" rtlCol="0">
                <a:spAutoFit/>
              </a:bodyPr>
              <a:lstStyle/>
              <a:p>
                <a:r>
                  <a:rPr lang="vi-VN" dirty="0" smtClean="0">
                    <a:solidFill>
                      <a:schemeClr val="bg1"/>
                    </a:solidFill>
                    <a:latin typeface="+mj-lt"/>
                    <a:ea typeface="Cambria Math" panose="02040503050406030204" pitchFamily="18" charset="0"/>
                  </a:rPr>
                  <a:t>Nhược</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điểm</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Khối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lượng</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tính</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toán</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lớn</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chỉ</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giải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được</a:t>
                </a:r>
                <a:r>
                  <a:rPr lang="vi-VN" dirty="0">
                    <a:solidFill>
                      <a:schemeClr val="bg1"/>
                    </a:solidFill>
                    <a:latin typeface="+mj-lt"/>
                    <a:ea typeface="Cambria Math" panose="02040503050406030204" pitchFamily="18" charset="0"/>
                  </a:rPr>
                  <a:t> khi m = n, </a:t>
                </a:r>
                <a14:m>
                  <m:oMath xmlns:m="http://schemas.openxmlformats.org/officeDocument/2006/math">
                    <m:r>
                      <m:rPr>
                        <m:sty m:val="p"/>
                      </m:rPr>
                      <a:rPr lang="vi-VN" i="1" dirty="0">
                        <a:solidFill>
                          <a:schemeClr val="bg1"/>
                        </a:solidFill>
                        <a:latin typeface="Cambria Math"/>
                        <a:ea typeface="Cambria Math" panose="02040503050406030204" pitchFamily="18" charset="0"/>
                      </a:rPr>
                      <m:t>detA</m:t>
                    </m:r>
                    <m:r>
                      <a:rPr lang="vi-VN" dirty="0">
                        <a:solidFill>
                          <a:schemeClr val="bg1"/>
                        </a:solidFill>
                        <a:latin typeface="Cambria Math"/>
                        <a:ea typeface="Cambria Math" panose="02040503050406030204" pitchFamily="18" charset="0"/>
                      </a:rPr>
                      <m:t>≠</m:t>
                    </m:r>
                    <m:r>
                      <a:rPr lang="vi-VN" i="1" dirty="0">
                        <a:solidFill>
                          <a:schemeClr val="bg1"/>
                        </a:solidFill>
                        <a:latin typeface="Cambria Math"/>
                        <a:ea typeface="Cambria Math" panose="02040503050406030204" pitchFamily="18" charset="0"/>
                      </a:rPr>
                      <m:t>0</m:t>
                    </m:r>
                  </m:oMath>
                </a14:m>
                <a:endParaRPr lang="en-US" dirty="0">
                  <a:solidFill>
                    <a:schemeClr val="bg1"/>
                  </a:solidFill>
                  <a:latin typeface="+mj-lt"/>
                  <a:ea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81000" y="3513807"/>
                <a:ext cx="4343400" cy="646331"/>
              </a:xfrm>
              <a:prstGeom prst="rect">
                <a:avLst/>
              </a:prstGeom>
              <a:blipFill rotWithShape="1">
                <a:blip r:embed="rId4"/>
                <a:stretch>
                  <a:fillRect l="-1264" t="-4717"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657600" y="3943350"/>
                <a:ext cx="3048000" cy="830997"/>
              </a:xfrm>
              <a:prstGeom prst="rect">
                <a:avLst/>
              </a:prstGeom>
              <a:noFill/>
            </p:spPr>
            <p:txBody>
              <a:bodyPr wrap="square" rtlCol="0">
                <a:spAutoFit/>
              </a:bodyPr>
              <a:lstStyle/>
              <a:p>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m:t>
                    </m:r>
                    <m:r>
                      <a:rPr lang="vi-VN" sz="2400" i="1">
                        <a:solidFill>
                          <a:schemeClr val="bg1"/>
                        </a:solidFill>
                        <a:latin typeface="Cambria Math" panose="02040503050406030204" pitchFamily="18" charset="0"/>
                        <a:ea typeface="Cambria Math" panose="02040503050406030204" pitchFamily="18" charset="0"/>
                      </a:rPr>
                      <m:t> </m:t>
                    </m:r>
                  </m:oMath>
                </a14:m>
                <a:r>
                  <a:rPr lang="vi-VN" sz="2400" dirty="0" err="1">
                    <a:solidFill>
                      <a:schemeClr val="bg1"/>
                    </a:solidFill>
                    <a:latin typeface="Times New Roman" pitchFamily="18" charset="0"/>
                    <a:ea typeface="Cambria Math" panose="02040503050406030204" pitchFamily="18" charset="0"/>
                    <a:cs typeface="Times New Roman" pitchFamily="18" charset="0"/>
                  </a:rPr>
                  <a:t>Cần</a:t>
                </a:r>
                <a:r>
                  <a:rPr lang="vi-VN" sz="2400" dirty="0">
                    <a:solidFill>
                      <a:schemeClr val="bg1"/>
                    </a:solidFill>
                    <a:latin typeface="Times New Roman" pitchFamily="18" charset="0"/>
                    <a:ea typeface="Cambria Math" panose="02040503050406030204" pitchFamily="18" charset="0"/>
                    <a:cs typeface="Times New Roman" pitchFamily="18" charset="0"/>
                  </a:rPr>
                  <a:t> </a:t>
                </a:r>
                <a:r>
                  <a:rPr lang="vi-VN" sz="2400" dirty="0" err="1">
                    <a:solidFill>
                      <a:schemeClr val="bg1"/>
                    </a:solidFill>
                    <a:latin typeface="Times New Roman" pitchFamily="18" charset="0"/>
                    <a:ea typeface="Cambria Math" panose="02040503050406030204" pitchFamily="18" charset="0"/>
                    <a:cs typeface="Times New Roman" pitchFamily="18" charset="0"/>
                  </a:rPr>
                  <a:t>một</a:t>
                </a:r>
                <a:r>
                  <a:rPr lang="vi-VN" sz="2400" dirty="0">
                    <a:solidFill>
                      <a:schemeClr val="bg1"/>
                    </a:solidFill>
                    <a:latin typeface="Times New Roman" pitchFamily="18" charset="0"/>
                    <a:ea typeface="Cambria Math" panose="02040503050406030204" pitchFamily="18" charset="0"/>
                    <a:cs typeface="Times New Roman" pitchFamily="18" charset="0"/>
                  </a:rPr>
                  <a:t> phương </a:t>
                </a:r>
                <a:r>
                  <a:rPr lang="vi-VN" sz="2400" dirty="0" err="1">
                    <a:solidFill>
                      <a:schemeClr val="bg1"/>
                    </a:solidFill>
                    <a:latin typeface="Times New Roman" pitchFamily="18" charset="0"/>
                    <a:ea typeface="Cambria Math" panose="02040503050406030204" pitchFamily="18" charset="0"/>
                    <a:cs typeface="Times New Roman" pitchFamily="18" charset="0"/>
                  </a:rPr>
                  <a:t>pháp</a:t>
                </a:r>
                <a:r>
                  <a:rPr lang="vi-VN" sz="2400" dirty="0">
                    <a:solidFill>
                      <a:schemeClr val="bg1"/>
                    </a:solidFill>
                    <a:latin typeface="Times New Roman" pitchFamily="18" charset="0"/>
                    <a:ea typeface="Cambria Math" panose="02040503050406030204" pitchFamily="18" charset="0"/>
                    <a:cs typeface="Times New Roman" pitchFamily="18" charset="0"/>
                  </a:rPr>
                  <a:t> </a:t>
                </a:r>
                <a:r>
                  <a:rPr lang="vi-VN" sz="2400" dirty="0" err="1">
                    <a:solidFill>
                      <a:schemeClr val="bg1"/>
                    </a:solidFill>
                    <a:latin typeface="Times New Roman" pitchFamily="18" charset="0"/>
                    <a:ea typeface="Cambria Math" panose="02040503050406030204" pitchFamily="18" charset="0"/>
                    <a:cs typeface="Times New Roman" pitchFamily="18" charset="0"/>
                  </a:rPr>
                  <a:t>khác</a:t>
                </a:r>
                <a:r>
                  <a:rPr lang="vi-VN" sz="2400" dirty="0">
                    <a:solidFill>
                      <a:schemeClr val="bg1"/>
                    </a:solidFill>
                    <a:latin typeface="Times New Roman" pitchFamily="18" charset="0"/>
                    <a:ea typeface="Cambria Math" panose="02040503050406030204" pitchFamily="18" charset="0"/>
                    <a:cs typeface="Times New Roman" pitchFamily="18" charset="0"/>
                  </a:rPr>
                  <a:t> </a:t>
                </a:r>
                <a:r>
                  <a:rPr lang="vi-VN" sz="2400" dirty="0" err="1">
                    <a:solidFill>
                      <a:schemeClr val="bg1"/>
                    </a:solidFill>
                    <a:latin typeface="Times New Roman" pitchFamily="18" charset="0"/>
                    <a:ea typeface="Cambria Math" panose="02040503050406030204" pitchFamily="18" charset="0"/>
                    <a:cs typeface="Times New Roman" pitchFamily="18" charset="0"/>
                  </a:rPr>
                  <a:t>tối</a:t>
                </a:r>
                <a:r>
                  <a:rPr lang="vi-VN" sz="2400" dirty="0">
                    <a:solidFill>
                      <a:schemeClr val="bg1"/>
                    </a:solidFill>
                    <a:latin typeface="Times New Roman" pitchFamily="18" charset="0"/>
                    <a:ea typeface="Cambria Math" panose="02040503050406030204" pitchFamily="18" charset="0"/>
                    <a:cs typeface="Times New Roman" pitchFamily="18" charset="0"/>
                  </a:rPr>
                  <a:t> ưu hơn</a:t>
                </a:r>
                <a:endParaRPr lang="en-US" sz="2400" dirty="0">
                  <a:solidFill>
                    <a:schemeClr val="bg1"/>
                  </a:solidFill>
                  <a:latin typeface="Times New Roman" pitchFamily="18" charset="0"/>
                  <a:ea typeface="Cambria Math" panose="02040503050406030204" pitchFamily="18" charset="0"/>
                  <a:cs typeface="Times New Roman"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657600" y="3943350"/>
                <a:ext cx="3048000" cy="830997"/>
              </a:xfrm>
              <a:prstGeom prst="rect">
                <a:avLst/>
              </a:prstGeom>
              <a:blipFill rotWithShape="1">
                <a:blip r:embed="rId5"/>
                <a:stretch>
                  <a:fillRect l="-3000"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252783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barn(inVertical)">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circle(in)">
                                      <p:cBhvr>
                                        <p:cTn id="26" dur="20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1247" y="470498"/>
            <a:ext cx="7543800" cy="584775"/>
          </a:xfrm>
          <a:prstGeom prst="rect">
            <a:avLst/>
          </a:prstGeom>
          <a:noFill/>
        </p:spPr>
        <p:txBody>
          <a:bodyPr wrap="square" rtlCol="0">
            <a:spAutoFit/>
          </a:bodyPr>
          <a:lstStyle/>
          <a:p>
            <a:pPr marL="285750" indent="-285750">
              <a:buFont typeface="Wingdings" pitchFamily="2" charset="2"/>
              <a:buChar char="v"/>
            </a:pPr>
            <a:r>
              <a:rPr lang="en-US" sz="2800" dirty="0">
                <a:solidFill>
                  <a:schemeClr val="bg1"/>
                </a:solidFill>
                <a:latin typeface="Times New Roman" pitchFamily="18" charset="0"/>
                <a:cs typeface="Times New Roman" pitchFamily="18" charset="0"/>
              </a:rPr>
              <a:t>PHƯƠNG</a:t>
            </a:r>
            <a:r>
              <a:rPr lang="en-US" sz="3200" dirty="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PHÁP GAUSS VÀ VÍ DỤ</a:t>
            </a:r>
          </a:p>
        </p:txBody>
      </p:sp>
      <p:sp>
        <p:nvSpPr>
          <p:cNvPr id="3" name="Rectangle 2"/>
          <p:cNvSpPr/>
          <p:nvPr/>
        </p:nvSpPr>
        <p:spPr>
          <a:xfrm>
            <a:off x="609600" y="1417588"/>
            <a:ext cx="7924800" cy="2369880"/>
          </a:xfrm>
          <a:prstGeom prst="rect">
            <a:avLst/>
          </a:prstGeom>
        </p:spPr>
        <p:txBody>
          <a:bodyPr wrap="square">
            <a:spAutoFit/>
          </a:bodyPr>
          <a:lstStyle/>
          <a:p>
            <a:r>
              <a:rPr lang="vi-VN" sz="2000" dirty="0">
                <a:solidFill>
                  <a:schemeClr val="bg1"/>
                </a:solidFill>
                <a:latin typeface="Times New Roman" pitchFamily="18" charset="0"/>
                <a:ea typeface="Cambria Math" panose="02040503050406030204" pitchFamily="18" charset="0"/>
                <a:cs typeface="Times New Roman" pitchFamily="18" charset="0"/>
              </a:rPr>
              <a:t>Ý tưởng phương pháp: </a:t>
            </a:r>
          </a:p>
          <a:p>
            <a:r>
              <a:rPr lang="en-US" dirty="0" smtClean="0">
                <a:solidFill>
                  <a:schemeClr val="bg1"/>
                </a:solidFill>
                <a:latin typeface="Times New Roman" pitchFamily="18" charset="0"/>
                <a:cs typeface="Times New Roman" pitchFamily="18" charset="0"/>
              </a:rPr>
              <a:t>  - </a:t>
            </a:r>
            <a:r>
              <a:rPr lang="vi-VN" dirty="0" smtClean="0">
                <a:solidFill>
                  <a:schemeClr val="bg1"/>
                </a:solidFill>
                <a:latin typeface="Times New Roman" pitchFamily="18" charset="0"/>
                <a:cs typeface="Times New Roman" pitchFamily="18" charset="0"/>
              </a:rPr>
              <a:t>Phương </a:t>
            </a:r>
            <a:r>
              <a:rPr lang="vi-VN" dirty="0">
                <a:solidFill>
                  <a:schemeClr val="bg1"/>
                </a:solidFill>
                <a:latin typeface="Times New Roman" pitchFamily="18" charset="0"/>
                <a:cs typeface="Times New Roman" pitchFamily="18" charset="0"/>
              </a:rPr>
              <a:t>pháp Gauss (Gauss Elimination) là một phương pháp giải đúng hệ phương trình tuyến tính. Nó sử dụng những phép biến đổi cơ bản, biến ma trận mở rộng của hệ phương trình tuyến tính về dạng ma trận hình thang (Row echelon form), sau đó sẽ giải lần lượt từng phương trình của hệ theo thứ tự từ dưới lên, khi mà các phương trình ở dưới sẽ đơn giản hơn (ít ẩn hơn), và khi đó việc tìm từng giá trị của ẩn thỏa mãn hệ phương trình sẽ dễ dàng hơn</a:t>
            </a:r>
            <a:r>
              <a:rPr lang="vi-VN" dirty="0" smtClean="0">
                <a:solidFill>
                  <a:schemeClr val="bg1"/>
                </a:solidFill>
                <a:latin typeface="Times New Roman" pitchFamily="18" charset="0"/>
                <a:cs typeface="Times New Roman" pitchFamily="18" charset="0"/>
              </a:rPr>
              <a:t>.</a:t>
            </a:r>
            <a:endParaRPr lang="en-US" dirty="0" smtClean="0">
              <a:solidFill>
                <a:schemeClr val="bg1"/>
              </a:solidFill>
              <a:latin typeface="Times New Roman" pitchFamily="18" charset="0"/>
              <a:cs typeface="Times New Roman" pitchFamily="18" charset="0"/>
            </a:endParaRPr>
          </a:p>
          <a:p>
            <a:r>
              <a:rPr lang="vi-VN" dirty="0" smtClean="0">
                <a:solidFill>
                  <a:schemeClr val="bg1"/>
                </a:solidFill>
                <a:latin typeface="Times New Roman" pitchFamily="18" charset="0"/>
                <a:ea typeface="Cambria Math" panose="02040503050406030204" pitchFamily="18" charset="0"/>
                <a:cs typeface="Times New Roman" pitchFamily="18" charset="0"/>
              </a:rPr>
              <a:t>Thực </a:t>
            </a:r>
            <a:r>
              <a:rPr lang="vi-VN" sz="2000" dirty="0">
                <a:solidFill>
                  <a:schemeClr val="bg1"/>
                </a:solidFill>
                <a:latin typeface="Times New Roman" pitchFamily="18" charset="0"/>
                <a:ea typeface="Cambria Math" panose="02040503050406030204" pitchFamily="18" charset="0"/>
                <a:cs typeface="Times New Roman" pitchFamily="18" charset="0"/>
              </a:rPr>
              <a:t>hiện theo 2 quá trình thuận nghịch:</a:t>
            </a:r>
          </a:p>
        </p:txBody>
      </p:sp>
    </p:spTree>
    <p:extLst>
      <p:ext uri="{BB962C8B-B14F-4D97-AF65-F5344CB8AC3E}">
        <p14:creationId xmlns:p14="http://schemas.microsoft.com/office/powerpoint/2010/main" val="1922175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96432" y="417335"/>
            <a:ext cx="5247167"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QUÁ TRÌNH THUẬN</a:t>
            </a:r>
            <a:endParaRPr lang="en-US" sz="3200" dirty="0">
              <a:solidFill>
                <a:schemeClr val="bg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609600" y="1288018"/>
                <a:ext cx="7543800" cy="772327"/>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Giả </a:t>
                </a:r>
                <a:r>
                  <a:rPr lang="en-US" dirty="0" err="1" smtClean="0">
                    <a:solidFill>
                      <a:schemeClr val="bg1"/>
                    </a:solidFill>
                    <a:latin typeface="Times New Roman" pitchFamily="18" charset="0"/>
                    <a:cs typeface="Times New Roman" pitchFamily="18" charset="0"/>
                  </a:rPr>
                  <a:t>sử</a:t>
                </a:r>
                <a:r>
                  <a:rPr lang="en-US" dirty="0" smtClean="0">
                    <a:solidFill>
                      <a:schemeClr val="bg1"/>
                    </a:solidFill>
                    <a:latin typeface="Times New Roman" pitchFamily="18" charset="0"/>
                    <a:cs typeface="Times New Roman" pitchFamily="18" charset="0"/>
                  </a:rPr>
                  <a:t> a</a:t>
                </a:r>
                <a:r>
                  <a:rPr lang="en-US" baseline="-25000" dirty="0" smtClean="0">
                    <a:solidFill>
                      <a:schemeClr val="bg1"/>
                    </a:solidFill>
                    <a:latin typeface="Times New Roman" pitchFamily="18" charset="0"/>
                    <a:cs typeface="Times New Roman" pitchFamily="18" charset="0"/>
                  </a:rPr>
                  <a:t>11 </a:t>
                </a:r>
                <a:r>
                  <a:rPr lang="en-US" dirty="0">
                    <a:solidFill>
                      <a:schemeClr val="bg1"/>
                    </a:solidFill>
                  </a:rPr>
                  <a:t>≠</a:t>
                </a:r>
                <a:r>
                  <a:rPr lang="en-US" dirty="0"/>
                  <a:t> </a:t>
                </a:r>
                <a:r>
                  <a:rPr lang="en-US" dirty="0" smtClean="0">
                    <a:solidFill>
                      <a:schemeClr val="bg1"/>
                    </a:solidFill>
                    <a:latin typeface="Times New Roman" pitchFamily="18" charset="0"/>
                    <a:cs typeface="Times New Roman" pitchFamily="18" charset="0"/>
                  </a:rPr>
                  <a:t>0, ta </a:t>
                </a:r>
                <a:r>
                  <a:rPr lang="en-US" dirty="0" err="1" smtClean="0">
                    <a:solidFill>
                      <a:schemeClr val="bg1"/>
                    </a:solidFill>
                    <a:latin typeface="Times New Roman" pitchFamily="18" charset="0"/>
                    <a:cs typeface="Times New Roman" pitchFamily="18" charset="0"/>
                  </a:rPr>
                  <a:t>sẽ</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thực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hiện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thao</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tác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sau</a:t>
                </a:r>
                <a:r>
                  <a:rPr lang="en-US" dirty="0" smtClean="0">
                    <a:solidFill>
                      <a:schemeClr val="bg1"/>
                    </a:solidFill>
                    <a:latin typeface="Times New Roman" pitchFamily="18" charset="0"/>
                    <a:cs typeface="Times New Roman" pitchFamily="18" charset="0"/>
                  </a:rPr>
                  <a:t>:</a:t>
                </a:r>
              </a:p>
              <a:p>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E</a:t>
                </a:r>
                <a:r>
                  <a:rPr lang="en-US" baseline="-25000" dirty="0" err="1" smtClean="0">
                    <a:solidFill>
                      <a:schemeClr val="bg1"/>
                    </a:solidFill>
                    <a:latin typeface="Times New Roman" pitchFamily="18" charset="0"/>
                    <a:cs typeface="Times New Roman" pitchFamily="18" charset="0"/>
                  </a:rPr>
                  <a:t>j</a:t>
                </a:r>
                <a:r>
                  <a:rPr lang="en-US" dirty="0" smtClean="0">
                    <a:solidFill>
                      <a:schemeClr val="bg1"/>
                    </a:solidFill>
                    <a:latin typeface="Times New Roman" pitchFamily="18" charset="0"/>
                    <a:cs typeface="Times New Roman" pitchFamily="18" charset="0"/>
                  </a:rPr>
                  <a:t>) - </a:t>
                </a:r>
                <a14:m>
                  <m:oMath xmlns:m="http://schemas.openxmlformats.org/officeDocument/2006/math">
                    <m:f>
                      <m:fPr>
                        <m:ctrlPr>
                          <a:rPr lang="en-US" i="1" smtClean="0">
                            <a:solidFill>
                              <a:schemeClr val="bg1"/>
                            </a:solidFill>
                            <a:latin typeface="Cambria Math" panose="02040503050406030204" pitchFamily="18" charset="0"/>
                            <a:cs typeface="Times New Roman" pitchFamily="18" charset="0"/>
                          </a:rPr>
                        </m:ctrlPr>
                      </m:fPr>
                      <m:num>
                        <m:r>
                          <a:rPr lang="en-US" b="0" i="1" smtClean="0">
                            <a:solidFill>
                              <a:schemeClr val="bg1"/>
                            </a:solidFill>
                            <a:latin typeface="Cambria Math"/>
                            <a:cs typeface="Times New Roman" pitchFamily="18" charset="0"/>
                          </a:rPr>
                          <m:t>𝑎𝑗𝑖</m:t>
                        </m:r>
                      </m:num>
                      <m:den>
                        <m:r>
                          <a:rPr lang="en-US" b="0" i="1" smtClean="0">
                            <a:solidFill>
                              <a:schemeClr val="bg1"/>
                            </a:solidFill>
                            <a:latin typeface="Cambria Math"/>
                            <a:cs typeface="Times New Roman" pitchFamily="18" charset="0"/>
                          </a:rPr>
                          <m:t>𝑎𝑖𝑖</m:t>
                        </m:r>
                      </m:den>
                    </m:f>
                  </m:oMath>
                </a14:m>
                <a:r>
                  <a:rPr lang="en-US" dirty="0" smtClean="0">
                    <a:solidFill>
                      <a:schemeClr val="bg1"/>
                    </a:solidFill>
                    <a:latin typeface="Times New Roman" pitchFamily="18" charset="0"/>
                    <a:cs typeface="Times New Roman" pitchFamily="18" charset="0"/>
                  </a:rPr>
                  <a:t> x (</a:t>
                </a:r>
                <a:r>
                  <a:rPr lang="en-US" dirty="0" err="1" smtClean="0">
                    <a:solidFill>
                      <a:schemeClr val="bg1"/>
                    </a:solidFill>
                    <a:latin typeface="Times New Roman" pitchFamily="18" charset="0"/>
                    <a:cs typeface="Times New Roman" pitchFamily="18" charset="0"/>
                  </a:rPr>
                  <a:t>E</a:t>
                </a:r>
                <a:r>
                  <a:rPr lang="en-US" baseline="-25000" dirty="0" err="1" smtClean="0">
                    <a:solidFill>
                      <a:schemeClr val="bg1"/>
                    </a:solidFill>
                    <a:latin typeface="Times New Roman" pitchFamily="18" charset="0"/>
                    <a:cs typeface="Times New Roman" pitchFamily="18" charset="0"/>
                  </a:rPr>
                  <a:t>i</a:t>
                </a:r>
                <a:r>
                  <a:rPr lang="en-US" dirty="0" smtClean="0">
                    <a:solidFill>
                      <a:schemeClr val="bg1"/>
                    </a:solidFill>
                    <a:latin typeface="Times New Roman" pitchFamily="18" charset="0"/>
                    <a:cs typeface="Times New Roman" pitchFamily="18" charset="0"/>
                  </a:rPr>
                  <a:t>)) → ( </a:t>
                </a:r>
                <a:r>
                  <a:rPr lang="en-US" dirty="0" err="1" smtClean="0">
                    <a:solidFill>
                      <a:schemeClr val="bg1"/>
                    </a:solidFill>
                    <a:latin typeface="Times New Roman" pitchFamily="18" charset="0"/>
                    <a:cs typeface="Times New Roman" pitchFamily="18" charset="0"/>
                  </a:rPr>
                  <a:t>E</a:t>
                </a:r>
                <a:r>
                  <a:rPr lang="en-US" baseline="-25000" dirty="0" err="1" smtClean="0">
                    <a:solidFill>
                      <a:schemeClr val="bg1"/>
                    </a:solidFill>
                    <a:latin typeface="Times New Roman" pitchFamily="18" charset="0"/>
                    <a:cs typeface="Times New Roman" pitchFamily="18" charset="0"/>
                  </a:rPr>
                  <a:t>j</a:t>
                </a:r>
                <a:r>
                  <a:rPr lang="en-US" baseline="-25000"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với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mỗi</a:t>
                </a:r>
                <a:r>
                  <a:rPr lang="en-US" dirty="0" smtClean="0">
                    <a:solidFill>
                      <a:schemeClr val="bg1"/>
                    </a:solidFill>
                    <a:latin typeface="Times New Roman" pitchFamily="18" charset="0"/>
                    <a:cs typeface="Times New Roman" pitchFamily="18" charset="0"/>
                  </a:rPr>
                  <a:t> j = i + 1, i + 2,…., n</a:t>
                </a:r>
                <a:endParaRPr lang="en-US" dirty="0">
                  <a:solidFill>
                    <a:schemeClr val="bg1"/>
                  </a:solidFill>
                  <a:latin typeface="Times New Roman" pitchFamily="18" charset="0"/>
                  <a:cs typeface="Times New Roman"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09600" y="1288018"/>
                <a:ext cx="7543800" cy="772327"/>
              </a:xfrm>
              <a:prstGeom prst="rect">
                <a:avLst/>
              </a:prstGeom>
              <a:blipFill rotWithShape="1">
                <a:blip r:embed="rId3"/>
                <a:stretch>
                  <a:fillRect l="-646" t="-4724" b="-3150"/>
                </a:stretch>
              </a:blipFill>
            </p:spPr>
            <p:txBody>
              <a:bodyPr/>
              <a:lstStyle/>
              <a:p>
                <a:r>
                  <a:rPr lang="en-US">
                    <a:noFill/>
                  </a:rPr>
                  <a:t> </a:t>
                </a:r>
              </a:p>
            </p:txBody>
          </p:sp>
        </mc:Fallback>
      </mc:AlternateContent>
      <p:sp>
        <p:nvSpPr>
          <p:cNvPr id="12" name="TextBox 11"/>
          <p:cNvSpPr txBox="1"/>
          <p:nvPr/>
        </p:nvSpPr>
        <p:spPr>
          <a:xfrm>
            <a:off x="838200" y="2060345"/>
            <a:ext cx="7315200" cy="646331"/>
          </a:xfrm>
          <a:prstGeom prst="rect">
            <a:avLst/>
          </a:prstGeom>
          <a:noFill/>
        </p:spPr>
        <p:txBody>
          <a:bodyPr wrap="square" rtlCol="0">
            <a:spAutoFit/>
          </a:bodyPr>
          <a:lstStyle/>
          <a:p>
            <a:r>
              <a:rPr lang="vi-VN" dirty="0">
                <a:solidFill>
                  <a:schemeClr val="bg1"/>
                </a:solidFill>
                <a:latin typeface="+mj-lt"/>
              </a:rPr>
              <a:t>Các thao tác này sẽ khử hệ số của biến </a:t>
            </a:r>
            <a:r>
              <a:rPr lang="en-US" dirty="0" smtClean="0">
                <a:solidFill>
                  <a:schemeClr val="bg1"/>
                </a:solidFill>
                <a:latin typeface="+mj-lt"/>
              </a:rPr>
              <a:t>𝑥</a:t>
            </a:r>
            <a:r>
              <a:rPr lang="en-US" baseline="-25000" dirty="0" smtClean="0">
                <a:solidFill>
                  <a:schemeClr val="bg1"/>
                </a:solidFill>
                <a:latin typeface="+mj-lt"/>
              </a:rPr>
              <a:t>i</a:t>
            </a:r>
            <a:r>
              <a:rPr lang="en-US" dirty="0" smtClean="0">
                <a:solidFill>
                  <a:schemeClr val="bg1"/>
                </a:solidFill>
                <a:latin typeface="+mj-lt"/>
              </a:rPr>
              <a:t> </a:t>
            </a:r>
            <a:r>
              <a:rPr lang="vi-VN" dirty="0">
                <a:solidFill>
                  <a:schemeClr val="bg1"/>
                </a:solidFill>
                <a:latin typeface="+mj-lt"/>
              </a:rPr>
              <a:t>trong mỗi hàng dưới hàng thứ i với mỗi i = 1,2, ..., n − 1. Ma trận cuối cùng sẽ có dạng như sau:</a:t>
            </a:r>
            <a:endParaRPr lang="en-US" dirty="0">
              <a:solidFill>
                <a:schemeClr val="bg1"/>
              </a:solidFill>
              <a:latin typeface="+mj-lt"/>
            </a:endParaRPr>
          </a:p>
        </p:txBody>
      </p:sp>
      <p:sp>
        <p:nvSpPr>
          <p:cNvPr id="13" name="TextBox 12"/>
          <p:cNvSpPr txBox="1"/>
          <p:nvPr/>
        </p:nvSpPr>
        <p:spPr>
          <a:xfrm>
            <a:off x="990600" y="2706676"/>
            <a:ext cx="6019800" cy="1661993"/>
          </a:xfrm>
          <a:prstGeom prst="rect">
            <a:avLst/>
          </a:prstGeom>
          <a:noFill/>
        </p:spPr>
        <p:txBody>
          <a:bodyPr wrap="square" rtlCol="0">
            <a:spAutoFit/>
          </a:bodyPr>
          <a:lstStyle/>
          <a:p>
            <a:r>
              <a:rPr lang="en-US" dirty="0">
                <a:solidFill>
                  <a:schemeClr val="bg1"/>
                </a:solidFill>
                <a:latin typeface="Times New Roman" pitchFamily="18" charset="0"/>
                <a:cs typeface="Times New Roman" pitchFamily="18" charset="0"/>
              </a:rPr>
              <a:t>a</a:t>
            </a:r>
            <a:r>
              <a:rPr lang="en-US" baseline="-25000" dirty="0" smtClean="0">
                <a:solidFill>
                  <a:schemeClr val="bg1"/>
                </a:solidFill>
                <a:latin typeface="Times New Roman" pitchFamily="18" charset="0"/>
                <a:cs typeface="Times New Roman" pitchFamily="18" charset="0"/>
              </a:rPr>
              <a:t>11</a:t>
            </a:r>
            <a:r>
              <a:rPr lang="en-US" dirty="0" smtClean="0">
                <a:solidFill>
                  <a:schemeClr val="bg1"/>
                </a:solidFill>
                <a:latin typeface="Times New Roman" pitchFamily="18" charset="0"/>
                <a:cs typeface="Times New Roman" pitchFamily="18" charset="0"/>
              </a:rPr>
              <a:t>x</a:t>
            </a:r>
            <a:r>
              <a:rPr lang="en-US" baseline="-25000" dirty="0" smtClean="0">
                <a:solidFill>
                  <a:schemeClr val="bg1"/>
                </a:solidFill>
                <a:latin typeface="Times New Roman" pitchFamily="18" charset="0"/>
                <a:cs typeface="Times New Roman" pitchFamily="18" charset="0"/>
              </a:rPr>
              <a:t>1</a:t>
            </a:r>
            <a:r>
              <a:rPr lang="en-US" dirty="0" smtClean="0">
                <a:solidFill>
                  <a:schemeClr val="bg1"/>
                </a:solidFill>
                <a:latin typeface="Times New Roman" pitchFamily="18" charset="0"/>
                <a:cs typeface="Times New Roman" pitchFamily="18" charset="0"/>
              </a:rPr>
              <a:t> + a</a:t>
            </a:r>
            <a:r>
              <a:rPr lang="en-US" baseline="-25000" dirty="0" smtClean="0">
                <a:solidFill>
                  <a:schemeClr val="bg1"/>
                </a:solidFill>
                <a:latin typeface="Times New Roman" pitchFamily="18" charset="0"/>
                <a:cs typeface="Times New Roman" pitchFamily="18" charset="0"/>
              </a:rPr>
              <a:t>12</a:t>
            </a:r>
            <a:r>
              <a:rPr lang="en-US" dirty="0" smtClean="0">
                <a:solidFill>
                  <a:schemeClr val="bg1"/>
                </a:solidFill>
                <a:latin typeface="Times New Roman" pitchFamily="18" charset="0"/>
                <a:cs typeface="Times New Roman" pitchFamily="18" charset="0"/>
              </a:rPr>
              <a:t>x</a:t>
            </a:r>
            <a:r>
              <a:rPr lang="en-US" baseline="-25000" dirty="0" smtClean="0">
                <a:solidFill>
                  <a:schemeClr val="bg1"/>
                </a:solidFill>
                <a:latin typeface="Times New Roman" pitchFamily="18" charset="0"/>
                <a:cs typeface="Times New Roman" pitchFamily="18" charset="0"/>
              </a:rPr>
              <a:t>2</a:t>
            </a:r>
            <a:r>
              <a:rPr lang="en-US" dirty="0" smtClean="0">
                <a:solidFill>
                  <a:schemeClr val="bg1"/>
                </a:solidFill>
                <a:latin typeface="Times New Roman" pitchFamily="18" charset="0"/>
                <a:cs typeface="Times New Roman" pitchFamily="18" charset="0"/>
              </a:rPr>
              <a:t> + … + a</a:t>
            </a:r>
            <a:r>
              <a:rPr lang="en-US" baseline="-25000" dirty="0" smtClean="0">
                <a:solidFill>
                  <a:schemeClr val="bg1"/>
                </a:solidFill>
                <a:latin typeface="Times New Roman" pitchFamily="18" charset="0"/>
                <a:cs typeface="Times New Roman" pitchFamily="18" charset="0"/>
              </a:rPr>
              <a:t>1n</a:t>
            </a:r>
            <a:r>
              <a:rPr lang="en-US" dirty="0" smtClean="0">
                <a:solidFill>
                  <a:schemeClr val="bg1"/>
                </a:solidFill>
                <a:latin typeface="Times New Roman" pitchFamily="18" charset="0"/>
                <a:cs typeface="Times New Roman" pitchFamily="18" charset="0"/>
              </a:rPr>
              <a:t>x</a:t>
            </a:r>
            <a:r>
              <a:rPr lang="en-US" baseline="-25000" dirty="0" smtClean="0">
                <a:solidFill>
                  <a:schemeClr val="bg1"/>
                </a:solidFill>
                <a:latin typeface="Times New Roman" pitchFamily="18" charset="0"/>
                <a:cs typeface="Times New Roman" pitchFamily="18" charset="0"/>
              </a:rPr>
              <a:t>n</a:t>
            </a:r>
            <a:r>
              <a:rPr lang="en-US" dirty="0" smtClean="0">
                <a:solidFill>
                  <a:schemeClr val="bg1"/>
                </a:solidFill>
                <a:latin typeface="Times New Roman" pitchFamily="18" charset="0"/>
                <a:cs typeface="Times New Roman" pitchFamily="18" charset="0"/>
              </a:rPr>
              <a:t> = a</a:t>
            </a:r>
            <a:r>
              <a:rPr lang="en-US" baseline="-25000" dirty="0" smtClean="0">
                <a:solidFill>
                  <a:schemeClr val="bg1"/>
                </a:solidFill>
                <a:latin typeface="Times New Roman" pitchFamily="18" charset="0"/>
                <a:cs typeface="Times New Roman" pitchFamily="18" charset="0"/>
              </a:rPr>
              <a:t>1.n+1</a:t>
            </a:r>
          </a:p>
          <a:p>
            <a:r>
              <a:rPr lang="en-US" dirty="0" smtClean="0">
                <a:solidFill>
                  <a:schemeClr val="bg1"/>
                </a:solidFill>
                <a:latin typeface="Times New Roman" pitchFamily="18" charset="0"/>
                <a:cs typeface="Times New Roman" pitchFamily="18" charset="0"/>
              </a:rPr>
              <a:t>            a</a:t>
            </a:r>
            <a:r>
              <a:rPr lang="en-US" baseline="-25000" dirty="0" smtClean="0">
                <a:solidFill>
                  <a:schemeClr val="bg1"/>
                </a:solidFill>
                <a:latin typeface="Times New Roman" pitchFamily="18" charset="0"/>
                <a:cs typeface="Times New Roman" pitchFamily="18" charset="0"/>
              </a:rPr>
              <a:t>22</a:t>
            </a:r>
            <a:r>
              <a:rPr lang="en-US" dirty="0" smtClean="0">
                <a:solidFill>
                  <a:schemeClr val="bg1"/>
                </a:solidFill>
                <a:latin typeface="Times New Roman" pitchFamily="18" charset="0"/>
                <a:cs typeface="Times New Roman" pitchFamily="18" charset="0"/>
              </a:rPr>
              <a:t>x</a:t>
            </a:r>
            <a:r>
              <a:rPr lang="en-US" baseline="-25000" dirty="0" smtClean="0">
                <a:solidFill>
                  <a:schemeClr val="bg1"/>
                </a:solidFill>
                <a:latin typeface="Times New Roman" pitchFamily="18" charset="0"/>
                <a:cs typeface="Times New Roman" pitchFamily="18" charset="0"/>
              </a:rPr>
              <a:t>2</a:t>
            </a:r>
            <a:r>
              <a:rPr lang="en-US" dirty="0" smtClean="0">
                <a:solidFill>
                  <a:schemeClr val="bg1"/>
                </a:solidFill>
                <a:latin typeface="Times New Roman" pitchFamily="18" charset="0"/>
                <a:cs typeface="Times New Roman" pitchFamily="18" charset="0"/>
              </a:rPr>
              <a:t> + … + a</a:t>
            </a:r>
            <a:r>
              <a:rPr lang="en-US" baseline="-25000" dirty="0" smtClean="0">
                <a:solidFill>
                  <a:schemeClr val="bg1"/>
                </a:solidFill>
                <a:latin typeface="Times New Roman" pitchFamily="18" charset="0"/>
                <a:cs typeface="Times New Roman" pitchFamily="18" charset="0"/>
              </a:rPr>
              <a:t>2n</a:t>
            </a:r>
            <a:r>
              <a:rPr lang="en-US" dirty="0" smtClean="0">
                <a:solidFill>
                  <a:schemeClr val="bg1"/>
                </a:solidFill>
                <a:latin typeface="Times New Roman" pitchFamily="18" charset="0"/>
                <a:cs typeface="Times New Roman" pitchFamily="18" charset="0"/>
              </a:rPr>
              <a:t>x</a:t>
            </a:r>
            <a:r>
              <a:rPr lang="en-US" baseline="-25000" dirty="0" smtClean="0">
                <a:solidFill>
                  <a:schemeClr val="bg1"/>
                </a:solidFill>
                <a:latin typeface="Times New Roman" pitchFamily="18" charset="0"/>
                <a:cs typeface="Times New Roman" pitchFamily="18" charset="0"/>
              </a:rPr>
              <a:t>n</a:t>
            </a:r>
            <a:r>
              <a:rPr lang="en-US" dirty="0" smtClean="0">
                <a:solidFill>
                  <a:schemeClr val="bg1"/>
                </a:solidFill>
                <a:latin typeface="Times New Roman" pitchFamily="18" charset="0"/>
                <a:cs typeface="Times New Roman" pitchFamily="18" charset="0"/>
              </a:rPr>
              <a:t> = a</a:t>
            </a:r>
            <a:r>
              <a:rPr lang="en-US" baseline="-25000" dirty="0" smtClean="0">
                <a:solidFill>
                  <a:schemeClr val="bg1"/>
                </a:solidFill>
                <a:latin typeface="Times New Roman" pitchFamily="18" charset="0"/>
                <a:cs typeface="Times New Roman" pitchFamily="18" charset="0"/>
              </a:rPr>
              <a:t>2.n+1</a:t>
            </a:r>
          </a:p>
          <a:p>
            <a:r>
              <a:rPr lang="en-US" baseline="-25000" dirty="0">
                <a:solidFill>
                  <a:schemeClr val="bg1"/>
                </a:solidFill>
                <a:latin typeface="Times New Roman" pitchFamily="18" charset="0"/>
                <a:cs typeface="Times New Roman" pitchFamily="18" charset="0"/>
              </a:rPr>
              <a:t> </a:t>
            </a:r>
            <a:r>
              <a:rPr lang="en-US" baseline="-25000"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(2)   </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a</a:t>
            </a:r>
            <a:r>
              <a:rPr lang="en-US" baseline="-25000" dirty="0">
                <a:solidFill>
                  <a:schemeClr val="bg1"/>
                </a:solidFill>
                <a:latin typeface="Times New Roman" pitchFamily="18" charset="0"/>
                <a:cs typeface="Times New Roman" pitchFamily="18" charset="0"/>
              </a:rPr>
              <a:t>m</a:t>
            </a:r>
            <a:r>
              <a:rPr lang="en-US" baseline="-25000" dirty="0" smtClean="0">
                <a:solidFill>
                  <a:schemeClr val="bg1"/>
                </a:solidFill>
                <a:latin typeface="Times New Roman" pitchFamily="18" charset="0"/>
                <a:cs typeface="Times New Roman" pitchFamily="18" charset="0"/>
              </a:rPr>
              <a:t>n</a:t>
            </a:r>
            <a:r>
              <a:rPr lang="en-US" dirty="0" smtClean="0">
                <a:solidFill>
                  <a:schemeClr val="bg1"/>
                </a:solidFill>
                <a:latin typeface="Times New Roman" pitchFamily="18" charset="0"/>
                <a:cs typeface="Times New Roman" pitchFamily="18" charset="0"/>
              </a:rPr>
              <a:t>x</a:t>
            </a:r>
            <a:r>
              <a:rPr lang="en-US" baseline="-25000" dirty="0" smtClean="0">
                <a:solidFill>
                  <a:schemeClr val="bg1"/>
                </a:solidFill>
                <a:latin typeface="Times New Roman" pitchFamily="18" charset="0"/>
                <a:cs typeface="Times New Roman" pitchFamily="18" charset="0"/>
              </a:rPr>
              <a:t>n</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a</a:t>
            </a:r>
            <a:r>
              <a:rPr lang="en-US" baseline="-25000" dirty="0" smtClean="0">
                <a:solidFill>
                  <a:schemeClr val="bg1"/>
                </a:solidFill>
                <a:latin typeface="Times New Roman" pitchFamily="18" charset="0"/>
                <a:cs typeface="Times New Roman" pitchFamily="18" charset="0"/>
              </a:rPr>
              <a:t>m</a:t>
            </a:r>
            <a:r>
              <a:rPr lang="en-US" baseline="-25000" dirty="0" smtClean="0">
                <a:solidFill>
                  <a:schemeClr val="bg1"/>
                </a:solidFill>
                <a:latin typeface="Times New Roman" pitchFamily="18" charset="0"/>
                <a:cs typeface="Times New Roman" pitchFamily="18" charset="0"/>
              </a:rPr>
              <a:t>.n+1</a:t>
            </a:r>
            <a:endParaRPr lang="en-US" baseline="-25000" dirty="0" smtClean="0">
              <a:solidFill>
                <a:schemeClr val="bg1"/>
              </a:solidFill>
              <a:latin typeface="Times New Roman" pitchFamily="18" charset="0"/>
              <a:cs typeface="Times New Roman" pitchFamily="18" charset="0"/>
            </a:endParaRPr>
          </a:p>
          <a:p>
            <a:endParaRPr lang="en-US" baseline="-25000"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Trong đó các phần tử ở cột n+1 tương ứng với b</a:t>
            </a:r>
            <a:r>
              <a:rPr lang="en-US" baseline="-25000" dirty="0" smtClean="0">
                <a:solidFill>
                  <a:schemeClr val="bg1"/>
                </a:solidFill>
                <a:latin typeface="Times New Roman" pitchFamily="18" charset="0"/>
                <a:cs typeface="Times New Roman" pitchFamily="18" charset="0"/>
              </a:rPr>
              <a:t>1</a:t>
            </a:r>
            <a:r>
              <a:rPr lang="en-US" dirty="0" smtClean="0">
                <a:solidFill>
                  <a:schemeClr val="bg1"/>
                </a:solidFill>
                <a:latin typeface="Times New Roman" pitchFamily="18" charset="0"/>
                <a:cs typeface="Times New Roman" pitchFamily="18" charset="0"/>
              </a:rPr>
              <a:t>,b</a:t>
            </a:r>
            <a:r>
              <a:rPr lang="en-US" baseline="-25000" dirty="0" smtClean="0">
                <a:solidFill>
                  <a:schemeClr val="bg1"/>
                </a:solidFill>
                <a:latin typeface="Times New Roman" pitchFamily="18" charset="0"/>
                <a:cs typeface="Times New Roman" pitchFamily="18" charset="0"/>
              </a:rPr>
              <a:t>2</a:t>
            </a:r>
            <a:r>
              <a:rPr lang="en-US" dirty="0" smtClean="0">
                <a:solidFill>
                  <a:schemeClr val="bg1"/>
                </a:solidFill>
                <a:latin typeface="Times New Roman" pitchFamily="18" charset="0"/>
                <a:cs typeface="Times New Roman" pitchFamily="18" charset="0"/>
              </a:rPr>
              <a:t>,…,</a:t>
            </a:r>
            <a:r>
              <a:rPr lang="en-US" dirty="0" smtClean="0">
                <a:solidFill>
                  <a:schemeClr val="bg1"/>
                </a:solidFill>
                <a:latin typeface="Times New Roman" pitchFamily="18" charset="0"/>
                <a:cs typeface="Times New Roman" pitchFamily="18" charset="0"/>
              </a:rPr>
              <a:t>b</a:t>
            </a:r>
            <a:r>
              <a:rPr lang="en-US" baseline="-25000" dirty="0">
                <a:solidFill>
                  <a:schemeClr val="bg1"/>
                </a:solidFill>
                <a:latin typeface="Times New Roman" pitchFamily="18" charset="0"/>
                <a:cs typeface="Times New Roman" pitchFamily="18" charset="0"/>
              </a:rPr>
              <a:t>m</a:t>
            </a:r>
            <a:r>
              <a:rPr lang="en-US" dirty="0" smtClean="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4530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inVertical)">
                                      <p:cBhvr>
                                        <p:cTn id="19" dur="500"/>
                                        <p:tgtEl>
                                          <p:spTgt spid="12">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arn(inVertical)">
                                      <p:cBhvr>
                                        <p:cTn id="22" dur="500"/>
                                        <p:tgtEl>
                                          <p:spTgt spid="13">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barn(inVertical)">
                                      <p:cBhvr>
                                        <p:cTn id="25" dur="500"/>
                                        <p:tgtEl>
                                          <p:spTgt spid="13">
                                            <p:txEl>
                                              <p:pRg st="1" end="1"/>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barn(inVertical)">
                                      <p:cBhvr>
                                        <p:cTn id="28" dur="500"/>
                                        <p:tgtEl>
                                          <p:spTgt spid="13">
                                            <p:txEl>
                                              <p:pRg st="2" end="2"/>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barn(inVertical)">
                                      <p:cBhvr>
                                        <p:cTn id="31" dur="500"/>
                                        <p:tgtEl>
                                          <p:spTgt spid="13">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barn(inVertical)">
                                      <p:cBhvr>
                                        <p:cTn id="34"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96432" y="417335"/>
            <a:ext cx="5247167" cy="584775"/>
          </a:xfrm>
          <a:prstGeom prst="rect">
            <a:avLst/>
          </a:prstGeom>
          <a:noFill/>
        </p:spPr>
        <p:txBody>
          <a:bodyPr wrap="square" rtlCol="0">
            <a:spAutoFit/>
          </a:bodyPr>
          <a:lstStyle/>
          <a:p>
            <a:r>
              <a:rPr lang="en-US" sz="3200" dirty="0" smtClean="0">
                <a:solidFill>
                  <a:prstClr val="white"/>
                </a:solidFill>
                <a:latin typeface="Times New Roman" pitchFamily="18" charset="0"/>
                <a:cs typeface="Times New Roman" pitchFamily="18" charset="0"/>
              </a:rPr>
              <a:t>QUÁ TRÌNH NGHỊCH</a:t>
            </a:r>
            <a:endParaRPr lang="en-US" sz="3200" dirty="0">
              <a:solidFill>
                <a:prstClr val="white"/>
              </a:solidFill>
              <a:latin typeface="Times New Roman" pitchFamily="18" charset="0"/>
              <a:cs typeface="Times New Roman" pitchFamily="18" charset="0"/>
            </a:endParaRPr>
          </a:p>
        </p:txBody>
      </p:sp>
      <p:sp>
        <p:nvSpPr>
          <p:cNvPr id="5" name="TextBox 4"/>
          <p:cNvSpPr txBox="1"/>
          <p:nvPr/>
        </p:nvSpPr>
        <p:spPr>
          <a:xfrm>
            <a:off x="838200" y="1352550"/>
            <a:ext cx="7315200" cy="646331"/>
          </a:xfrm>
          <a:prstGeom prst="rect">
            <a:avLst/>
          </a:prstGeom>
          <a:noFill/>
        </p:spPr>
        <p:txBody>
          <a:bodyPr wrap="square" rtlCol="0">
            <a:spAutoFit/>
          </a:bodyPr>
          <a:lstStyle/>
          <a:p>
            <a:r>
              <a:rPr lang="vi-VN" dirty="0">
                <a:solidFill>
                  <a:schemeClr val="bg1"/>
                </a:solidFill>
                <a:latin typeface="Times New Roman" pitchFamily="18" charset="0"/>
                <a:cs typeface="Times New Roman" pitchFamily="18" charset="0"/>
              </a:rPr>
              <a:t>Từ hệ </a:t>
            </a:r>
            <a:r>
              <a:rPr lang="vi-VN" dirty="0" smtClean="0">
                <a:solidFill>
                  <a:schemeClr val="bg1"/>
                </a:solidFill>
                <a:latin typeface="Times New Roman" pitchFamily="18" charset="0"/>
                <a:cs typeface="Times New Roman" pitchFamily="18" charset="0"/>
              </a:rPr>
              <a:t>(</a:t>
            </a:r>
            <a:r>
              <a:rPr lang="en-US" dirty="0">
                <a:solidFill>
                  <a:schemeClr val="bg1"/>
                </a:solidFill>
                <a:latin typeface="Times New Roman" pitchFamily="18" charset="0"/>
                <a:cs typeface="Times New Roman" pitchFamily="18" charset="0"/>
              </a:rPr>
              <a:t>2</a:t>
            </a:r>
            <a:r>
              <a:rPr lang="vi-VN" dirty="0" smtClean="0">
                <a:solidFill>
                  <a:schemeClr val="bg1"/>
                </a:solidFill>
                <a:latin typeface="Times New Roman" pitchFamily="18" charset="0"/>
                <a:cs typeface="Times New Roman" pitchFamily="18" charset="0"/>
              </a:rPr>
              <a:t>) </a:t>
            </a:r>
            <a:r>
              <a:rPr lang="vi-VN" dirty="0">
                <a:solidFill>
                  <a:schemeClr val="bg1"/>
                </a:solidFill>
                <a:latin typeface="Times New Roman" pitchFamily="18" charset="0"/>
                <a:cs typeface="Times New Roman" pitchFamily="18" charset="0"/>
              </a:rPr>
              <a:t>giải ra ta được x</a:t>
            </a:r>
            <a:r>
              <a:rPr lang="vi-VN" baseline="-25000" dirty="0">
                <a:solidFill>
                  <a:schemeClr val="bg1"/>
                </a:solidFill>
                <a:latin typeface="Times New Roman" pitchFamily="18" charset="0"/>
                <a:cs typeface="Times New Roman" pitchFamily="18" charset="0"/>
              </a:rPr>
              <a:t>n</a:t>
            </a:r>
            <a:r>
              <a:rPr lang="vi-VN" dirty="0">
                <a:solidFill>
                  <a:schemeClr val="bg1"/>
                </a:solidFill>
                <a:latin typeface="Times New Roman" pitchFamily="18" charset="0"/>
                <a:cs typeface="Times New Roman" pitchFamily="18" charset="0"/>
              </a:rPr>
              <a:t>; x</a:t>
            </a:r>
            <a:r>
              <a:rPr lang="vi-VN" baseline="-25000" dirty="0">
                <a:solidFill>
                  <a:schemeClr val="bg1"/>
                </a:solidFill>
                <a:latin typeface="Times New Roman" pitchFamily="18" charset="0"/>
                <a:cs typeface="Times New Roman" pitchFamily="18" charset="0"/>
              </a:rPr>
              <a:t>n-1</a:t>
            </a:r>
            <a:r>
              <a:rPr lang="vi-VN" dirty="0">
                <a:solidFill>
                  <a:schemeClr val="bg1"/>
                </a:solidFill>
                <a:latin typeface="Times New Roman" pitchFamily="18" charset="0"/>
                <a:cs typeface="Times New Roman" pitchFamily="18" charset="0"/>
              </a:rPr>
              <a:t>; ... x</a:t>
            </a:r>
            <a:r>
              <a:rPr lang="vi-VN" baseline="-25000" dirty="0">
                <a:solidFill>
                  <a:schemeClr val="bg1"/>
                </a:solidFill>
                <a:latin typeface="Times New Roman" pitchFamily="18" charset="0"/>
                <a:cs typeface="Times New Roman" pitchFamily="18" charset="0"/>
              </a:rPr>
              <a:t>1</a:t>
            </a:r>
            <a:r>
              <a:rPr lang="vi-VN" dirty="0">
                <a:solidFill>
                  <a:schemeClr val="bg1"/>
                </a:solidFill>
                <a:latin typeface="Times New Roman" pitchFamily="18" charset="0"/>
                <a:cs typeface="Times New Roman" pitchFamily="18" charset="0"/>
              </a:rPr>
              <a:t> bằng phép thế dần và kết quả đó cho ta nghiệm của hệ phương trình </a:t>
            </a:r>
            <a:r>
              <a:rPr lang="vi-VN" dirty="0" smtClean="0">
                <a:solidFill>
                  <a:schemeClr val="bg1"/>
                </a:solidFill>
                <a:latin typeface="Times New Roman" pitchFamily="18" charset="0"/>
                <a:cs typeface="Times New Roman" pitchFamily="18" charset="0"/>
              </a:rPr>
              <a:t>(1</a:t>
            </a:r>
            <a:r>
              <a:rPr lang="vi-VN" dirty="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4306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8335" y="504190"/>
            <a:ext cx="24384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NHẬN XÉT</a:t>
            </a:r>
            <a:endParaRPr lang="en-US" sz="3200" dirty="0">
              <a:solidFill>
                <a:schemeClr val="bg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762000" y="1352549"/>
                <a:ext cx="5943600" cy="2495748"/>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ƯU ĐIỂM:</a:t>
                </a:r>
              </a:p>
              <a:p>
                <a:pPr marL="285750" indent="-285750">
                  <a:buFont typeface="Arial" pitchFamily="34" charset="0"/>
                  <a:buChar char="•"/>
                </a:pPr>
                <a:r>
                  <a:rPr lang="vi-VN" dirty="0" smtClean="0">
                    <a:solidFill>
                      <a:schemeClr val="bg1"/>
                    </a:solidFill>
                    <a:latin typeface="+mj-lt"/>
                    <a:ea typeface="Cambria Math" panose="02040503050406030204" pitchFamily="18" charset="0"/>
                  </a:rPr>
                  <a:t>Có</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thể</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sử</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dụng</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giải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hệ</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với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số</a:t>
                </a:r>
                <a:r>
                  <a:rPr lang="vi-VN" dirty="0">
                    <a:solidFill>
                      <a:schemeClr val="bg1"/>
                    </a:solidFill>
                    <a:latin typeface="+mj-lt"/>
                    <a:ea typeface="Cambria Math" panose="02040503050406030204" pitchFamily="18" charset="0"/>
                  </a:rPr>
                  <a:t> phương </a:t>
                </a:r>
                <a:r>
                  <a:rPr lang="vi-VN" dirty="0" err="1">
                    <a:solidFill>
                      <a:schemeClr val="bg1"/>
                    </a:solidFill>
                    <a:latin typeface="+mj-lt"/>
                    <a:ea typeface="Cambria Math" panose="02040503050406030204" pitchFamily="18" charset="0"/>
                  </a:rPr>
                  <a:t>trình</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và</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ẩn</a:t>
                </a:r>
                <a:r>
                  <a:rPr lang="vi-VN" dirty="0">
                    <a:solidFill>
                      <a:schemeClr val="bg1"/>
                    </a:solidFill>
                    <a:latin typeface="+mj-lt"/>
                    <a:ea typeface="Cambria Math" panose="02040503050406030204" pitchFamily="18" charset="0"/>
                  </a:rPr>
                  <a:t> không </a:t>
                </a:r>
                <a:r>
                  <a:rPr lang="vi-VN" dirty="0" err="1">
                    <a:solidFill>
                      <a:schemeClr val="bg1"/>
                    </a:solidFill>
                    <a:latin typeface="+mj-lt"/>
                    <a:ea typeface="Cambria Math" panose="02040503050406030204" pitchFamily="18" charset="0"/>
                  </a:rPr>
                  <a:t>cố</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định</a:t>
                </a:r>
                <a:r>
                  <a:rPr lang="vi-VN" dirty="0">
                    <a:solidFill>
                      <a:schemeClr val="bg1"/>
                    </a:solidFill>
                    <a:latin typeface="+mj-lt"/>
                    <a:ea typeface="Cambria Math" panose="02040503050406030204" pitchFamily="18" charset="0"/>
                  </a:rPr>
                  <a:t>.</a:t>
                </a:r>
              </a:p>
              <a:p>
                <a:pPr marL="285750" indent="-285750">
                  <a:buFont typeface="Arial" pitchFamily="34" charset="0"/>
                  <a:buChar char="•"/>
                </a:pPr>
                <a:r>
                  <a:rPr lang="vi-VN" dirty="0" err="1">
                    <a:solidFill>
                      <a:schemeClr val="bg1"/>
                    </a:solidFill>
                    <a:latin typeface="+mj-lt"/>
                    <a:ea typeface="Cambria Math" panose="02040503050406030204" pitchFamily="18" charset="0"/>
                  </a:rPr>
                  <a:t>Có</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thể</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giải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cả</a:t>
                </a:r>
                <a:r>
                  <a:rPr lang="vi-VN" dirty="0">
                    <a:solidFill>
                      <a:schemeClr val="bg1"/>
                    </a:solidFill>
                    <a:latin typeface="+mj-lt"/>
                    <a:ea typeface="Cambria Math" panose="02040503050406030204" pitchFamily="18" charset="0"/>
                  </a:rPr>
                  <a:t> phương </a:t>
                </a:r>
                <a:r>
                  <a:rPr lang="vi-VN" dirty="0" err="1">
                    <a:solidFill>
                      <a:schemeClr val="bg1"/>
                    </a:solidFill>
                    <a:latin typeface="+mj-lt"/>
                    <a:ea typeface="Cambria Math" panose="02040503050406030204" pitchFamily="18" charset="0"/>
                  </a:rPr>
                  <a:t>trình</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có</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định</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thức</a:t>
                </a:r>
                <a:r>
                  <a:rPr lang="vi-VN" dirty="0">
                    <a:solidFill>
                      <a:schemeClr val="bg1"/>
                    </a:solidFill>
                    <a:latin typeface="+mj-lt"/>
                    <a:ea typeface="Cambria Math" panose="02040503050406030204" pitchFamily="18" charset="0"/>
                  </a:rPr>
                  <a:t> = 0</a:t>
                </a:r>
              </a:p>
              <a:p>
                <a:pPr marL="285750" indent="-285750">
                  <a:buFont typeface="Arial" pitchFamily="34" charset="0"/>
                  <a:buChar char="•"/>
                </a:pPr>
                <a:r>
                  <a:rPr lang="vi-VN" dirty="0" err="1">
                    <a:solidFill>
                      <a:schemeClr val="bg1"/>
                    </a:solidFill>
                    <a:latin typeface="+mj-lt"/>
                    <a:ea typeface="Cambria Math" panose="02040503050406030204" pitchFamily="18" charset="0"/>
                  </a:rPr>
                  <a:t>Khối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lượng</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phép</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tính</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nhỏ</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với</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hệ</a:t>
                </a:r>
                <a:r>
                  <a:rPr lang="vi-VN" dirty="0">
                    <a:solidFill>
                      <a:schemeClr val="bg1"/>
                    </a:solidFill>
                    <a:latin typeface="+mj-lt"/>
                    <a:ea typeface="Cambria Math" panose="02040503050406030204" pitchFamily="18" charset="0"/>
                  </a:rPr>
                  <a:t> n </a:t>
                </a:r>
                <a:r>
                  <a:rPr lang="vi-VN" dirty="0" err="1">
                    <a:solidFill>
                      <a:schemeClr val="bg1"/>
                    </a:solidFill>
                    <a:latin typeface="+mj-lt"/>
                    <a:ea typeface="Cambria Math" panose="02040503050406030204" pitchFamily="18" charset="0"/>
                  </a:rPr>
                  <a:t>ẩn</a:t>
                </a:r>
                <a:r>
                  <a:rPr lang="vi-VN" dirty="0">
                    <a:solidFill>
                      <a:schemeClr val="bg1"/>
                    </a:solidFill>
                    <a:latin typeface="+mj-lt"/>
                    <a:ea typeface="Cambria Math" panose="02040503050406030204" pitchFamily="18" charset="0"/>
                  </a:rPr>
                  <a:t> n phương </a:t>
                </a:r>
                <a:r>
                  <a:rPr lang="vi-VN" dirty="0" err="1">
                    <a:solidFill>
                      <a:schemeClr val="bg1"/>
                    </a:solidFill>
                    <a:latin typeface="+mj-lt"/>
                    <a:ea typeface="Cambria Math" panose="02040503050406030204" pitchFamily="18" charset="0"/>
                  </a:rPr>
                  <a:t>trình</a:t>
                </a:r>
                <a:r>
                  <a:rPr lang="vi-VN" dirty="0">
                    <a:solidFill>
                      <a:schemeClr val="bg1"/>
                    </a:solidFill>
                    <a:latin typeface="+mj-lt"/>
                    <a:ea typeface="Cambria Math" panose="02040503050406030204" pitchFamily="18" charset="0"/>
                  </a:rPr>
                  <a:t>:</a:t>
                </a:r>
              </a:p>
              <a:p>
                <a14:m>
                  <m:oMath xmlns:m="http://schemas.openxmlformats.org/officeDocument/2006/math">
                    <m:r>
                      <a:rPr lang="en-US" b="0" i="1" dirty="0" smtClean="0">
                        <a:solidFill>
                          <a:schemeClr val="bg1"/>
                        </a:solidFill>
                        <a:latin typeface="Cambria Math"/>
                        <a:ea typeface="Cambria Math" panose="02040503050406030204" pitchFamily="18" charset="0"/>
                      </a:rPr>
                      <m:t>          </m:t>
                    </m:r>
                    <m:r>
                      <m:rPr>
                        <m:sty m:val="p"/>
                      </m:rPr>
                      <a:rPr lang="vi-VN" i="1" dirty="0">
                        <a:solidFill>
                          <a:schemeClr val="bg1"/>
                        </a:solidFill>
                        <a:latin typeface="Cambria Math"/>
                        <a:ea typeface="Cambria Math" panose="02040503050406030204" pitchFamily="18" charset="0"/>
                      </a:rPr>
                      <m:t>N</m:t>
                    </m:r>
                    <m:r>
                      <a:rPr lang="vi-VN" i="1">
                        <a:solidFill>
                          <a:schemeClr val="bg1"/>
                        </a:solidFill>
                        <a:latin typeface="Cambria Math"/>
                        <a:ea typeface="Cambria Math" panose="02040503050406030204" pitchFamily="18" charset="0"/>
                      </a:rPr>
                      <m:t>=</m:t>
                    </m:r>
                    <m:f>
                      <m:fPr>
                        <m:ctrlPr>
                          <a:rPr lang="vi-VN" i="1">
                            <a:solidFill>
                              <a:schemeClr val="bg1"/>
                            </a:solidFill>
                            <a:latin typeface="Cambria Math" panose="02040503050406030204" pitchFamily="18" charset="0"/>
                            <a:ea typeface="Cambria Math" panose="02040503050406030204" pitchFamily="18" charset="0"/>
                          </a:rPr>
                        </m:ctrlPr>
                      </m:fPr>
                      <m:num>
                        <m:r>
                          <m:rPr>
                            <m:sty m:val="p"/>
                          </m:rPr>
                          <a:rPr lang="vi-VN" i="1">
                            <a:solidFill>
                              <a:schemeClr val="bg1"/>
                            </a:solidFill>
                            <a:latin typeface="Cambria Math"/>
                            <a:ea typeface="Cambria Math" panose="02040503050406030204" pitchFamily="18" charset="0"/>
                          </a:rPr>
                          <m:t>n</m:t>
                        </m:r>
                      </m:num>
                      <m:den>
                        <m:r>
                          <a:rPr lang="vi-VN" i="1">
                            <a:solidFill>
                              <a:schemeClr val="bg1"/>
                            </a:solidFill>
                            <a:latin typeface="Cambria Math"/>
                            <a:ea typeface="Cambria Math" panose="02040503050406030204" pitchFamily="18" charset="0"/>
                          </a:rPr>
                          <m:t>3</m:t>
                        </m:r>
                      </m:den>
                    </m:f>
                    <m:r>
                      <a:rPr lang="vi-VN" i="1">
                        <a:solidFill>
                          <a:schemeClr val="bg1"/>
                        </a:solidFill>
                        <a:latin typeface="Cambria Math"/>
                        <a:ea typeface="Cambria Math" panose="02040503050406030204" pitchFamily="18" charset="0"/>
                      </a:rPr>
                      <m:t>(</m:t>
                    </m:r>
                    <m:sSup>
                      <m:sSupPr>
                        <m:ctrlPr>
                          <a:rPr lang="vi-VN" i="1">
                            <a:solidFill>
                              <a:schemeClr val="bg1"/>
                            </a:solidFill>
                            <a:latin typeface="Cambria Math" panose="02040503050406030204" pitchFamily="18" charset="0"/>
                            <a:ea typeface="Cambria Math" panose="02040503050406030204" pitchFamily="18" charset="0"/>
                          </a:rPr>
                        </m:ctrlPr>
                      </m:sSupPr>
                      <m:e>
                        <m:r>
                          <m:rPr>
                            <m:sty m:val="p"/>
                          </m:rPr>
                          <a:rPr lang="vi-VN" i="1">
                            <a:solidFill>
                              <a:schemeClr val="bg1"/>
                            </a:solidFill>
                            <a:latin typeface="Cambria Math"/>
                            <a:ea typeface="Cambria Math" panose="02040503050406030204" pitchFamily="18" charset="0"/>
                          </a:rPr>
                          <m:t>n</m:t>
                        </m:r>
                      </m:e>
                      <m:sup>
                        <m:r>
                          <a:rPr lang="vi-VN" i="1">
                            <a:solidFill>
                              <a:schemeClr val="bg1"/>
                            </a:solidFill>
                            <a:latin typeface="Cambria Math"/>
                            <a:ea typeface="Cambria Math" panose="02040503050406030204" pitchFamily="18" charset="0"/>
                          </a:rPr>
                          <m:t>2</m:t>
                        </m:r>
                      </m:sup>
                    </m:sSup>
                    <m:r>
                      <a:rPr lang="vi-VN" i="1">
                        <a:solidFill>
                          <a:schemeClr val="bg1"/>
                        </a:solidFill>
                        <a:latin typeface="Cambria Math"/>
                        <a:ea typeface="Cambria Math" panose="02040503050406030204" pitchFamily="18" charset="0"/>
                      </a:rPr>
                      <m:t>+3</m:t>
                    </m:r>
                    <m:r>
                      <m:rPr>
                        <m:sty m:val="p"/>
                      </m:rPr>
                      <a:rPr lang="vi-VN" i="1">
                        <a:solidFill>
                          <a:schemeClr val="bg1"/>
                        </a:solidFill>
                        <a:latin typeface="Cambria Math"/>
                        <a:ea typeface="Cambria Math" panose="02040503050406030204" pitchFamily="18" charset="0"/>
                      </a:rPr>
                      <m:t>n</m:t>
                    </m:r>
                    <m:r>
                      <a:rPr lang="vi-VN" dirty="0">
                        <a:solidFill>
                          <a:schemeClr val="bg1"/>
                        </a:solidFill>
                        <a:latin typeface="Cambria Math"/>
                        <a:ea typeface="Cambria Math" panose="02040503050406030204" pitchFamily="18" charset="0"/>
                      </a:rPr>
                      <m:t>−</m:t>
                    </m:r>
                    <m:r>
                      <a:rPr lang="vi-VN" i="1" dirty="0">
                        <a:solidFill>
                          <a:schemeClr val="bg1"/>
                        </a:solidFill>
                        <a:latin typeface="Cambria Math"/>
                        <a:ea typeface="Cambria Math" panose="02040503050406030204" pitchFamily="18" charset="0"/>
                      </a:rPr>
                      <m:t>1</m:t>
                    </m:r>
                  </m:oMath>
                </a14:m>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số</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phép</a:t>
                </a:r>
                <a:r>
                  <a:rPr lang="vi-VN" dirty="0">
                    <a:solidFill>
                      <a:schemeClr val="bg1"/>
                    </a:solidFill>
                    <a:latin typeface="+mj-lt"/>
                    <a:ea typeface="Cambria Math" panose="02040503050406030204" pitchFamily="18" charset="0"/>
                  </a:rPr>
                  <a:t> nhân ( chia)</a:t>
                </a:r>
              </a:p>
              <a:p>
                <a14:m>
                  <m:oMath xmlns:m="http://schemas.openxmlformats.org/officeDocument/2006/math">
                    <m:r>
                      <a:rPr lang="en-US" b="0" i="1" dirty="0" smtClean="0">
                        <a:solidFill>
                          <a:schemeClr val="bg1"/>
                        </a:solidFill>
                        <a:latin typeface="Cambria Math"/>
                        <a:ea typeface="Cambria Math" panose="02040503050406030204" pitchFamily="18" charset="0"/>
                      </a:rPr>
                      <m:t>          </m:t>
                    </m:r>
                    <m:r>
                      <m:rPr>
                        <m:sty m:val="p"/>
                      </m:rPr>
                      <a:rPr lang="vi-VN" i="1" dirty="0">
                        <a:solidFill>
                          <a:schemeClr val="bg1"/>
                        </a:solidFill>
                        <a:latin typeface="Cambria Math"/>
                        <a:ea typeface="Cambria Math" panose="02040503050406030204" pitchFamily="18" charset="0"/>
                      </a:rPr>
                      <m:t>C</m:t>
                    </m:r>
                    <m:r>
                      <a:rPr lang="vi-VN" i="1" dirty="0">
                        <a:solidFill>
                          <a:schemeClr val="bg1"/>
                        </a:solidFill>
                        <a:latin typeface="Cambria Math"/>
                        <a:ea typeface="Cambria Math" panose="02040503050406030204" pitchFamily="18" charset="0"/>
                      </a:rPr>
                      <m:t>=</m:t>
                    </m:r>
                    <m:f>
                      <m:fPr>
                        <m:ctrlPr>
                          <a:rPr lang="vi-VN" i="1">
                            <a:solidFill>
                              <a:schemeClr val="bg1"/>
                            </a:solidFill>
                            <a:latin typeface="Cambria Math" panose="02040503050406030204" pitchFamily="18" charset="0"/>
                            <a:ea typeface="Cambria Math" panose="02040503050406030204" pitchFamily="18" charset="0"/>
                          </a:rPr>
                        </m:ctrlPr>
                      </m:fPr>
                      <m:num>
                        <m:r>
                          <m:rPr>
                            <m:sty m:val="p"/>
                          </m:rPr>
                          <a:rPr lang="vi-VN" i="1">
                            <a:solidFill>
                              <a:schemeClr val="bg1"/>
                            </a:solidFill>
                            <a:latin typeface="Cambria Math"/>
                            <a:ea typeface="Cambria Math" panose="02040503050406030204" pitchFamily="18" charset="0"/>
                          </a:rPr>
                          <m:t>n</m:t>
                        </m:r>
                      </m:num>
                      <m:den>
                        <m:r>
                          <a:rPr lang="vi-VN" i="1">
                            <a:solidFill>
                              <a:schemeClr val="bg1"/>
                            </a:solidFill>
                            <a:latin typeface="Cambria Math"/>
                            <a:ea typeface="Cambria Math" panose="02040503050406030204" pitchFamily="18" charset="0"/>
                          </a:rPr>
                          <m:t>6</m:t>
                        </m:r>
                      </m:den>
                    </m:f>
                    <m:r>
                      <a:rPr lang="vi-VN" i="1">
                        <a:solidFill>
                          <a:schemeClr val="bg1"/>
                        </a:solidFill>
                        <a:latin typeface="Cambria Math"/>
                        <a:ea typeface="Cambria Math" panose="02040503050406030204" pitchFamily="18" charset="0"/>
                      </a:rPr>
                      <m:t>(</m:t>
                    </m:r>
                    <m:sSup>
                      <m:sSupPr>
                        <m:ctrlPr>
                          <a:rPr lang="vi-VN" i="1">
                            <a:solidFill>
                              <a:schemeClr val="bg1"/>
                            </a:solidFill>
                            <a:latin typeface="Cambria Math" panose="02040503050406030204" pitchFamily="18" charset="0"/>
                            <a:ea typeface="Cambria Math" panose="02040503050406030204" pitchFamily="18" charset="0"/>
                          </a:rPr>
                        </m:ctrlPr>
                      </m:sSupPr>
                      <m:e>
                        <m:r>
                          <a:rPr lang="vi-VN" i="1">
                            <a:solidFill>
                              <a:schemeClr val="bg1"/>
                            </a:solidFill>
                            <a:latin typeface="Cambria Math"/>
                            <a:ea typeface="Cambria Math" panose="02040503050406030204" pitchFamily="18" charset="0"/>
                          </a:rPr>
                          <m:t>2</m:t>
                        </m:r>
                        <m:r>
                          <m:rPr>
                            <m:sty m:val="p"/>
                          </m:rPr>
                          <a:rPr lang="vi-VN" i="1">
                            <a:solidFill>
                              <a:schemeClr val="bg1"/>
                            </a:solidFill>
                            <a:latin typeface="Cambria Math"/>
                            <a:ea typeface="Cambria Math" panose="02040503050406030204" pitchFamily="18" charset="0"/>
                          </a:rPr>
                          <m:t>n</m:t>
                        </m:r>
                      </m:e>
                      <m:sup>
                        <m:r>
                          <a:rPr lang="vi-VN" i="1">
                            <a:solidFill>
                              <a:schemeClr val="bg1"/>
                            </a:solidFill>
                            <a:latin typeface="Cambria Math"/>
                            <a:ea typeface="Cambria Math" panose="02040503050406030204" pitchFamily="18" charset="0"/>
                          </a:rPr>
                          <m:t>2</m:t>
                        </m:r>
                      </m:sup>
                    </m:sSup>
                    <m:r>
                      <a:rPr lang="vi-VN" i="1">
                        <a:solidFill>
                          <a:schemeClr val="bg1"/>
                        </a:solidFill>
                        <a:latin typeface="Cambria Math"/>
                        <a:ea typeface="Cambria Math" panose="02040503050406030204" pitchFamily="18" charset="0"/>
                      </a:rPr>
                      <m:t>+3</m:t>
                    </m:r>
                    <m:r>
                      <m:rPr>
                        <m:sty m:val="p"/>
                      </m:rPr>
                      <a:rPr lang="vi-VN" i="1">
                        <a:solidFill>
                          <a:schemeClr val="bg1"/>
                        </a:solidFill>
                        <a:latin typeface="Cambria Math"/>
                        <a:ea typeface="Cambria Math" panose="02040503050406030204" pitchFamily="18" charset="0"/>
                      </a:rPr>
                      <m:t>n</m:t>
                    </m:r>
                    <m:r>
                      <a:rPr lang="vi-VN" i="1">
                        <a:solidFill>
                          <a:schemeClr val="bg1"/>
                        </a:solidFill>
                        <a:latin typeface="Cambria Math"/>
                        <a:ea typeface="Cambria Math" panose="02040503050406030204" pitchFamily="18" charset="0"/>
                      </a:rPr>
                      <m:t>−5</m:t>
                    </m:r>
                  </m:oMath>
                </a14:m>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số</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phép</a:t>
                </a:r>
                <a:r>
                  <a:rPr lang="vi-VN" dirty="0">
                    <a:solidFill>
                      <a:schemeClr val="bg1"/>
                    </a:solidFill>
                    <a:latin typeface="+mj-lt"/>
                    <a:ea typeface="Cambria Math" panose="02040503050406030204" pitchFamily="18" charset="0"/>
                  </a:rPr>
                  <a:t> </a:t>
                </a:r>
                <a:r>
                  <a:rPr lang="vi-VN" dirty="0" err="1">
                    <a:solidFill>
                      <a:schemeClr val="bg1"/>
                    </a:solidFill>
                    <a:latin typeface="+mj-lt"/>
                    <a:ea typeface="Cambria Math" panose="02040503050406030204" pitchFamily="18" charset="0"/>
                  </a:rPr>
                  <a:t>cộng</a:t>
                </a:r>
                <a:r>
                  <a:rPr lang="vi-VN" dirty="0">
                    <a:solidFill>
                      <a:schemeClr val="bg1"/>
                    </a:solidFill>
                    <a:latin typeface="+mj-lt"/>
                    <a:ea typeface="Cambria Math" panose="02040503050406030204" pitchFamily="18" charset="0"/>
                  </a:rPr>
                  <a:t> ( </a:t>
                </a:r>
                <a:r>
                  <a:rPr lang="vi-VN" dirty="0" err="1">
                    <a:solidFill>
                      <a:schemeClr val="bg1"/>
                    </a:solidFill>
                    <a:latin typeface="+mj-lt"/>
                    <a:ea typeface="Cambria Math" panose="02040503050406030204" pitchFamily="18" charset="0"/>
                  </a:rPr>
                  <a:t>trừ</a:t>
                </a:r>
                <a:r>
                  <a:rPr lang="vi-VN" dirty="0">
                    <a:solidFill>
                      <a:schemeClr val="bg1"/>
                    </a:solidFill>
                    <a:latin typeface="+mj-lt"/>
                    <a:ea typeface="Cambria Math" panose="02040503050406030204" pitchFamily="18" charset="0"/>
                  </a:rPr>
                  <a:t>)</a:t>
                </a:r>
              </a:p>
              <a:p>
                <a:endParaRPr lang="en-US" dirty="0">
                  <a:solidFill>
                    <a:schemeClr val="bg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2000" y="1352549"/>
                <a:ext cx="5943600" cy="2495748"/>
              </a:xfrm>
              <a:prstGeom prst="rect">
                <a:avLst/>
              </a:prstGeom>
              <a:blipFill rotWithShape="1">
                <a:blip r:embed="rId3"/>
                <a:stretch>
                  <a:fillRect l="-821" t="-1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3478965"/>
                <a:ext cx="5943600" cy="998222"/>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NHƯỢC ĐIỂM:</a:t>
                </a:r>
              </a:p>
              <a:p>
                <a:pPr marL="285750" indent="-285750">
                  <a:buFont typeface="Arial" pitchFamily="34" charset="0"/>
                  <a:buChar char="•"/>
                </a:pPr>
                <a:r>
                  <a:rPr lang="en-US" dirty="0">
                    <a:solidFill>
                      <a:schemeClr val="bg1"/>
                    </a:solidFill>
                    <a:latin typeface="Times New Roman" pitchFamily="18" charset="0"/>
                    <a:ea typeface="Cambria Math" panose="02040503050406030204" pitchFamily="18" charset="0"/>
                    <a:cs typeface="Times New Roman" pitchFamily="18" charset="0"/>
                  </a:rPr>
                  <a:t>K</a:t>
                </a:r>
                <a:r>
                  <a:rPr lang="vi-VN" dirty="0" smtClean="0">
                    <a:solidFill>
                      <a:schemeClr val="bg1"/>
                    </a:solidFill>
                    <a:latin typeface="Times New Roman" pitchFamily="18" charset="0"/>
                    <a:ea typeface="Cambria Math" panose="02040503050406030204" pitchFamily="18" charset="0"/>
                    <a:cs typeface="Times New Roman" pitchFamily="18" charset="0"/>
                  </a:rPr>
                  <a:t>hi </a:t>
                </a:r>
                <a:r>
                  <a:rPr lang="vi-VN" dirty="0">
                    <a:solidFill>
                      <a:schemeClr val="bg1"/>
                    </a:solidFill>
                    <a:latin typeface="Times New Roman" pitchFamily="18" charset="0"/>
                    <a:ea typeface="Cambria Math" panose="02040503050406030204" pitchFamily="18" charset="0"/>
                    <a:cs typeface="Times New Roman" pitchFamily="18" charset="0"/>
                  </a:rPr>
                  <a:t>giải nghiệm nếu ta phải chia cho </a:t>
                </a:r>
                <a14:m>
                  <m:oMath xmlns:m="http://schemas.openxmlformats.org/officeDocument/2006/math">
                    <m:sSubSup>
                      <m:sSubSupPr>
                        <m:ctrlPr>
                          <a:rPr lang="vi-VN" i="1">
                            <a:solidFill>
                              <a:schemeClr val="bg1"/>
                            </a:solidFill>
                            <a:latin typeface="Cambria Math" panose="02040503050406030204" pitchFamily="18" charset="0"/>
                            <a:ea typeface="Cambria Math" panose="02040503050406030204" pitchFamily="18" charset="0"/>
                          </a:rPr>
                        </m:ctrlPr>
                      </m:sSubSupPr>
                      <m:e>
                        <m:r>
                          <m:rPr>
                            <m:sty m:val="p"/>
                          </m:rPr>
                          <a:rPr lang="vi-VN" i="1">
                            <a:solidFill>
                              <a:schemeClr val="bg1"/>
                            </a:solidFill>
                            <a:latin typeface="Cambria Math"/>
                            <a:ea typeface="Cambria Math" panose="02040503050406030204" pitchFamily="18" charset="0"/>
                          </a:rPr>
                          <m:t>a</m:t>
                        </m:r>
                      </m:e>
                      <m:sub>
                        <m:r>
                          <m:rPr>
                            <m:sty m:val="p"/>
                          </m:rPr>
                          <a:rPr lang="vi-VN" i="1">
                            <a:solidFill>
                              <a:schemeClr val="bg1"/>
                            </a:solidFill>
                            <a:latin typeface="Cambria Math"/>
                            <a:ea typeface="Cambria Math" panose="02040503050406030204" pitchFamily="18" charset="0"/>
                          </a:rPr>
                          <m:t>ii</m:t>
                        </m:r>
                      </m:sub>
                      <m:sup>
                        <m:r>
                          <a:rPr lang="vi-VN" i="1">
                            <a:solidFill>
                              <a:schemeClr val="bg1"/>
                            </a:solidFill>
                            <a:latin typeface="Cambria Math"/>
                            <a:ea typeface="Cambria Math" panose="02040503050406030204" pitchFamily="18" charset="0"/>
                          </a:rPr>
                          <m:t>(</m:t>
                        </m:r>
                        <m:r>
                          <m:rPr>
                            <m:sty m:val="p"/>
                          </m:rPr>
                          <a:rPr lang="vi-VN" i="1">
                            <a:solidFill>
                              <a:schemeClr val="bg1"/>
                            </a:solidFill>
                            <a:latin typeface="Cambria Math"/>
                            <a:ea typeface="Cambria Math" panose="02040503050406030204" pitchFamily="18" charset="0"/>
                          </a:rPr>
                          <m:t>k</m:t>
                        </m:r>
                        <m:r>
                          <a:rPr lang="vi-VN" i="1">
                            <a:solidFill>
                              <a:schemeClr val="bg1"/>
                            </a:solidFill>
                            <a:latin typeface="Cambria Math"/>
                            <a:ea typeface="Cambria Math" panose="02040503050406030204" pitchFamily="18" charset="0"/>
                          </a:rPr>
                          <m:t>)</m:t>
                        </m:r>
                      </m:sup>
                    </m:sSubSup>
                    <m:r>
                      <a:rPr lang="vi-VN" i="1">
                        <a:solidFill>
                          <a:schemeClr val="bg1"/>
                        </a:solidFill>
                        <a:latin typeface="Cambria Math"/>
                        <a:ea typeface="Cambria Math" panose="02040503050406030204" pitchFamily="18" charset="0"/>
                      </a:rPr>
                      <m:t> ≈ 0  </m:t>
                    </m:r>
                  </m:oMath>
                </a14:m>
                <a:r>
                  <a:rPr lang="vi-VN" dirty="0" err="1">
                    <a:solidFill>
                      <a:schemeClr val="bg1"/>
                    </a:solidFill>
                    <a:latin typeface="Times New Roman" pitchFamily="18" charset="0"/>
                    <a:ea typeface="Cambria Math" panose="02040503050406030204" pitchFamily="18" charset="0"/>
                    <a:cs typeface="Times New Roman" pitchFamily="18" charset="0"/>
                  </a:rPr>
                  <a:t>thì</a:t>
                </a:r>
                <a:r>
                  <a:rPr lang="vi-VN" dirty="0">
                    <a:solidFill>
                      <a:schemeClr val="bg1"/>
                    </a:solidFill>
                    <a:latin typeface="Times New Roman" pitchFamily="18" charset="0"/>
                    <a:ea typeface="Cambria Math" panose="02040503050406030204" pitchFamily="18" charset="0"/>
                    <a:cs typeface="Times New Roman" pitchFamily="18" charset="0"/>
                  </a:rPr>
                  <a:t> </a:t>
                </a:r>
                <a:r>
                  <a:rPr lang="vi-VN" dirty="0" err="1">
                    <a:solidFill>
                      <a:schemeClr val="bg1"/>
                    </a:solidFill>
                    <a:latin typeface="Times New Roman" pitchFamily="18" charset="0"/>
                    <a:ea typeface="Cambria Math" panose="02040503050406030204" pitchFamily="18" charset="0"/>
                    <a:cs typeface="Times New Roman" pitchFamily="18" charset="0"/>
                  </a:rPr>
                  <a:t>nghiệm</a:t>
                </a:r>
                <a:r>
                  <a:rPr lang="vi-VN" dirty="0">
                    <a:solidFill>
                      <a:schemeClr val="bg1"/>
                    </a:solidFill>
                    <a:latin typeface="Times New Roman" pitchFamily="18" charset="0"/>
                    <a:ea typeface="Cambria Math" panose="02040503050406030204" pitchFamily="18" charset="0"/>
                    <a:cs typeface="Times New Roman" pitchFamily="18" charset="0"/>
                  </a:rPr>
                  <a:t> </a:t>
                </a:r>
                <a:r>
                  <a:rPr lang="vi-VN" dirty="0" err="1">
                    <a:solidFill>
                      <a:schemeClr val="bg1"/>
                    </a:solidFill>
                    <a:latin typeface="Times New Roman" pitchFamily="18" charset="0"/>
                    <a:ea typeface="Cambria Math" panose="02040503050406030204" pitchFamily="18" charset="0"/>
                    <a:cs typeface="Times New Roman" pitchFamily="18" charset="0"/>
                  </a:rPr>
                  <a:t>sẽ</a:t>
                </a:r>
                <a:r>
                  <a:rPr lang="vi-VN" dirty="0">
                    <a:solidFill>
                      <a:schemeClr val="bg1"/>
                    </a:solidFill>
                    <a:latin typeface="Times New Roman" pitchFamily="18" charset="0"/>
                    <a:ea typeface="Cambria Math" panose="02040503050406030204" pitchFamily="18" charset="0"/>
                    <a:cs typeface="Times New Roman" pitchFamily="18" charset="0"/>
                  </a:rPr>
                  <a:t> </a:t>
                </a:r>
                <a:r>
                  <a:rPr lang="vi-VN" dirty="0" err="1">
                    <a:solidFill>
                      <a:schemeClr val="bg1"/>
                    </a:solidFill>
                    <a:latin typeface="Times New Roman" pitchFamily="18" charset="0"/>
                    <a:ea typeface="Cambria Math" panose="02040503050406030204" pitchFamily="18" charset="0"/>
                    <a:cs typeface="Times New Roman" pitchFamily="18" charset="0"/>
                  </a:rPr>
                  <a:t>có</a:t>
                </a:r>
                <a:r>
                  <a:rPr lang="vi-VN" dirty="0">
                    <a:solidFill>
                      <a:schemeClr val="bg1"/>
                    </a:solidFill>
                    <a:latin typeface="Times New Roman" pitchFamily="18" charset="0"/>
                    <a:ea typeface="Cambria Math" panose="02040503050406030204" pitchFamily="18" charset="0"/>
                    <a:cs typeface="Times New Roman" pitchFamily="18" charset="0"/>
                  </a:rPr>
                  <a:t> sai </a:t>
                </a:r>
                <a:r>
                  <a:rPr lang="vi-VN" dirty="0" err="1">
                    <a:solidFill>
                      <a:schemeClr val="bg1"/>
                    </a:solidFill>
                    <a:latin typeface="Times New Roman" pitchFamily="18" charset="0"/>
                    <a:ea typeface="Cambria Math" panose="02040503050406030204" pitchFamily="18" charset="0"/>
                    <a:cs typeface="Times New Roman" pitchFamily="18" charset="0"/>
                  </a:rPr>
                  <a:t>số</a:t>
                </a:r>
                <a:r>
                  <a:rPr lang="vi-VN" dirty="0">
                    <a:solidFill>
                      <a:schemeClr val="bg1"/>
                    </a:solidFill>
                    <a:latin typeface="Times New Roman" pitchFamily="18" charset="0"/>
                    <a:ea typeface="Cambria Math" panose="02040503050406030204" pitchFamily="18" charset="0"/>
                    <a:cs typeface="Times New Roman" pitchFamily="18" charset="0"/>
                  </a:rPr>
                  <a:t> </a:t>
                </a:r>
                <a:r>
                  <a:rPr lang="vi-VN" dirty="0" err="1">
                    <a:solidFill>
                      <a:schemeClr val="bg1"/>
                    </a:solidFill>
                    <a:latin typeface="Times New Roman" pitchFamily="18" charset="0"/>
                    <a:ea typeface="Cambria Math" panose="02040503050406030204" pitchFamily="18" charset="0"/>
                    <a:cs typeface="Times New Roman" pitchFamily="18" charset="0"/>
                  </a:rPr>
                  <a:t>lớn</a:t>
                </a:r>
                <a:r>
                  <a:rPr lang="vi-VN" dirty="0">
                    <a:solidFill>
                      <a:schemeClr val="bg1"/>
                    </a:solidFill>
                    <a:latin typeface="Times New Roman" pitchFamily="18" charset="0"/>
                    <a:ea typeface="Cambria Math" panose="02040503050406030204"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38200" y="3478965"/>
                <a:ext cx="5943600" cy="998222"/>
              </a:xfrm>
              <a:prstGeom prst="rect">
                <a:avLst/>
              </a:prstGeom>
              <a:blipFill rotWithShape="1">
                <a:blip r:embed="rId4"/>
                <a:stretch>
                  <a:fillRect l="-923" t="-3067" b="-9202"/>
                </a:stretch>
              </a:blipFill>
            </p:spPr>
            <p:txBody>
              <a:bodyPr/>
              <a:lstStyle/>
              <a:p>
                <a:r>
                  <a:rPr lang="en-US">
                    <a:noFill/>
                  </a:rPr>
                  <a:t> </a:t>
                </a:r>
              </a:p>
            </p:txBody>
          </p:sp>
        </mc:Fallback>
      </mc:AlternateContent>
    </p:spTree>
    <p:extLst>
      <p:ext uri="{BB962C8B-B14F-4D97-AF65-F5344CB8AC3E}">
        <p14:creationId xmlns:p14="http://schemas.microsoft.com/office/powerpoint/2010/main" val="3676762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 calcmode="lin" valueType="num">
                                      <p:cBhvr additive="base">
                                        <p:cTn id="3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0" y="1123949"/>
            <a:ext cx="7543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8335" y="504190"/>
            <a:ext cx="2438400" cy="584775"/>
          </a:xfrm>
          <a:prstGeom prst="rect">
            <a:avLst/>
          </a:prstGeom>
          <a:noFill/>
        </p:spPr>
        <p:txBody>
          <a:bodyPr wrap="square" rtlCol="0">
            <a:spAutoFit/>
          </a:bodyPr>
          <a:lstStyle/>
          <a:p>
            <a:r>
              <a:rPr lang="en-US" sz="3200" dirty="0" smtClean="0">
                <a:solidFill>
                  <a:prstClr val="white"/>
                </a:solidFill>
                <a:latin typeface="Times New Roman" pitchFamily="18" charset="0"/>
                <a:cs typeface="Times New Roman" pitchFamily="18" charset="0"/>
              </a:rPr>
              <a:t>VÍ DỤ</a:t>
            </a:r>
            <a:endParaRPr lang="en-US" sz="3200" dirty="0">
              <a:solidFill>
                <a:prstClr val="white"/>
              </a:solidFill>
              <a:latin typeface="Times New Roman" pitchFamily="18" charset="0"/>
              <a:cs typeface="Times New Roman" pitchFamily="18" charset="0"/>
            </a:endParaRPr>
          </a:p>
        </p:txBody>
      </p:sp>
      <p:sp>
        <p:nvSpPr>
          <p:cNvPr id="4" name="TextBox 3"/>
          <p:cNvSpPr txBox="1"/>
          <p:nvPr/>
        </p:nvSpPr>
        <p:spPr>
          <a:xfrm>
            <a:off x="838200" y="1221848"/>
            <a:ext cx="3543300" cy="1200329"/>
          </a:xfrm>
          <a:prstGeom prst="rect">
            <a:avLst/>
          </a:prstGeom>
          <a:noFill/>
        </p:spPr>
        <p:txBody>
          <a:bodyPr wrap="square" rtlCol="0">
            <a:spAutoFit/>
          </a:bodyPr>
          <a:lstStyle/>
          <a:p>
            <a:r>
              <a:rPr lang="en-US" dirty="0" err="1" smtClean="0">
                <a:solidFill>
                  <a:prstClr val="white"/>
                </a:solidFill>
                <a:latin typeface="Times New Roman" pitchFamily="18" charset="0"/>
                <a:cs typeface="Times New Roman" pitchFamily="18" charset="0"/>
              </a:rPr>
              <a:t>Ví</a:t>
            </a:r>
            <a:r>
              <a:rPr lang="en-US" dirty="0" smtClean="0">
                <a:solidFill>
                  <a:prstClr val="white"/>
                </a:solidFill>
                <a:latin typeface="Times New Roman" pitchFamily="18" charset="0"/>
                <a:cs typeface="Times New Roman" pitchFamily="18" charset="0"/>
              </a:rPr>
              <a:t> </a:t>
            </a:r>
            <a:r>
              <a:rPr lang="en-US" dirty="0" err="1" smtClean="0">
                <a:solidFill>
                  <a:prstClr val="white"/>
                </a:solidFill>
                <a:latin typeface="Times New Roman" pitchFamily="18" charset="0"/>
                <a:cs typeface="Times New Roman" pitchFamily="18" charset="0"/>
              </a:rPr>
              <a:t>dụ</a:t>
            </a:r>
            <a:r>
              <a:rPr lang="en-US" dirty="0" smtClean="0">
                <a:solidFill>
                  <a:prstClr val="white"/>
                </a:solidFill>
                <a:latin typeface="Times New Roman" pitchFamily="18" charset="0"/>
                <a:cs typeface="Times New Roman" pitchFamily="18" charset="0"/>
              </a:rPr>
              <a:t> 1:</a:t>
            </a:r>
          </a:p>
          <a:p>
            <a:r>
              <a:rPr lang="en-US" dirty="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       x + </a:t>
            </a:r>
            <a:r>
              <a:rPr lang="en-US" dirty="0">
                <a:solidFill>
                  <a:prstClr val="white"/>
                </a:solidFill>
                <a:latin typeface="Times New Roman" pitchFamily="18" charset="0"/>
                <a:cs typeface="Times New Roman" pitchFamily="18" charset="0"/>
              </a:rPr>
              <a:t>2</a:t>
            </a:r>
            <a:r>
              <a:rPr lang="en-US" dirty="0" smtClean="0">
                <a:solidFill>
                  <a:prstClr val="white"/>
                </a:solidFill>
                <a:latin typeface="Times New Roman" pitchFamily="18" charset="0"/>
                <a:cs typeface="Times New Roman" pitchFamily="18" charset="0"/>
              </a:rPr>
              <a:t>y </a:t>
            </a:r>
            <a:r>
              <a:rPr lang="en-US" dirty="0" smtClean="0">
                <a:solidFill>
                  <a:schemeClr val="bg1"/>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z </a:t>
            </a:r>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t </a:t>
            </a:r>
            <a:r>
              <a:rPr lang="en-US" dirty="0" smtClean="0">
                <a:solidFill>
                  <a:prstClr val="white"/>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1</a:t>
            </a:r>
            <a:endParaRPr lang="en-US" dirty="0" smtClean="0">
              <a:solidFill>
                <a:prstClr val="white"/>
              </a:solidFill>
              <a:latin typeface="Times New Roman" pitchFamily="18" charset="0"/>
              <a:cs typeface="Times New Roman" pitchFamily="18" charset="0"/>
            </a:endParaRPr>
          </a:p>
          <a:p>
            <a:r>
              <a:rPr lang="en-US" dirty="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     2x + </a:t>
            </a:r>
            <a:r>
              <a:rPr lang="en-US" dirty="0" smtClean="0">
                <a:solidFill>
                  <a:prstClr val="white"/>
                </a:solidFill>
                <a:latin typeface="Times New Roman" pitchFamily="18" charset="0"/>
                <a:cs typeface="Times New Roman" pitchFamily="18" charset="0"/>
              </a:rPr>
              <a:t>3y </a:t>
            </a:r>
            <a:r>
              <a:rPr lang="en-US" dirty="0">
                <a:solidFill>
                  <a:schemeClr val="bg1"/>
                </a:solidFill>
                <a:latin typeface="Times New Roman" pitchFamily="18" charset="0"/>
                <a:cs typeface="Times New Roman" pitchFamily="18" charset="0"/>
              </a:rPr>
              <a:t>–</a:t>
            </a:r>
            <a:r>
              <a:rPr lang="en-US" dirty="0" smtClean="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5</a:t>
            </a:r>
            <a:r>
              <a:rPr lang="en-US" dirty="0" smtClean="0">
                <a:solidFill>
                  <a:prstClr val="white"/>
                </a:solidFill>
                <a:latin typeface="Times New Roman" pitchFamily="18" charset="0"/>
                <a:cs typeface="Times New Roman" pitchFamily="18" charset="0"/>
              </a:rPr>
              <a:t>z + t </a:t>
            </a:r>
            <a:r>
              <a:rPr lang="en-US" dirty="0" smtClean="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2</a:t>
            </a:r>
            <a:endParaRPr lang="en-US" dirty="0" smtClean="0">
              <a:solidFill>
                <a:prstClr val="white"/>
              </a:solidFill>
              <a:latin typeface="Times New Roman" pitchFamily="18" charset="0"/>
              <a:cs typeface="Times New Roman" pitchFamily="18" charset="0"/>
            </a:endParaRPr>
          </a:p>
          <a:p>
            <a:r>
              <a:rPr lang="en-US" dirty="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  3x + </a:t>
            </a:r>
            <a:r>
              <a:rPr lang="en-US" dirty="0">
                <a:solidFill>
                  <a:prstClr val="white"/>
                </a:solidFill>
                <a:latin typeface="Times New Roman" pitchFamily="18" charset="0"/>
                <a:cs typeface="Times New Roman" pitchFamily="18" charset="0"/>
              </a:rPr>
              <a:t>5</a:t>
            </a:r>
            <a:r>
              <a:rPr lang="en-US" dirty="0" smtClean="0">
                <a:solidFill>
                  <a:prstClr val="white"/>
                </a:solidFill>
                <a:latin typeface="Times New Roman" pitchFamily="18" charset="0"/>
                <a:cs typeface="Times New Roman" pitchFamily="18" charset="0"/>
              </a:rPr>
              <a:t>y </a:t>
            </a:r>
            <a:r>
              <a:rPr lang="en-US" dirty="0">
                <a:solidFill>
                  <a:schemeClr val="bg1"/>
                </a:solidFill>
                <a:latin typeface="Times New Roman" pitchFamily="18" charset="0"/>
                <a:cs typeface="Times New Roman" pitchFamily="18" charset="0"/>
              </a:rPr>
              <a:t>–</a:t>
            </a:r>
            <a:r>
              <a:rPr lang="en-US" dirty="0" smtClean="0">
                <a:solidFill>
                  <a:prstClr val="white"/>
                </a:solidFill>
                <a:latin typeface="Times New Roman" pitchFamily="18" charset="0"/>
                <a:cs typeface="Times New Roman" pitchFamily="18" charset="0"/>
              </a:rPr>
              <a:t> </a:t>
            </a:r>
            <a:r>
              <a:rPr lang="en-US" dirty="0">
                <a:solidFill>
                  <a:prstClr val="white"/>
                </a:solidFill>
                <a:latin typeface="Times New Roman" pitchFamily="18" charset="0"/>
                <a:cs typeface="Times New Roman" pitchFamily="18" charset="0"/>
              </a:rPr>
              <a:t>4</a:t>
            </a:r>
            <a:r>
              <a:rPr lang="en-US" dirty="0" smtClean="0">
                <a:solidFill>
                  <a:prstClr val="white"/>
                </a:solidFill>
                <a:latin typeface="Times New Roman" pitchFamily="18" charset="0"/>
                <a:cs typeface="Times New Roman" pitchFamily="18" charset="0"/>
              </a:rPr>
              <a:t>z </a:t>
            </a:r>
            <a:r>
              <a:rPr lang="en-US" dirty="0" smtClean="0">
                <a:solidFill>
                  <a:prstClr val="white"/>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3</a:t>
            </a:r>
            <a:endParaRPr lang="en-US" dirty="0">
              <a:solidFill>
                <a:prstClr val="white"/>
              </a:solidFill>
              <a:latin typeface="Times New Roman" pitchFamily="18" charset="0"/>
              <a:cs typeface="Times New Roman" pitchFamily="18" charset="0"/>
            </a:endParaRPr>
          </a:p>
        </p:txBody>
      </p:sp>
      <p:sp>
        <p:nvSpPr>
          <p:cNvPr id="7" name="Left Brace 6">
            <a:extLst>
              <a:ext uri="{FF2B5EF4-FFF2-40B4-BE49-F238E27FC236}">
                <a16:creationId xmlns:a16="http://schemas.microsoft.com/office/drawing/2014/main" id="{D46A8794-1474-4EDA-9AFE-C9F57D2A9059}"/>
              </a:ext>
            </a:extLst>
          </p:cNvPr>
          <p:cNvSpPr/>
          <p:nvPr/>
        </p:nvSpPr>
        <p:spPr>
          <a:xfrm>
            <a:off x="952500" y="1581148"/>
            <a:ext cx="76200" cy="792163"/>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4572000" y="1236917"/>
                <a:ext cx="3048000" cy="400815"/>
              </a:xfrm>
              <a:prstGeom prst="rect">
                <a:avLst/>
              </a:prstGeom>
              <a:noFill/>
            </p:spPr>
            <p:txBody>
              <a:bodyPr wrap="square" rtlCol="0">
                <a:spAutoFit/>
              </a:bodyPr>
              <a:lstStyle/>
              <a:p>
                <a:r>
                  <a:rPr lang="vi-VN" sz="2000" dirty="0" smtClean="0">
                    <a:solidFill>
                      <a:prstClr val="white"/>
                    </a:solidFill>
                    <a:latin typeface="Times New Roman"/>
                    <a:ea typeface="Cambria Math" panose="02040503050406030204" pitchFamily="18" charset="0"/>
                  </a:rPr>
                  <a:t>Tạo ra ma </a:t>
                </a:r>
                <a:r>
                  <a:rPr lang="vi-VN" sz="2000" dirty="0" err="1">
                    <a:solidFill>
                      <a:prstClr val="white"/>
                    </a:solidFill>
                    <a:latin typeface="Times New Roman"/>
                    <a:ea typeface="Cambria Math" panose="02040503050406030204" pitchFamily="18" charset="0"/>
                  </a:rPr>
                  <a:t>trận</a:t>
                </a:r>
                <a:r>
                  <a:rPr lang="vi-VN" sz="2000" dirty="0">
                    <a:solidFill>
                      <a:prstClr val="white"/>
                    </a:solidFill>
                    <a:latin typeface="Times New Roman"/>
                    <a:ea typeface="Cambria Math" panose="02040503050406030204" pitchFamily="18" charset="0"/>
                  </a:rPr>
                  <a:t> </a:t>
                </a:r>
                <a:r>
                  <a:rPr lang="vi-VN" sz="2000" dirty="0" err="1">
                    <a:solidFill>
                      <a:prstClr val="white"/>
                    </a:solidFill>
                    <a:latin typeface="Times New Roman"/>
                    <a:ea typeface="Cambria Math" panose="02040503050406030204" pitchFamily="18" charset="0"/>
                  </a:rPr>
                  <a:t>bổ</a:t>
                </a:r>
                <a:r>
                  <a:rPr lang="vi-VN" sz="2000" dirty="0">
                    <a:solidFill>
                      <a:prstClr val="white"/>
                    </a:solidFill>
                    <a:latin typeface="Times New Roman"/>
                    <a:ea typeface="Cambria Math" panose="02040503050406030204" pitchFamily="18" charset="0"/>
                  </a:rPr>
                  <a:t> sung </a:t>
                </a:r>
                <a14:m>
                  <m:oMath xmlns:m="http://schemas.openxmlformats.org/officeDocument/2006/math">
                    <m:acc>
                      <m:accPr>
                        <m:chr m:val="̅"/>
                        <m:ctrlPr>
                          <a:rPr lang="vi-VN" sz="2000" i="1">
                            <a:solidFill>
                              <a:prstClr val="white"/>
                            </a:solidFill>
                            <a:latin typeface="Cambria Math" panose="02040503050406030204" pitchFamily="18" charset="0"/>
                            <a:ea typeface="Cambria Math" panose="02040503050406030204" pitchFamily="18" charset="0"/>
                          </a:rPr>
                        </m:ctrlPr>
                      </m:accPr>
                      <m:e>
                        <m:r>
                          <m:rPr>
                            <m:sty m:val="p"/>
                          </m:rPr>
                          <a:rPr lang="vi-VN" sz="2000" i="1">
                            <a:solidFill>
                              <a:prstClr val="white"/>
                            </a:solidFill>
                            <a:latin typeface="Cambria Math"/>
                            <a:ea typeface="Cambria Math" panose="02040503050406030204" pitchFamily="18" charset="0"/>
                          </a:rPr>
                          <m:t>A</m:t>
                        </m:r>
                      </m:e>
                    </m:acc>
                  </m:oMath>
                </a14:m>
                <a:endParaRPr lang="en-US" sz="2000" dirty="0">
                  <a:solidFill>
                    <a:prstClr val="white"/>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72000" y="1236917"/>
                <a:ext cx="3048000" cy="400815"/>
              </a:xfrm>
              <a:prstGeom prst="rect">
                <a:avLst/>
              </a:prstGeom>
              <a:blipFill rotWithShape="1">
                <a:blip r:embed="rId3"/>
                <a:stretch>
                  <a:fillRect l="-2000" t="-9091" r="-2200" b="-24242"/>
                </a:stretch>
              </a:blipFill>
            </p:spPr>
            <p:txBody>
              <a:bodyPr/>
              <a:lstStyle/>
              <a:p>
                <a:r>
                  <a:rPr lang="en-US">
                    <a:noFill/>
                  </a:rPr>
                  <a:t> </a:t>
                </a:r>
              </a:p>
            </p:txBody>
          </p:sp>
        </mc:Fallback>
      </mc:AlternateContent>
      <p:sp>
        <p:nvSpPr>
          <p:cNvPr id="8" name="TextBox 7"/>
          <p:cNvSpPr txBox="1"/>
          <p:nvPr/>
        </p:nvSpPr>
        <p:spPr>
          <a:xfrm>
            <a:off x="4876800" y="1822012"/>
            <a:ext cx="2514600" cy="923330"/>
          </a:xfrm>
          <a:prstGeom prst="rect">
            <a:avLst/>
          </a:prstGeom>
          <a:noFill/>
        </p:spPr>
        <p:txBody>
          <a:bodyPr wrap="square" rtlCol="0">
            <a:spAutoFit/>
          </a:bodyPr>
          <a:lstStyle/>
          <a:p>
            <a:r>
              <a:rPr lang="en-US" dirty="0" smtClean="0">
                <a:solidFill>
                  <a:prstClr val="white"/>
                </a:solidFill>
                <a:latin typeface="Times New Roman" pitchFamily="18" charset="0"/>
                <a:cs typeface="Times New Roman" pitchFamily="18" charset="0"/>
              </a:rPr>
              <a:t>  1   </a:t>
            </a:r>
            <a:r>
              <a:rPr lang="en-US" dirty="0" smtClean="0">
                <a:solidFill>
                  <a:prstClr val="white"/>
                </a:solidFill>
                <a:latin typeface="Times New Roman" pitchFamily="18" charset="0"/>
                <a:cs typeface="Times New Roman" pitchFamily="18" charset="0"/>
              </a:rPr>
              <a:t> 2   </a:t>
            </a:r>
            <a:r>
              <a:rPr lang="en-US" dirty="0" smtClean="0">
                <a:solidFill>
                  <a:schemeClr val="bg1"/>
                </a:solidFill>
                <a:latin typeface="Times New Roman" pitchFamily="18" charset="0"/>
                <a:cs typeface="Times New Roman" pitchFamily="18" charset="0"/>
              </a:rPr>
              <a:t> 1</a:t>
            </a:r>
            <a:r>
              <a:rPr lang="en-US" dirty="0" smtClean="0">
                <a:solidFill>
                  <a:prstClr val="white"/>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–1</a:t>
            </a:r>
            <a:r>
              <a:rPr lang="en-US" dirty="0" smtClean="0">
                <a:solidFill>
                  <a:prstClr val="white"/>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1</a:t>
            </a:r>
            <a:endParaRPr lang="en-US" dirty="0" smtClean="0">
              <a:solidFill>
                <a:prstClr val="white"/>
              </a:solidFill>
              <a:latin typeface="Times New Roman" pitchFamily="18" charset="0"/>
              <a:cs typeface="Times New Roman" pitchFamily="18" charset="0"/>
            </a:endParaRPr>
          </a:p>
          <a:p>
            <a:r>
              <a:rPr lang="en-US" dirty="0" smtClean="0">
                <a:solidFill>
                  <a:prstClr val="white"/>
                </a:solidFill>
                <a:latin typeface="Times New Roman" pitchFamily="18" charset="0"/>
                <a:cs typeface="Times New Roman" pitchFamily="18" charset="0"/>
              </a:rPr>
              <a:t>  2    3   </a:t>
            </a:r>
            <a:r>
              <a:rPr lang="en-US" dirty="0" smtClean="0">
                <a:solidFill>
                  <a:schemeClr val="bg1"/>
                </a:solidFill>
                <a:latin typeface="Times New Roman" pitchFamily="18" charset="0"/>
                <a:cs typeface="Times New Roman" pitchFamily="18" charset="0"/>
              </a:rPr>
              <a:t>–5</a:t>
            </a:r>
            <a:r>
              <a:rPr lang="en-US" dirty="0" smtClean="0">
                <a:solidFill>
                  <a:prstClr val="white"/>
                </a:solidFill>
                <a:latin typeface="Times New Roman" pitchFamily="18" charset="0"/>
                <a:cs typeface="Times New Roman" pitchFamily="18" charset="0"/>
              </a:rPr>
              <a:t>     1      </a:t>
            </a:r>
            <a:r>
              <a:rPr lang="en-US" dirty="0">
                <a:solidFill>
                  <a:prstClr val="white"/>
                </a:solidFill>
                <a:latin typeface="Times New Roman" pitchFamily="18" charset="0"/>
                <a:cs typeface="Times New Roman" pitchFamily="18" charset="0"/>
              </a:rPr>
              <a:t>2</a:t>
            </a:r>
            <a:endParaRPr lang="en-US" dirty="0" smtClean="0">
              <a:solidFill>
                <a:prstClr val="white"/>
              </a:solidFill>
              <a:latin typeface="Times New Roman" pitchFamily="18" charset="0"/>
              <a:cs typeface="Times New Roman" pitchFamily="18" charset="0"/>
            </a:endParaRPr>
          </a:p>
          <a:p>
            <a:r>
              <a:rPr lang="en-US" dirty="0" smtClean="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3    </a:t>
            </a:r>
            <a:r>
              <a:rPr lang="en-US" dirty="0" smtClean="0">
                <a:solidFill>
                  <a:prstClr val="white"/>
                </a:solidFill>
                <a:latin typeface="Times New Roman" pitchFamily="18" charset="0"/>
                <a:cs typeface="Times New Roman" pitchFamily="18" charset="0"/>
              </a:rPr>
              <a:t>5   </a:t>
            </a:r>
            <a:r>
              <a:rPr lang="en-US" dirty="0" smtClean="0">
                <a:solidFill>
                  <a:schemeClr val="bg1"/>
                </a:solidFill>
                <a:latin typeface="Times New Roman" pitchFamily="18" charset="0"/>
                <a:cs typeface="Times New Roman" pitchFamily="18" charset="0"/>
              </a:rPr>
              <a:t>–4</a:t>
            </a:r>
            <a:r>
              <a:rPr lang="en-US" dirty="0" smtClean="0">
                <a:solidFill>
                  <a:prstClr val="white"/>
                </a:solidFill>
                <a:latin typeface="Times New Roman" pitchFamily="18" charset="0"/>
                <a:cs typeface="Times New Roman" pitchFamily="18" charset="0"/>
              </a:rPr>
              <a:t>     0      </a:t>
            </a:r>
            <a:r>
              <a:rPr lang="en-US" dirty="0" smtClean="0">
                <a:solidFill>
                  <a:schemeClr val="bg1"/>
                </a:solidFill>
                <a:latin typeface="Times New Roman" pitchFamily="18" charset="0"/>
                <a:cs typeface="Times New Roman" pitchFamily="18" charset="0"/>
              </a:rPr>
              <a:t>3</a:t>
            </a:r>
            <a:endParaRPr lang="en-US" dirty="0">
              <a:solidFill>
                <a:prstClr val="white"/>
              </a:solidFill>
              <a:latin typeface="Times New Roman" pitchFamily="18" charset="0"/>
              <a:cs typeface="Times New Roman" pitchFamily="18" charset="0"/>
            </a:endParaRPr>
          </a:p>
        </p:txBody>
      </p:sp>
      <p:cxnSp>
        <p:nvCxnSpPr>
          <p:cNvPr id="10" name="Straight Connector 9"/>
          <p:cNvCxnSpPr/>
          <p:nvPr/>
        </p:nvCxnSpPr>
        <p:spPr>
          <a:xfrm>
            <a:off x="6477000" y="1822012"/>
            <a:ext cx="0" cy="9233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Double Bracket 11"/>
          <p:cNvSpPr/>
          <p:nvPr/>
        </p:nvSpPr>
        <p:spPr>
          <a:xfrm>
            <a:off x="4876800" y="1733550"/>
            <a:ext cx="2209800" cy="1011792"/>
          </a:xfrm>
          <a:prstGeom prst="bracketPair">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cxnSp>
        <p:nvCxnSpPr>
          <p:cNvPr id="14" name="Straight Arrow Connector 13"/>
          <p:cNvCxnSpPr/>
          <p:nvPr/>
        </p:nvCxnSpPr>
        <p:spPr>
          <a:xfrm flipV="1">
            <a:off x="3124200" y="1581148"/>
            <a:ext cx="1371600" cy="240864"/>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685800" y="2495550"/>
                <a:ext cx="2628900" cy="667940"/>
              </a:xfrm>
              <a:prstGeom prst="rect">
                <a:avLst/>
              </a:prstGeom>
              <a:noFill/>
            </p:spPr>
            <p:txBody>
              <a:bodyPr wrap="square" rtlCol="0">
                <a:spAutoFit/>
              </a:bodyPr>
              <a:lstStyle/>
              <a:p>
                <a:r>
                  <a:rPr lang="vi-VN" dirty="0" smtClean="0">
                    <a:solidFill>
                      <a:prstClr val="white"/>
                    </a:solidFill>
                    <a:latin typeface="Times New Roman"/>
                    <a:ea typeface="Cambria Math" panose="02040503050406030204" pitchFamily="18" charset="0"/>
                  </a:rPr>
                  <a:t>Biến </a:t>
                </a:r>
                <a:r>
                  <a:rPr lang="vi-VN" dirty="0" err="1">
                    <a:solidFill>
                      <a:prstClr val="white"/>
                    </a:solidFill>
                    <a:latin typeface="Times New Roman"/>
                    <a:ea typeface="Cambria Math" panose="02040503050406030204" pitchFamily="18" charset="0"/>
                  </a:rPr>
                  <a:t>đổi</a:t>
                </a:r>
                <a:r>
                  <a:rPr lang="vi-VN" dirty="0">
                    <a:solidFill>
                      <a:prstClr val="white"/>
                    </a:solidFill>
                    <a:latin typeface="Times New Roman"/>
                    <a:ea typeface="Cambria Math" panose="02040503050406030204" pitchFamily="18" charset="0"/>
                  </a:rPr>
                  <a:t> trên </a:t>
                </a:r>
                <a:r>
                  <a:rPr lang="vi-VN" dirty="0" err="1">
                    <a:solidFill>
                      <a:prstClr val="white"/>
                    </a:solidFill>
                    <a:latin typeface="Times New Roman"/>
                    <a:ea typeface="Cambria Math" panose="02040503050406030204" pitchFamily="18" charset="0"/>
                  </a:rPr>
                  <a:t>hàng</a:t>
                </a:r>
                <a:r>
                  <a:rPr lang="vi-VN" dirty="0">
                    <a:solidFill>
                      <a:prstClr val="white"/>
                    </a:solidFill>
                    <a:latin typeface="Times New Roman"/>
                    <a:ea typeface="Cambria Math" panose="02040503050406030204" pitchFamily="18" charset="0"/>
                  </a:rPr>
                  <a:t> </a:t>
                </a:r>
                <a:r>
                  <a:rPr lang="vi-VN" dirty="0" err="1">
                    <a:solidFill>
                      <a:prstClr val="white"/>
                    </a:solidFill>
                    <a:latin typeface="Times New Roman"/>
                    <a:ea typeface="Cambria Math" panose="02040503050406030204" pitchFamily="18" charset="0"/>
                  </a:rPr>
                  <a:t>để</a:t>
                </a:r>
                <a:r>
                  <a:rPr lang="vi-VN" dirty="0">
                    <a:solidFill>
                      <a:prstClr val="white"/>
                    </a:solidFill>
                    <a:latin typeface="Times New Roman"/>
                    <a:ea typeface="Cambria Math" panose="02040503050406030204" pitchFamily="18" charset="0"/>
                  </a:rPr>
                  <a:t> đưa </a:t>
                </a:r>
                <a:r>
                  <a:rPr lang="vi-VN" dirty="0" err="1">
                    <a:solidFill>
                      <a:prstClr val="white"/>
                    </a:solidFill>
                    <a:latin typeface="Times New Roman"/>
                    <a:ea typeface="Cambria Math" panose="02040503050406030204" pitchFamily="18" charset="0"/>
                  </a:rPr>
                  <a:t>về</a:t>
                </a:r>
                <a:r>
                  <a:rPr lang="vi-VN" dirty="0">
                    <a:solidFill>
                      <a:prstClr val="white"/>
                    </a:solidFill>
                    <a:latin typeface="Times New Roman"/>
                    <a:ea typeface="Cambria Math" panose="02040503050406030204" pitchFamily="18" charset="0"/>
                  </a:rPr>
                  <a:t> ma </a:t>
                </a:r>
                <a:r>
                  <a:rPr lang="vi-VN" dirty="0" err="1">
                    <a:solidFill>
                      <a:prstClr val="white"/>
                    </a:solidFill>
                    <a:latin typeface="Times New Roman"/>
                    <a:ea typeface="Cambria Math" panose="02040503050406030204" pitchFamily="18" charset="0"/>
                  </a:rPr>
                  <a:t>trận</a:t>
                </a:r>
                <a:r>
                  <a:rPr lang="vi-VN" dirty="0">
                    <a:solidFill>
                      <a:prstClr val="white"/>
                    </a:solidFill>
                    <a:latin typeface="Times New Roman"/>
                    <a:ea typeface="Cambria Math" panose="02040503050406030204" pitchFamily="18" charset="0"/>
                  </a:rPr>
                  <a:t> </a:t>
                </a:r>
                <a:r>
                  <a:rPr lang="vi-VN" dirty="0" err="1">
                    <a:solidFill>
                      <a:prstClr val="white"/>
                    </a:solidFill>
                    <a:latin typeface="Times New Roman"/>
                    <a:ea typeface="Cambria Math" panose="02040503050406030204" pitchFamily="18" charset="0"/>
                  </a:rPr>
                  <a:t>bậc</a:t>
                </a:r>
                <a:r>
                  <a:rPr lang="vi-VN" dirty="0">
                    <a:solidFill>
                      <a:prstClr val="white"/>
                    </a:solidFill>
                    <a:latin typeface="Times New Roman"/>
                    <a:ea typeface="Cambria Math" panose="02040503050406030204" pitchFamily="18" charset="0"/>
                  </a:rPr>
                  <a:t> thang </a:t>
                </a:r>
                <a14:m>
                  <m:oMath xmlns:m="http://schemas.openxmlformats.org/officeDocument/2006/math">
                    <m:acc>
                      <m:accPr>
                        <m:chr m:val="̅"/>
                        <m:ctrlPr>
                          <a:rPr lang="vi-VN" i="1">
                            <a:solidFill>
                              <a:prstClr val="white"/>
                            </a:solidFill>
                            <a:latin typeface="Cambria Math" panose="02040503050406030204" pitchFamily="18" charset="0"/>
                            <a:ea typeface="Cambria Math" panose="02040503050406030204" pitchFamily="18" charset="0"/>
                          </a:rPr>
                        </m:ctrlPr>
                      </m:accPr>
                      <m:e>
                        <m:r>
                          <m:rPr>
                            <m:sty m:val="p"/>
                          </m:rPr>
                          <a:rPr lang="vi-VN" i="1">
                            <a:solidFill>
                              <a:prstClr val="white"/>
                            </a:solidFill>
                            <a:latin typeface="Cambria Math"/>
                            <a:ea typeface="Cambria Math" panose="02040503050406030204" pitchFamily="18" charset="0"/>
                          </a:rPr>
                          <m:t>A</m:t>
                        </m:r>
                        <m:r>
                          <a:rPr lang="vi-VN" i="1">
                            <a:solidFill>
                              <a:prstClr val="white"/>
                            </a:solidFill>
                            <a:latin typeface="Cambria Math"/>
                            <a:ea typeface="Cambria Math" panose="02040503050406030204" pitchFamily="18" charset="0"/>
                          </a:rPr>
                          <m:t>′</m:t>
                        </m:r>
                      </m:e>
                    </m:acc>
                  </m:oMath>
                </a14:m>
                <a:endParaRPr lang="en-US" dirty="0">
                  <a:solidFill>
                    <a:prstClr val="white"/>
                  </a:solidFill>
                  <a:ea typeface="Cambria Math" panose="020405030504060302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85800" y="2495550"/>
                <a:ext cx="2628900" cy="667940"/>
              </a:xfrm>
              <a:prstGeom prst="rect">
                <a:avLst/>
              </a:prstGeom>
              <a:blipFill rotWithShape="1">
                <a:blip r:embed="rId4"/>
                <a:stretch>
                  <a:fillRect l="-2088" t="-4545" r="-928" b="-12727"/>
                </a:stretch>
              </a:blipFill>
            </p:spPr>
            <p:txBody>
              <a:bodyPr/>
              <a:lstStyle/>
              <a:p>
                <a:r>
                  <a:rPr lang="en-US">
                    <a:noFill/>
                  </a:rPr>
                  <a:t> </a:t>
                </a:r>
              </a:p>
            </p:txBody>
          </p:sp>
        </mc:Fallback>
      </mc:AlternateContent>
      <p:sp>
        <p:nvSpPr>
          <p:cNvPr id="18" name="TextBox 17"/>
          <p:cNvSpPr txBox="1"/>
          <p:nvPr/>
        </p:nvSpPr>
        <p:spPr>
          <a:xfrm>
            <a:off x="838200" y="3409950"/>
            <a:ext cx="2286000" cy="923330"/>
          </a:xfrm>
          <a:prstGeom prst="rect">
            <a:avLst/>
          </a:prstGeom>
          <a:noFill/>
        </p:spPr>
        <p:txBody>
          <a:bodyPr wrap="square" rtlCol="0">
            <a:spAutoFit/>
          </a:bodyPr>
          <a:lstStyle/>
          <a:p>
            <a:pPr marL="342900" indent="-342900">
              <a:buFontTx/>
              <a:buAutoNum type="arabicPlain"/>
            </a:pPr>
            <a:r>
              <a:rPr lang="en-US" dirty="0" smtClean="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2    </a:t>
            </a:r>
            <a:r>
              <a:rPr lang="en-US" dirty="0" smtClean="0">
                <a:solidFill>
                  <a:schemeClr val="bg1"/>
                </a:solidFill>
                <a:latin typeface="Times New Roman" pitchFamily="18" charset="0"/>
                <a:cs typeface="Times New Roman" pitchFamily="18" charset="0"/>
              </a:rPr>
              <a:t>1 </a:t>
            </a:r>
            <a:r>
              <a:rPr lang="en-US" dirty="0" smtClean="0">
                <a:solidFill>
                  <a:prstClr val="white"/>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–1</a:t>
            </a:r>
            <a:r>
              <a:rPr lang="en-US" dirty="0" smtClean="0">
                <a:solidFill>
                  <a:prstClr val="white"/>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1</a:t>
            </a:r>
            <a:endParaRPr lang="en-US" dirty="0" smtClean="0">
              <a:solidFill>
                <a:prstClr val="white"/>
              </a:solidFill>
              <a:latin typeface="Times New Roman" pitchFamily="18" charset="0"/>
              <a:cs typeface="Times New Roman" pitchFamily="18" charset="0"/>
            </a:endParaRPr>
          </a:p>
          <a:p>
            <a:r>
              <a:rPr lang="en-US" dirty="0" smtClean="0">
                <a:solidFill>
                  <a:prstClr val="white"/>
                </a:solidFill>
                <a:latin typeface="Times New Roman" pitchFamily="18" charset="0"/>
                <a:cs typeface="Times New Roman" pitchFamily="18" charset="0"/>
              </a:rPr>
              <a:t>0    </a:t>
            </a:r>
            <a:r>
              <a:rPr lang="en-US" dirty="0" smtClean="0">
                <a:solidFill>
                  <a:schemeClr val="bg1"/>
                </a:solidFill>
                <a:latin typeface="Times New Roman" pitchFamily="18" charset="0"/>
                <a:cs typeface="Times New Roman" pitchFamily="18" charset="0"/>
              </a:rPr>
              <a:t>–1</a:t>
            </a:r>
            <a:r>
              <a:rPr lang="en-US" dirty="0" smtClean="0">
                <a:solidFill>
                  <a:prstClr val="white"/>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–7</a:t>
            </a:r>
            <a:r>
              <a:rPr lang="en-US" dirty="0" smtClean="0">
                <a:solidFill>
                  <a:prstClr val="white"/>
                </a:solidFill>
                <a:latin typeface="Times New Roman" pitchFamily="18" charset="0"/>
                <a:cs typeface="Times New Roman" pitchFamily="18" charset="0"/>
              </a:rPr>
              <a:t>   3     0</a:t>
            </a:r>
            <a:endParaRPr lang="en-US" dirty="0" smtClean="0">
              <a:solidFill>
                <a:prstClr val="white"/>
              </a:solidFill>
              <a:latin typeface="Times New Roman" pitchFamily="18" charset="0"/>
              <a:cs typeface="Times New Roman" pitchFamily="18" charset="0"/>
            </a:endParaRPr>
          </a:p>
          <a:p>
            <a:r>
              <a:rPr lang="en-US" dirty="0" smtClean="0">
                <a:solidFill>
                  <a:prstClr val="white"/>
                </a:solidFill>
                <a:latin typeface="Times New Roman" pitchFamily="18" charset="0"/>
                <a:cs typeface="Times New Roman" pitchFamily="18" charset="0"/>
              </a:rPr>
              <a:t>0     </a:t>
            </a:r>
            <a:r>
              <a:rPr lang="en-US" dirty="0" smtClean="0">
                <a:solidFill>
                  <a:prstClr val="white"/>
                </a:solidFill>
                <a:latin typeface="Times New Roman" pitchFamily="18" charset="0"/>
                <a:cs typeface="Times New Roman" pitchFamily="18" charset="0"/>
              </a:rPr>
              <a:t>0    0    0     </a:t>
            </a:r>
            <a:r>
              <a:rPr lang="en-US" dirty="0">
                <a:solidFill>
                  <a:prstClr val="white"/>
                </a:solidFill>
                <a:latin typeface="Times New Roman" pitchFamily="18" charset="0"/>
                <a:cs typeface="Times New Roman" pitchFamily="18" charset="0"/>
              </a:rPr>
              <a:t>0</a:t>
            </a:r>
            <a:endParaRPr lang="en-US" dirty="0">
              <a:solidFill>
                <a:prstClr val="white"/>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3365996"/>
            <a:ext cx="10953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305" y="3351973"/>
            <a:ext cx="2322513"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p:cNvCxnSpPr/>
          <p:nvPr/>
        </p:nvCxnSpPr>
        <p:spPr>
          <a:xfrm flipH="1">
            <a:off x="3314700" y="2373311"/>
            <a:ext cx="1257300" cy="456209"/>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81400" y="3871615"/>
            <a:ext cx="1143000"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4" name="Left Brace 23"/>
          <p:cNvSpPr/>
          <p:nvPr/>
        </p:nvSpPr>
        <p:spPr>
          <a:xfrm>
            <a:off x="5114925" y="3362325"/>
            <a:ext cx="152400" cy="876300"/>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endParaRPr>
          </a:p>
        </p:txBody>
      </p:sp>
      <p:sp>
        <p:nvSpPr>
          <p:cNvPr id="25" name="TextBox 24"/>
          <p:cNvSpPr txBox="1"/>
          <p:nvPr/>
        </p:nvSpPr>
        <p:spPr>
          <a:xfrm>
            <a:off x="5257800" y="3156611"/>
            <a:ext cx="1828800" cy="1200329"/>
          </a:xfrm>
          <a:prstGeom prst="rect">
            <a:avLst/>
          </a:prstGeom>
          <a:noFill/>
        </p:spPr>
        <p:txBody>
          <a:bodyPr wrap="square" rtlCol="0">
            <a:spAutoFit/>
          </a:bodyPr>
          <a:lstStyle/>
          <a:p>
            <a:r>
              <a:rPr lang="en-US" dirty="0" smtClean="0">
                <a:solidFill>
                  <a:prstClr val="white"/>
                </a:solidFill>
                <a:latin typeface="Times New Roman" pitchFamily="18" charset="0"/>
                <a:cs typeface="Times New Roman" pitchFamily="18" charset="0"/>
              </a:rPr>
              <a:t> x = </a:t>
            </a:r>
            <a:r>
              <a:rPr lang="en-US" dirty="0" smtClean="0">
                <a:solidFill>
                  <a:schemeClr val="bg1"/>
                </a:solidFill>
                <a:latin typeface="Times New Roman" pitchFamily="18" charset="0"/>
                <a:cs typeface="Times New Roman" pitchFamily="18" charset="0"/>
              </a:rPr>
              <a:t>1 + 13t</a:t>
            </a:r>
            <a:r>
              <a:rPr lang="en-US" baseline="-25000" dirty="0" smtClean="0">
                <a:solidFill>
                  <a:schemeClr val="bg1"/>
                </a:solidFill>
                <a:latin typeface="Times New Roman" pitchFamily="18" charset="0"/>
                <a:cs typeface="Times New Roman" pitchFamily="18" charset="0"/>
              </a:rPr>
              <a:t>1</a:t>
            </a:r>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 5t</a:t>
            </a:r>
            <a:r>
              <a:rPr lang="en-US" baseline="-25000" dirty="0" smtClean="0">
                <a:solidFill>
                  <a:schemeClr val="bg1"/>
                </a:solidFill>
                <a:latin typeface="Times New Roman" pitchFamily="18" charset="0"/>
                <a:cs typeface="Times New Roman" pitchFamily="18" charset="0"/>
              </a:rPr>
              <a:t>2</a:t>
            </a:r>
            <a:r>
              <a:rPr lang="en-US" dirty="0" smtClean="0">
                <a:solidFill>
                  <a:schemeClr val="bg1"/>
                </a:solidFill>
                <a:latin typeface="Times New Roman" pitchFamily="18" charset="0"/>
                <a:cs typeface="Times New Roman" pitchFamily="18" charset="0"/>
              </a:rPr>
              <a:t>  </a:t>
            </a:r>
            <a:endParaRPr lang="en-US" dirty="0" smtClean="0">
              <a:solidFill>
                <a:prstClr val="white"/>
              </a:solidFill>
              <a:latin typeface="Times New Roman" pitchFamily="18" charset="0"/>
              <a:cs typeface="Times New Roman" pitchFamily="18" charset="0"/>
            </a:endParaRPr>
          </a:p>
          <a:p>
            <a:r>
              <a:rPr lang="en-US" dirty="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y = </a:t>
            </a:r>
            <a:r>
              <a:rPr lang="en-US" dirty="0" smtClean="0">
                <a:solidFill>
                  <a:schemeClr val="bg1"/>
                </a:solidFill>
                <a:latin typeface="Times New Roman" pitchFamily="18" charset="0"/>
                <a:cs typeface="Times New Roman" pitchFamily="18" charset="0"/>
              </a:rPr>
              <a:t>– 7t</a:t>
            </a:r>
            <a:r>
              <a:rPr lang="en-US" baseline="-25000" dirty="0" smtClean="0">
                <a:solidFill>
                  <a:schemeClr val="bg1"/>
                </a:solidFill>
                <a:latin typeface="Times New Roman" pitchFamily="18" charset="0"/>
                <a:cs typeface="Times New Roman" pitchFamily="18" charset="0"/>
              </a:rPr>
              <a:t>1</a:t>
            </a:r>
            <a:r>
              <a:rPr lang="en-US" dirty="0" smtClean="0">
                <a:solidFill>
                  <a:schemeClr val="bg1"/>
                </a:solidFill>
                <a:latin typeface="Times New Roman" pitchFamily="18" charset="0"/>
                <a:cs typeface="Times New Roman" pitchFamily="18" charset="0"/>
              </a:rPr>
              <a:t> + 3t</a:t>
            </a:r>
            <a:r>
              <a:rPr lang="en-US" baseline="-25000" dirty="0" smtClean="0">
                <a:solidFill>
                  <a:schemeClr val="bg1"/>
                </a:solidFill>
                <a:latin typeface="Times New Roman" pitchFamily="18" charset="0"/>
                <a:cs typeface="Times New Roman" pitchFamily="18" charset="0"/>
              </a:rPr>
              <a:t>2</a:t>
            </a:r>
            <a:endParaRPr lang="en-US" dirty="0" smtClean="0">
              <a:solidFill>
                <a:prstClr val="white"/>
              </a:solidFill>
              <a:latin typeface="Times New Roman" pitchFamily="18" charset="0"/>
              <a:cs typeface="Times New Roman" pitchFamily="18" charset="0"/>
            </a:endParaRPr>
          </a:p>
          <a:p>
            <a:r>
              <a:rPr lang="en-US" dirty="0">
                <a:solidFill>
                  <a:prstClr val="white"/>
                </a:solidFill>
                <a:latin typeface="Times New Roman" pitchFamily="18" charset="0"/>
                <a:cs typeface="Times New Roman" pitchFamily="18" charset="0"/>
              </a:rPr>
              <a:t> </a:t>
            </a:r>
            <a:r>
              <a:rPr lang="en-US" dirty="0" smtClean="0">
                <a:solidFill>
                  <a:prstClr val="white"/>
                </a:solidFill>
                <a:latin typeface="Times New Roman" pitchFamily="18" charset="0"/>
                <a:cs typeface="Times New Roman" pitchFamily="18" charset="0"/>
              </a:rPr>
              <a:t>z = </a:t>
            </a:r>
            <a:r>
              <a:rPr lang="en-US" dirty="0" smtClean="0">
                <a:solidFill>
                  <a:prstClr val="white"/>
                </a:solidFill>
                <a:latin typeface="Times New Roman" pitchFamily="18" charset="0"/>
                <a:cs typeface="Times New Roman" pitchFamily="18" charset="0"/>
              </a:rPr>
              <a:t>t</a:t>
            </a:r>
            <a:r>
              <a:rPr lang="en-US" baseline="-25000" dirty="0" smtClean="0">
                <a:solidFill>
                  <a:prstClr val="white"/>
                </a:solidFill>
                <a:latin typeface="Times New Roman" pitchFamily="18" charset="0"/>
                <a:cs typeface="Times New Roman" pitchFamily="18" charset="0"/>
              </a:rPr>
              <a:t>1</a:t>
            </a:r>
          </a:p>
          <a:p>
            <a:r>
              <a:rPr lang="en-US" dirty="0" smtClean="0">
                <a:solidFill>
                  <a:prstClr val="white"/>
                </a:solidFill>
                <a:latin typeface="Times New Roman" pitchFamily="18" charset="0"/>
                <a:cs typeface="Times New Roman" pitchFamily="18" charset="0"/>
              </a:rPr>
              <a:t> t = t</a:t>
            </a:r>
            <a:r>
              <a:rPr lang="en-US" baseline="-25000" dirty="0" smtClean="0">
                <a:solidFill>
                  <a:prstClr val="white"/>
                </a:solidFill>
                <a:latin typeface="Times New Roman" pitchFamily="18" charset="0"/>
                <a:cs typeface="Times New Roman" pitchFamily="18" charset="0"/>
              </a:rPr>
              <a:t>2</a:t>
            </a:r>
            <a:endParaRPr lang="en-US"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1403584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barn(inVertical)">
                                      <p:cBhvr>
                                        <p:cTn id="41" dur="500"/>
                                        <p:tgtEl>
                                          <p:spTgt spid="5">
                                            <p:txEl>
                                              <p:pRg st="0" end="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barn(inVertical)">
                                      <p:cBhvr>
                                        <p:cTn id="44" dur="500"/>
                                        <p:tgtEl>
                                          <p:spTgt spid="8">
                                            <p:txEl>
                                              <p:pRg st="0" end="0"/>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barn(inVertical)">
                                      <p:cBhvr>
                                        <p:cTn id="47" dur="500"/>
                                        <p:tgtEl>
                                          <p:spTgt spid="8">
                                            <p:txEl>
                                              <p:pRg st="1" end="1"/>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barn(inVertical)">
                                      <p:cBhvr>
                                        <p:cTn id="50" dur="500"/>
                                        <p:tgtEl>
                                          <p:spTgt spid="8">
                                            <p:txEl>
                                              <p:pRg st="2" end="2"/>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arn(inVertical)">
                                      <p:cBhvr>
                                        <p:cTn id="53" dur="500"/>
                                        <p:tgtEl>
                                          <p:spTgt spid="1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arn(inVertic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barn(inVertical)">
                                      <p:cBhvr>
                                        <p:cTn id="66" dur="500"/>
                                        <p:tgtEl>
                                          <p:spTgt spid="17">
                                            <p:txEl>
                                              <p:pRg st="0" end="0"/>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3075"/>
                                        </p:tgtEl>
                                        <p:attrNameLst>
                                          <p:attrName>style.visibility</p:attrName>
                                        </p:attrNameLst>
                                      </p:cBhvr>
                                      <p:to>
                                        <p:strVal val="visible"/>
                                      </p:to>
                                    </p:set>
                                    <p:animEffect transition="in" filter="barn(inVertical)">
                                      <p:cBhvr>
                                        <p:cTn id="69" dur="500"/>
                                        <p:tgtEl>
                                          <p:spTgt spid="307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arn(inVertical)">
                                      <p:cBhvr>
                                        <p:cTn id="72" dur="500"/>
                                        <p:tgtEl>
                                          <p:spTgt spid="18"/>
                                        </p:tgtEl>
                                      </p:cBhvr>
                                    </p:animEffect>
                                  </p:childTnLst>
                                </p:cTn>
                              </p:par>
                              <p:par>
                                <p:cTn id="73" presetID="16" presetClass="entr" presetSubtype="21" fill="hold" nodeType="withEffect">
                                  <p:stCondLst>
                                    <p:cond delay="0"/>
                                  </p:stCondLst>
                                  <p:childTnLst>
                                    <p:set>
                                      <p:cBhvr>
                                        <p:cTn id="74" dur="1" fill="hold">
                                          <p:stCondLst>
                                            <p:cond delay="0"/>
                                          </p:stCondLst>
                                        </p:cTn>
                                        <p:tgtEl>
                                          <p:spTgt spid="3074"/>
                                        </p:tgtEl>
                                        <p:attrNameLst>
                                          <p:attrName>style.visibility</p:attrName>
                                        </p:attrNameLst>
                                      </p:cBhvr>
                                      <p:to>
                                        <p:strVal val="visible"/>
                                      </p:to>
                                    </p:set>
                                    <p:animEffect transition="in" filter="barn(inVertical)">
                                      <p:cBhvr>
                                        <p:cTn id="75" dur="500"/>
                                        <p:tgtEl>
                                          <p:spTgt spid="307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1000"/>
                                        <p:tgtEl>
                                          <p:spTgt spid="23"/>
                                        </p:tgtEl>
                                      </p:cBhvr>
                                    </p:animEffect>
                                    <p:anim calcmode="lin" valueType="num">
                                      <p:cBhvr>
                                        <p:cTn id="81" dur="1000" fill="hold"/>
                                        <p:tgtEl>
                                          <p:spTgt spid="23"/>
                                        </p:tgtEl>
                                        <p:attrNameLst>
                                          <p:attrName>ppt_x</p:attrName>
                                        </p:attrNameLst>
                                      </p:cBhvr>
                                      <p:tavLst>
                                        <p:tav tm="0">
                                          <p:val>
                                            <p:strVal val="#ppt_x"/>
                                          </p:val>
                                        </p:tav>
                                        <p:tav tm="100000">
                                          <p:val>
                                            <p:strVal val="#ppt_x"/>
                                          </p:val>
                                        </p:tav>
                                      </p:tavLst>
                                    </p:anim>
                                    <p:anim calcmode="lin" valueType="num">
                                      <p:cBhvr>
                                        <p:cTn id="8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1000"/>
                                        <p:tgtEl>
                                          <p:spTgt spid="25"/>
                                        </p:tgtEl>
                                      </p:cBhvr>
                                    </p:animEffect>
                                    <p:anim calcmode="lin" valueType="num">
                                      <p:cBhvr>
                                        <p:cTn id="88" dur="1000" fill="hold"/>
                                        <p:tgtEl>
                                          <p:spTgt spid="25"/>
                                        </p:tgtEl>
                                        <p:attrNameLst>
                                          <p:attrName>ppt_x</p:attrName>
                                        </p:attrNameLst>
                                      </p:cBhvr>
                                      <p:tavLst>
                                        <p:tav tm="0">
                                          <p:val>
                                            <p:strVal val="#ppt_x"/>
                                          </p:val>
                                        </p:tav>
                                        <p:tav tm="100000">
                                          <p:val>
                                            <p:strVal val="#ppt_x"/>
                                          </p:val>
                                        </p:tav>
                                      </p:tavLst>
                                    </p:anim>
                                    <p:anim calcmode="lin" valueType="num">
                                      <p:cBhvr>
                                        <p:cTn id="89" dur="1000" fill="hold"/>
                                        <p:tgtEl>
                                          <p:spTgt spid="2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8" grpId="0"/>
      <p:bldP spid="24" grpId="0" animBg="1"/>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7" ma:contentTypeDescription="Create a new document." ma:contentTypeScope="" ma:versionID="5e435e2c888aabec13620977d7455544">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c6708de422b45e5869731643d45a23b8"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5EA324-6BF3-494F-87CF-FDF731B0D021}"/>
</file>

<file path=customXml/itemProps2.xml><?xml version="1.0" encoding="utf-8"?>
<ds:datastoreItem xmlns:ds="http://schemas.openxmlformats.org/officeDocument/2006/customXml" ds:itemID="{6E3C1425-F126-4D07-87BB-69EFBB364C4A}"/>
</file>

<file path=customXml/itemProps3.xml><?xml version="1.0" encoding="utf-8"?>
<ds:datastoreItem xmlns:ds="http://schemas.openxmlformats.org/officeDocument/2006/customXml" ds:itemID="{1879BC1C-8BF0-4D55-B762-F7F969847D23}"/>
</file>

<file path=docProps/app.xml><?xml version="1.0" encoding="utf-8"?>
<Properties xmlns="http://schemas.openxmlformats.org/officeDocument/2006/extended-properties" xmlns:vt="http://schemas.openxmlformats.org/officeDocument/2006/docPropsVTypes">
  <TotalTime>354</TotalTime>
  <Words>1241</Words>
  <Application>Microsoft Office PowerPoint</Application>
  <PresentationFormat>On-screen Show (16:9)</PresentationFormat>
  <Paragraphs>153</Paragraphs>
  <Slides>20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Cambria Math</vt:lpstr>
      <vt:lpstr>Times New Roman</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Silvers D Space</dc:creator>
  <cp:lastModifiedBy>Admin</cp:lastModifiedBy>
  <cp:revision>53</cp:revision>
  <dcterms:created xsi:type="dcterms:W3CDTF">2006-08-16T00:00:00Z</dcterms:created>
  <dcterms:modified xsi:type="dcterms:W3CDTF">2022-01-23T14:12:25Z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