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8288000" cy="10287000"/>
  <p:notesSz cx="6858000" cy="9144000"/>
  <p:embeddedFontLst>
    <p:embeddedFont>
      <p:font typeface="Arab Times" panose="020B0604020202020204" charset="-78"/>
      <p:regular r:id="rId13"/>
    </p:embeddedFont>
    <p:embeddedFont>
      <p:font typeface="Open Sauce" panose="020B0604020202020204" charset="0"/>
      <p:regular r:id="rId14"/>
    </p:embeddedFont>
    <p:embeddedFont>
      <p:font typeface="Oswald Bold" panose="020B0604020202020204" charset="0"/>
      <p:regular r:id="rId15"/>
    </p:embeddedFont>
    <p:embeddedFont>
      <p:font typeface="Times New Roman Bold" panose="02020803070505020304" pitchFamily="18"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127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3482617"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236347" y="1684727"/>
            <a:ext cx="9815307" cy="2944423"/>
            <a:chOff x="0" y="0"/>
            <a:chExt cx="1895495" cy="568616"/>
          </a:xfrm>
        </p:grpSpPr>
        <p:sp>
          <p:nvSpPr>
            <p:cNvPr id="6" name="Freeform 6"/>
            <p:cNvSpPr/>
            <p:nvPr/>
          </p:nvSpPr>
          <p:spPr>
            <a:xfrm>
              <a:off x="0" y="0"/>
              <a:ext cx="1895495" cy="568616"/>
            </a:xfrm>
            <a:custGeom>
              <a:avLst/>
              <a:gdLst/>
              <a:ahLst/>
              <a:cxnLst/>
              <a:rect l="l" t="t" r="r" b="b"/>
              <a:pathLst>
                <a:path w="1895495" h="568616">
                  <a:moveTo>
                    <a:pt x="0" y="0"/>
                  </a:moveTo>
                  <a:lnTo>
                    <a:pt x="1895495" y="0"/>
                  </a:lnTo>
                  <a:lnTo>
                    <a:pt x="1895495" y="568616"/>
                  </a:lnTo>
                  <a:lnTo>
                    <a:pt x="0" y="568616"/>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7" name="TextBox 7"/>
            <p:cNvSpPr txBox="1"/>
            <p:nvPr/>
          </p:nvSpPr>
          <p:spPr>
            <a:xfrm>
              <a:off x="0" y="-19050"/>
              <a:ext cx="1895495" cy="587666"/>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306979" y="2414941"/>
            <a:ext cx="9815307" cy="1350644"/>
          </a:xfrm>
          <a:prstGeom prst="rect">
            <a:avLst/>
          </a:prstGeom>
        </p:spPr>
        <p:txBody>
          <a:bodyPr lIns="0" tIns="0" rIns="0" bIns="0" rtlCol="0" anchor="t">
            <a:spAutoFit/>
          </a:bodyPr>
          <a:lstStyle/>
          <a:p>
            <a:pPr algn="ctr">
              <a:lnSpc>
                <a:spcPts val="11040"/>
              </a:lnSpc>
            </a:pPr>
            <a:r>
              <a:rPr lang="en-US" sz="8000" spc="784">
                <a:solidFill>
                  <a:srgbClr val="231F20"/>
                </a:solidFill>
                <a:latin typeface="Oswald Bold"/>
              </a:rPr>
              <a:t>DATA PLATFORM</a:t>
            </a:r>
          </a:p>
        </p:txBody>
      </p:sp>
      <p:sp>
        <p:nvSpPr>
          <p:cNvPr id="9" name="TextBox 9"/>
          <p:cNvSpPr txBox="1"/>
          <p:nvPr/>
        </p:nvSpPr>
        <p:spPr>
          <a:xfrm>
            <a:off x="2733227" y="5309824"/>
            <a:ext cx="12821546" cy="1579881"/>
          </a:xfrm>
          <a:prstGeom prst="rect">
            <a:avLst/>
          </a:prstGeom>
        </p:spPr>
        <p:txBody>
          <a:bodyPr lIns="0" tIns="0" rIns="0" bIns="0" rtlCol="0" anchor="t">
            <a:spAutoFit/>
          </a:bodyPr>
          <a:lstStyle/>
          <a:p>
            <a:pPr algn="ctr">
              <a:lnSpc>
                <a:spcPts val="5979"/>
              </a:lnSpc>
              <a:spcBef>
                <a:spcPct val="0"/>
              </a:spcBef>
            </a:pPr>
            <a:r>
              <a:rPr lang="en-US" sz="4599">
                <a:solidFill>
                  <a:srgbClr val="231F20"/>
                </a:solidFill>
                <a:latin typeface="Times New Roman Bold"/>
              </a:rPr>
              <a:t>XÂY DỰNG HỆ THỐNG THU THẬP VÀ XỬ LÝ TIN TỨC TÀI CHÍNH</a:t>
            </a:r>
          </a:p>
        </p:txBody>
      </p:sp>
      <p:sp>
        <p:nvSpPr>
          <p:cNvPr id="10" name="TextBox 10"/>
          <p:cNvSpPr txBox="1"/>
          <p:nvPr/>
        </p:nvSpPr>
        <p:spPr>
          <a:xfrm>
            <a:off x="5449050" y="7909693"/>
            <a:ext cx="7004231" cy="697866"/>
          </a:xfrm>
          <a:prstGeom prst="rect">
            <a:avLst/>
          </a:prstGeom>
        </p:spPr>
        <p:txBody>
          <a:bodyPr lIns="0" tIns="0" rIns="0" bIns="0" rtlCol="0" anchor="t">
            <a:spAutoFit/>
          </a:bodyPr>
          <a:lstStyle/>
          <a:p>
            <a:pPr algn="ctr">
              <a:lnSpc>
                <a:spcPts val="5589"/>
              </a:lnSpc>
              <a:spcBef>
                <a:spcPct val="0"/>
              </a:spcBef>
            </a:pPr>
            <a:r>
              <a:rPr lang="en-US" sz="4299">
                <a:solidFill>
                  <a:srgbClr val="231F20"/>
                </a:solidFill>
                <a:latin typeface="Arab Times"/>
              </a:rPr>
              <a:t>GVHD: TS. Nguyễn Chí Kiên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12816879" y="-4439758"/>
            <a:ext cx="7032580" cy="7216267"/>
          </a:xfrm>
          <a:custGeom>
            <a:avLst/>
            <a:gdLst/>
            <a:ahLst/>
            <a:cxnLst/>
            <a:rect l="l" t="t" r="r" b="b"/>
            <a:pathLst>
              <a:path w="7032580" h="7216267">
                <a:moveTo>
                  <a:pt x="0" y="0"/>
                </a:moveTo>
                <a:lnTo>
                  <a:pt x="7032581" y="0"/>
                </a:lnTo>
                <a:lnTo>
                  <a:pt x="7032581" y="7216268"/>
                </a:lnTo>
                <a:lnTo>
                  <a:pt x="0" y="72162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6333169" y="8069439"/>
            <a:ext cx="2094695" cy="2377721"/>
            <a:chOff x="0" y="0"/>
            <a:chExt cx="551689" cy="626231"/>
          </a:xfrm>
        </p:grpSpPr>
        <p:sp>
          <p:nvSpPr>
            <p:cNvPr id="4" name="Freeform 4"/>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5" name="TextBox 5"/>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224419" y="-1349021"/>
            <a:ext cx="2094695" cy="2377721"/>
            <a:chOff x="0" y="0"/>
            <a:chExt cx="551689" cy="626231"/>
          </a:xfrm>
        </p:grpSpPr>
        <p:sp>
          <p:nvSpPr>
            <p:cNvPr id="7" name="Freeform 7"/>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8" name="TextBox 8"/>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9" name="Freeform 9"/>
          <p:cNvSpPr/>
          <p:nvPr/>
        </p:nvSpPr>
        <p:spPr>
          <a:xfrm rot="887923">
            <a:off x="-2811481" y="961662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1870276" y="387656"/>
            <a:ext cx="8858155" cy="1158263"/>
          </a:xfrm>
          <a:prstGeom prst="rect">
            <a:avLst/>
          </a:prstGeom>
        </p:spPr>
        <p:txBody>
          <a:bodyPr lIns="0" tIns="0" rIns="0" bIns="0" rtlCol="0" anchor="t">
            <a:spAutoFit/>
          </a:bodyPr>
          <a:lstStyle/>
          <a:p>
            <a:pPr marL="0" lvl="0" indent="0" algn="l">
              <a:lnSpc>
                <a:spcPts val="9428"/>
              </a:lnSpc>
              <a:spcBef>
                <a:spcPct val="0"/>
              </a:spcBef>
            </a:pPr>
            <a:r>
              <a:rPr lang="en-US" sz="6832" spc="669">
                <a:solidFill>
                  <a:srgbClr val="231F20"/>
                </a:solidFill>
                <a:latin typeface="Oswald Bold"/>
              </a:rPr>
              <a:t>HƯỚNG PHÁT TRIỂN</a:t>
            </a:r>
          </a:p>
        </p:txBody>
      </p:sp>
      <p:sp>
        <p:nvSpPr>
          <p:cNvPr id="11" name="TextBox 11"/>
          <p:cNvSpPr txBox="1"/>
          <p:nvPr/>
        </p:nvSpPr>
        <p:spPr>
          <a:xfrm>
            <a:off x="1870276" y="2769056"/>
            <a:ext cx="15319318" cy="1543050"/>
          </a:xfrm>
          <a:prstGeom prst="rect">
            <a:avLst/>
          </a:prstGeom>
        </p:spPr>
        <p:txBody>
          <a:bodyPr lIns="0" tIns="0" rIns="0" bIns="0" rtlCol="0" anchor="t">
            <a:spAutoFit/>
          </a:bodyPr>
          <a:lstStyle/>
          <a:p>
            <a:pPr marL="647700" lvl="1" indent="-323850" algn="l">
              <a:lnSpc>
                <a:spcPts val="3900"/>
              </a:lnSpc>
              <a:buFont typeface="Arial"/>
              <a:buChar char="•"/>
            </a:pPr>
            <a:r>
              <a:rPr lang="en-US" sz="3000">
                <a:solidFill>
                  <a:srgbClr val="231F20"/>
                </a:solidFill>
                <a:latin typeface="Times New Roman"/>
              </a:rPr>
              <a:t>Thu thập thêm dữ liệu từ nhiều nguồn API khác nhau, bao gồm các thị trường tài chính quốc tế. Mở rộng danh sách các mã cổ phiếu theo dõi để bao quát toàn bộ thị trường chứng khoán Việt Nam.</a:t>
            </a:r>
          </a:p>
        </p:txBody>
      </p:sp>
      <p:sp>
        <p:nvSpPr>
          <p:cNvPr id="12" name="TextBox 12"/>
          <p:cNvSpPr txBox="1"/>
          <p:nvPr/>
        </p:nvSpPr>
        <p:spPr>
          <a:xfrm>
            <a:off x="1780679" y="4959806"/>
            <a:ext cx="15294760" cy="1047750"/>
          </a:xfrm>
          <a:prstGeom prst="rect">
            <a:avLst/>
          </a:prstGeom>
        </p:spPr>
        <p:txBody>
          <a:bodyPr lIns="0" tIns="0" rIns="0" bIns="0" rtlCol="0" anchor="t">
            <a:spAutoFit/>
          </a:bodyPr>
          <a:lstStyle/>
          <a:p>
            <a:pPr marL="647700" lvl="1" indent="-323850" algn="l">
              <a:lnSpc>
                <a:spcPts val="3900"/>
              </a:lnSpc>
              <a:buFont typeface="Arial"/>
              <a:buChar char="•"/>
            </a:pPr>
            <a:r>
              <a:rPr lang="en-US" sz="3000">
                <a:solidFill>
                  <a:srgbClr val="231F20"/>
                </a:solidFill>
                <a:latin typeface="Times New Roman"/>
              </a:rPr>
              <a:t>Kết hợp với các công cụ phân tích dữ liệu mạnh mẽ như Apache Spark hoặc Hadoop để phân tích dữ liệu lớn.</a:t>
            </a:r>
          </a:p>
        </p:txBody>
      </p:sp>
      <p:sp>
        <p:nvSpPr>
          <p:cNvPr id="13" name="TextBox 13"/>
          <p:cNvSpPr txBox="1"/>
          <p:nvPr/>
        </p:nvSpPr>
        <p:spPr>
          <a:xfrm>
            <a:off x="1870276" y="6772050"/>
            <a:ext cx="15115567" cy="552450"/>
          </a:xfrm>
          <a:prstGeom prst="rect">
            <a:avLst/>
          </a:prstGeom>
        </p:spPr>
        <p:txBody>
          <a:bodyPr lIns="0" tIns="0" rIns="0" bIns="0" rtlCol="0" anchor="t">
            <a:spAutoFit/>
          </a:bodyPr>
          <a:lstStyle/>
          <a:p>
            <a:pPr marL="647700" lvl="1" indent="-323850" algn="l">
              <a:lnSpc>
                <a:spcPts val="3900"/>
              </a:lnSpc>
              <a:buFont typeface="Arial"/>
              <a:buChar char="•"/>
            </a:pPr>
            <a:r>
              <a:rPr lang="en-US" sz="3000">
                <a:solidFill>
                  <a:srgbClr val="231F20"/>
                </a:solidFill>
                <a:latin typeface="Times New Roman"/>
              </a:rPr>
              <a:t>Sử dụng machine learning để dự báo giá cổ phiếu và phát hiện các mô hình tiềm ẩn.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4691953" y="2212406"/>
            <a:ext cx="9365129" cy="488978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THANKS FOR YOUR WATCHING</a:t>
            </a:r>
          </a:p>
        </p:txBody>
      </p:sp>
      <p:sp>
        <p:nvSpPr>
          <p:cNvPr id="5" name="Freeform 5"/>
          <p:cNvSpPr/>
          <p:nvPr/>
        </p:nvSpPr>
        <p:spPr>
          <a:xfrm rot="887923">
            <a:off x="-5341110" y="470441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TextBox 3"/>
          <p:cNvSpPr txBox="1"/>
          <p:nvPr/>
        </p:nvSpPr>
        <p:spPr>
          <a:xfrm>
            <a:off x="262432" y="220480"/>
            <a:ext cx="9385170" cy="3612697"/>
          </a:xfrm>
          <a:prstGeom prst="rect">
            <a:avLst/>
          </a:prstGeom>
        </p:spPr>
        <p:txBody>
          <a:bodyPr lIns="0" tIns="0" rIns="0" bIns="0" rtlCol="0" anchor="t">
            <a:spAutoFit/>
          </a:bodyPr>
          <a:lstStyle/>
          <a:p>
            <a:pPr algn="l">
              <a:lnSpc>
                <a:spcPts val="9610"/>
              </a:lnSpc>
            </a:pPr>
            <a:r>
              <a:rPr lang="en-US" sz="6964" spc="682">
                <a:solidFill>
                  <a:srgbClr val="231F20"/>
                </a:solidFill>
                <a:latin typeface="Oswald Bold"/>
              </a:rPr>
              <a:t>CÁC THÀNH PHẦN KIẾN TRÚC </a:t>
            </a:r>
          </a:p>
          <a:p>
            <a:pPr algn="l">
              <a:lnSpc>
                <a:spcPts val="9610"/>
              </a:lnSpc>
            </a:pPr>
            <a:r>
              <a:rPr lang="en-US" sz="6964" spc="682">
                <a:solidFill>
                  <a:srgbClr val="231F20"/>
                </a:solidFill>
                <a:latin typeface="Oswald Bold"/>
              </a:rPr>
              <a:t>HỆ THỐNG</a:t>
            </a:r>
          </a:p>
        </p:txBody>
      </p:sp>
      <p:sp>
        <p:nvSpPr>
          <p:cNvPr id="4" name="Freeform 4"/>
          <p:cNvSpPr/>
          <p:nvPr/>
        </p:nvSpPr>
        <p:spPr>
          <a:xfrm>
            <a:off x="-2779578" y="607980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6403537" y="2378234"/>
            <a:ext cx="10855763" cy="10855763"/>
          </a:xfrm>
          <a:custGeom>
            <a:avLst/>
            <a:gdLst/>
            <a:ahLst/>
            <a:cxnLst/>
            <a:rect l="l" t="t" r="r" b="b"/>
            <a:pathLst>
              <a:path w="10855763" h="10855763">
                <a:moveTo>
                  <a:pt x="0" y="0"/>
                </a:moveTo>
                <a:lnTo>
                  <a:pt x="10855763" y="0"/>
                </a:lnTo>
                <a:lnTo>
                  <a:pt x="10855763" y="10855763"/>
                </a:lnTo>
                <a:lnTo>
                  <a:pt x="0" y="108557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2697260" y="1361763"/>
            <a:ext cx="3689609" cy="3689609"/>
          </a:xfrm>
          <a:custGeom>
            <a:avLst/>
            <a:gdLst/>
            <a:ahLst/>
            <a:cxnLst/>
            <a:rect l="l" t="t" r="r" b="b"/>
            <a:pathLst>
              <a:path w="3689609" h="3689609">
                <a:moveTo>
                  <a:pt x="0" y="0"/>
                </a:moveTo>
                <a:lnTo>
                  <a:pt x="3689609" y="0"/>
                </a:lnTo>
                <a:lnTo>
                  <a:pt x="3689609" y="3689609"/>
                </a:lnTo>
                <a:lnTo>
                  <a:pt x="0" y="36896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Freeform 7"/>
          <p:cNvSpPr/>
          <p:nvPr/>
        </p:nvSpPr>
        <p:spPr>
          <a:xfrm>
            <a:off x="14827776" y="5973110"/>
            <a:ext cx="3666011" cy="3666011"/>
          </a:xfrm>
          <a:custGeom>
            <a:avLst/>
            <a:gdLst/>
            <a:ahLst/>
            <a:cxnLst/>
            <a:rect l="l" t="t" r="r" b="b"/>
            <a:pathLst>
              <a:path w="3666011" h="3666011">
                <a:moveTo>
                  <a:pt x="0" y="0"/>
                </a:moveTo>
                <a:lnTo>
                  <a:pt x="3666011" y="0"/>
                </a:lnTo>
                <a:lnTo>
                  <a:pt x="3666011" y="3666011"/>
                </a:lnTo>
                <a:lnTo>
                  <a:pt x="0" y="36660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Freeform 8"/>
          <p:cNvSpPr/>
          <p:nvPr/>
        </p:nvSpPr>
        <p:spPr>
          <a:xfrm>
            <a:off x="4836978" y="6124404"/>
            <a:ext cx="3514717" cy="3514717"/>
          </a:xfrm>
          <a:custGeom>
            <a:avLst/>
            <a:gdLst/>
            <a:ahLst/>
            <a:cxnLst/>
            <a:rect l="l" t="t" r="r" b="b"/>
            <a:pathLst>
              <a:path w="3514717" h="3514717">
                <a:moveTo>
                  <a:pt x="0" y="0"/>
                </a:moveTo>
                <a:lnTo>
                  <a:pt x="3514718" y="0"/>
                </a:lnTo>
                <a:lnTo>
                  <a:pt x="3514718" y="3514717"/>
                </a:lnTo>
                <a:lnTo>
                  <a:pt x="0" y="35147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9" name="TextBox 9"/>
          <p:cNvSpPr txBox="1"/>
          <p:nvPr/>
        </p:nvSpPr>
        <p:spPr>
          <a:xfrm>
            <a:off x="5924090" y="7629350"/>
            <a:ext cx="1340495" cy="476250"/>
          </a:xfrm>
          <a:prstGeom prst="rect">
            <a:avLst/>
          </a:prstGeom>
        </p:spPr>
        <p:txBody>
          <a:bodyPr lIns="0" tIns="0" rIns="0" bIns="0" rtlCol="0" anchor="t">
            <a:spAutoFit/>
          </a:bodyPr>
          <a:lstStyle/>
          <a:p>
            <a:pPr algn="ctr">
              <a:lnSpc>
                <a:spcPts val="3899"/>
              </a:lnSpc>
              <a:spcBef>
                <a:spcPct val="0"/>
              </a:spcBef>
            </a:pPr>
            <a:r>
              <a:rPr lang="en-US" sz="2999">
                <a:solidFill>
                  <a:srgbClr val="FFFBFB"/>
                </a:solidFill>
                <a:latin typeface="Open Sauce"/>
              </a:rPr>
              <a:t>Docker</a:t>
            </a:r>
          </a:p>
        </p:txBody>
      </p:sp>
      <p:sp>
        <p:nvSpPr>
          <p:cNvPr id="10" name="Freeform 10"/>
          <p:cNvSpPr/>
          <p:nvPr/>
        </p:nvSpPr>
        <p:spPr>
          <a:xfrm>
            <a:off x="7386641" y="1536654"/>
            <a:ext cx="3514717" cy="3514717"/>
          </a:xfrm>
          <a:custGeom>
            <a:avLst/>
            <a:gdLst/>
            <a:ahLst/>
            <a:cxnLst/>
            <a:rect l="l" t="t" r="r" b="b"/>
            <a:pathLst>
              <a:path w="3514717" h="3514717">
                <a:moveTo>
                  <a:pt x="0" y="0"/>
                </a:moveTo>
                <a:lnTo>
                  <a:pt x="3514718" y="0"/>
                </a:lnTo>
                <a:lnTo>
                  <a:pt x="3514718" y="3514718"/>
                </a:lnTo>
                <a:lnTo>
                  <a:pt x="0" y="3514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p:cNvSpPr txBox="1"/>
          <p:nvPr/>
        </p:nvSpPr>
        <p:spPr>
          <a:xfrm>
            <a:off x="15817968" y="7482583"/>
            <a:ext cx="1920779" cy="463525"/>
          </a:xfrm>
          <a:prstGeom prst="rect">
            <a:avLst/>
          </a:prstGeom>
        </p:spPr>
        <p:txBody>
          <a:bodyPr wrap="square" lIns="0" tIns="0" rIns="0" bIns="0" rtlCol="0" anchor="t">
            <a:spAutoFit/>
          </a:bodyPr>
          <a:lstStyle/>
          <a:p>
            <a:pPr algn="ctr">
              <a:lnSpc>
                <a:spcPts val="3900"/>
              </a:lnSpc>
              <a:spcBef>
                <a:spcPct val="0"/>
              </a:spcBef>
            </a:pPr>
            <a:r>
              <a:rPr lang="en-US" sz="3000">
                <a:solidFill>
                  <a:srgbClr val="FFFBFB"/>
                </a:solidFill>
                <a:latin typeface="Open Sauce"/>
              </a:rPr>
              <a:t>Superset</a:t>
            </a:r>
          </a:p>
        </p:txBody>
      </p:sp>
      <p:sp>
        <p:nvSpPr>
          <p:cNvPr id="12" name="TextBox 12"/>
          <p:cNvSpPr txBox="1"/>
          <p:nvPr/>
        </p:nvSpPr>
        <p:spPr>
          <a:xfrm>
            <a:off x="13430095" y="2939867"/>
            <a:ext cx="2387873" cy="463525"/>
          </a:xfrm>
          <a:prstGeom prst="rect">
            <a:avLst/>
          </a:prstGeom>
        </p:spPr>
        <p:txBody>
          <a:bodyPr wrap="square" lIns="0" tIns="0" rIns="0" bIns="0" rtlCol="0" anchor="t">
            <a:spAutoFit/>
          </a:bodyPr>
          <a:lstStyle/>
          <a:p>
            <a:pPr algn="ctr">
              <a:lnSpc>
                <a:spcPts val="3900"/>
              </a:lnSpc>
              <a:spcBef>
                <a:spcPct val="0"/>
              </a:spcBef>
            </a:pPr>
            <a:r>
              <a:rPr lang="en-US" sz="3000">
                <a:solidFill>
                  <a:srgbClr val="FFFBFB"/>
                </a:solidFill>
                <a:latin typeface="Open Sauce"/>
              </a:rPr>
              <a:t>PostgreSQL</a:t>
            </a:r>
          </a:p>
        </p:txBody>
      </p:sp>
      <p:sp>
        <p:nvSpPr>
          <p:cNvPr id="13" name="TextBox 13"/>
          <p:cNvSpPr txBox="1"/>
          <p:nvPr/>
        </p:nvSpPr>
        <p:spPr>
          <a:xfrm>
            <a:off x="8501435" y="2939867"/>
            <a:ext cx="1285131" cy="495300"/>
          </a:xfrm>
          <a:prstGeom prst="rect">
            <a:avLst/>
          </a:prstGeom>
        </p:spPr>
        <p:txBody>
          <a:bodyPr lIns="0" tIns="0" rIns="0" bIns="0" rtlCol="0" anchor="t">
            <a:spAutoFit/>
          </a:bodyPr>
          <a:lstStyle/>
          <a:p>
            <a:pPr algn="ctr">
              <a:lnSpc>
                <a:spcPts val="3900"/>
              </a:lnSpc>
              <a:spcBef>
                <a:spcPct val="0"/>
              </a:spcBef>
            </a:pPr>
            <a:r>
              <a:rPr lang="en-US" sz="3000">
                <a:solidFill>
                  <a:srgbClr val="FFFBFB"/>
                </a:solidFill>
                <a:latin typeface="Open Sauce"/>
              </a:rPr>
              <a:t>Airflow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0" y="2149447"/>
            <a:ext cx="18288000" cy="6547556"/>
          </a:xfrm>
          <a:custGeom>
            <a:avLst/>
            <a:gdLst/>
            <a:ahLst/>
            <a:cxnLst/>
            <a:rect l="l" t="t" r="r" b="b"/>
            <a:pathLst>
              <a:path w="18288000" h="6547556">
                <a:moveTo>
                  <a:pt x="0" y="0"/>
                </a:moveTo>
                <a:lnTo>
                  <a:pt x="18288000" y="0"/>
                </a:lnTo>
                <a:lnTo>
                  <a:pt x="18288000" y="6547555"/>
                </a:lnTo>
                <a:lnTo>
                  <a:pt x="0" y="6547555"/>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111989" y="318835"/>
            <a:ext cx="12522390" cy="962155"/>
          </a:xfrm>
          <a:prstGeom prst="rect">
            <a:avLst/>
          </a:prstGeom>
        </p:spPr>
        <p:txBody>
          <a:bodyPr lIns="0" tIns="0" rIns="0" bIns="0" rtlCol="0" anchor="t">
            <a:spAutoFit/>
          </a:bodyPr>
          <a:lstStyle/>
          <a:p>
            <a:pPr marL="0" lvl="0" indent="0" algn="l">
              <a:lnSpc>
                <a:spcPts val="7357"/>
              </a:lnSpc>
            </a:pPr>
            <a:r>
              <a:rPr lang="en-US" sz="7006" spc="686">
                <a:solidFill>
                  <a:srgbClr val="231F20"/>
                </a:solidFill>
                <a:latin typeface="Oswald Bold"/>
              </a:rPr>
              <a:t>SƠ ĐỒ PIPELINE TỔNG QUÁT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887923">
            <a:off x="12816879" y="-4439758"/>
            <a:ext cx="7032580" cy="7216267"/>
          </a:xfrm>
          <a:custGeom>
            <a:avLst/>
            <a:gdLst/>
            <a:ahLst/>
            <a:cxnLst/>
            <a:rect l="l" t="t" r="r" b="b"/>
            <a:pathLst>
              <a:path w="7032580" h="7216267">
                <a:moveTo>
                  <a:pt x="0" y="0"/>
                </a:moveTo>
                <a:lnTo>
                  <a:pt x="7032581" y="0"/>
                </a:lnTo>
                <a:lnTo>
                  <a:pt x="7032581" y="7216268"/>
                </a:lnTo>
                <a:lnTo>
                  <a:pt x="0" y="72162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6333169" y="8069439"/>
            <a:ext cx="2094695" cy="2377721"/>
            <a:chOff x="0" y="0"/>
            <a:chExt cx="551689" cy="626231"/>
          </a:xfrm>
        </p:grpSpPr>
        <p:sp>
          <p:nvSpPr>
            <p:cNvPr id="5" name="Freeform 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6" name="TextBox 6"/>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224419" y="-1349021"/>
            <a:ext cx="2094695" cy="2377721"/>
            <a:chOff x="0" y="0"/>
            <a:chExt cx="551689" cy="626231"/>
          </a:xfrm>
        </p:grpSpPr>
        <p:sp>
          <p:nvSpPr>
            <p:cNvPr id="8" name="Freeform 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9" name="TextBox 9"/>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6140637" y="7241869"/>
            <a:ext cx="3713186" cy="1435765"/>
          </a:xfrm>
          <a:custGeom>
            <a:avLst/>
            <a:gdLst/>
            <a:ahLst/>
            <a:cxnLst/>
            <a:rect l="l" t="t" r="r" b="b"/>
            <a:pathLst>
              <a:path w="3713186" h="1435765">
                <a:moveTo>
                  <a:pt x="0" y="0"/>
                </a:moveTo>
                <a:lnTo>
                  <a:pt x="3713186" y="0"/>
                </a:lnTo>
                <a:lnTo>
                  <a:pt x="3713186" y="1435765"/>
                </a:lnTo>
                <a:lnTo>
                  <a:pt x="0" y="1435765"/>
                </a:lnTo>
                <a:lnTo>
                  <a:pt x="0" y="0"/>
                </a:lnTo>
                <a:close/>
              </a:path>
            </a:pathLst>
          </a:custGeom>
          <a:blipFill>
            <a:blip r:embed="rId4"/>
            <a:stretch>
              <a:fillRect/>
            </a:stretch>
          </a:blipFill>
        </p:spPr>
        <p:txBody>
          <a:bodyPr/>
          <a:lstStyle/>
          <a:p>
            <a:endParaRPr lang="en-US"/>
          </a:p>
        </p:txBody>
      </p:sp>
      <p:sp>
        <p:nvSpPr>
          <p:cNvPr id="11" name="Freeform 11"/>
          <p:cNvSpPr/>
          <p:nvPr/>
        </p:nvSpPr>
        <p:spPr>
          <a:xfrm>
            <a:off x="10367138" y="7252557"/>
            <a:ext cx="4525528" cy="1633764"/>
          </a:xfrm>
          <a:custGeom>
            <a:avLst/>
            <a:gdLst/>
            <a:ahLst/>
            <a:cxnLst/>
            <a:rect l="l" t="t" r="r" b="b"/>
            <a:pathLst>
              <a:path w="4525528" h="1633764">
                <a:moveTo>
                  <a:pt x="0" y="0"/>
                </a:moveTo>
                <a:lnTo>
                  <a:pt x="4525528" y="0"/>
                </a:lnTo>
                <a:lnTo>
                  <a:pt x="4525528" y="1633765"/>
                </a:lnTo>
                <a:lnTo>
                  <a:pt x="0" y="1633765"/>
                </a:lnTo>
                <a:lnTo>
                  <a:pt x="0" y="0"/>
                </a:lnTo>
                <a:close/>
              </a:path>
            </a:pathLst>
          </a:custGeom>
          <a:blipFill>
            <a:blip r:embed="rId5"/>
            <a:stretch>
              <a:fillRect/>
            </a:stretch>
          </a:blipFill>
        </p:spPr>
        <p:txBody>
          <a:bodyPr/>
          <a:lstStyle/>
          <a:p>
            <a:endParaRPr lang="en-US"/>
          </a:p>
        </p:txBody>
      </p:sp>
      <p:sp>
        <p:nvSpPr>
          <p:cNvPr id="12" name="TextBox 12"/>
          <p:cNvSpPr txBox="1"/>
          <p:nvPr/>
        </p:nvSpPr>
        <p:spPr>
          <a:xfrm>
            <a:off x="1870276" y="49328"/>
            <a:ext cx="9532290" cy="1191791"/>
          </a:xfrm>
          <a:prstGeom prst="rect">
            <a:avLst/>
          </a:prstGeom>
        </p:spPr>
        <p:txBody>
          <a:bodyPr lIns="0" tIns="0" rIns="0" bIns="0" rtlCol="0" anchor="t">
            <a:spAutoFit/>
          </a:bodyPr>
          <a:lstStyle/>
          <a:p>
            <a:pPr marL="0" lvl="0" indent="0" algn="l">
              <a:lnSpc>
                <a:spcPts val="9704"/>
              </a:lnSpc>
              <a:spcBef>
                <a:spcPct val="0"/>
              </a:spcBef>
            </a:pPr>
            <a:r>
              <a:rPr lang="en-US" sz="7032" spc="689">
                <a:solidFill>
                  <a:srgbClr val="231F20"/>
                </a:solidFill>
                <a:latin typeface="Oswald Bold"/>
              </a:rPr>
              <a:t>THU THẬP DỮ LIỆU</a:t>
            </a:r>
          </a:p>
        </p:txBody>
      </p:sp>
      <p:sp>
        <p:nvSpPr>
          <p:cNvPr id="13" name="TextBox 13"/>
          <p:cNvSpPr txBox="1"/>
          <p:nvPr/>
        </p:nvSpPr>
        <p:spPr>
          <a:xfrm>
            <a:off x="325131" y="1741849"/>
            <a:ext cx="14299009" cy="1047750"/>
          </a:xfrm>
          <a:prstGeom prst="rect">
            <a:avLst/>
          </a:prstGeom>
        </p:spPr>
        <p:txBody>
          <a:bodyPr lIns="0" tIns="0" rIns="0" bIns="0" rtlCol="0" anchor="t">
            <a:spAutoFit/>
          </a:bodyPr>
          <a:lstStyle/>
          <a:p>
            <a:pPr marL="647700" lvl="1" indent="-323850" algn="l">
              <a:lnSpc>
                <a:spcPts val="3900"/>
              </a:lnSpc>
              <a:buFont typeface="Arial"/>
              <a:buChar char="•"/>
            </a:pPr>
            <a:r>
              <a:rPr lang="en-US" sz="3000">
                <a:solidFill>
                  <a:srgbClr val="231F20"/>
                </a:solidFill>
                <a:latin typeface="Times New Roman"/>
              </a:rPr>
              <a:t>Tạo DAG (Directed Acyclic Graph) để tự động thu thập dữ liệu giá cổ phiếu từ API của VNDIRECT.</a:t>
            </a:r>
          </a:p>
        </p:txBody>
      </p:sp>
      <p:sp>
        <p:nvSpPr>
          <p:cNvPr id="14" name="TextBox 14"/>
          <p:cNvSpPr txBox="1"/>
          <p:nvPr/>
        </p:nvSpPr>
        <p:spPr>
          <a:xfrm>
            <a:off x="325131" y="4671206"/>
            <a:ext cx="14299009" cy="1543050"/>
          </a:xfrm>
          <a:prstGeom prst="rect">
            <a:avLst/>
          </a:prstGeom>
        </p:spPr>
        <p:txBody>
          <a:bodyPr lIns="0" tIns="0" rIns="0" bIns="0" rtlCol="0" anchor="t">
            <a:spAutoFit/>
          </a:bodyPr>
          <a:lstStyle/>
          <a:p>
            <a:pPr marL="647700" lvl="1" indent="-323850" algn="l">
              <a:lnSpc>
                <a:spcPts val="3900"/>
              </a:lnSpc>
              <a:buFont typeface="Arial"/>
              <a:buChar char="•"/>
            </a:pPr>
            <a:r>
              <a:rPr lang="en-US" sz="3000">
                <a:solidFill>
                  <a:srgbClr val="231F20"/>
                </a:solidFill>
                <a:latin typeface="Times New Roman"/>
              </a:rPr>
              <a:t>Dữ liệu giá cổ phiếu được thu thập từ 01/01/2020 đến ngày hiện tại với 10 mã cổ phiếu gồm (VNM, VCB, VIC, BID, SSI, PNJ, HPG, GAS, MWG, VJC) dữ liệu được trả về dạng JSON.</a:t>
            </a:r>
          </a:p>
        </p:txBody>
      </p:sp>
      <p:sp>
        <p:nvSpPr>
          <p:cNvPr id="15" name="TextBox 15"/>
          <p:cNvSpPr txBox="1"/>
          <p:nvPr/>
        </p:nvSpPr>
        <p:spPr>
          <a:xfrm>
            <a:off x="325131" y="3118631"/>
            <a:ext cx="14299009" cy="1047750"/>
          </a:xfrm>
          <a:prstGeom prst="rect">
            <a:avLst/>
          </a:prstGeom>
        </p:spPr>
        <p:txBody>
          <a:bodyPr lIns="0" tIns="0" rIns="0" bIns="0" rtlCol="0" anchor="t">
            <a:spAutoFit/>
          </a:bodyPr>
          <a:lstStyle/>
          <a:p>
            <a:pPr marL="647700" lvl="1" indent="-323850" algn="l">
              <a:lnSpc>
                <a:spcPts val="3900"/>
              </a:lnSpc>
              <a:buFont typeface="Arial"/>
              <a:buChar char="•"/>
            </a:pPr>
            <a:r>
              <a:rPr lang="en-US" sz="3000">
                <a:solidFill>
                  <a:srgbClr val="231F20"/>
                </a:solidFill>
                <a:latin typeface="Times New Roman"/>
              </a:rPr>
              <a:t>Pipeline DAG được thiết lập để tự động thực thi vào lúc 00:00 mỗi ngày, đảm bảo việc cập nhật dữ liệu được thực hiện liên tục và đúng lịch trình.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10580377">
            <a:off x="13261696" y="-12959992"/>
            <a:ext cx="24036383" cy="24664199"/>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339086" y="-11021"/>
            <a:ext cx="9297322" cy="1190850"/>
          </a:xfrm>
          <a:prstGeom prst="rect">
            <a:avLst/>
          </a:prstGeom>
        </p:spPr>
        <p:txBody>
          <a:bodyPr lIns="0" tIns="0" rIns="0" bIns="0" rtlCol="0" anchor="t">
            <a:spAutoFit/>
          </a:bodyPr>
          <a:lstStyle/>
          <a:p>
            <a:pPr marL="0" lvl="0" indent="0" algn="l">
              <a:lnSpc>
                <a:spcPts val="9761"/>
              </a:lnSpc>
              <a:spcBef>
                <a:spcPct val="0"/>
              </a:spcBef>
            </a:pPr>
            <a:r>
              <a:rPr lang="en-US" sz="7073" spc="693">
                <a:solidFill>
                  <a:srgbClr val="231F20"/>
                </a:solidFill>
                <a:latin typeface="Oswald Bold"/>
              </a:rPr>
              <a:t>LƯU TRỮ DỮ LIỆU</a:t>
            </a:r>
          </a:p>
        </p:txBody>
      </p:sp>
      <p:sp>
        <p:nvSpPr>
          <p:cNvPr id="6" name="TextBox 6"/>
          <p:cNvSpPr txBox="1"/>
          <p:nvPr/>
        </p:nvSpPr>
        <p:spPr>
          <a:xfrm>
            <a:off x="0" y="1610692"/>
            <a:ext cx="13035451" cy="7118167"/>
          </a:xfrm>
          <a:prstGeom prst="rect">
            <a:avLst/>
          </a:prstGeom>
        </p:spPr>
        <p:txBody>
          <a:bodyPr lIns="0" tIns="0" rIns="0" bIns="0" rtlCol="0" anchor="t">
            <a:spAutoFit/>
          </a:bodyPr>
          <a:lstStyle/>
          <a:p>
            <a:pPr marL="728027" lvl="1" indent="-364013" algn="l">
              <a:lnSpc>
                <a:spcPts val="4383"/>
              </a:lnSpc>
              <a:buFont typeface="Arial"/>
              <a:buChar char="•"/>
            </a:pPr>
            <a:r>
              <a:rPr lang="en-US" sz="3372">
                <a:solidFill>
                  <a:srgbClr val="231F20"/>
                </a:solidFill>
                <a:latin typeface="Open Sauce"/>
              </a:rPr>
              <a:t>Trong cấu hình hệ thống, sử dụng Docker Compose để triển khai PostgreSQL làm cơ sở dữ liệu cho Apache Airflow</a:t>
            </a:r>
          </a:p>
          <a:p>
            <a:pPr algn="l">
              <a:lnSpc>
                <a:spcPts val="4383"/>
              </a:lnSpc>
            </a:pPr>
            <a:endParaRPr lang="en-US" sz="3372">
              <a:solidFill>
                <a:srgbClr val="231F20"/>
              </a:solidFill>
              <a:latin typeface="Open Sauce"/>
            </a:endParaRPr>
          </a:p>
          <a:p>
            <a:pPr marL="728027" lvl="1" indent="-364013" algn="l">
              <a:lnSpc>
                <a:spcPts val="4383"/>
              </a:lnSpc>
              <a:buFont typeface="Arial"/>
              <a:buChar char="•"/>
            </a:pPr>
            <a:r>
              <a:rPr lang="en-US" sz="3372">
                <a:solidFill>
                  <a:srgbClr val="231F20"/>
                </a:solidFill>
                <a:latin typeface="Open Sauce"/>
              </a:rPr>
              <a:t>Hệ thống sẽ kiểm tra và tạo bảng stock_price để lưu trữ thông tin nếu bảng này chưa tồn tại., với các cột chứa thông tin chi tiết về giá cổ phiếu. </a:t>
            </a:r>
          </a:p>
          <a:p>
            <a:pPr algn="l">
              <a:lnSpc>
                <a:spcPts val="4383"/>
              </a:lnSpc>
            </a:pPr>
            <a:endParaRPr lang="en-US" sz="3372">
              <a:solidFill>
                <a:srgbClr val="231F20"/>
              </a:solidFill>
              <a:latin typeface="Open Sauce"/>
            </a:endParaRPr>
          </a:p>
          <a:p>
            <a:pPr marL="728027" lvl="1" indent="-364013" algn="l">
              <a:lnSpc>
                <a:spcPts val="4383"/>
              </a:lnSpc>
              <a:buFont typeface="Arial"/>
              <a:buChar char="•"/>
            </a:pPr>
            <a:r>
              <a:rPr lang="en-US" sz="3372">
                <a:solidFill>
                  <a:srgbClr val="231F20"/>
                </a:solidFill>
                <a:latin typeface="Open Sauce"/>
              </a:rPr>
              <a:t>Sau đó, dữ liệu mới được thu thập từ API sẽ được kiểm tra để tránh trùng lặp bằng cách so sánh với ngày cuối cùng đã được lưu trữ trong cơ sở dữ liệu.</a:t>
            </a:r>
          </a:p>
          <a:p>
            <a:pPr algn="l">
              <a:lnSpc>
                <a:spcPts val="4383"/>
              </a:lnSpc>
            </a:pPr>
            <a:endParaRPr lang="en-US" sz="3372">
              <a:solidFill>
                <a:srgbClr val="231F20"/>
              </a:solidFill>
              <a:latin typeface="Open Sauce"/>
            </a:endParaRPr>
          </a:p>
          <a:p>
            <a:pPr algn="l">
              <a:lnSpc>
                <a:spcPts val="4383"/>
              </a:lnSpc>
            </a:pPr>
            <a:endParaRPr lang="en-US" sz="3372">
              <a:solidFill>
                <a:srgbClr val="231F20"/>
              </a:solidFill>
              <a:latin typeface="Open Sauce"/>
            </a:endParaRPr>
          </a:p>
          <a:p>
            <a:pPr algn="l">
              <a:lnSpc>
                <a:spcPts val="4383"/>
              </a:lnSpc>
            </a:pPr>
            <a:endParaRPr lang="en-US" sz="3372">
              <a:solidFill>
                <a:srgbClr val="231F20"/>
              </a:solidFill>
              <a:latin typeface="Open Sauce"/>
            </a:endParaRPr>
          </a:p>
        </p:txBody>
      </p:sp>
      <p:sp>
        <p:nvSpPr>
          <p:cNvPr id="7" name="Freeform 7"/>
          <p:cNvSpPr/>
          <p:nvPr/>
        </p:nvSpPr>
        <p:spPr>
          <a:xfrm>
            <a:off x="9274428" y="6537437"/>
            <a:ext cx="7984872" cy="3749563"/>
          </a:xfrm>
          <a:custGeom>
            <a:avLst/>
            <a:gdLst/>
            <a:ahLst/>
            <a:cxnLst/>
            <a:rect l="l" t="t" r="r" b="b"/>
            <a:pathLst>
              <a:path w="7984872" h="3749563">
                <a:moveTo>
                  <a:pt x="0" y="0"/>
                </a:moveTo>
                <a:lnTo>
                  <a:pt x="7984872" y="0"/>
                </a:lnTo>
                <a:lnTo>
                  <a:pt x="7984872" y="3749563"/>
                </a:lnTo>
                <a:lnTo>
                  <a:pt x="0" y="3749563"/>
                </a:lnTo>
                <a:lnTo>
                  <a:pt x="0" y="0"/>
                </a:lnTo>
                <a:close/>
              </a:path>
            </a:pathLst>
          </a:custGeom>
          <a:blipFill>
            <a:blip r:embed="rId7"/>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12816879" y="-4439758"/>
            <a:ext cx="7032580" cy="7216267"/>
          </a:xfrm>
          <a:custGeom>
            <a:avLst/>
            <a:gdLst/>
            <a:ahLst/>
            <a:cxnLst/>
            <a:rect l="l" t="t" r="r" b="b"/>
            <a:pathLst>
              <a:path w="7032580" h="7216267">
                <a:moveTo>
                  <a:pt x="0" y="0"/>
                </a:moveTo>
                <a:lnTo>
                  <a:pt x="7032581" y="0"/>
                </a:lnTo>
                <a:lnTo>
                  <a:pt x="7032581" y="7216268"/>
                </a:lnTo>
                <a:lnTo>
                  <a:pt x="0" y="72162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6333169" y="8069439"/>
            <a:ext cx="2094695" cy="2377721"/>
            <a:chOff x="0" y="0"/>
            <a:chExt cx="551689" cy="626231"/>
          </a:xfrm>
        </p:grpSpPr>
        <p:sp>
          <p:nvSpPr>
            <p:cNvPr id="4" name="Freeform 4"/>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5" name="TextBox 5"/>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224419" y="-1349021"/>
            <a:ext cx="2094695" cy="2377721"/>
            <a:chOff x="0" y="0"/>
            <a:chExt cx="551689" cy="626231"/>
          </a:xfrm>
        </p:grpSpPr>
        <p:sp>
          <p:nvSpPr>
            <p:cNvPr id="7" name="Freeform 7"/>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txBody>
            <a:bodyPr/>
            <a:lstStyle/>
            <a:p>
              <a:endParaRPr lang="en-US"/>
            </a:p>
          </p:txBody>
        </p:sp>
        <p:sp>
          <p:nvSpPr>
            <p:cNvPr id="8" name="TextBox 8"/>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9" name="Freeform 9"/>
          <p:cNvSpPr/>
          <p:nvPr/>
        </p:nvSpPr>
        <p:spPr>
          <a:xfrm rot="887923">
            <a:off x="-2811481" y="961662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689758" y="5106542"/>
            <a:ext cx="2718458" cy="2962897"/>
          </a:xfrm>
          <a:custGeom>
            <a:avLst/>
            <a:gdLst/>
            <a:ahLst/>
            <a:cxnLst/>
            <a:rect l="l" t="t" r="r" b="b"/>
            <a:pathLst>
              <a:path w="2718458" h="2962897">
                <a:moveTo>
                  <a:pt x="0" y="0"/>
                </a:moveTo>
                <a:lnTo>
                  <a:pt x="2718458" y="0"/>
                </a:lnTo>
                <a:lnTo>
                  <a:pt x="2718458" y="2962897"/>
                </a:lnTo>
                <a:lnTo>
                  <a:pt x="0" y="29628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10164681" y="7536872"/>
            <a:ext cx="5500256" cy="2750128"/>
          </a:xfrm>
          <a:custGeom>
            <a:avLst/>
            <a:gdLst/>
            <a:ahLst/>
            <a:cxnLst/>
            <a:rect l="l" t="t" r="r" b="b"/>
            <a:pathLst>
              <a:path w="5500256" h="2750128">
                <a:moveTo>
                  <a:pt x="0" y="0"/>
                </a:moveTo>
                <a:lnTo>
                  <a:pt x="5500256" y="0"/>
                </a:lnTo>
                <a:lnTo>
                  <a:pt x="5500256" y="2750128"/>
                </a:lnTo>
                <a:lnTo>
                  <a:pt x="0" y="2750128"/>
                </a:lnTo>
                <a:lnTo>
                  <a:pt x="0" y="0"/>
                </a:lnTo>
                <a:close/>
              </a:path>
            </a:pathLst>
          </a:custGeom>
          <a:blipFill>
            <a:blip r:embed="rId6"/>
            <a:stretch>
              <a:fillRect/>
            </a:stretch>
          </a:blipFill>
        </p:spPr>
        <p:txBody>
          <a:bodyPr/>
          <a:lstStyle/>
          <a:p>
            <a:endParaRPr lang="en-US"/>
          </a:p>
        </p:txBody>
      </p:sp>
      <p:sp>
        <p:nvSpPr>
          <p:cNvPr id="12" name="TextBox 12"/>
          <p:cNvSpPr txBox="1"/>
          <p:nvPr/>
        </p:nvSpPr>
        <p:spPr>
          <a:xfrm>
            <a:off x="1870276" y="387656"/>
            <a:ext cx="10895340" cy="1158263"/>
          </a:xfrm>
          <a:prstGeom prst="rect">
            <a:avLst/>
          </a:prstGeom>
        </p:spPr>
        <p:txBody>
          <a:bodyPr lIns="0" tIns="0" rIns="0" bIns="0" rtlCol="0" anchor="t">
            <a:spAutoFit/>
          </a:bodyPr>
          <a:lstStyle/>
          <a:p>
            <a:pPr marL="0" lvl="0" indent="0" algn="l">
              <a:lnSpc>
                <a:spcPts val="9428"/>
              </a:lnSpc>
              <a:spcBef>
                <a:spcPct val="0"/>
              </a:spcBef>
            </a:pPr>
            <a:r>
              <a:rPr lang="en-US" sz="6832" spc="669">
                <a:solidFill>
                  <a:srgbClr val="231F20"/>
                </a:solidFill>
                <a:latin typeface="Oswald Bold"/>
              </a:rPr>
              <a:t>TRỰC QUAN HÓA DỮ LIỆU</a:t>
            </a:r>
          </a:p>
        </p:txBody>
      </p:sp>
      <p:sp>
        <p:nvSpPr>
          <p:cNvPr id="13" name="TextBox 13"/>
          <p:cNvSpPr txBox="1"/>
          <p:nvPr/>
        </p:nvSpPr>
        <p:spPr>
          <a:xfrm>
            <a:off x="1358610" y="2442082"/>
            <a:ext cx="14306327" cy="4419600"/>
          </a:xfrm>
          <a:prstGeom prst="rect">
            <a:avLst/>
          </a:prstGeom>
        </p:spPr>
        <p:txBody>
          <a:bodyPr lIns="0" tIns="0" rIns="0" bIns="0" rtlCol="0" anchor="t">
            <a:spAutoFit/>
          </a:bodyPr>
          <a:lstStyle/>
          <a:p>
            <a:pPr marL="647695" lvl="1" indent="-323848" algn="l">
              <a:lnSpc>
                <a:spcPts val="3899"/>
              </a:lnSpc>
              <a:buFont typeface="Arial"/>
              <a:buChar char="•"/>
            </a:pPr>
            <a:r>
              <a:rPr lang="en-US" sz="2999">
                <a:solidFill>
                  <a:srgbClr val="231F20"/>
                </a:solidFill>
                <a:latin typeface="Times New Roman"/>
              </a:rPr>
              <a:t>Apache Superset được sử dụng để trực quan hóa dữ liệu từ PostgreSQL, một nền tảng mã nguồn mở mạnh mẽ để khám phá và trực quan hóa dữ liệu. </a:t>
            </a:r>
          </a:p>
          <a:p>
            <a:pPr algn="l">
              <a:lnSpc>
                <a:spcPts val="3899"/>
              </a:lnSpc>
            </a:pPr>
            <a:endParaRPr lang="en-US" sz="2999">
              <a:solidFill>
                <a:srgbClr val="231F20"/>
              </a:solidFill>
              <a:latin typeface="Times New Roman"/>
            </a:endParaRPr>
          </a:p>
          <a:p>
            <a:pPr marL="647695" lvl="1" indent="-323848" algn="l">
              <a:lnSpc>
                <a:spcPts val="3899"/>
              </a:lnSpc>
              <a:buFont typeface="Arial"/>
              <a:buChar char="•"/>
            </a:pPr>
            <a:r>
              <a:rPr lang="en-US" sz="2999">
                <a:solidFill>
                  <a:srgbClr val="231F20"/>
                </a:solidFill>
                <a:latin typeface="Times New Roman"/>
              </a:rPr>
              <a:t>Sau khi kết nối với cơ sở dữ liệu PostgreSQL, Superset cho phép tạo và tùy chỉnh các bảng điều khiển (dashboards) để trực quan hóa dữ liệu giá cổ phiếu</a:t>
            </a:r>
          </a:p>
          <a:p>
            <a:pPr algn="l">
              <a:lnSpc>
                <a:spcPts val="3899"/>
              </a:lnSpc>
            </a:pPr>
            <a:endParaRPr lang="en-US" sz="2999">
              <a:solidFill>
                <a:srgbClr val="231F20"/>
              </a:solidFill>
              <a:latin typeface="Times New Roman"/>
            </a:endParaRPr>
          </a:p>
          <a:p>
            <a:pPr marL="647695" lvl="1" indent="-323848" algn="l">
              <a:lnSpc>
                <a:spcPts val="3899"/>
              </a:lnSpc>
              <a:buFont typeface="Arial"/>
              <a:buChar char="•"/>
            </a:pPr>
            <a:r>
              <a:rPr lang="en-US" sz="2999">
                <a:solidFill>
                  <a:srgbClr val="231F20"/>
                </a:solidFill>
                <a:latin typeface="Times New Roman"/>
              </a:rPr>
              <a:t>Apache Superset hỗ trợ nhiều loại hình biểu đồ và khả năng lọc dữ liệu linh hoạt, giúp dễ dàng khám phá và trình bày thông tin một cách trực quan và sinh động.</a:t>
            </a:r>
          </a:p>
          <a:p>
            <a:pPr algn="l">
              <a:lnSpc>
                <a:spcPts val="3899"/>
              </a:lnSpc>
              <a:spcBef>
                <a:spcPct val="0"/>
              </a:spcBef>
            </a:pPr>
            <a:endParaRPr lang="en-US" sz="2999">
              <a:solidFill>
                <a:srgbClr val="231F20"/>
              </a:solidFill>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15841502" y="-1727824"/>
            <a:ext cx="13188954" cy="1318895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txBody>
            <a:bodyPr/>
            <a:lstStyle/>
            <a:p>
              <a:endParaRPr lang="en-US"/>
            </a:p>
          </p:txBody>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rot="-3986589">
            <a:off x="-2655801" y="7203505"/>
            <a:ext cx="9894000" cy="10152425"/>
          </a:xfrm>
          <a:custGeom>
            <a:avLst/>
            <a:gdLst/>
            <a:ahLst/>
            <a:cxnLst/>
            <a:rect l="l" t="t" r="r" b="b"/>
            <a:pathLst>
              <a:path w="9894000" h="10152425">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834049" y="3262932"/>
            <a:ext cx="15007453" cy="6410103"/>
          </a:xfrm>
          <a:custGeom>
            <a:avLst/>
            <a:gdLst/>
            <a:ahLst/>
            <a:cxnLst/>
            <a:rect l="l" t="t" r="r" b="b"/>
            <a:pathLst>
              <a:path w="15007453" h="6410103">
                <a:moveTo>
                  <a:pt x="0" y="0"/>
                </a:moveTo>
                <a:lnTo>
                  <a:pt x="15007453" y="0"/>
                </a:lnTo>
                <a:lnTo>
                  <a:pt x="15007453" y="6410103"/>
                </a:lnTo>
                <a:lnTo>
                  <a:pt x="0" y="6410103"/>
                </a:lnTo>
                <a:lnTo>
                  <a:pt x="0" y="0"/>
                </a:lnTo>
                <a:close/>
              </a:path>
            </a:pathLst>
          </a:custGeom>
          <a:blipFill>
            <a:blip r:embed="rId4"/>
            <a:stretch>
              <a:fillRect t="-6662" b="-6662"/>
            </a:stretch>
          </a:blipFill>
        </p:spPr>
        <p:txBody>
          <a:bodyPr/>
          <a:lstStyle/>
          <a:p>
            <a:endParaRPr lang="en-US"/>
          </a:p>
        </p:txBody>
      </p:sp>
      <p:sp>
        <p:nvSpPr>
          <p:cNvPr id="7" name="TextBox 7"/>
          <p:cNvSpPr txBox="1"/>
          <p:nvPr/>
        </p:nvSpPr>
        <p:spPr>
          <a:xfrm>
            <a:off x="447427" y="7221"/>
            <a:ext cx="9719601" cy="1173480"/>
          </a:xfrm>
          <a:prstGeom prst="rect">
            <a:avLst/>
          </a:prstGeom>
        </p:spPr>
        <p:txBody>
          <a:bodyPr lIns="0" tIns="0" rIns="0" bIns="0" rtlCol="0" anchor="t">
            <a:spAutoFit/>
          </a:bodyPr>
          <a:lstStyle/>
          <a:p>
            <a:pPr algn="l">
              <a:lnSpc>
                <a:spcPts val="9659"/>
              </a:lnSpc>
            </a:pPr>
            <a:r>
              <a:rPr lang="en-US" sz="6999" spc="685">
                <a:solidFill>
                  <a:srgbClr val="FFFFFF"/>
                </a:solidFill>
                <a:latin typeface="Oswald Bold"/>
              </a:rPr>
              <a:t>KẾT QUẢ ĐẠT ĐƯỢC</a:t>
            </a:r>
          </a:p>
        </p:txBody>
      </p:sp>
      <p:sp>
        <p:nvSpPr>
          <p:cNvPr id="8" name="TextBox 8"/>
          <p:cNvSpPr txBox="1"/>
          <p:nvPr/>
        </p:nvSpPr>
        <p:spPr>
          <a:xfrm>
            <a:off x="220260" y="1272207"/>
            <a:ext cx="13980798" cy="1990725"/>
          </a:xfrm>
          <a:prstGeom prst="rect">
            <a:avLst/>
          </a:prstGeom>
        </p:spPr>
        <p:txBody>
          <a:bodyPr lIns="0" tIns="0" rIns="0" bIns="0" rtlCol="0" anchor="t">
            <a:spAutoFit/>
          </a:bodyPr>
          <a:lstStyle/>
          <a:p>
            <a:pPr algn="l">
              <a:lnSpc>
                <a:spcPts val="3899"/>
              </a:lnSpc>
            </a:pPr>
            <a:r>
              <a:rPr lang="en-US" sz="2999">
                <a:solidFill>
                  <a:srgbClr val="FFFFFF"/>
                </a:solidFill>
                <a:latin typeface="Times New Roman"/>
              </a:rPr>
              <a:t>Hệ thống triển khai thành công trên môi trường Docker. Hệ thống đã có thể tự động thu thập dữ liệu từ API của VNDirect bằng Apache Airflow với lịch lấy dữ liệu là vào lúc 0h mỗi ngày.</a:t>
            </a:r>
          </a:p>
          <a:p>
            <a:pPr algn="l">
              <a:lnSpc>
                <a:spcPts val="3899"/>
              </a:lnSpc>
              <a:spcBef>
                <a:spcPct val="0"/>
              </a:spcBef>
            </a:pPr>
            <a:endParaRPr lang="en-US" sz="2999">
              <a:solidFill>
                <a:srgbClr val="FFFFFF"/>
              </a:solidFill>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257863">
            <a:off x="-712901" y="8259200"/>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3138426" y="2734895"/>
            <a:ext cx="12569565" cy="7238829"/>
          </a:xfrm>
          <a:custGeom>
            <a:avLst/>
            <a:gdLst/>
            <a:ahLst/>
            <a:cxnLst/>
            <a:rect l="l" t="t" r="r" b="b"/>
            <a:pathLst>
              <a:path w="12569565" h="7238829">
                <a:moveTo>
                  <a:pt x="0" y="0"/>
                </a:moveTo>
                <a:lnTo>
                  <a:pt x="12569565" y="0"/>
                </a:lnTo>
                <a:lnTo>
                  <a:pt x="12569565" y="7238829"/>
                </a:lnTo>
                <a:lnTo>
                  <a:pt x="0" y="7238829"/>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477725" y="198294"/>
            <a:ext cx="9949435" cy="1173480"/>
          </a:xfrm>
          <a:prstGeom prst="rect">
            <a:avLst/>
          </a:prstGeom>
        </p:spPr>
        <p:txBody>
          <a:bodyPr lIns="0" tIns="0" rIns="0" bIns="0" rtlCol="0" anchor="t">
            <a:spAutoFit/>
          </a:bodyPr>
          <a:lstStyle/>
          <a:p>
            <a:pPr marL="0" lvl="0" indent="0" algn="ctr">
              <a:lnSpc>
                <a:spcPts val="9659"/>
              </a:lnSpc>
              <a:spcBef>
                <a:spcPct val="0"/>
              </a:spcBef>
            </a:pPr>
            <a:r>
              <a:rPr lang="en-US" sz="6999" spc="685">
                <a:solidFill>
                  <a:srgbClr val="231F20"/>
                </a:solidFill>
                <a:latin typeface="Oswald Bold"/>
              </a:rPr>
              <a:t>KẾT QUẢ ĐẠT ĐƯỢC</a:t>
            </a:r>
          </a:p>
        </p:txBody>
      </p:sp>
      <p:sp>
        <p:nvSpPr>
          <p:cNvPr id="6" name="TextBox 6"/>
          <p:cNvSpPr txBox="1"/>
          <p:nvPr/>
        </p:nvSpPr>
        <p:spPr>
          <a:xfrm>
            <a:off x="1028700" y="1450327"/>
            <a:ext cx="15644876" cy="1019175"/>
          </a:xfrm>
          <a:prstGeom prst="rect">
            <a:avLst/>
          </a:prstGeom>
        </p:spPr>
        <p:txBody>
          <a:bodyPr lIns="0" tIns="0" rIns="0" bIns="0" rtlCol="0" anchor="t">
            <a:spAutoFit/>
          </a:bodyPr>
          <a:lstStyle/>
          <a:p>
            <a:pPr algn="l">
              <a:lnSpc>
                <a:spcPts val="3899"/>
              </a:lnSpc>
              <a:spcBef>
                <a:spcPct val="0"/>
              </a:spcBef>
            </a:pPr>
            <a:r>
              <a:rPr lang="en-US" sz="2999">
                <a:solidFill>
                  <a:srgbClr val="231F20"/>
                </a:solidFill>
                <a:latin typeface="Times New Roman"/>
              </a:rPr>
              <a:t>Dữ liệu sau khi thu thập sẽ được lưu trữ trong cơ sở dữ liệu Postgres, giúp dễ dàng quản lý, truy vấn dữ liệu để kiểm tra và dùng để kết nối đến công cụ trực quan hóa dữ liệu Superset.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2198051" y="2577879"/>
            <a:ext cx="13663397" cy="6680421"/>
          </a:xfrm>
          <a:custGeom>
            <a:avLst/>
            <a:gdLst/>
            <a:ahLst/>
            <a:cxnLst/>
            <a:rect l="l" t="t" r="r" b="b"/>
            <a:pathLst>
              <a:path w="13663397" h="6680421">
                <a:moveTo>
                  <a:pt x="0" y="0"/>
                </a:moveTo>
                <a:lnTo>
                  <a:pt x="13663396" y="0"/>
                </a:lnTo>
                <a:lnTo>
                  <a:pt x="13663396" y="6680421"/>
                </a:lnTo>
                <a:lnTo>
                  <a:pt x="0" y="6680421"/>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111989" y="318835"/>
            <a:ext cx="9751731" cy="962155"/>
          </a:xfrm>
          <a:prstGeom prst="rect">
            <a:avLst/>
          </a:prstGeom>
        </p:spPr>
        <p:txBody>
          <a:bodyPr lIns="0" tIns="0" rIns="0" bIns="0" rtlCol="0" anchor="t">
            <a:spAutoFit/>
          </a:bodyPr>
          <a:lstStyle/>
          <a:p>
            <a:pPr marL="0" lvl="0" indent="0" algn="l">
              <a:lnSpc>
                <a:spcPts val="7357"/>
              </a:lnSpc>
            </a:pPr>
            <a:r>
              <a:rPr lang="en-US" sz="7006" spc="686">
                <a:solidFill>
                  <a:srgbClr val="231F20"/>
                </a:solidFill>
                <a:latin typeface="Oswald Bold"/>
              </a:rPr>
              <a:t>KẾT QUẢ ĐẠT ĐƯỢC</a:t>
            </a:r>
          </a:p>
        </p:txBody>
      </p:sp>
      <p:sp>
        <p:nvSpPr>
          <p:cNvPr id="7" name="TextBox 7"/>
          <p:cNvSpPr txBox="1"/>
          <p:nvPr/>
        </p:nvSpPr>
        <p:spPr>
          <a:xfrm>
            <a:off x="311973" y="1619872"/>
            <a:ext cx="14968362" cy="533400"/>
          </a:xfrm>
          <a:prstGeom prst="rect">
            <a:avLst/>
          </a:prstGeom>
        </p:spPr>
        <p:txBody>
          <a:bodyPr lIns="0" tIns="0" rIns="0" bIns="0" rtlCol="0" anchor="t">
            <a:spAutoFit/>
          </a:bodyPr>
          <a:lstStyle/>
          <a:p>
            <a:pPr algn="l">
              <a:lnSpc>
                <a:spcPts val="3899"/>
              </a:lnSpc>
              <a:spcBef>
                <a:spcPct val="0"/>
              </a:spcBef>
            </a:pPr>
            <a:r>
              <a:rPr lang="en-US" sz="2999">
                <a:solidFill>
                  <a:srgbClr val="231F20"/>
                </a:solidFill>
                <a:latin typeface="Times New Roman"/>
              </a:rPr>
              <a:t>Dashboard trên  Superset thể hiện các biểu đồ và giá trị chi tiết từ dữ liệu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Custom</PresentationFormat>
  <Paragraphs>38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Times New Roman</vt:lpstr>
      <vt:lpstr>Oswald Bold</vt:lpstr>
      <vt:lpstr>Times New Roman Bold</vt:lpstr>
      <vt:lpstr>Arial</vt:lpstr>
      <vt:lpstr>Open Sauce</vt:lpstr>
      <vt:lpstr>Arab 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CK DATA PLATFROM</dc:title>
  <cp:lastModifiedBy>Phạm Tiến Thành</cp:lastModifiedBy>
  <cp:revision>3</cp:revision>
  <dcterms:created xsi:type="dcterms:W3CDTF">2006-08-16T00:00:00Z</dcterms:created>
  <dcterms:modified xsi:type="dcterms:W3CDTF">2025-07-09T13:14:53Z</dcterms:modified>
  <dc:identifier>DAFkNf0JMmY</dc:identifier>
</cp:coreProperties>
</file>