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Barlow Condensed SemiBold"/>
      <p:regular r:id="rId33"/>
      <p:bold r:id="rId34"/>
      <p:italic r:id="rId35"/>
      <p:boldItalic r:id="rId36"/>
    </p:embeddedFont>
    <p:embeddedFont>
      <p:font typeface="Montserrat"/>
      <p:regular r:id="rId37"/>
      <p:bold r:id="rId38"/>
      <p:italic r:id="rId39"/>
      <p:boldItalic r:id="rId40"/>
    </p:embeddedFont>
    <p:embeddedFont>
      <p:font typeface="Barlow Condensed"/>
      <p:regular r:id="rId41"/>
      <p:bold r:id="rId42"/>
      <p:italic r:id="rId43"/>
      <p:boldItalic r:id="rId44"/>
    </p:embeddedFont>
    <p:embeddedFont>
      <p:font typeface="Barlow"/>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j6C8pg/f+STZxsv4VzVsWlbjjT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C9465A-4E62-4876-B017-766E327705B2}">
  <a:tblStyle styleId="{88C9465A-4E62-4876-B017-766E327705B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1F89380-033D-4046-8EDD-05876DB202B5}"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BarlowCondensed-bold.fntdata"/><Relationship Id="rId41" Type="http://schemas.openxmlformats.org/officeDocument/2006/relationships/font" Target="fonts/BarlowCondensed-regular.fntdata"/><Relationship Id="rId44" Type="http://schemas.openxmlformats.org/officeDocument/2006/relationships/font" Target="fonts/BarlowCondensed-boldItalic.fntdata"/><Relationship Id="rId43" Type="http://schemas.openxmlformats.org/officeDocument/2006/relationships/font" Target="fonts/BarlowCondensed-italic.fntdata"/><Relationship Id="rId46" Type="http://schemas.openxmlformats.org/officeDocument/2006/relationships/font" Target="fonts/Barlow-bold.fntdata"/><Relationship Id="rId45" Type="http://schemas.openxmlformats.org/officeDocument/2006/relationships/font" Target="fonts/Barl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boldItalic.fntdata"/><Relationship Id="rId47" Type="http://schemas.openxmlformats.org/officeDocument/2006/relationships/font" Target="fonts/Barlow-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BarlowCondensedSemiBold-regular.fntdata"/><Relationship Id="rId32" Type="http://schemas.openxmlformats.org/officeDocument/2006/relationships/slide" Target="slides/slide27.xml"/><Relationship Id="rId35" Type="http://schemas.openxmlformats.org/officeDocument/2006/relationships/font" Target="fonts/BarlowCondensedSemiBold-italic.fntdata"/><Relationship Id="rId34" Type="http://schemas.openxmlformats.org/officeDocument/2006/relationships/font" Target="fonts/BarlowCondensedSemiBold-bold.fntdata"/><Relationship Id="rId37" Type="http://schemas.openxmlformats.org/officeDocument/2006/relationships/font" Target="fonts/Montserrat-regular.fntdata"/><Relationship Id="rId36" Type="http://schemas.openxmlformats.org/officeDocument/2006/relationships/font" Target="fonts/BarlowCondensedSemiBold-boldItalic.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9" name="Google Shape;70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9"/>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9"/>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9"/>
          <p:cNvGrpSpPr/>
          <p:nvPr/>
        </p:nvGrpSpPr>
        <p:grpSpPr>
          <a:xfrm rot="-7199942">
            <a:off x="1013094" y="4239091"/>
            <a:ext cx="1492189" cy="1554017"/>
            <a:chOff x="4445625" y="1829838"/>
            <a:chExt cx="739125" cy="769750"/>
          </a:xfrm>
        </p:grpSpPr>
        <p:sp>
          <p:nvSpPr>
            <p:cNvPr id="12" name="Google Shape;12;p2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9"/>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9"/>
          <p:cNvGrpSpPr/>
          <p:nvPr/>
        </p:nvGrpSpPr>
        <p:grpSpPr>
          <a:xfrm>
            <a:off x="8250213" y="4120884"/>
            <a:ext cx="361129" cy="3106418"/>
            <a:chOff x="6317900" y="1197313"/>
            <a:chExt cx="180700" cy="1554375"/>
          </a:xfrm>
        </p:grpSpPr>
        <p:sp>
          <p:nvSpPr>
            <p:cNvPr id="22" name="Google Shape;22;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9"/>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9"/>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9"/>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9"/>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9"/>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9"/>
          <p:cNvGrpSpPr/>
          <p:nvPr/>
        </p:nvGrpSpPr>
        <p:grpSpPr>
          <a:xfrm>
            <a:off x="265900" y="3852516"/>
            <a:ext cx="194400" cy="112209"/>
            <a:chOff x="265900" y="3852516"/>
            <a:chExt cx="194400" cy="112209"/>
          </a:xfrm>
        </p:grpSpPr>
        <p:sp>
          <p:nvSpPr>
            <p:cNvPr id="34" name="Google Shape;34;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9"/>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9"/>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38"/>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8"/>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38"/>
          <p:cNvGrpSpPr/>
          <p:nvPr/>
        </p:nvGrpSpPr>
        <p:grpSpPr>
          <a:xfrm>
            <a:off x="247775" y="4241825"/>
            <a:ext cx="315575" cy="366750"/>
            <a:chOff x="8558925" y="4522650"/>
            <a:chExt cx="315575" cy="366750"/>
          </a:xfrm>
        </p:grpSpPr>
        <p:grpSp>
          <p:nvGrpSpPr>
            <p:cNvPr id="412" name="Google Shape;412;p38"/>
            <p:cNvGrpSpPr/>
            <p:nvPr/>
          </p:nvGrpSpPr>
          <p:grpSpPr>
            <a:xfrm>
              <a:off x="8558925" y="4629825"/>
              <a:ext cx="107200" cy="107175"/>
              <a:chOff x="4125350" y="1946513"/>
              <a:chExt cx="107200" cy="107175"/>
            </a:xfrm>
          </p:grpSpPr>
          <p:sp>
            <p:nvSpPr>
              <p:cNvPr id="413" name="Google Shape;413;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38"/>
            <p:cNvGrpSpPr/>
            <p:nvPr/>
          </p:nvGrpSpPr>
          <p:grpSpPr>
            <a:xfrm>
              <a:off x="8711325" y="4782225"/>
              <a:ext cx="107200" cy="107175"/>
              <a:chOff x="4125350" y="1946513"/>
              <a:chExt cx="107200" cy="107175"/>
            </a:xfrm>
          </p:grpSpPr>
          <p:sp>
            <p:nvSpPr>
              <p:cNvPr id="416" name="Google Shape;416;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38"/>
            <p:cNvGrpSpPr/>
            <p:nvPr/>
          </p:nvGrpSpPr>
          <p:grpSpPr>
            <a:xfrm>
              <a:off x="8767300" y="4522650"/>
              <a:ext cx="107200" cy="107175"/>
              <a:chOff x="4125350" y="1946513"/>
              <a:chExt cx="107200" cy="107175"/>
            </a:xfrm>
          </p:grpSpPr>
          <p:sp>
            <p:nvSpPr>
              <p:cNvPr id="419" name="Google Shape;419;p3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38"/>
          <p:cNvGrpSpPr/>
          <p:nvPr/>
        </p:nvGrpSpPr>
        <p:grpSpPr>
          <a:xfrm flipH="1">
            <a:off x="8729625" y="951866"/>
            <a:ext cx="194400" cy="112209"/>
            <a:chOff x="265900" y="3852516"/>
            <a:chExt cx="194400" cy="112209"/>
          </a:xfrm>
        </p:grpSpPr>
        <p:sp>
          <p:nvSpPr>
            <p:cNvPr id="422" name="Google Shape;422;p3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8"/>
          <p:cNvGrpSpPr/>
          <p:nvPr/>
        </p:nvGrpSpPr>
        <p:grpSpPr>
          <a:xfrm>
            <a:off x="-763675" y="-500525"/>
            <a:ext cx="1476900" cy="1476900"/>
            <a:chOff x="8632950" y="-311150"/>
            <a:chExt cx="1476900" cy="1476900"/>
          </a:xfrm>
        </p:grpSpPr>
        <p:sp>
          <p:nvSpPr>
            <p:cNvPr id="425" name="Google Shape;425;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8"/>
          <p:cNvGrpSpPr/>
          <p:nvPr/>
        </p:nvGrpSpPr>
        <p:grpSpPr>
          <a:xfrm>
            <a:off x="8430775" y="4167100"/>
            <a:ext cx="1476900" cy="1476900"/>
            <a:chOff x="8632950" y="-311150"/>
            <a:chExt cx="1476900" cy="1476900"/>
          </a:xfrm>
        </p:grpSpPr>
        <p:sp>
          <p:nvSpPr>
            <p:cNvPr id="428" name="Google Shape;428;p38"/>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8"/>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38"/>
          <p:cNvGrpSpPr/>
          <p:nvPr/>
        </p:nvGrpSpPr>
        <p:grpSpPr>
          <a:xfrm>
            <a:off x="3529283" y="4464921"/>
            <a:ext cx="1540760" cy="1387652"/>
            <a:chOff x="3632834" y="4464921"/>
            <a:chExt cx="1540760" cy="1387652"/>
          </a:xfrm>
        </p:grpSpPr>
        <p:sp>
          <p:nvSpPr>
            <p:cNvPr id="431" name="Google Shape;431;p38"/>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38"/>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9"/>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9"/>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9"/>
          <p:cNvGrpSpPr/>
          <p:nvPr/>
        </p:nvGrpSpPr>
        <p:grpSpPr>
          <a:xfrm>
            <a:off x="-827467" y="4151471"/>
            <a:ext cx="1540760" cy="1387652"/>
            <a:chOff x="3632834" y="4464921"/>
            <a:chExt cx="1540760" cy="1387652"/>
          </a:xfrm>
        </p:grpSpPr>
        <p:sp>
          <p:nvSpPr>
            <p:cNvPr id="437" name="Google Shape;437;p3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9"/>
          <p:cNvGrpSpPr/>
          <p:nvPr/>
        </p:nvGrpSpPr>
        <p:grpSpPr>
          <a:xfrm>
            <a:off x="7893908" y="4151471"/>
            <a:ext cx="1540760" cy="1387652"/>
            <a:chOff x="3632834" y="4464921"/>
            <a:chExt cx="1540760" cy="1387652"/>
          </a:xfrm>
        </p:grpSpPr>
        <p:sp>
          <p:nvSpPr>
            <p:cNvPr id="440" name="Google Shape;440;p3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9"/>
          <p:cNvGrpSpPr/>
          <p:nvPr/>
        </p:nvGrpSpPr>
        <p:grpSpPr>
          <a:xfrm flipH="1" rot="10800000">
            <a:off x="8625038" y="-1089991"/>
            <a:ext cx="361129" cy="3106418"/>
            <a:chOff x="6317900" y="1197313"/>
            <a:chExt cx="180700" cy="1554375"/>
          </a:xfrm>
        </p:grpSpPr>
        <p:sp>
          <p:nvSpPr>
            <p:cNvPr id="443" name="Google Shape;443;p3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9"/>
          <p:cNvGrpSpPr/>
          <p:nvPr/>
        </p:nvGrpSpPr>
        <p:grpSpPr>
          <a:xfrm rot="10800000">
            <a:off x="157813" y="-1894141"/>
            <a:ext cx="361129" cy="3106418"/>
            <a:chOff x="6317900" y="1197313"/>
            <a:chExt cx="180700" cy="1554375"/>
          </a:xfrm>
        </p:grpSpPr>
        <p:sp>
          <p:nvSpPr>
            <p:cNvPr id="450" name="Google Shape;450;p3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9"/>
          <p:cNvGrpSpPr/>
          <p:nvPr/>
        </p:nvGrpSpPr>
        <p:grpSpPr>
          <a:xfrm rot="-5400000">
            <a:off x="8647825" y="2989950"/>
            <a:ext cx="315575" cy="366750"/>
            <a:chOff x="8558925" y="4522650"/>
            <a:chExt cx="315575" cy="366750"/>
          </a:xfrm>
        </p:grpSpPr>
        <p:grpSp>
          <p:nvGrpSpPr>
            <p:cNvPr id="457" name="Google Shape;457;p39"/>
            <p:cNvGrpSpPr/>
            <p:nvPr/>
          </p:nvGrpSpPr>
          <p:grpSpPr>
            <a:xfrm>
              <a:off x="8558925" y="4629825"/>
              <a:ext cx="107200" cy="107175"/>
              <a:chOff x="4125350" y="1946513"/>
              <a:chExt cx="107200" cy="107175"/>
            </a:xfrm>
          </p:grpSpPr>
          <p:sp>
            <p:nvSpPr>
              <p:cNvPr id="458" name="Google Shape;458;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9"/>
            <p:cNvGrpSpPr/>
            <p:nvPr/>
          </p:nvGrpSpPr>
          <p:grpSpPr>
            <a:xfrm>
              <a:off x="8711325" y="4782225"/>
              <a:ext cx="107200" cy="107175"/>
              <a:chOff x="4125350" y="1946513"/>
              <a:chExt cx="107200" cy="107175"/>
            </a:xfrm>
          </p:grpSpPr>
          <p:sp>
            <p:nvSpPr>
              <p:cNvPr id="461" name="Google Shape;461;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9"/>
            <p:cNvGrpSpPr/>
            <p:nvPr/>
          </p:nvGrpSpPr>
          <p:grpSpPr>
            <a:xfrm>
              <a:off x="8767300" y="4522650"/>
              <a:ext cx="107200" cy="107175"/>
              <a:chOff x="4125350" y="1946513"/>
              <a:chExt cx="107200" cy="107175"/>
            </a:xfrm>
          </p:grpSpPr>
          <p:sp>
            <p:nvSpPr>
              <p:cNvPr id="464" name="Google Shape;464;p3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9"/>
          <p:cNvGrpSpPr/>
          <p:nvPr/>
        </p:nvGrpSpPr>
        <p:grpSpPr>
          <a:xfrm flipH="1" rot="10800000">
            <a:off x="208200" y="3117216"/>
            <a:ext cx="194400" cy="112209"/>
            <a:chOff x="265900" y="3852516"/>
            <a:chExt cx="194400" cy="112209"/>
          </a:xfrm>
        </p:grpSpPr>
        <p:sp>
          <p:nvSpPr>
            <p:cNvPr id="467" name="Google Shape;467;p3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30"/>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30"/>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30"/>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30"/>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30"/>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30"/>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30"/>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30"/>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30"/>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30"/>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30"/>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30"/>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30"/>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30"/>
          <p:cNvGrpSpPr/>
          <p:nvPr/>
        </p:nvGrpSpPr>
        <p:grpSpPr>
          <a:xfrm>
            <a:off x="3833550" y="4634650"/>
            <a:ext cx="1476900" cy="1476900"/>
            <a:chOff x="-802775" y="4608575"/>
            <a:chExt cx="1476900" cy="1476900"/>
          </a:xfrm>
        </p:grpSpPr>
        <p:sp>
          <p:nvSpPr>
            <p:cNvPr id="54" name="Google Shape;54;p30"/>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0"/>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30"/>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30"/>
          <p:cNvGrpSpPr/>
          <p:nvPr/>
        </p:nvGrpSpPr>
        <p:grpSpPr>
          <a:xfrm>
            <a:off x="296900" y="356125"/>
            <a:ext cx="315575" cy="366750"/>
            <a:chOff x="8558925" y="4522650"/>
            <a:chExt cx="315575" cy="366750"/>
          </a:xfrm>
        </p:grpSpPr>
        <p:grpSp>
          <p:nvGrpSpPr>
            <p:cNvPr id="58" name="Google Shape;58;p30"/>
            <p:cNvGrpSpPr/>
            <p:nvPr/>
          </p:nvGrpSpPr>
          <p:grpSpPr>
            <a:xfrm>
              <a:off x="8558925" y="4629825"/>
              <a:ext cx="107200" cy="107175"/>
              <a:chOff x="4125350" y="1946513"/>
              <a:chExt cx="107200" cy="107175"/>
            </a:xfrm>
          </p:grpSpPr>
          <p:sp>
            <p:nvSpPr>
              <p:cNvPr id="59" name="Google Shape;59;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30"/>
            <p:cNvGrpSpPr/>
            <p:nvPr/>
          </p:nvGrpSpPr>
          <p:grpSpPr>
            <a:xfrm>
              <a:off x="8711325" y="4782225"/>
              <a:ext cx="107200" cy="107175"/>
              <a:chOff x="4125350" y="1946513"/>
              <a:chExt cx="107200" cy="107175"/>
            </a:xfrm>
          </p:grpSpPr>
          <p:sp>
            <p:nvSpPr>
              <p:cNvPr id="62" name="Google Shape;62;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30"/>
            <p:cNvGrpSpPr/>
            <p:nvPr/>
          </p:nvGrpSpPr>
          <p:grpSpPr>
            <a:xfrm>
              <a:off x="8767300" y="4522650"/>
              <a:ext cx="107200" cy="107175"/>
              <a:chOff x="4125350" y="1946513"/>
              <a:chExt cx="107200" cy="107175"/>
            </a:xfrm>
          </p:grpSpPr>
          <p:sp>
            <p:nvSpPr>
              <p:cNvPr id="65" name="Google Shape;65;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30"/>
          <p:cNvGrpSpPr/>
          <p:nvPr/>
        </p:nvGrpSpPr>
        <p:grpSpPr>
          <a:xfrm flipH="1" rot="10800000">
            <a:off x="232050" y="2876766"/>
            <a:ext cx="194400" cy="112209"/>
            <a:chOff x="265900" y="3852516"/>
            <a:chExt cx="194400" cy="112209"/>
          </a:xfrm>
        </p:grpSpPr>
        <p:sp>
          <p:nvSpPr>
            <p:cNvPr id="68" name="Google Shape;68;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30"/>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0"/>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30"/>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30"/>
          <p:cNvGrpSpPr/>
          <p:nvPr/>
        </p:nvGrpSpPr>
        <p:grpSpPr>
          <a:xfrm flipH="1">
            <a:off x="8617149" y="344931"/>
            <a:ext cx="438754" cy="772904"/>
            <a:chOff x="4950175" y="2998438"/>
            <a:chExt cx="88725" cy="156300"/>
          </a:xfrm>
        </p:grpSpPr>
        <p:sp>
          <p:nvSpPr>
            <p:cNvPr id="74" name="Google Shape;74;p3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30"/>
          <p:cNvGrpSpPr/>
          <p:nvPr/>
        </p:nvGrpSpPr>
        <p:grpSpPr>
          <a:xfrm>
            <a:off x="-671216" y="4477896"/>
            <a:ext cx="1391222" cy="1387652"/>
            <a:chOff x="4010510" y="4522646"/>
            <a:chExt cx="1391222" cy="1387652"/>
          </a:xfrm>
        </p:grpSpPr>
        <p:sp>
          <p:nvSpPr>
            <p:cNvPr id="111" name="Google Shape;111;p30"/>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30"/>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31"/>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31"/>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31"/>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31"/>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31"/>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1"/>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31"/>
          <p:cNvGrpSpPr/>
          <p:nvPr/>
        </p:nvGrpSpPr>
        <p:grpSpPr>
          <a:xfrm>
            <a:off x="-827467" y="4151471"/>
            <a:ext cx="1540760" cy="1387652"/>
            <a:chOff x="3632834" y="4464921"/>
            <a:chExt cx="1540760" cy="1387652"/>
          </a:xfrm>
        </p:grpSpPr>
        <p:sp>
          <p:nvSpPr>
            <p:cNvPr id="122" name="Google Shape;122;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31"/>
          <p:cNvGrpSpPr/>
          <p:nvPr/>
        </p:nvGrpSpPr>
        <p:grpSpPr>
          <a:xfrm>
            <a:off x="7893908" y="4151471"/>
            <a:ext cx="1540760" cy="1387652"/>
            <a:chOff x="3632834" y="4464921"/>
            <a:chExt cx="1540760" cy="1387652"/>
          </a:xfrm>
        </p:grpSpPr>
        <p:sp>
          <p:nvSpPr>
            <p:cNvPr id="125" name="Google Shape;125;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31"/>
          <p:cNvGrpSpPr/>
          <p:nvPr/>
        </p:nvGrpSpPr>
        <p:grpSpPr>
          <a:xfrm flipH="1" rot="10800000">
            <a:off x="8625038" y="-1089991"/>
            <a:ext cx="361129" cy="3106418"/>
            <a:chOff x="6317900" y="1197313"/>
            <a:chExt cx="180700" cy="1554375"/>
          </a:xfrm>
        </p:grpSpPr>
        <p:sp>
          <p:nvSpPr>
            <p:cNvPr id="128" name="Google Shape;128;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31"/>
          <p:cNvGrpSpPr/>
          <p:nvPr/>
        </p:nvGrpSpPr>
        <p:grpSpPr>
          <a:xfrm rot="10800000">
            <a:off x="157813" y="-1894141"/>
            <a:ext cx="361129" cy="3106418"/>
            <a:chOff x="6317900" y="1197313"/>
            <a:chExt cx="180700" cy="1554375"/>
          </a:xfrm>
        </p:grpSpPr>
        <p:sp>
          <p:nvSpPr>
            <p:cNvPr id="135" name="Google Shape;135;p31"/>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1"/>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1"/>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1"/>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1"/>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1"/>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31"/>
          <p:cNvGrpSpPr/>
          <p:nvPr/>
        </p:nvGrpSpPr>
        <p:grpSpPr>
          <a:xfrm rot="-5400000">
            <a:off x="8647825" y="2989950"/>
            <a:ext cx="315575" cy="366750"/>
            <a:chOff x="8558925" y="4522650"/>
            <a:chExt cx="315575" cy="366750"/>
          </a:xfrm>
        </p:grpSpPr>
        <p:grpSp>
          <p:nvGrpSpPr>
            <p:cNvPr id="142" name="Google Shape;142;p31"/>
            <p:cNvGrpSpPr/>
            <p:nvPr/>
          </p:nvGrpSpPr>
          <p:grpSpPr>
            <a:xfrm>
              <a:off x="8558925" y="4629825"/>
              <a:ext cx="107200" cy="107175"/>
              <a:chOff x="4125350" y="1946513"/>
              <a:chExt cx="107200" cy="107175"/>
            </a:xfrm>
          </p:grpSpPr>
          <p:sp>
            <p:nvSpPr>
              <p:cNvPr id="143" name="Google Shape;143;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31"/>
            <p:cNvGrpSpPr/>
            <p:nvPr/>
          </p:nvGrpSpPr>
          <p:grpSpPr>
            <a:xfrm>
              <a:off x="8711325" y="4782225"/>
              <a:ext cx="107200" cy="107175"/>
              <a:chOff x="4125350" y="1946513"/>
              <a:chExt cx="107200" cy="107175"/>
            </a:xfrm>
          </p:grpSpPr>
          <p:sp>
            <p:nvSpPr>
              <p:cNvPr id="146" name="Google Shape;146;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1"/>
            <p:cNvGrpSpPr/>
            <p:nvPr/>
          </p:nvGrpSpPr>
          <p:grpSpPr>
            <a:xfrm>
              <a:off x="8767300" y="4522650"/>
              <a:ext cx="107200" cy="107175"/>
              <a:chOff x="4125350" y="1946513"/>
              <a:chExt cx="107200" cy="107175"/>
            </a:xfrm>
          </p:grpSpPr>
          <p:sp>
            <p:nvSpPr>
              <p:cNvPr id="149" name="Google Shape;149;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31"/>
          <p:cNvGrpSpPr/>
          <p:nvPr/>
        </p:nvGrpSpPr>
        <p:grpSpPr>
          <a:xfrm flipH="1" rot="10800000">
            <a:off x="208200" y="3117216"/>
            <a:ext cx="194400" cy="112209"/>
            <a:chOff x="265900" y="3852516"/>
            <a:chExt cx="194400" cy="112209"/>
          </a:xfrm>
        </p:grpSpPr>
        <p:sp>
          <p:nvSpPr>
            <p:cNvPr id="152" name="Google Shape;152;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32"/>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32"/>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32"/>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32"/>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2"/>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32"/>
          <p:cNvGrpSpPr/>
          <p:nvPr/>
        </p:nvGrpSpPr>
        <p:grpSpPr>
          <a:xfrm flipH="1" rot="10800000">
            <a:off x="-827467" y="-741531"/>
            <a:ext cx="1540760" cy="1387652"/>
            <a:chOff x="3632834" y="4464921"/>
            <a:chExt cx="1540760" cy="1387652"/>
          </a:xfrm>
        </p:grpSpPr>
        <p:sp>
          <p:nvSpPr>
            <p:cNvPr id="161" name="Google Shape;161;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32"/>
          <p:cNvGrpSpPr/>
          <p:nvPr/>
        </p:nvGrpSpPr>
        <p:grpSpPr>
          <a:xfrm flipH="1" rot="10800000">
            <a:off x="7893908" y="-741531"/>
            <a:ext cx="1540760" cy="1387652"/>
            <a:chOff x="3632834" y="4464921"/>
            <a:chExt cx="1540760" cy="1387652"/>
          </a:xfrm>
        </p:grpSpPr>
        <p:sp>
          <p:nvSpPr>
            <p:cNvPr id="164" name="Google Shape;164;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32"/>
          <p:cNvGrpSpPr/>
          <p:nvPr/>
        </p:nvGrpSpPr>
        <p:grpSpPr>
          <a:xfrm>
            <a:off x="8625038" y="2781167"/>
            <a:ext cx="361129" cy="3106418"/>
            <a:chOff x="6317900" y="1197313"/>
            <a:chExt cx="180700" cy="1554375"/>
          </a:xfrm>
        </p:grpSpPr>
        <p:sp>
          <p:nvSpPr>
            <p:cNvPr id="167" name="Google Shape;167;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32"/>
          <p:cNvGrpSpPr/>
          <p:nvPr/>
        </p:nvGrpSpPr>
        <p:grpSpPr>
          <a:xfrm flipH="1">
            <a:off x="157813" y="3585317"/>
            <a:ext cx="361129" cy="3106418"/>
            <a:chOff x="6317900" y="1197313"/>
            <a:chExt cx="180700" cy="1554375"/>
          </a:xfrm>
        </p:grpSpPr>
        <p:sp>
          <p:nvSpPr>
            <p:cNvPr id="174" name="Google Shape;174;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32"/>
          <p:cNvGrpSpPr/>
          <p:nvPr/>
        </p:nvGrpSpPr>
        <p:grpSpPr>
          <a:xfrm flipH="1" rot="-5400000">
            <a:off x="8647825" y="1440894"/>
            <a:ext cx="315575" cy="366750"/>
            <a:chOff x="8558925" y="4522650"/>
            <a:chExt cx="315575" cy="366750"/>
          </a:xfrm>
        </p:grpSpPr>
        <p:grpSp>
          <p:nvGrpSpPr>
            <p:cNvPr id="181" name="Google Shape;181;p32"/>
            <p:cNvGrpSpPr/>
            <p:nvPr/>
          </p:nvGrpSpPr>
          <p:grpSpPr>
            <a:xfrm>
              <a:off x="8558925" y="4629825"/>
              <a:ext cx="107200" cy="107175"/>
              <a:chOff x="4125350" y="1946513"/>
              <a:chExt cx="107200" cy="107175"/>
            </a:xfrm>
          </p:grpSpPr>
          <p:sp>
            <p:nvSpPr>
              <p:cNvPr id="182" name="Google Shape;182;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2"/>
            <p:cNvGrpSpPr/>
            <p:nvPr/>
          </p:nvGrpSpPr>
          <p:grpSpPr>
            <a:xfrm>
              <a:off x="8711325" y="4782225"/>
              <a:ext cx="107200" cy="107175"/>
              <a:chOff x="4125350" y="1946513"/>
              <a:chExt cx="107200" cy="107175"/>
            </a:xfrm>
          </p:grpSpPr>
          <p:sp>
            <p:nvSpPr>
              <p:cNvPr id="185" name="Google Shape;185;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32"/>
            <p:cNvGrpSpPr/>
            <p:nvPr/>
          </p:nvGrpSpPr>
          <p:grpSpPr>
            <a:xfrm>
              <a:off x="8767300" y="4522650"/>
              <a:ext cx="107200" cy="107175"/>
              <a:chOff x="4125350" y="1946513"/>
              <a:chExt cx="107200" cy="107175"/>
            </a:xfrm>
          </p:grpSpPr>
          <p:sp>
            <p:nvSpPr>
              <p:cNvPr id="188" name="Google Shape;188;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32"/>
          <p:cNvGrpSpPr/>
          <p:nvPr/>
        </p:nvGrpSpPr>
        <p:grpSpPr>
          <a:xfrm>
            <a:off x="208200" y="1568169"/>
            <a:ext cx="194400" cy="112209"/>
            <a:chOff x="265900" y="3852516"/>
            <a:chExt cx="194400" cy="112209"/>
          </a:xfrm>
        </p:grpSpPr>
        <p:sp>
          <p:nvSpPr>
            <p:cNvPr id="191" name="Google Shape;191;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33"/>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33"/>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3"/>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33"/>
          <p:cNvGrpSpPr/>
          <p:nvPr/>
        </p:nvGrpSpPr>
        <p:grpSpPr>
          <a:xfrm rot="5400000">
            <a:off x="4483925" y="4608575"/>
            <a:ext cx="315575" cy="366750"/>
            <a:chOff x="8558925" y="4522650"/>
            <a:chExt cx="315575" cy="366750"/>
          </a:xfrm>
        </p:grpSpPr>
        <p:grpSp>
          <p:nvGrpSpPr>
            <p:cNvPr id="198" name="Google Shape;198;p33"/>
            <p:cNvGrpSpPr/>
            <p:nvPr/>
          </p:nvGrpSpPr>
          <p:grpSpPr>
            <a:xfrm>
              <a:off x="8558925" y="4629825"/>
              <a:ext cx="107200" cy="107175"/>
              <a:chOff x="4125350" y="1946513"/>
              <a:chExt cx="107200" cy="107175"/>
            </a:xfrm>
          </p:grpSpPr>
          <p:sp>
            <p:nvSpPr>
              <p:cNvPr id="199" name="Google Shape;199;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33"/>
            <p:cNvGrpSpPr/>
            <p:nvPr/>
          </p:nvGrpSpPr>
          <p:grpSpPr>
            <a:xfrm>
              <a:off x="8711325" y="4782225"/>
              <a:ext cx="107200" cy="107175"/>
              <a:chOff x="4125350" y="1946513"/>
              <a:chExt cx="107200" cy="107175"/>
            </a:xfrm>
          </p:grpSpPr>
          <p:sp>
            <p:nvSpPr>
              <p:cNvPr id="202" name="Google Shape;202;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33"/>
            <p:cNvGrpSpPr/>
            <p:nvPr/>
          </p:nvGrpSpPr>
          <p:grpSpPr>
            <a:xfrm>
              <a:off x="8767300" y="4522650"/>
              <a:ext cx="107200" cy="107175"/>
              <a:chOff x="4125350" y="1946513"/>
              <a:chExt cx="107200" cy="107175"/>
            </a:xfrm>
          </p:grpSpPr>
          <p:sp>
            <p:nvSpPr>
              <p:cNvPr id="205" name="Google Shape;205;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33"/>
          <p:cNvGrpSpPr/>
          <p:nvPr/>
        </p:nvGrpSpPr>
        <p:grpSpPr>
          <a:xfrm flipH="1" rot="10800000">
            <a:off x="208200" y="783266"/>
            <a:ext cx="194400" cy="112209"/>
            <a:chOff x="265900" y="3852516"/>
            <a:chExt cx="194400" cy="112209"/>
          </a:xfrm>
        </p:grpSpPr>
        <p:sp>
          <p:nvSpPr>
            <p:cNvPr id="208" name="Google Shape;208;p3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33"/>
          <p:cNvGrpSpPr/>
          <p:nvPr/>
        </p:nvGrpSpPr>
        <p:grpSpPr>
          <a:xfrm flipH="1">
            <a:off x="208198" y="4114456"/>
            <a:ext cx="438754" cy="772904"/>
            <a:chOff x="4950175" y="2998438"/>
            <a:chExt cx="88725" cy="156300"/>
          </a:xfrm>
        </p:grpSpPr>
        <p:sp>
          <p:nvSpPr>
            <p:cNvPr id="211" name="Google Shape;211;p3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33"/>
          <p:cNvGrpSpPr/>
          <p:nvPr/>
        </p:nvGrpSpPr>
        <p:grpSpPr>
          <a:xfrm>
            <a:off x="8027788" y="-937400"/>
            <a:ext cx="1476900" cy="1476900"/>
            <a:chOff x="8632950" y="-311150"/>
            <a:chExt cx="1476900" cy="1476900"/>
          </a:xfrm>
        </p:grpSpPr>
        <p:sp>
          <p:nvSpPr>
            <p:cNvPr id="248" name="Google Shape;248;p33"/>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3"/>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33"/>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33"/>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33"/>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34"/>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34"/>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34"/>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34"/>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4"/>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34"/>
          <p:cNvGrpSpPr/>
          <p:nvPr/>
        </p:nvGrpSpPr>
        <p:grpSpPr>
          <a:xfrm flipH="1" rot="-5400000">
            <a:off x="4412459" y="4932825"/>
            <a:ext cx="315575" cy="366750"/>
            <a:chOff x="8558925" y="4522650"/>
            <a:chExt cx="315575" cy="366750"/>
          </a:xfrm>
        </p:grpSpPr>
        <p:grpSp>
          <p:nvGrpSpPr>
            <p:cNvPr id="260" name="Google Shape;260;p34"/>
            <p:cNvGrpSpPr/>
            <p:nvPr/>
          </p:nvGrpSpPr>
          <p:grpSpPr>
            <a:xfrm>
              <a:off x="8558925" y="4629825"/>
              <a:ext cx="107200" cy="107175"/>
              <a:chOff x="4125350" y="1946513"/>
              <a:chExt cx="107200" cy="107175"/>
            </a:xfrm>
          </p:grpSpPr>
          <p:sp>
            <p:nvSpPr>
              <p:cNvPr id="261" name="Google Shape;261;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4"/>
            <p:cNvGrpSpPr/>
            <p:nvPr/>
          </p:nvGrpSpPr>
          <p:grpSpPr>
            <a:xfrm>
              <a:off x="8711325" y="4782225"/>
              <a:ext cx="107200" cy="107175"/>
              <a:chOff x="4125350" y="1946513"/>
              <a:chExt cx="107200" cy="107175"/>
            </a:xfrm>
          </p:grpSpPr>
          <p:sp>
            <p:nvSpPr>
              <p:cNvPr id="264" name="Google Shape;264;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34"/>
            <p:cNvGrpSpPr/>
            <p:nvPr/>
          </p:nvGrpSpPr>
          <p:grpSpPr>
            <a:xfrm>
              <a:off x="8767300" y="4522650"/>
              <a:ext cx="107200" cy="107175"/>
              <a:chOff x="4125350" y="1946513"/>
              <a:chExt cx="107200" cy="107175"/>
            </a:xfrm>
          </p:grpSpPr>
          <p:sp>
            <p:nvSpPr>
              <p:cNvPr id="267" name="Google Shape;267;p3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34"/>
          <p:cNvGrpSpPr/>
          <p:nvPr/>
        </p:nvGrpSpPr>
        <p:grpSpPr>
          <a:xfrm rot="10800000">
            <a:off x="8809359" y="1107516"/>
            <a:ext cx="194400" cy="112209"/>
            <a:chOff x="265900" y="3852516"/>
            <a:chExt cx="194400" cy="112209"/>
          </a:xfrm>
        </p:grpSpPr>
        <p:sp>
          <p:nvSpPr>
            <p:cNvPr id="270" name="Google Shape;270;p3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34"/>
          <p:cNvGrpSpPr/>
          <p:nvPr/>
        </p:nvGrpSpPr>
        <p:grpSpPr>
          <a:xfrm>
            <a:off x="8565007" y="4438706"/>
            <a:ext cx="438754" cy="772904"/>
            <a:chOff x="4950175" y="2998438"/>
            <a:chExt cx="88725" cy="156300"/>
          </a:xfrm>
        </p:grpSpPr>
        <p:sp>
          <p:nvSpPr>
            <p:cNvPr id="273" name="Google Shape;273;p34"/>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4"/>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4"/>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4"/>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4"/>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4"/>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4"/>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4"/>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4"/>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4"/>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4"/>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4"/>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4"/>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4"/>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4"/>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4"/>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4"/>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4"/>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4"/>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4"/>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4"/>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4"/>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4"/>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4"/>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4"/>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4"/>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4"/>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4"/>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4"/>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4"/>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4"/>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4"/>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4"/>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4"/>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4"/>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4"/>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34"/>
          <p:cNvGrpSpPr/>
          <p:nvPr/>
        </p:nvGrpSpPr>
        <p:grpSpPr>
          <a:xfrm flipH="1">
            <a:off x="-292729" y="-613150"/>
            <a:ext cx="1476900" cy="1476900"/>
            <a:chOff x="8632950" y="-311150"/>
            <a:chExt cx="1476900" cy="1476900"/>
          </a:xfrm>
        </p:grpSpPr>
        <p:sp>
          <p:nvSpPr>
            <p:cNvPr id="310" name="Google Shape;310;p34"/>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4"/>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34"/>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34"/>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34"/>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35"/>
          <p:cNvGrpSpPr/>
          <p:nvPr/>
        </p:nvGrpSpPr>
        <p:grpSpPr>
          <a:xfrm>
            <a:off x="-1229162" y="1461657"/>
            <a:ext cx="1942494" cy="2022980"/>
            <a:chOff x="4445625" y="1829838"/>
            <a:chExt cx="739125" cy="769750"/>
          </a:xfrm>
        </p:grpSpPr>
        <p:sp>
          <p:nvSpPr>
            <p:cNvPr id="317" name="Google Shape;317;p3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5"/>
          <p:cNvGrpSpPr/>
          <p:nvPr/>
        </p:nvGrpSpPr>
        <p:grpSpPr>
          <a:xfrm rot="-5400000">
            <a:off x="8470913" y="1461657"/>
            <a:ext cx="1942494" cy="2022980"/>
            <a:chOff x="4445625" y="1829838"/>
            <a:chExt cx="739125" cy="769750"/>
          </a:xfrm>
        </p:grpSpPr>
        <p:sp>
          <p:nvSpPr>
            <p:cNvPr id="326" name="Google Shape;326;p3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35"/>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35"/>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5"/>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35"/>
          <p:cNvGrpSpPr/>
          <p:nvPr/>
        </p:nvGrpSpPr>
        <p:grpSpPr>
          <a:xfrm flipH="1">
            <a:off x="4391436" y="4291309"/>
            <a:ext cx="361129" cy="3106418"/>
            <a:chOff x="6317900" y="1197313"/>
            <a:chExt cx="180700" cy="1554375"/>
          </a:xfrm>
        </p:grpSpPr>
        <p:sp>
          <p:nvSpPr>
            <p:cNvPr id="338" name="Google Shape;338;p3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5"/>
          <p:cNvGrpSpPr/>
          <p:nvPr/>
        </p:nvGrpSpPr>
        <p:grpSpPr>
          <a:xfrm flipH="1">
            <a:off x="4352623" y="278531"/>
            <a:ext cx="438754" cy="772904"/>
            <a:chOff x="4950175" y="2998438"/>
            <a:chExt cx="88725" cy="156300"/>
          </a:xfrm>
        </p:grpSpPr>
        <p:sp>
          <p:nvSpPr>
            <p:cNvPr id="345" name="Google Shape;345;p35"/>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5"/>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5"/>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5"/>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5"/>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5"/>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5"/>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5"/>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5"/>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5"/>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5"/>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5"/>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5"/>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5"/>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5"/>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5"/>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5"/>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5"/>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5"/>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5"/>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5"/>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5"/>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5"/>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5"/>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5"/>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5"/>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5"/>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5"/>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5"/>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5"/>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5"/>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36"/>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36"/>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36"/>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36"/>
          <p:cNvGrpSpPr/>
          <p:nvPr/>
        </p:nvGrpSpPr>
        <p:grpSpPr>
          <a:xfrm rot="5400000">
            <a:off x="4483925" y="4608575"/>
            <a:ext cx="315575" cy="366750"/>
            <a:chOff x="8558925" y="4522650"/>
            <a:chExt cx="315575" cy="366750"/>
          </a:xfrm>
        </p:grpSpPr>
        <p:grpSp>
          <p:nvGrpSpPr>
            <p:cNvPr id="386" name="Google Shape;386;p36"/>
            <p:cNvGrpSpPr/>
            <p:nvPr/>
          </p:nvGrpSpPr>
          <p:grpSpPr>
            <a:xfrm>
              <a:off x="8558925" y="4629825"/>
              <a:ext cx="107200" cy="107175"/>
              <a:chOff x="4125350" y="1946513"/>
              <a:chExt cx="107200" cy="107175"/>
            </a:xfrm>
          </p:grpSpPr>
          <p:sp>
            <p:nvSpPr>
              <p:cNvPr id="387" name="Google Shape;387;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36"/>
            <p:cNvGrpSpPr/>
            <p:nvPr/>
          </p:nvGrpSpPr>
          <p:grpSpPr>
            <a:xfrm>
              <a:off x="8711325" y="4782225"/>
              <a:ext cx="107200" cy="107175"/>
              <a:chOff x="4125350" y="1946513"/>
              <a:chExt cx="107200" cy="107175"/>
            </a:xfrm>
          </p:grpSpPr>
          <p:sp>
            <p:nvSpPr>
              <p:cNvPr id="390" name="Google Shape;390;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36"/>
            <p:cNvGrpSpPr/>
            <p:nvPr/>
          </p:nvGrpSpPr>
          <p:grpSpPr>
            <a:xfrm>
              <a:off x="8767300" y="4522650"/>
              <a:ext cx="107200" cy="107175"/>
              <a:chOff x="4125350" y="1946513"/>
              <a:chExt cx="107200" cy="107175"/>
            </a:xfrm>
          </p:grpSpPr>
          <p:sp>
            <p:nvSpPr>
              <p:cNvPr id="393" name="Google Shape;393;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36"/>
          <p:cNvGrpSpPr/>
          <p:nvPr/>
        </p:nvGrpSpPr>
        <p:grpSpPr>
          <a:xfrm flipH="1" rot="10800000">
            <a:off x="208200" y="3354166"/>
            <a:ext cx="194400" cy="112209"/>
            <a:chOff x="265900" y="3852516"/>
            <a:chExt cx="194400" cy="112209"/>
          </a:xfrm>
        </p:grpSpPr>
        <p:sp>
          <p:nvSpPr>
            <p:cNvPr id="396" name="Google Shape;396;p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36"/>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36"/>
          <p:cNvGrpSpPr/>
          <p:nvPr/>
        </p:nvGrpSpPr>
        <p:grpSpPr>
          <a:xfrm>
            <a:off x="-988628" y="1266621"/>
            <a:ext cx="1391284" cy="1387652"/>
            <a:chOff x="4010510" y="4522646"/>
            <a:chExt cx="1391284" cy="1387652"/>
          </a:xfrm>
        </p:grpSpPr>
        <p:sp>
          <p:nvSpPr>
            <p:cNvPr id="400" name="Google Shape;400;p3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36"/>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36"/>
          <p:cNvGrpSpPr/>
          <p:nvPr/>
        </p:nvGrpSpPr>
        <p:grpSpPr>
          <a:xfrm rot="10800000">
            <a:off x="8625260" y="2848194"/>
            <a:ext cx="1391284" cy="1387652"/>
            <a:chOff x="4010510" y="4522646"/>
            <a:chExt cx="1391284" cy="1387652"/>
          </a:xfrm>
        </p:grpSpPr>
        <p:sp>
          <p:nvSpPr>
            <p:cNvPr id="403" name="Google Shape;403;p36"/>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36"/>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36"/>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6"/>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05278"/>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b="0" lang="en-US" sz="5000">
                <a:latin typeface="Barlow Condensed SemiBold"/>
                <a:ea typeface="Barlow Condensed SemiBold"/>
                <a:cs typeface="Barlow Condensed SemiBold"/>
                <a:sym typeface="Barlow Condensed SemiBold"/>
              </a:rPr>
              <a:t>KHÓA HỌC FRONT-END</a:t>
            </a:r>
            <a:br>
              <a:rPr lang="en-US"/>
            </a:br>
            <a:br>
              <a:rPr lang="en-US"/>
            </a:br>
            <a:r>
              <a:rPr b="0" lang="en-US" sz="4000">
                <a:solidFill>
                  <a:schemeClr val="lt1"/>
                </a:solidFill>
                <a:latin typeface="Barlow Condensed"/>
                <a:ea typeface="Barlow Condensed"/>
                <a:cs typeface="Barlow Condensed"/>
                <a:sym typeface="Barlow Condensed"/>
              </a:rPr>
              <a:t>Bài 02: Học HTML, HTML5 (Tiết 2)</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autoplay</a:t>
            </a:r>
            <a:r>
              <a:rPr lang="en-US">
                <a:solidFill>
                  <a:schemeClr val="dk1"/>
                </a:solidFill>
              </a:rPr>
              <a:t>: Tự động phát audio</a:t>
            </a:r>
            <a:endParaRPr/>
          </a:p>
          <a:p>
            <a:pPr indent="-317500" lvl="1" marL="914400" rtl="0" algn="l">
              <a:lnSpc>
                <a:spcPct val="150000"/>
              </a:lnSpc>
              <a:spcBef>
                <a:spcPts val="0"/>
              </a:spcBef>
              <a:spcAft>
                <a:spcPts val="0"/>
              </a:spcAft>
              <a:buSzPts val="1400"/>
              <a:buChar char="●"/>
            </a:pPr>
            <a:r>
              <a:rPr b="1" lang="en-US">
                <a:solidFill>
                  <a:schemeClr val="lt1"/>
                </a:solidFill>
              </a:rPr>
              <a:t>muted</a:t>
            </a:r>
            <a:r>
              <a:rPr lang="en-US">
                <a:solidFill>
                  <a:schemeClr val="dk1"/>
                </a:solidFill>
              </a:rPr>
              <a:t>: Tắt tiếng</a:t>
            </a:r>
            <a:endParaRPr>
              <a:solidFill>
                <a:schemeClr val="dk1"/>
              </a:solidFill>
            </a:endParaRPr>
          </a:p>
          <a:p>
            <a:pPr indent="-317500" lvl="0" marL="457200" rtl="0" algn="l">
              <a:lnSpc>
                <a:spcPct val="150000"/>
              </a:lnSpc>
              <a:spcBef>
                <a:spcPts val="0"/>
              </a:spcBef>
              <a:spcAft>
                <a:spcPts val="0"/>
              </a:spcAft>
              <a:buSzPts val="1400"/>
              <a:buChar char="●"/>
            </a:pPr>
            <a:r>
              <a:rPr lang="en-US"/>
              <a:t>Lưu ý:</a:t>
            </a:r>
            <a:endParaRPr/>
          </a:p>
          <a:p>
            <a:pPr indent="-317500" lvl="1" marL="914400" rtl="0" algn="l">
              <a:lnSpc>
                <a:spcPct val="150000"/>
              </a:lnSpc>
              <a:spcBef>
                <a:spcPts val="0"/>
              </a:spcBef>
              <a:spcAft>
                <a:spcPts val="0"/>
              </a:spcAft>
              <a:buSzPts val="1400"/>
              <a:buChar char="●"/>
            </a:pPr>
            <a:r>
              <a:rPr lang="en-US">
                <a:solidFill>
                  <a:schemeClr val="dk1"/>
                </a:solidFill>
              </a:rPr>
              <a:t>Đoạn văn bản ở trong thẻ audio sẽ chỉ hiển thị khi trình duyệt không hỗ trợ thẻ audio</a:t>
            </a:r>
            <a:endParaRPr/>
          </a:p>
          <a:p>
            <a:pPr indent="-317500" lvl="1" marL="914400" rtl="0" algn="l">
              <a:lnSpc>
                <a:spcPct val="150000"/>
              </a:lnSpc>
              <a:spcBef>
                <a:spcPts val="0"/>
              </a:spcBef>
              <a:spcAft>
                <a:spcPts val="0"/>
              </a:spcAft>
              <a:buSzPts val="1400"/>
              <a:buChar char="●"/>
            </a:pPr>
            <a:r>
              <a:rPr lang="en-US">
                <a:solidFill>
                  <a:schemeClr val="dk1"/>
                </a:solidFill>
              </a:rPr>
              <a:t>Trên trình duyệt Chrome không cho phép tự động phát audio. Nếu muốn tự động phát được audio thì phải thêm thuộc tính muted.</a:t>
            </a:r>
            <a:endParaRPr/>
          </a:p>
        </p:txBody>
      </p:sp>
      <p:sp>
        <p:nvSpPr>
          <p:cNvPr id="592" name="Google Shape;592;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Thẻ &lt;audio&gt; (Chèn audio)</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2"/>
          <p:cNvSpPr txBox="1"/>
          <p:nvPr>
            <p:ph idx="3" type="subTitle"/>
          </p:nvPr>
        </p:nvSpPr>
        <p:spPr>
          <a:xfrm>
            <a:off x="720000" y="1079579"/>
            <a:ext cx="7399353" cy="406392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&lt;table&gt;&lt;/table&gt;</a:t>
            </a:r>
            <a:r>
              <a:rPr lang="en-US">
                <a:solidFill>
                  <a:schemeClr val="dk1"/>
                </a:solidFill>
              </a:rPr>
              <a:t>: Xác định một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&lt;thead&gt;&lt;/thead&gt;</a:t>
            </a:r>
            <a:r>
              <a:rPr lang="en-US">
                <a:solidFill>
                  <a:schemeClr val="lt1"/>
                </a:solidFill>
              </a:rPr>
              <a:t>: </a:t>
            </a:r>
            <a:r>
              <a:rPr lang="en-US">
                <a:solidFill>
                  <a:schemeClr val="dk1"/>
                </a:solidFill>
              </a:rPr>
              <a:t>Phần đầu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&lt;tbody&gt;&lt;/tbody&gt;</a:t>
            </a:r>
            <a:r>
              <a:rPr lang="en-US">
                <a:solidFill>
                  <a:schemeClr val="lt1"/>
                </a:solidFill>
              </a:rPr>
              <a:t>: </a:t>
            </a:r>
            <a:r>
              <a:rPr lang="en-US">
                <a:solidFill>
                  <a:schemeClr val="dk1"/>
                </a:solidFill>
              </a:rPr>
              <a:t>Phần thân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&lt;tr&gt;&lt;/tr&gt; </a:t>
            </a:r>
            <a:r>
              <a:rPr lang="en-US">
                <a:solidFill>
                  <a:schemeClr val="dk1"/>
                </a:solidFill>
              </a:rPr>
              <a:t>(table row):  Xác định một hàng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&lt;th&gt;&lt;/th&gt; </a:t>
            </a:r>
            <a:r>
              <a:rPr lang="en-US">
                <a:solidFill>
                  <a:schemeClr val="dk1"/>
                </a:solidFill>
              </a:rPr>
              <a:t>(table header): Xác định tiêu đề của bảng</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&lt;td&gt;&lt;/td&gt;</a:t>
            </a:r>
            <a:r>
              <a:rPr lang="en-US">
                <a:solidFill>
                  <a:schemeClr val="lt1"/>
                </a:solidFill>
              </a:rPr>
              <a:t> </a:t>
            </a:r>
            <a:r>
              <a:rPr lang="en-US">
                <a:solidFill>
                  <a:schemeClr val="dk1"/>
                </a:solidFill>
              </a:rPr>
              <a:t>(table data): Xác định dữ liệu ô của bảng</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Thuộc tính:</a:t>
            </a:r>
            <a:endParaRPr/>
          </a:p>
          <a:p>
            <a:pPr indent="-317500" lvl="1" marL="914400" rtl="0" algn="l">
              <a:lnSpc>
                <a:spcPct val="150000"/>
              </a:lnSpc>
              <a:spcBef>
                <a:spcPts val="0"/>
              </a:spcBef>
              <a:spcAft>
                <a:spcPts val="0"/>
              </a:spcAft>
              <a:buSzPts val="1400"/>
              <a:buChar char="●"/>
            </a:pPr>
            <a:r>
              <a:rPr b="1" lang="en-US">
                <a:solidFill>
                  <a:schemeClr val="lt1"/>
                </a:solidFill>
              </a:rPr>
              <a:t>colspan</a:t>
            </a:r>
            <a:r>
              <a:rPr lang="en-US">
                <a:solidFill>
                  <a:schemeClr val="dk1"/>
                </a:solidFill>
              </a:rPr>
              <a:t>: tạo ô mở rộng trên nhiều cột</a:t>
            </a:r>
            <a:endParaRPr>
              <a:solidFill>
                <a:schemeClr val="dk1"/>
              </a:solidFill>
            </a:endParaRPr>
          </a:p>
          <a:p>
            <a:pPr indent="-317500" lvl="1" marL="914400" rtl="0" algn="l">
              <a:lnSpc>
                <a:spcPct val="150000"/>
              </a:lnSpc>
              <a:spcBef>
                <a:spcPts val="0"/>
              </a:spcBef>
              <a:spcAft>
                <a:spcPts val="0"/>
              </a:spcAft>
              <a:buSzPts val="1400"/>
              <a:buChar char="●"/>
            </a:pPr>
            <a:r>
              <a:rPr b="1" lang="en-US">
                <a:solidFill>
                  <a:schemeClr val="lt1"/>
                </a:solidFill>
              </a:rPr>
              <a:t>rowspan</a:t>
            </a:r>
            <a:r>
              <a:rPr lang="en-US">
                <a:solidFill>
                  <a:schemeClr val="dk1"/>
                </a:solidFill>
              </a:rPr>
              <a:t>: tạo ô kéo dài trên nhiều hàng</a:t>
            </a:r>
            <a:endParaRPr>
              <a:solidFill>
                <a:schemeClr val="dk1"/>
              </a:solidFill>
            </a:endParaRPr>
          </a:p>
        </p:txBody>
      </p:sp>
      <p:sp>
        <p:nvSpPr>
          <p:cNvPr id="598" name="Google Shape;598;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1"/>
          <p:cNvSpPr txBox="1"/>
          <p:nvPr>
            <p:ph idx="3" type="subTitle"/>
          </p:nvPr>
        </p:nvSpPr>
        <p:spPr>
          <a:xfrm>
            <a:off x="720000" y="1079580"/>
            <a:ext cx="7399353" cy="80758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&lt;table&gt;&lt;/table&gt; </a:t>
            </a:r>
            <a:r>
              <a:rPr lang="en-US"/>
              <a:t>dùng để tạo bảng trong HTML.</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p:txBody>
      </p:sp>
      <p:sp>
        <p:nvSpPr>
          <p:cNvPr id="604" name="Google Shape;604;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sp>
        <p:nvSpPr>
          <p:cNvPr id="605" name="Google Shape;605;p11"/>
          <p:cNvSpPr txBox="1"/>
          <p:nvPr/>
        </p:nvSpPr>
        <p:spPr>
          <a:xfrm>
            <a:off x="2088205" y="1585982"/>
            <a:ext cx="6031148" cy="3485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table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thead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STT</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Họ tên</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Số điện thoại</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thead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tbody</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1</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Le Van A</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0123456789</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2</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Nguyen Thi B</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r>
              <a:rPr b="0" i="0" lang="en-US" sz="1050" u="none" cap="none" strike="noStrike">
                <a:solidFill>
                  <a:srgbClr val="D4D4D4"/>
                </a:solidFill>
                <a:latin typeface="Consolas"/>
                <a:ea typeface="Consolas"/>
                <a:cs typeface="Consolas"/>
                <a:sym typeface="Consolas"/>
              </a:rPr>
              <a:t>0987654321</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td</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tr</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D4D4D4"/>
                </a:solidFill>
                <a:latin typeface="Consolas"/>
                <a:ea typeface="Consolas"/>
                <a:cs typeface="Consolas"/>
                <a:sym typeface="Consolas"/>
              </a:rPr>
              <a:t>      </a:t>
            </a: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tbody</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808080"/>
                </a:solidFill>
                <a:latin typeface="Consolas"/>
                <a:ea typeface="Consolas"/>
                <a:cs typeface="Consolas"/>
                <a:sym typeface="Consolas"/>
              </a:rPr>
              <a:t>&lt;/</a:t>
            </a:r>
            <a:r>
              <a:rPr b="0" i="0" lang="en-US" sz="1050" u="none" cap="none" strike="noStrike">
                <a:solidFill>
                  <a:srgbClr val="569CD6"/>
                </a:solidFill>
                <a:latin typeface="Consolas"/>
                <a:ea typeface="Consolas"/>
                <a:cs typeface="Consolas"/>
                <a:sym typeface="Consolas"/>
              </a:rPr>
              <a:t>table</a:t>
            </a:r>
            <a:r>
              <a:rPr b="0" i="0" lang="en-US" sz="1050" u="none" cap="none" strike="noStrike">
                <a:solidFill>
                  <a:srgbClr val="808080"/>
                </a:solidFill>
                <a:latin typeface="Consolas"/>
                <a:ea typeface="Consolas"/>
                <a:cs typeface="Consolas"/>
                <a:sym typeface="Consolas"/>
              </a:rPr>
              <a:t>&gt;</a:t>
            </a:r>
            <a:endParaRPr b="0" i="0" sz="1050" u="none" cap="none" strike="noStrike">
              <a:solidFill>
                <a:srgbClr val="D4D4D4"/>
              </a:solidFill>
              <a:latin typeface="Consolas"/>
              <a:ea typeface="Consolas"/>
              <a:cs typeface="Consolas"/>
              <a:sym typeface="Consolas"/>
            </a:endParaRPr>
          </a:p>
        </p:txBody>
      </p:sp>
      <p:pic>
        <p:nvPicPr>
          <p:cNvPr id="606" name="Google Shape;606;p11"/>
          <p:cNvPicPr preferRelativeResize="0"/>
          <p:nvPr/>
        </p:nvPicPr>
        <p:blipFill rotWithShape="1">
          <a:blip r:embed="rId3">
            <a:alphaModFix/>
          </a:blip>
          <a:srcRect b="0" l="0" r="0" t="0"/>
          <a:stretch/>
        </p:blipFill>
        <p:spPr>
          <a:xfrm>
            <a:off x="4953739" y="2241111"/>
            <a:ext cx="4028839" cy="18972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3"/>
          <p:cNvSpPr txBox="1"/>
          <p:nvPr>
            <p:ph idx="3" type="subTitle"/>
          </p:nvPr>
        </p:nvSpPr>
        <p:spPr>
          <a:xfrm>
            <a:off x="720000" y="1079579"/>
            <a:ext cx="7399353" cy="57270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1:</a:t>
            </a:r>
            <a:endParaRPr>
              <a:solidFill>
                <a:schemeClr val="dk1"/>
              </a:solidFill>
            </a:endParaRPr>
          </a:p>
        </p:txBody>
      </p:sp>
      <p:sp>
        <p:nvSpPr>
          <p:cNvPr id="612" name="Google Shape;612;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pic>
        <p:nvPicPr>
          <p:cNvPr id="613" name="Google Shape;613;p13"/>
          <p:cNvPicPr preferRelativeResize="0"/>
          <p:nvPr/>
        </p:nvPicPr>
        <p:blipFill rotWithShape="1">
          <a:blip r:embed="rId3">
            <a:alphaModFix/>
          </a:blip>
          <a:srcRect b="17667" l="1594" r="576" t="18366"/>
          <a:stretch/>
        </p:blipFill>
        <p:spPr>
          <a:xfrm>
            <a:off x="1032653" y="1463834"/>
            <a:ext cx="7260236" cy="2215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4"/>
          <p:cNvSpPr txBox="1"/>
          <p:nvPr>
            <p:ph idx="3" type="subTitle"/>
          </p:nvPr>
        </p:nvSpPr>
        <p:spPr>
          <a:xfrm>
            <a:off x="720000" y="1079579"/>
            <a:ext cx="7399353" cy="57270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2:</a:t>
            </a:r>
            <a:endParaRPr>
              <a:solidFill>
                <a:schemeClr val="dk1"/>
              </a:solidFill>
            </a:endParaRPr>
          </a:p>
        </p:txBody>
      </p:sp>
      <p:sp>
        <p:nvSpPr>
          <p:cNvPr id="619" name="Google Shape;619;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Thẻ &lt;table&gt; (Chèn bảng)</a:t>
            </a:r>
            <a:endParaRPr b="0"/>
          </a:p>
        </p:txBody>
      </p:sp>
      <p:pic>
        <p:nvPicPr>
          <p:cNvPr id="620" name="Google Shape;620;p14"/>
          <p:cNvPicPr preferRelativeResize="0"/>
          <p:nvPr/>
        </p:nvPicPr>
        <p:blipFill rotWithShape="1">
          <a:blip r:embed="rId3">
            <a:alphaModFix/>
          </a:blip>
          <a:srcRect b="5216" l="346" r="6006" t="733"/>
          <a:stretch/>
        </p:blipFill>
        <p:spPr>
          <a:xfrm>
            <a:off x="2157145" y="1245141"/>
            <a:ext cx="4829709" cy="38031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5"/>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Kiểu </a:t>
            </a:r>
            <a:r>
              <a:rPr b="1" lang="en-US"/>
              <a:t>&lt;ul&gt;&lt;/ul&gt; </a:t>
            </a:r>
            <a:r>
              <a:rPr lang="en-US"/>
              <a:t>(Unordered List - Không sắp xếp): Các mục con của nó sẽ không được đánh số, mà chỉ được đánh dấu bằng hình tròn.</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&lt;ul&gt;</a:t>
            </a:r>
            <a:endParaRPr/>
          </a:p>
          <a:p>
            <a:pPr indent="0" lvl="2" marL="1054100" rtl="0" algn="l">
              <a:lnSpc>
                <a:spcPct val="150000"/>
              </a:lnSpc>
              <a:spcBef>
                <a:spcPts val="0"/>
              </a:spcBef>
              <a:spcAft>
                <a:spcPts val="0"/>
              </a:spcAft>
              <a:buSzPts val="1400"/>
              <a:buNone/>
            </a:pPr>
            <a:r>
              <a:rPr b="1" lang="en-US">
                <a:solidFill>
                  <a:schemeClr val="lt1"/>
                </a:solidFill>
              </a:rPr>
              <a:t>&lt;li&gt;Mục 1&lt;/li&gt;</a:t>
            </a:r>
            <a:endParaRPr/>
          </a:p>
          <a:p>
            <a:pPr indent="0" lvl="2" marL="1054100" rtl="0" algn="l">
              <a:lnSpc>
                <a:spcPct val="150000"/>
              </a:lnSpc>
              <a:spcBef>
                <a:spcPts val="0"/>
              </a:spcBef>
              <a:spcAft>
                <a:spcPts val="0"/>
              </a:spcAft>
              <a:buSzPts val="1400"/>
              <a:buNone/>
            </a:pPr>
            <a:r>
              <a:rPr b="1" lang="en-US">
                <a:solidFill>
                  <a:schemeClr val="lt1"/>
                </a:solidFill>
              </a:rPr>
              <a:t>&lt;li&gt; Mục 2&lt;/li&gt;</a:t>
            </a:r>
            <a:endParaRPr/>
          </a:p>
          <a:p>
            <a:pPr indent="0" lvl="2" marL="1054100" rtl="0" algn="l">
              <a:lnSpc>
                <a:spcPct val="150000"/>
              </a:lnSpc>
              <a:spcBef>
                <a:spcPts val="0"/>
              </a:spcBef>
              <a:spcAft>
                <a:spcPts val="0"/>
              </a:spcAft>
              <a:buSzPts val="1400"/>
              <a:buNone/>
            </a:pPr>
            <a:r>
              <a:rPr b="1" lang="en-US">
                <a:solidFill>
                  <a:schemeClr val="lt1"/>
                </a:solidFill>
              </a:rPr>
              <a:t>&lt;li&gt; Mục 3&lt;/li&gt;</a:t>
            </a:r>
            <a:endParaRPr/>
          </a:p>
          <a:p>
            <a:pPr indent="0" lvl="1" marL="596900" rtl="0" algn="l">
              <a:lnSpc>
                <a:spcPct val="150000"/>
              </a:lnSpc>
              <a:spcBef>
                <a:spcPts val="0"/>
              </a:spcBef>
              <a:spcAft>
                <a:spcPts val="0"/>
              </a:spcAft>
              <a:buSzPts val="1400"/>
              <a:buNone/>
            </a:pPr>
            <a:r>
              <a:rPr b="1" lang="en-US">
                <a:solidFill>
                  <a:schemeClr val="lt1"/>
                </a:solidFill>
              </a:rPr>
              <a:t>&lt;/ul&gt;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&lt;ul&gt;&lt;/ul&gt; </a:t>
            </a:r>
            <a:r>
              <a:rPr lang="en-US">
                <a:solidFill>
                  <a:schemeClr val="dk1"/>
                </a:solidFill>
              </a:rPr>
              <a:t>(Unordered List): Danh sách hiển thị kiểu không được đánh số.</a:t>
            </a:r>
            <a:endParaRPr/>
          </a:p>
          <a:p>
            <a:pPr indent="-317500" lvl="1" marL="914400" rtl="0" algn="l">
              <a:lnSpc>
                <a:spcPct val="150000"/>
              </a:lnSpc>
              <a:spcBef>
                <a:spcPts val="0"/>
              </a:spcBef>
              <a:spcAft>
                <a:spcPts val="0"/>
              </a:spcAft>
              <a:buSzPts val="1400"/>
              <a:buChar char="●"/>
            </a:pPr>
            <a:r>
              <a:rPr b="1" lang="en-US">
                <a:solidFill>
                  <a:schemeClr val="lt1"/>
                </a:solidFill>
              </a:rPr>
              <a:t>&lt;li&gt;&lt;/li&gt; </a:t>
            </a:r>
            <a:r>
              <a:rPr lang="en-US">
                <a:solidFill>
                  <a:schemeClr val="dk1"/>
                </a:solidFill>
              </a:rPr>
              <a:t>(List Item): Một mục trong danh sách.</a:t>
            </a:r>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26" name="Google Shape;626;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27" name="Google Shape;627;p15"/>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ul: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6"/>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Kiểu </a:t>
            </a:r>
            <a:r>
              <a:rPr b="1" lang="en-US"/>
              <a:t>&lt;ol&gt;&lt;/ol&gt; </a:t>
            </a:r>
            <a:r>
              <a:rPr lang="en-US"/>
              <a:t>(Ordered List - Sắp xếp): Các mục con của nó được sắp xếp theo thứ tự bằng số hoặc chữ cái.</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&lt;ol&gt;</a:t>
            </a:r>
            <a:endParaRPr/>
          </a:p>
          <a:p>
            <a:pPr indent="0" lvl="2" marL="1054100" rtl="0" algn="l">
              <a:lnSpc>
                <a:spcPct val="150000"/>
              </a:lnSpc>
              <a:spcBef>
                <a:spcPts val="0"/>
              </a:spcBef>
              <a:spcAft>
                <a:spcPts val="0"/>
              </a:spcAft>
              <a:buSzPts val="1400"/>
              <a:buNone/>
            </a:pPr>
            <a:r>
              <a:rPr b="1" lang="en-US">
                <a:solidFill>
                  <a:schemeClr val="lt1"/>
                </a:solidFill>
              </a:rPr>
              <a:t>&lt;li&gt;Mục 1&lt;/li&gt;</a:t>
            </a:r>
            <a:endParaRPr/>
          </a:p>
          <a:p>
            <a:pPr indent="0" lvl="2" marL="1054100" rtl="0" algn="l">
              <a:lnSpc>
                <a:spcPct val="150000"/>
              </a:lnSpc>
              <a:spcBef>
                <a:spcPts val="0"/>
              </a:spcBef>
              <a:spcAft>
                <a:spcPts val="0"/>
              </a:spcAft>
              <a:buSzPts val="1400"/>
              <a:buNone/>
            </a:pPr>
            <a:r>
              <a:rPr b="1" lang="en-US">
                <a:solidFill>
                  <a:schemeClr val="lt1"/>
                </a:solidFill>
              </a:rPr>
              <a:t>&lt;li&gt; Mục 2&lt;/li&gt;</a:t>
            </a:r>
            <a:endParaRPr/>
          </a:p>
          <a:p>
            <a:pPr indent="0" lvl="2" marL="1054100" rtl="0" algn="l">
              <a:lnSpc>
                <a:spcPct val="150000"/>
              </a:lnSpc>
              <a:spcBef>
                <a:spcPts val="0"/>
              </a:spcBef>
              <a:spcAft>
                <a:spcPts val="0"/>
              </a:spcAft>
              <a:buSzPts val="1400"/>
              <a:buNone/>
            </a:pPr>
            <a:r>
              <a:rPr b="1" lang="en-US">
                <a:solidFill>
                  <a:schemeClr val="lt1"/>
                </a:solidFill>
              </a:rPr>
              <a:t>&lt;li&gt; Mục 3&lt;/li&gt;</a:t>
            </a:r>
            <a:endParaRPr/>
          </a:p>
          <a:p>
            <a:pPr indent="0" lvl="1" marL="596900" rtl="0" algn="l">
              <a:lnSpc>
                <a:spcPct val="150000"/>
              </a:lnSpc>
              <a:spcBef>
                <a:spcPts val="0"/>
              </a:spcBef>
              <a:spcAft>
                <a:spcPts val="0"/>
              </a:spcAft>
              <a:buSzPts val="1400"/>
              <a:buNone/>
            </a:pPr>
            <a:r>
              <a:rPr b="1" lang="en-US">
                <a:solidFill>
                  <a:schemeClr val="lt1"/>
                </a:solidFill>
              </a:rPr>
              <a:t>&lt;/ol&gt;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Ý nghĩa các thẻ:</a:t>
            </a:r>
            <a:endParaRPr/>
          </a:p>
          <a:p>
            <a:pPr indent="-317500" lvl="1" marL="914400" rtl="0" algn="l">
              <a:lnSpc>
                <a:spcPct val="150000"/>
              </a:lnSpc>
              <a:spcBef>
                <a:spcPts val="0"/>
              </a:spcBef>
              <a:spcAft>
                <a:spcPts val="0"/>
              </a:spcAft>
              <a:buSzPts val="1400"/>
              <a:buChar char="●"/>
            </a:pPr>
            <a:r>
              <a:rPr b="1" lang="en-US">
                <a:solidFill>
                  <a:schemeClr val="lt1"/>
                </a:solidFill>
              </a:rPr>
              <a:t>&lt;ul&gt;&lt;/ul&gt; </a:t>
            </a:r>
            <a:r>
              <a:rPr lang="en-US">
                <a:solidFill>
                  <a:schemeClr val="dk1"/>
                </a:solidFill>
              </a:rPr>
              <a:t>(Unordered List): Danh sách hiển thị kiểu được đánh số hoặc chữ cái.</a:t>
            </a:r>
            <a:endParaRPr/>
          </a:p>
          <a:p>
            <a:pPr indent="-317500" lvl="1" marL="914400" rtl="0" algn="l">
              <a:lnSpc>
                <a:spcPct val="150000"/>
              </a:lnSpc>
              <a:spcBef>
                <a:spcPts val="0"/>
              </a:spcBef>
              <a:spcAft>
                <a:spcPts val="0"/>
              </a:spcAft>
              <a:buSzPts val="1400"/>
              <a:buChar char="●"/>
            </a:pPr>
            <a:r>
              <a:rPr b="1" lang="en-US">
                <a:solidFill>
                  <a:schemeClr val="lt1"/>
                </a:solidFill>
              </a:rPr>
              <a:t>&lt;li&gt;&lt;/li&gt; </a:t>
            </a:r>
            <a:r>
              <a:rPr lang="en-US">
                <a:solidFill>
                  <a:schemeClr val="dk1"/>
                </a:solidFill>
              </a:rPr>
              <a:t>(List Item): Một mục trong danh sách.</a:t>
            </a:r>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33" name="Google Shape;633;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34" name="Google Shape;634;p16"/>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ol: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7"/>
          <p:cNvSpPr txBox="1"/>
          <p:nvPr>
            <p:ph idx="3" type="subTitle"/>
          </p:nvPr>
        </p:nvSpPr>
        <p:spPr>
          <a:xfrm>
            <a:off x="661634" y="1410320"/>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dành riêng cho thẻ &lt;ol&gt;&lt;/ol&gt;:</a:t>
            </a:r>
            <a:endParaRPr/>
          </a:p>
          <a:p>
            <a:pPr indent="-317500" lvl="1" marL="914400" rtl="0" algn="l">
              <a:lnSpc>
                <a:spcPct val="150000"/>
              </a:lnSpc>
              <a:spcBef>
                <a:spcPts val="0"/>
              </a:spcBef>
              <a:spcAft>
                <a:spcPts val="0"/>
              </a:spcAft>
              <a:buSzPts val="1400"/>
              <a:buChar char="●"/>
            </a:pPr>
            <a:r>
              <a:rPr b="1" lang="en-US">
                <a:solidFill>
                  <a:schemeClr val="lt1"/>
                </a:solidFill>
              </a:rPr>
              <a:t>type="1"</a:t>
            </a:r>
            <a:r>
              <a:rPr lang="en-US">
                <a:solidFill>
                  <a:schemeClr val="dk1"/>
                </a:solidFill>
              </a:rPr>
              <a:t>: Mặc định. Các mục trong danh sách sẽ được đánh dưới dạng số</a:t>
            </a:r>
            <a:endParaRPr/>
          </a:p>
          <a:p>
            <a:pPr indent="-317500" lvl="1" marL="914400" rtl="0" algn="l">
              <a:lnSpc>
                <a:spcPct val="150000"/>
              </a:lnSpc>
              <a:spcBef>
                <a:spcPts val="0"/>
              </a:spcBef>
              <a:spcAft>
                <a:spcPts val="0"/>
              </a:spcAft>
              <a:buSzPts val="1400"/>
              <a:buChar char="●"/>
            </a:pPr>
            <a:r>
              <a:rPr b="1" lang="en-US">
                <a:solidFill>
                  <a:schemeClr val="lt1"/>
                </a:solidFill>
              </a:rPr>
              <a:t>type= "A"</a:t>
            </a:r>
            <a:r>
              <a:rPr lang="en-US">
                <a:solidFill>
                  <a:schemeClr val="dk1"/>
                </a:solidFill>
              </a:rPr>
              <a:t>: Các mục trong danh sách sẽ được đánh dưới dạng chữ hoa</a:t>
            </a:r>
            <a:endParaRPr/>
          </a:p>
          <a:p>
            <a:pPr indent="-317500" lvl="1" marL="914400" rtl="0" algn="l">
              <a:lnSpc>
                <a:spcPct val="150000"/>
              </a:lnSpc>
              <a:spcBef>
                <a:spcPts val="0"/>
              </a:spcBef>
              <a:spcAft>
                <a:spcPts val="0"/>
              </a:spcAft>
              <a:buSzPts val="1400"/>
              <a:buChar char="●"/>
            </a:pPr>
            <a:r>
              <a:rPr b="1" lang="en-US">
                <a:solidFill>
                  <a:schemeClr val="lt1"/>
                </a:solidFill>
              </a:rPr>
              <a:t>type="a"</a:t>
            </a:r>
            <a:r>
              <a:rPr lang="en-US">
                <a:solidFill>
                  <a:schemeClr val="dk1"/>
                </a:solidFill>
              </a:rPr>
              <a:t>: Các mục trong danh sách sẽ được đánh dưới dạng chữ thường</a:t>
            </a:r>
            <a:endParaRPr/>
          </a:p>
          <a:p>
            <a:pPr indent="-317500" lvl="1" marL="914400" rtl="0" algn="l">
              <a:lnSpc>
                <a:spcPct val="150000"/>
              </a:lnSpc>
              <a:spcBef>
                <a:spcPts val="0"/>
              </a:spcBef>
              <a:spcAft>
                <a:spcPts val="0"/>
              </a:spcAft>
              <a:buSzPts val="1400"/>
              <a:buChar char="●"/>
            </a:pPr>
            <a:r>
              <a:rPr b="1" lang="en-US">
                <a:solidFill>
                  <a:schemeClr val="lt1"/>
                </a:solidFill>
              </a:rPr>
              <a:t>type="I"</a:t>
            </a:r>
            <a:r>
              <a:rPr lang="en-US">
                <a:solidFill>
                  <a:schemeClr val="dk1"/>
                </a:solidFill>
              </a:rPr>
              <a:t>: Các mục trong danh sách sẽ được đánh dưới dạng số La Mã viết hoa</a:t>
            </a:r>
            <a:endParaRPr/>
          </a:p>
          <a:p>
            <a:pPr indent="-317500" lvl="1" marL="914400" rtl="0" algn="l">
              <a:lnSpc>
                <a:spcPct val="150000"/>
              </a:lnSpc>
              <a:spcBef>
                <a:spcPts val="0"/>
              </a:spcBef>
              <a:spcAft>
                <a:spcPts val="0"/>
              </a:spcAft>
              <a:buSzPts val="1400"/>
              <a:buChar char="●"/>
            </a:pPr>
            <a:r>
              <a:rPr b="1" lang="en-US">
                <a:solidFill>
                  <a:schemeClr val="lt1"/>
                </a:solidFill>
              </a:rPr>
              <a:t>type="i"</a:t>
            </a:r>
            <a:r>
              <a:rPr lang="en-US">
                <a:solidFill>
                  <a:schemeClr val="dk1"/>
                </a:solidFill>
              </a:rPr>
              <a:t>: Các mục trong danh sách sẽ được đánh dưới dạng số La Mã viết thường</a:t>
            </a:r>
            <a:endParaRPr>
              <a:solidFill>
                <a:schemeClr val="dk1"/>
              </a:solidFill>
            </a:endParaRPr>
          </a:p>
        </p:txBody>
      </p:sp>
      <p:sp>
        <p:nvSpPr>
          <p:cNvPr id="640" name="Google Shape;640;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41" name="Google Shape;641;p17"/>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ol:</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Thẻ &lt;ul&gt;, &lt;ol&gt; (Chèn danh sách)</a:t>
            </a:r>
            <a:endParaRPr b="0"/>
          </a:p>
        </p:txBody>
      </p:sp>
      <p:sp>
        <p:nvSpPr>
          <p:cNvPr id="647" name="Google Shape;647;p18"/>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Ví dụ:</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pic>
        <p:nvPicPr>
          <p:cNvPr id="648" name="Google Shape;648;p18"/>
          <p:cNvPicPr preferRelativeResize="0"/>
          <p:nvPr/>
        </p:nvPicPr>
        <p:blipFill rotWithShape="1">
          <a:blip r:embed="rId3">
            <a:alphaModFix/>
          </a:blip>
          <a:srcRect b="8650" l="0" r="0" t="15256"/>
          <a:stretch/>
        </p:blipFill>
        <p:spPr>
          <a:xfrm>
            <a:off x="2559050" y="1134894"/>
            <a:ext cx="4025900" cy="39137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9"/>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Luôn luôn </a:t>
            </a:r>
            <a:r>
              <a:rPr b="1" lang="en-US">
                <a:solidFill>
                  <a:schemeClr val="lt1"/>
                </a:solidFill>
              </a:rPr>
              <a:t>bắt đầu trên một dòng mới</a:t>
            </a:r>
            <a:r>
              <a:rPr lang="en-US"/>
              <a:t>, và trình duyệt sẽ tự động thêm khoảng trống trước và sau element.</a:t>
            </a:r>
            <a:endParaRPr/>
          </a:p>
          <a:p>
            <a:pPr indent="-317500" lvl="0" marL="457200" rtl="0" algn="l">
              <a:lnSpc>
                <a:spcPct val="150000"/>
              </a:lnSpc>
              <a:spcBef>
                <a:spcPts val="0"/>
              </a:spcBef>
              <a:spcAft>
                <a:spcPts val="0"/>
              </a:spcAft>
              <a:buSzPts val="1400"/>
              <a:buChar char="●"/>
            </a:pPr>
            <a:r>
              <a:rPr lang="en-US"/>
              <a:t>Luôn luôn </a:t>
            </a:r>
            <a:r>
              <a:rPr b="1" lang="en-US">
                <a:solidFill>
                  <a:schemeClr val="lt1"/>
                </a:solidFill>
              </a:rPr>
              <a:t>chiếm toàn bộ chiều rộng</a:t>
            </a:r>
            <a:r>
              <a:rPr lang="en-US"/>
              <a:t> có sẵn.</a:t>
            </a:r>
            <a:endParaRPr/>
          </a:p>
          <a:p>
            <a:pPr indent="-317500" lvl="0" marL="457200" rtl="0" algn="l">
              <a:lnSpc>
                <a:spcPct val="150000"/>
              </a:lnSpc>
              <a:spcBef>
                <a:spcPts val="0"/>
              </a:spcBef>
              <a:spcAft>
                <a:spcPts val="0"/>
              </a:spcAft>
              <a:buSzPts val="1400"/>
              <a:buChar char="●"/>
            </a:pPr>
            <a:r>
              <a:rPr lang="en-US"/>
              <a:t>Một số thẻ dạng block:</a:t>
            </a:r>
            <a:endParaRPr/>
          </a:p>
          <a:p>
            <a:pPr indent="0" lvl="0" marL="139700" rtl="0" algn="l">
              <a:lnSpc>
                <a:spcPct val="150000"/>
              </a:lnSpc>
              <a:spcBef>
                <a:spcPts val="0"/>
              </a:spcBef>
              <a:spcAft>
                <a:spcPts val="0"/>
              </a:spcAft>
              <a:buSzPts val="1400"/>
              <a:buNone/>
            </a:pPr>
            <a:r>
              <a:rPr lang="en-US"/>
              <a:t>&lt;address&gt;, &lt;article&gt;, &lt;aside&gt;, &lt;blockquote&gt;, &lt;canvas&gt;, &lt;dd&gt;, </a:t>
            </a:r>
            <a:r>
              <a:rPr b="1" lang="en-US">
                <a:solidFill>
                  <a:schemeClr val="lt1"/>
                </a:solidFill>
              </a:rPr>
              <a:t>&lt;div&gt;</a:t>
            </a:r>
            <a:r>
              <a:rPr lang="en-US"/>
              <a:t>, &lt;dl&gt;, &lt;dt&gt;, &lt;fieldset&gt;, &lt;figcaption&gt;, &lt;figure&gt;, </a:t>
            </a:r>
            <a:r>
              <a:rPr b="1" lang="en-US">
                <a:solidFill>
                  <a:schemeClr val="lt1"/>
                </a:solidFill>
              </a:rPr>
              <a:t>&lt;footer&gt;</a:t>
            </a:r>
            <a:r>
              <a:rPr lang="en-US"/>
              <a:t>, </a:t>
            </a:r>
            <a:r>
              <a:rPr b="1" lang="en-US">
                <a:solidFill>
                  <a:schemeClr val="lt1"/>
                </a:solidFill>
              </a:rPr>
              <a:t>&lt;form&gt;</a:t>
            </a:r>
            <a:r>
              <a:rPr lang="en-US"/>
              <a:t>, </a:t>
            </a:r>
            <a:r>
              <a:rPr b="1" lang="en-US">
                <a:solidFill>
                  <a:schemeClr val="lt1"/>
                </a:solidFill>
              </a:rPr>
              <a:t>&lt;h1&gt; - &lt;h6&gt;</a:t>
            </a:r>
            <a:r>
              <a:rPr lang="en-US"/>
              <a:t>, </a:t>
            </a:r>
            <a:r>
              <a:rPr b="1" lang="en-US">
                <a:solidFill>
                  <a:schemeClr val="lt1"/>
                </a:solidFill>
              </a:rPr>
              <a:t>&lt;header&gt;</a:t>
            </a:r>
            <a:r>
              <a:rPr lang="en-US"/>
              <a:t>, </a:t>
            </a:r>
            <a:r>
              <a:rPr b="1" lang="en-US">
                <a:solidFill>
                  <a:schemeClr val="lt1"/>
                </a:solidFill>
              </a:rPr>
              <a:t>&lt;hr&gt;</a:t>
            </a:r>
            <a:r>
              <a:rPr lang="en-US"/>
              <a:t>, </a:t>
            </a:r>
            <a:r>
              <a:rPr b="1" lang="en-US">
                <a:solidFill>
                  <a:schemeClr val="lt1"/>
                </a:solidFill>
              </a:rPr>
              <a:t>&lt;li&gt;</a:t>
            </a:r>
            <a:r>
              <a:rPr lang="en-US"/>
              <a:t>, </a:t>
            </a:r>
            <a:r>
              <a:rPr b="1" lang="en-US">
                <a:solidFill>
                  <a:schemeClr val="lt1"/>
                </a:solidFill>
              </a:rPr>
              <a:t>&lt;main&gt;</a:t>
            </a:r>
            <a:r>
              <a:rPr lang="en-US"/>
              <a:t>, </a:t>
            </a:r>
            <a:r>
              <a:rPr b="1" lang="en-US">
                <a:solidFill>
                  <a:schemeClr val="lt1"/>
                </a:solidFill>
              </a:rPr>
              <a:t>&lt;nav&gt;</a:t>
            </a:r>
            <a:r>
              <a:rPr lang="en-US"/>
              <a:t>, &lt;noscript&gt;, </a:t>
            </a:r>
            <a:r>
              <a:rPr b="1" lang="en-US">
                <a:solidFill>
                  <a:schemeClr val="lt1"/>
                </a:solidFill>
              </a:rPr>
              <a:t>&lt;ol&gt;</a:t>
            </a:r>
            <a:r>
              <a:rPr lang="en-US"/>
              <a:t>, </a:t>
            </a:r>
            <a:r>
              <a:rPr b="1" lang="en-US">
                <a:solidFill>
                  <a:schemeClr val="lt1"/>
                </a:solidFill>
              </a:rPr>
              <a:t>&lt;p&gt;</a:t>
            </a:r>
            <a:r>
              <a:rPr lang="en-US"/>
              <a:t>, &lt;pre&gt;, </a:t>
            </a:r>
            <a:r>
              <a:rPr b="1" lang="en-US">
                <a:solidFill>
                  <a:schemeClr val="lt1"/>
                </a:solidFill>
              </a:rPr>
              <a:t>&lt;section&gt;</a:t>
            </a:r>
            <a:r>
              <a:rPr lang="en-US"/>
              <a:t>, </a:t>
            </a:r>
            <a:r>
              <a:rPr b="1" lang="en-US">
                <a:solidFill>
                  <a:schemeClr val="lt1"/>
                </a:solidFill>
              </a:rPr>
              <a:t>&lt;table&gt;</a:t>
            </a:r>
            <a:r>
              <a:rPr lang="en-US"/>
              <a:t>, &lt;tfoot&gt;, </a:t>
            </a:r>
            <a:r>
              <a:rPr b="1" lang="en-US">
                <a:solidFill>
                  <a:schemeClr val="lt1"/>
                </a:solidFill>
              </a:rPr>
              <a:t>&lt;ul&gt;</a:t>
            </a:r>
            <a:r>
              <a:rPr lang="en-US"/>
              <a:t>.</a:t>
            </a:r>
            <a:endParaRPr>
              <a:solidFill>
                <a:schemeClr val="dk1"/>
              </a:solidFill>
            </a:endParaRPr>
          </a:p>
        </p:txBody>
      </p:sp>
      <p:sp>
        <p:nvSpPr>
          <p:cNvPr id="654" name="Google Shape;654;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55" name="Google Shape;655;p19"/>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block (khối):</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980211"/>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&lt;a&gt;  (Chèn link)</a:t>
            </a:r>
            <a:endParaRPr sz="1600"/>
          </a:p>
        </p:txBody>
      </p:sp>
      <p:sp>
        <p:nvSpPr>
          <p:cNvPr id="527" name="Google Shape;527;p2"/>
          <p:cNvSpPr txBox="1"/>
          <p:nvPr>
            <p:ph idx="2" type="subTitle"/>
          </p:nvPr>
        </p:nvSpPr>
        <p:spPr>
          <a:xfrm>
            <a:off x="5511274" y="952613"/>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800"/>
              <a:t>Thẻ </a:t>
            </a:r>
            <a:r>
              <a:rPr lang="en-US"/>
              <a:t>&lt;img&gt; (</a:t>
            </a:r>
            <a:r>
              <a:rPr lang="en-US" sz="1800"/>
              <a:t>Chèn ảnh)</a:t>
            </a:r>
            <a:endParaRPr/>
          </a:p>
        </p:txBody>
      </p:sp>
      <p:sp>
        <p:nvSpPr>
          <p:cNvPr id="528" name="Google Shape;528;p2"/>
          <p:cNvSpPr txBox="1"/>
          <p:nvPr>
            <p:ph idx="3" type="subTitle"/>
          </p:nvPr>
        </p:nvSpPr>
        <p:spPr>
          <a:xfrm>
            <a:off x="1701987" y="1751012"/>
            <a:ext cx="2907900" cy="630379"/>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File Paths (Đường dẫn)</a:t>
            </a:r>
            <a:endParaRPr sz="1600"/>
          </a:p>
        </p:txBody>
      </p:sp>
      <p:sp>
        <p:nvSpPr>
          <p:cNvPr id="529" name="Google Shape;529;p2"/>
          <p:cNvSpPr txBox="1"/>
          <p:nvPr>
            <p:ph idx="4" type="subTitle"/>
          </p:nvPr>
        </p:nvSpPr>
        <p:spPr>
          <a:xfrm>
            <a:off x="5511275" y="1751012"/>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&lt;video&gt; (Chèn video)</a:t>
            </a:r>
            <a:endParaRPr sz="1600"/>
          </a:p>
        </p:txBody>
      </p:sp>
      <p:sp>
        <p:nvSpPr>
          <p:cNvPr id="530" name="Google Shape;530;p2"/>
          <p:cNvSpPr txBox="1"/>
          <p:nvPr>
            <p:ph idx="5" type="subTitle"/>
          </p:nvPr>
        </p:nvSpPr>
        <p:spPr>
          <a:xfrm>
            <a:off x="1701987" y="2582334"/>
            <a:ext cx="2907900" cy="641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&lt;audio&gt; (Chèn audio)</a:t>
            </a:r>
            <a:endParaRPr sz="1600"/>
          </a:p>
        </p:txBody>
      </p:sp>
      <p:sp>
        <p:nvSpPr>
          <p:cNvPr id="531" name="Google Shape;531;p2"/>
          <p:cNvSpPr txBox="1"/>
          <p:nvPr>
            <p:ph idx="6" type="subTitle"/>
          </p:nvPr>
        </p:nvSpPr>
        <p:spPr>
          <a:xfrm>
            <a:off x="5511275" y="2530361"/>
            <a:ext cx="2907900" cy="696602"/>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Thẻ &lt;table&gt; (Chèn bảng)</a:t>
            </a:r>
            <a:endParaRPr sz="1600"/>
          </a:p>
        </p:txBody>
      </p:sp>
      <p:sp>
        <p:nvSpPr>
          <p:cNvPr id="532" name="Google Shape;532;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06</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05</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7" name="Google Shape;537;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8" name="Google Shape;538;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
        <p:nvSpPr>
          <p:cNvPr id="539" name="Google Shape;539;p2"/>
          <p:cNvSpPr txBox="1"/>
          <p:nvPr/>
        </p:nvSpPr>
        <p:spPr>
          <a:xfrm>
            <a:off x="1701987" y="3388237"/>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Thẻ &lt;ul&gt;, &lt;ol&gt; (Chèn danh sách)</a:t>
            </a:r>
            <a:endParaRPr b="0" i="0" sz="1400" u="none" cap="none" strike="noStrike">
              <a:solidFill>
                <a:srgbClr val="000000"/>
              </a:solidFill>
              <a:latin typeface="Arial"/>
              <a:ea typeface="Arial"/>
              <a:cs typeface="Arial"/>
              <a:sym typeface="Arial"/>
            </a:endParaRPr>
          </a:p>
        </p:txBody>
      </p:sp>
      <p:sp>
        <p:nvSpPr>
          <p:cNvPr id="540" name="Google Shape;540;p2"/>
          <p:cNvSpPr txBox="1"/>
          <p:nvPr/>
        </p:nvSpPr>
        <p:spPr>
          <a:xfrm>
            <a:off x="5511274" y="3521887"/>
            <a:ext cx="2907900" cy="696602"/>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Phân biệt kiểu hiển thị của element: block và inline</a:t>
            </a:r>
            <a:endParaRPr b="0" i="0" sz="1400" u="none" cap="none" strike="noStrike">
              <a:solidFill>
                <a:srgbClr val="000000"/>
              </a:solidFill>
              <a:latin typeface="Arial"/>
              <a:ea typeface="Arial"/>
              <a:cs typeface="Arial"/>
              <a:sym typeface="Arial"/>
            </a:endParaRPr>
          </a:p>
        </p:txBody>
      </p:sp>
      <p:sp>
        <p:nvSpPr>
          <p:cNvPr id="541" name="Google Shape;541;p2"/>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08</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2" name="Google Shape;542;p2"/>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07</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3" name="Google Shape;543;p2"/>
          <p:cNvSpPr txBox="1"/>
          <p:nvPr/>
        </p:nvSpPr>
        <p:spPr>
          <a:xfrm>
            <a:off x="1701987" y="4163289"/>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Class và Id</a:t>
            </a:r>
            <a:endParaRPr b="0" i="0" sz="1400" u="none" cap="none" strike="noStrike">
              <a:solidFill>
                <a:srgbClr val="000000"/>
              </a:solidFill>
              <a:latin typeface="Arial"/>
              <a:ea typeface="Arial"/>
              <a:cs typeface="Arial"/>
              <a:sym typeface="Arial"/>
            </a:endParaRPr>
          </a:p>
        </p:txBody>
      </p:sp>
      <p:sp>
        <p:nvSpPr>
          <p:cNvPr id="544" name="Google Shape;544;p2"/>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09</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0"/>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Không bắt đầu trên một dòng mới</a:t>
            </a:r>
            <a:r>
              <a:rPr lang="en-US"/>
              <a:t>, chiều rộng bằng với chiều rộng của element đó.</a:t>
            </a:r>
            <a:endParaRPr/>
          </a:p>
          <a:p>
            <a:pPr indent="-317500" lvl="0" marL="457200" rtl="0" algn="l">
              <a:lnSpc>
                <a:spcPct val="150000"/>
              </a:lnSpc>
              <a:spcBef>
                <a:spcPts val="0"/>
              </a:spcBef>
              <a:spcAft>
                <a:spcPts val="0"/>
              </a:spcAft>
              <a:buSzPts val="1400"/>
              <a:buChar char="●"/>
            </a:pPr>
            <a:r>
              <a:rPr lang="en-US"/>
              <a:t>Một số thẻ dạng inline:</a:t>
            </a:r>
            <a:endParaRPr/>
          </a:p>
          <a:p>
            <a:pPr indent="0" lvl="0" marL="139700" rtl="0" algn="l">
              <a:lnSpc>
                <a:spcPct val="150000"/>
              </a:lnSpc>
              <a:spcBef>
                <a:spcPts val="0"/>
              </a:spcBef>
              <a:spcAft>
                <a:spcPts val="0"/>
              </a:spcAft>
              <a:buSzPts val="1400"/>
              <a:buNone/>
            </a:pPr>
            <a:r>
              <a:rPr b="1" lang="en-US">
                <a:solidFill>
                  <a:schemeClr val="lt1"/>
                </a:solidFill>
              </a:rPr>
              <a:t>&lt;a&gt;</a:t>
            </a:r>
            <a:r>
              <a:rPr lang="en-US"/>
              <a:t>, &lt;abbr&gt;, &lt;acronym&gt;, </a:t>
            </a:r>
            <a:r>
              <a:rPr b="1" lang="en-US">
                <a:solidFill>
                  <a:schemeClr val="lt1"/>
                </a:solidFill>
              </a:rPr>
              <a:t>&lt;b&gt;</a:t>
            </a:r>
            <a:r>
              <a:rPr lang="en-US"/>
              <a:t>, &lt;bdo&gt;, &lt;big&gt;, </a:t>
            </a:r>
            <a:r>
              <a:rPr b="1" lang="en-US">
                <a:solidFill>
                  <a:schemeClr val="lt1"/>
                </a:solidFill>
              </a:rPr>
              <a:t>&lt;br&gt;</a:t>
            </a:r>
            <a:r>
              <a:rPr lang="en-US"/>
              <a:t>, </a:t>
            </a:r>
            <a:r>
              <a:rPr b="1" lang="en-US">
                <a:solidFill>
                  <a:schemeClr val="lt1"/>
                </a:solidFill>
              </a:rPr>
              <a:t>&lt;button&gt;</a:t>
            </a:r>
            <a:r>
              <a:rPr lang="en-US"/>
              <a:t>, &lt;cite&gt;, &lt;code&gt;, </a:t>
            </a:r>
            <a:r>
              <a:rPr b="1" lang="en-US">
                <a:solidFill>
                  <a:schemeClr val="lt1"/>
                </a:solidFill>
              </a:rPr>
              <a:t>&lt;em&gt;</a:t>
            </a:r>
            <a:r>
              <a:rPr lang="en-US"/>
              <a:t>, </a:t>
            </a:r>
            <a:r>
              <a:rPr b="1" lang="en-US">
                <a:solidFill>
                  <a:schemeClr val="lt1"/>
                </a:solidFill>
              </a:rPr>
              <a:t>&lt;i&gt;</a:t>
            </a:r>
            <a:r>
              <a:rPr lang="en-US"/>
              <a:t>, </a:t>
            </a:r>
            <a:r>
              <a:rPr b="1" lang="en-US">
                <a:solidFill>
                  <a:schemeClr val="lt1"/>
                </a:solidFill>
              </a:rPr>
              <a:t>&lt;img&gt;</a:t>
            </a:r>
            <a:r>
              <a:rPr lang="en-US"/>
              <a:t>, </a:t>
            </a:r>
            <a:r>
              <a:rPr b="1" lang="en-US">
                <a:solidFill>
                  <a:schemeClr val="lt1"/>
                </a:solidFill>
              </a:rPr>
              <a:t>&lt;input&gt;</a:t>
            </a:r>
            <a:r>
              <a:rPr lang="en-US"/>
              <a:t>, &lt;kbd&gt;, </a:t>
            </a:r>
            <a:r>
              <a:rPr b="1" lang="en-US">
                <a:solidFill>
                  <a:schemeClr val="lt1"/>
                </a:solidFill>
              </a:rPr>
              <a:t>&lt;label&gt;</a:t>
            </a:r>
            <a:r>
              <a:rPr lang="en-US"/>
              <a:t>, &lt;map&gt;, &lt;object&gt;, &lt;output&gt;, &lt;q&gt;, &lt;samp&gt;, &lt;script&gt;, </a:t>
            </a:r>
            <a:r>
              <a:rPr b="1" lang="en-US">
                <a:solidFill>
                  <a:schemeClr val="lt1"/>
                </a:solidFill>
              </a:rPr>
              <a:t>&lt;select&gt;</a:t>
            </a:r>
            <a:r>
              <a:rPr lang="en-US"/>
              <a:t>, &lt;small&gt;, </a:t>
            </a:r>
            <a:r>
              <a:rPr b="1" lang="en-US">
                <a:solidFill>
                  <a:schemeClr val="lt1"/>
                </a:solidFill>
              </a:rPr>
              <a:t>&lt;span&gt;</a:t>
            </a:r>
            <a:r>
              <a:rPr lang="en-US"/>
              <a:t>, </a:t>
            </a:r>
            <a:r>
              <a:rPr b="1" lang="en-US">
                <a:solidFill>
                  <a:schemeClr val="lt1"/>
                </a:solidFill>
              </a:rPr>
              <a:t>&lt;strong&gt;</a:t>
            </a:r>
            <a:r>
              <a:rPr lang="en-US"/>
              <a:t>, &lt;sub&gt;, &lt;sup&gt;, </a:t>
            </a:r>
            <a:r>
              <a:rPr b="1" lang="en-US">
                <a:solidFill>
                  <a:schemeClr val="lt1"/>
                </a:solidFill>
              </a:rPr>
              <a:t>&lt;textarea&gt;</a:t>
            </a:r>
            <a:r>
              <a:rPr lang="en-US"/>
              <a:t>, &lt;time&gt;, &lt;tt&gt;, &lt;var&gt;.</a:t>
            </a:r>
            <a:endParaRPr>
              <a:solidFill>
                <a:schemeClr val="dk1"/>
              </a:solidFill>
            </a:endParaRPr>
          </a:p>
        </p:txBody>
      </p:sp>
      <p:sp>
        <p:nvSpPr>
          <p:cNvPr id="661" name="Google Shape;661;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62" name="Google Shape;662;p20"/>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Kiểu inline (nội tuyến - trong hàng):</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21"/>
          <p:cNvSpPr txBox="1"/>
          <p:nvPr>
            <p:ph idx="3" type="subTitle"/>
          </p:nvPr>
        </p:nvSpPr>
        <p:spPr>
          <a:xfrm>
            <a:off x="661634" y="1410320"/>
            <a:ext cx="7704000"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Khi sử dụng cần nhớ quy tắc đảm bảo mô hình nội dung của HTML:</a:t>
            </a:r>
            <a:endParaRPr/>
          </a:p>
          <a:p>
            <a:pPr indent="-317500" lvl="1" marL="914400" rtl="0" algn="l">
              <a:lnSpc>
                <a:spcPct val="150000"/>
              </a:lnSpc>
              <a:spcBef>
                <a:spcPts val="0"/>
              </a:spcBef>
              <a:spcAft>
                <a:spcPts val="0"/>
              </a:spcAft>
              <a:buSzPts val="1400"/>
              <a:buChar char="●"/>
            </a:pPr>
            <a:r>
              <a:rPr lang="en-US"/>
              <a:t>Phần tử cấp độ </a:t>
            </a:r>
            <a:r>
              <a:rPr b="1" lang="en-US">
                <a:solidFill>
                  <a:schemeClr val="lt1"/>
                </a:solidFill>
              </a:rPr>
              <a:t>inline</a:t>
            </a:r>
            <a:r>
              <a:rPr lang="en-US"/>
              <a:t> </a:t>
            </a:r>
            <a:r>
              <a:rPr b="1" lang="en-US">
                <a:solidFill>
                  <a:schemeClr val="lt1"/>
                </a:solidFill>
              </a:rPr>
              <a:t>không được chứa </a:t>
            </a:r>
            <a:r>
              <a:rPr lang="en-US"/>
              <a:t>phần tử cấp độ </a:t>
            </a:r>
            <a:r>
              <a:rPr b="1" lang="en-US">
                <a:solidFill>
                  <a:schemeClr val="lt1"/>
                </a:solidFill>
              </a:rPr>
              <a:t>block</a:t>
            </a:r>
            <a:endParaRPr b="1">
              <a:solidFill>
                <a:schemeClr val="lt1"/>
              </a:solidFill>
            </a:endParaRPr>
          </a:p>
          <a:p>
            <a:pPr indent="-317500" lvl="1" marL="914400" rtl="0" algn="l">
              <a:lnSpc>
                <a:spcPct val="150000"/>
              </a:lnSpc>
              <a:spcBef>
                <a:spcPts val="0"/>
              </a:spcBef>
              <a:spcAft>
                <a:spcPts val="0"/>
              </a:spcAft>
              <a:buSzPts val="1400"/>
              <a:buChar char="●"/>
            </a:pPr>
            <a:r>
              <a:rPr lang="en-US">
                <a:solidFill>
                  <a:schemeClr val="dk1"/>
                </a:solidFill>
              </a:rPr>
              <a:t>I</a:t>
            </a:r>
            <a:r>
              <a:rPr lang="en-US"/>
              <a:t>nline chỉ chứa dữ liệu hoặc các phần tử inline khác.</a:t>
            </a:r>
            <a:endParaRPr/>
          </a:p>
          <a:p>
            <a:pPr indent="-317500" lvl="1" marL="914400" rtl="0" algn="l">
              <a:lnSpc>
                <a:spcPct val="150000"/>
              </a:lnSpc>
              <a:spcBef>
                <a:spcPts val="0"/>
              </a:spcBef>
              <a:spcAft>
                <a:spcPts val="0"/>
              </a:spcAft>
              <a:buSzPts val="1400"/>
              <a:buChar char="●"/>
            </a:pPr>
            <a:r>
              <a:rPr lang="en-US"/>
              <a:t>Phần tử block thì được chứa các phần tử block, inline, dữ liệu.</a:t>
            </a:r>
            <a:endParaRPr/>
          </a:p>
          <a:p>
            <a:pPr indent="-317500" lvl="1" marL="914400" rtl="0" algn="l">
              <a:lnSpc>
                <a:spcPct val="150000"/>
              </a:lnSpc>
              <a:spcBef>
                <a:spcPts val="0"/>
              </a:spcBef>
              <a:spcAft>
                <a:spcPts val="0"/>
              </a:spcAft>
              <a:buSzPts val="1400"/>
              <a:buChar char="●"/>
            </a:pPr>
            <a:r>
              <a:rPr lang="en-US"/>
              <a:t>Có trường hợp </a:t>
            </a:r>
            <a:r>
              <a:rPr b="1" lang="en-US">
                <a:solidFill>
                  <a:schemeClr val="lt1"/>
                </a:solidFill>
              </a:rPr>
              <a:t>ngoại lệ </a:t>
            </a:r>
            <a:r>
              <a:rPr lang="en-US"/>
              <a:t>là thẻ &lt;a&gt; (kiểu inline) nhưng có thể chứa phần tử kiểu block.</a:t>
            </a:r>
            <a:endParaRPr>
              <a:solidFill>
                <a:schemeClr val="dk1"/>
              </a:solidFill>
            </a:endParaRPr>
          </a:p>
        </p:txBody>
      </p:sp>
      <p:sp>
        <p:nvSpPr>
          <p:cNvPr id="668" name="Google Shape;668;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Phân biệt kiểu hiển thị của element: block và inline</a:t>
            </a:r>
            <a:endParaRPr b="0"/>
          </a:p>
        </p:txBody>
      </p:sp>
      <p:sp>
        <p:nvSpPr>
          <p:cNvPr id="669" name="Google Shape;669;p21"/>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Lưu ý:</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22"/>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class dùng để xác định một hoặc nhiều tên lớp cho phần tử HTML. Tên lớp có thể dùng trong CSS hoặc JavaScript để thực hiện một số tác vụ nhất định cho phần tử có tên lớp đó.</a:t>
            </a:r>
            <a:endParaRPr/>
          </a:p>
          <a:p>
            <a:pPr indent="-317500" lvl="1" marL="914400" rtl="0" algn="l">
              <a:lnSpc>
                <a:spcPct val="150000"/>
              </a:lnSpc>
              <a:spcBef>
                <a:spcPts val="0"/>
              </a:spcBef>
              <a:spcAft>
                <a:spcPts val="0"/>
              </a:spcAft>
              <a:buSzPts val="1400"/>
              <a:buChar char="●"/>
            </a:pPr>
            <a:r>
              <a:rPr lang="en-US">
                <a:solidFill>
                  <a:schemeClr val="dk1"/>
                </a:solidFill>
              </a:rPr>
              <a:t>Một class có thể áp dụng cho được nhiều element, và các element này không nhất thiết phải cùng loại thẻ.</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Một element có thể thêm được nhiều class.</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Thuộc tính class có thể được sử dụng trên bất kỳ phần tử HTML nào.</a:t>
            </a:r>
            <a:endParaRPr/>
          </a:p>
          <a:p>
            <a:pPr indent="-317500" lvl="1" marL="914400" rtl="0" algn="l">
              <a:lnSpc>
                <a:spcPct val="150000"/>
              </a:lnSpc>
              <a:spcBef>
                <a:spcPts val="0"/>
              </a:spcBef>
              <a:spcAft>
                <a:spcPts val="0"/>
              </a:spcAft>
              <a:buSzPts val="1400"/>
              <a:buChar char="●"/>
            </a:pPr>
            <a:r>
              <a:rPr lang="en-US">
                <a:solidFill>
                  <a:schemeClr val="dk1"/>
                </a:solidFill>
              </a:rPr>
              <a:t>Tên lớp có phân biệt chữ hoa chữ thường.</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675" name="Google Shape;675;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76" name="Google Shape;676;p22"/>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3"/>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 id dùng để xác định một id duy nhất cho một element.</a:t>
            </a:r>
            <a:endParaRPr/>
          </a:p>
          <a:p>
            <a:pPr indent="-317500" lvl="1" marL="914400" rtl="0" algn="l">
              <a:lnSpc>
                <a:spcPct val="150000"/>
              </a:lnSpc>
              <a:spcBef>
                <a:spcPts val="0"/>
              </a:spcBef>
              <a:spcAft>
                <a:spcPts val="0"/>
              </a:spcAft>
              <a:buSzPts val="1400"/>
              <a:buChar char="●"/>
            </a:pPr>
            <a:r>
              <a:rPr lang="en-US">
                <a:solidFill>
                  <a:schemeClr val="dk1"/>
                </a:solidFill>
              </a:rPr>
              <a:t>Trong một trang các element không được phép trùng tên của id.</a:t>
            </a:r>
            <a:endParaRPr>
              <a:solidFill>
                <a:schemeClr val="dk1"/>
              </a:solidFill>
            </a:endParaRPr>
          </a:p>
          <a:p>
            <a:pPr indent="-317500" lvl="1" marL="914400" rtl="0" algn="l">
              <a:lnSpc>
                <a:spcPct val="150000"/>
              </a:lnSpc>
              <a:spcBef>
                <a:spcPts val="0"/>
              </a:spcBef>
              <a:spcAft>
                <a:spcPts val="0"/>
              </a:spcAft>
              <a:buSzPts val="1400"/>
              <a:buChar char="●"/>
            </a:pPr>
            <a:r>
              <a:rPr lang="en-US">
                <a:solidFill>
                  <a:schemeClr val="dk1"/>
                </a:solidFill>
              </a:rPr>
              <a:t>Tên id có thể dùng trong CSS hoặc JavaScript để thực hiện một số tác vụ nhất định cho phần tử có tên id đó.</a:t>
            </a:r>
            <a:endParaRPr/>
          </a:p>
          <a:p>
            <a:pPr indent="-317500" lvl="1" marL="914400" rtl="0" algn="l">
              <a:lnSpc>
                <a:spcPct val="150000"/>
              </a:lnSpc>
              <a:spcBef>
                <a:spcPts val="0"/>
              </a:spcBef>
              <a:spcAft>
                <a:spcPts val="0"/>
              </a:spcAft>
              <a:buSzPts val="1400"/>
              <a:buChar char="●"/>
            </a:pPr>
            <a:r>
              <a:rPr lang="en-US">
                <a:solidFill>
                  <a:schemeClr val="dk1"/>
                </a:solidFill>
              </a:rPr>
              <a:t>Tên id có phân biệt chữ hoa chữ thường.</a:t>
            </a:r>
            <a:endParaRPr/>
          </a:p>
          <a:p>
            <a:pPr indent="-317500" lvl="1" marL="914400" rtl="0" algn="l">
              <a:lnSpc>
                <a:spcPct val="150000"/>
              </a:lnSpc>
              <a:spcBef>
                <a:spcPts val="0"/>
              </a:spcBef>
              <a:spcAft>
                <a:spcPts val="0"/>
              </a:spcAft>
              <a:buSzPts val="1400"/>
              <a:buChar char="●"/>
            </a:pPr>
            <a:r>
              <a:rPr lang="en-US">
                <a:solidFill>
                  <a:schemeClr val="dk1"/>
                </a:solidFill>
              </a:rPr>
              <a:t>Lưu ý: Tên id phải chứa ít nhất một ký tự, không được bắt đầu bằng số và không được chứa khoảng trắng (dấu cách, tab,...).</a:t>
            </a:r>
            <a:endParaRPr/>
          </a:p>
        </p:txBody>
      </p:sp>
      <p:sp>
        <p:nvSpPr>
          <p:cNvPr id="682" name="Google Shape;682;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83" name="Google Shape;683;p23"/>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Id:</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4"/>
          <p:cNvSpPr txBox="1"/>
          <p:nvPr>
            <p:ph idx="3" type="subTitle"/>
          </p:nvPr>
        </p:nvSpPr>
        <p:spPr>
          <a:xfrm>
            <a:off x="661633" y="1410320"/>
            <a:ext cx="7950587"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Các ký tự là chữ cái viết thường: </a:t>
            </a:r>
            <a:r>
              <a:rPr b="1" lang="en-US">
                <a:solidFill>
                  <a:schemeClr val="lt1"/>
                </a:solidFill>
              </a:rPr>
              <a:t>từ a →z</a:t>
            </a:r>
            <a:endParaRPr/>
          </a:p>
          <a:p>
            <a:pPr indent="-317500" lvl="0" marL="457200" rtl="0" algn="l">
              <a:lnSpc>
                <a:spcPct val="150000"/>
              </a:lnSpc>
              <a:spcBef>
                <a:spcPts val="0"/>
              </a:spcBef>
              <a:spcAft>
                <a:spcPts val="0"/>
              </a:spcAft>
              <a:buSzPts val="1400"/>
              <a:buChar char="●"/>
            </a:pPr>
            <a:r>
              <a:rPr lang="en-US"/>
              <a:t>Các ký tự là chữ cái viết hoa: </a:t>
            </a:r>
            <a:r>
              <a:rPr b="1" lang="en-US">
                <a:solidFill>
                  <a:schemeClr val="lt1"/>
                </a:solidFill>
              </a:rPr>
              <a:t>từ A → Z</a:t>
            </a:r>
            <a:endParaRPr/>
          </a:p>
          <a:p>
            <a:pPr indent="-317500" lvl="0" marL="457200" rtl="0" algn="l">
              <a:lnSpc>
                <a:spcPct val="150000"/>
              </a:lnSpc>
              <a:spcBef>
                <a:spcPts val="0"/>
              </a:spcBef>
              <a:spcAft>
                <a:spcPts val="0"/>
              </a:spcAft>
              <a:buSzPts val="1400"/>
              <a:buChar char="●"/>
            </a:pPr>
            <a:r>
              <a:rPr lang="en-US"/>
              <a:t>Các ký tự là chữ số: </a:t>
            </a:r>
            <a:r>
              <a:rPr b="1" lang="en-US">
                <a:solidFill>
                  <a:schemeClr val="lt1"/>
                </a:solidFill>
              </a:rPr>
              <a:t>từ 0 → 9</a:t>
            </a:r>
            <a:endParaRPr/>
          </a:p>
          <a:p>
            <a:pPr indent="-317500" lvl="0" marL="457200" rtl="0" algn="l">
              <a:lnSpc>
                <a:spcPct val="150000"/>
              </a:lnSpc>
              <a:spcBef>
                <a:spcPts val="0"/>
              </a:spcBef>
              <a:spcAft>
                <a:spcPts val="0"/>
              </a:spcAft>
              <a:buSzPts val="1400"/>
              <a:buChar char="●"/>
            </a:pPr>
            <a:r>
              <a:rPr lang="en-US"/>
              <a:t>Dấu gạch dưới: </a:t>
            </a:r>
            <a:r>
              <a:rPr b="1" lang="en-US">
                <a:solidFill>
                  <a:schemeClr val="lt1"/>
                </a:solidFill>
              </a:rPr>
              <a:t>_</a:t>
            </a:r>
            <a:endParaRPr/>
          </a:p>
          <a:p>
            <a:pPr indent="-317500" lvl="0" marL="457200" rtl="0" algn="l">
              <a:lnSpc>
                <a:spcPct val="150000"/>
              </a:lnSpc>
              <a:spcBef>
                <a:spcPts val="0"/>
              </a:spcBef>
              <a:spcAft>
                <a:spcPts val="0"/>
              </a:spcAft>
              <a:buSzPts val="1400"/>
              <a:buChar char="●"/>
            </a:pPr>
            <a:r>
              <a:rPr lang="en-US"/>
              <a:t>Dấu gạch nối:</a:t>
            </a:r>
            <a:r>
              <a:rPr b="1" lang="en-US">
                <a:solidFill>
                  <a:schemeClr val="lt1"/>
                </a:solidFill>
              </a:rPr>
              <a:t> -</a:t>
            </a:r>
            <a:endParaRPr/>
          </a:p>
          <a:p>
            <a:pPr indent="-317500" lvl="0" marL="457200" rtl="0" algn="l">
              <a:lnSpc>
                <a:spcPct val="150000"/>
              </a:lnSpc>
              <a:spcBef>
                <a:spcPts val="0"/>
              </a:spcBef>
              <a:spcAft>
                <a:spcPts val="0"/>
              </a:spcAft>
              <a:buSzPts val="1400"/>
              <a:buChar char="●"/>
            </a:pPr>
            <a:r>
              <a:rPr b="1" lang="en-US">
                <a:solidFill>
                  <a:schemeClr val="lt1"/>
                </a:solidFill>
              </a:rPr>
              <a:t>Lưu ý</a:t>
            </a:r>
            <a:r>
              <a:rPr lang="en-US"/>
              <a:t>: Tên id và tên class tuyệt đối:</a:t>
            </a:r>
            <a:endParaRPr/>
          </a:p>
          <a:p>
            <a:pPr indent="-317500" lvl="1" marL="914400" rtl="0" algn="l">
              <a:lnSpc>
                <a:spcPct val="150000"/>
              </a:lnSpc>
              <a:spcBef>
                <a:spcPts val="0"/>
              </a:spcBef>
              <a:spcAft>
                <a:spcPts val="0"/>
              </a:spcAft>
              <a:buSzPts val="1400"/>
              <a:buChar char="●"/>
            </a:pPr>
            <a:r>
              <a:rPr b="1" lang="en-US">
                <a:solidFill>
                  <a:schemeClr val="lt1"/>
                </a:solidFill>
              </a:rPr>
              <a:t>Không</a:t>
            </a:r>
            <a:r>
              <a:rPr lang="en-US"/>
              <a:t> </a:t>
            </a:r>
            <a:r>
              <a:rPr b="1" lang="en-US">
                <a:solidFill>
                  <a:schemeClr val="lt1"/>
                </a:solidFill>
              </a:rPr>
              <a:t>chứa các ký tự đặc biệt </a:t>
            </a:r>
            <a:r>
              <a:rPr lang="en-US"/>
              <a:t>(ví dụ như ! @ # $ % ^ &amp;)</a:t>
            </a:r>
            <a:endParaRPr/>
          </a:p>
          <a:p>
            <a:pPr indent="-317500" lvl="1" marL="914400" rtl="0" algn="l">
              <a:lnSpc>
                <a:spcPct val="150000"/>
              </a:lnSpc>
              <a:spcBef>
                <a:spcPts val="0"/>
              </a:spcBef>
              <a:spcAft>
                <a:spcPts val="0"/>
              </a:spcAft>
              <a:buSzPts val="1400"/>
              <a:buChar char="●"/>
            </a:pPr>
            <a:r>
              <a:rPr b="1" lang="en-US">
                <a:solidFill>
                  <a:schemeClr val="lt1"/>
                </a:solidFill>
              </a:rPr>
              <a:t>Không bắt đầu là một số từ 0 → 9</a:t>
            </a:r>
            <a:endParaRPr b="1"/>
          </a:p>
        </p:txBody>
      </p:sp>
      <p:sp>
        <p:nvSpPr>
          <p:cNvPr id="689" name="Google Shape;689;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90" name="Google Shape;690;p24"/>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Quy tắc đặt tên class và id (giống nhau):</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696" name="Google Shape;696;p25"/>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Ví dụ về việc đặt tên id và tên 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graphicFrame>
        <p:nvGraphicFramePr>
          <p:cNvPr id="697" name="Google Shape;697;p25"/>
          <p:cNvGraphicFramePr/>
          <p:nvPr/>
        </p:nvGraphicFramePr>
        <p:xfrm>
          <a:off x="821277" y="1552616"/>
          <a:ext cx="3000000" cy="3000000"/>
        </p:xfrm>
        <a:graphic>
          <a:graphicData uri="http://schemas.openxmlformats.org/drawingml/2006/table">
            <a:tbl>
              <a:tblPr>
                <a:noFill/>
                <a:tableStyleId>{88C9465A-4E62-4876-B017-766E327705B2}</a:tableStyleId>
              </a:tblPr>
              <a:tblGrid>
                <a:gridCol w="971550"/>
                <a:gridCol w="4752975"/>
              </a:tblGrid>
              <a:tr h="180975">
                <a:tc rowSpan="7">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Barlow"/>
                          <a:ea typeface="Barlow"/>
                          <a:cs typeface="Barlow"/>
                          <a:sym typeface="Barlow"/>
                        </a:rPr>
                        <a:t>ĐÚNG</a:t>
                      </a:r>
                      <a:endParaRPr b="1"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we9co3an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_webc_oban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4250">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0975">
                <a:tc rowSpan="2">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Barlow"/>
                          <a:ea typeface="Barlow"/>
                          <a:cs typeface="Barlow"/>
                          <a:sym typeface="Barlow"/>
                        </a:rPr>
                        <a:t>SAI</a:t>
                      </a:r>
                      <a:endParaRPr b="1"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9webcoban (sai vì bắt đầu bằng chữ số)</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7800">
                <a:tc vMerge="1"/>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Barlow"/>
                          <a:ea typeface="Barlow"/>
                          <a:cs typeface="Barlow"/>
                          <a:sym typeface="Barlow"/>
                        </a:rPr>
                        <a:t>web%^coban (sai vì có chứa các ký tự đặc biệt)</a:t>
                      </a:r>
                      <a:endParaRPr sz="1800" u="none" cap="none" strike="noStrike">
                        <a:solidFill>
                          <a:schemeClr val="dk1"/>
                        </a:solidFill>
                        <a:latin typeface="Barlow"/>
                        <a:ea typeface="Barlow"/>
                        <a:cs typeface="Barlow"/>
                        <a:sym typeface="Barlow"/>
                      </a:endParaRPr>
                    </a:p>
                  </a:txBody>
                  <a:tcPr marT="45725" marB="45725" marR="101600" marL="1016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698" name="Google Shape;698;p25"/>
          <p:cNvSpPr/>
          <p:nvPr/>
        </p:nvSpPr>
        <p:spPr>
          <a:xfrm>
            <a:off x="1709738" y="1695450"/>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Class và Id</a:t>
            </a:r>
            <a:endParaRPr b="0"/>
          </a:p>
        </p:txBody>
      </p:sp>
      <p:sp>
        <p:nvSpPr>
          <p:cNvPr id="704" name="Google Shape;704;p26"/>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Barlow Condensed SemiBold"/>
                <a:ea typeface="Barlow Condensed SemiBold"/>
                <a:cs typeface="Barlow Condensed SemiBold"/>
                <a:sym typeface="Barlow Condensed SemiBold"/>
              </a:rPr>
              <a:t>Điểm khác nhau giữa "thuộc tính id" &amp; "thuộc tính class":</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705" name="Google Shape;705;p26"/>
          <p:cNvSpPr/>
          <p:nvPr/>
        </p:nvSpPr>
        <p:spPr>
          <a:xfrm>
            <a:off x="1709738" y="1695450"/>
            <a:ext cx="9144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706" name="Google Shape;706;p26"/>
          <p:cNvGraphicFramePr/>
          <p:nvPr/>
        </p:nvGraphicFramePr>
        <p:xfrm>
          <a:off x="817123" y="1599242"/>
          <a:ext cx="3000000" cy="3000000"/>
        </p:xfrm>
        <a:graphic>
          <a:graphicData uri="http://schemas.openxmlformats.org/drawingml/2006/table">
            <a:tbl>
              <a:tblPr bandRow="1" firstRow="1">
                <a:noFill/>
                <a:tableStyleId>{11F89380-033D-4046-8EDD-05876DB202B5}</a:tableStyleId>
              </a:tblPr>
              <a:tblGrid>
                <a:gridCol w="1530475"/>
                <a:gridCol w="6219225"/>
              </a:tblGrid>
              <a:tr h="370850">
                <a:tc>
                  <a:txBody>
                    <a:bodyPr/>
                    <a:lstStyle/>
                    <a:p>
                      <a:pPr indent="0" lvl="0" marL="0" marR="0" rtl="0" algn="l">
                        <a:lnSpc>
                          <a:spcPct val="2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Thuộc tính id</a:t>
                      </a:r>
                      <a:endParaRPr sz="1400" u="none" cap="none" strike="noStrike">
                        <a:solidFill>
                          <a:schemeClr val="dk1"/>
                        </a:solidFill>
                      </a:endParaRPr>
                    </a:p>
                  </a:txBody>
                  <a:tcPr marT="45725" marB="45725" marR="91450" marL="91450"/>
                </a:tc>
                <a:tc>
                  <a:txBody>
                    <a:bodyPr/>
                    <a:lstStyle/>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Một phần tử chỉ nhận một id.</a:t>
                      </a:r>
                      <a:endParaRPr sz="1400" u="none" cap="none" strike="noStrike"/>
                    </a:p>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Một tên id chỉ có thể dùng để đặt cho một phần tử duy nhất.</a:t>
                      </a:r>
                      <a:endParaRPr sz="1400" u="none" cap="none" strike="noStrike"/>
                    </a:p>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Khi muốn chọn một phần tử dựa theo id thì ta dùng cú pháp #ten-id</a:t>
                      </a:r>
                      <a:endParaRPr sz="1400" u="none" cap="none" strike="noStrike"/>
                    </a:p>
                  </a:txBody>
                  <a:tcPr marT="45725" marB="45725" marR="91450" marL="91450"/>
                </a:tc>
              </a:tr>
              <a:tr h="370850">
                <a:tc>
                  <a:txBody>
                    <a:bodyPr/>
                    <a:lstStyle/>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Thuộc tính class</a:t>
                      </a:r>
                      <a:endParaRPr sz="1400" u="none" cap="none" strike="noStrike"/>
                    </a:p>
                  </a:txBody>
                  <a:tcPr marT="45725" marB="45725" marR="91450" marL="91450"/>
                </a:tc>
                <a:tc>
                  <a:txBody>
                    <a:bodyPr/>
                    <a:lstStyle/>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Một phần tử có thể nhận một hoặc nhiều class.</a:t>
                      </a:r>
                      <a:endParaRPr sz="1400" u="none" cap="none" strike="noStrike"/>
                    </a:p>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Một tên class có thể dùng để đặt cho nhiều phần tử khác nhau.</a:t>
                      </a:r>
                      <a:endParaRPr sz="1400" u="none" cap="none" strike="noStrike"/>
                    </a:p>
                    <a:p>
                      <a:pPr indent="0" lvl="0" marL="0" marR="0" rtl="0" algn="l">
                        <a:lnSpc>
                          <a:spcPct val="200000"/>
                        </a:lnSpc>
                        <a:spcBef>
                          <a:spcPts val="0"/>
                        </a:spcBef>
                        <a:spcAft>
                          <a:spcPts val="0"/>
                        </a:spcAft>
                        <a:buClr>
                          <a:srgbClr val="000000"/>
                        </a:buClr>
                        <a:buSzPts val="1400"/>
                        <a:buFont typeface="Arial"/>
                        <a:buNone/>
                      </a:pPr>
                      <a:r>
                        <a:rPr lang="en-US" sz="1400" u="none" cap="none" strike="noStrike">
                          <a:solidFill>
                            <a:schemeClr val="dk1"/>
                          </a:solidFill>
                        </a:rPr>
                        <a:t>- Khi muốn chọn một phần tử dựa theo class thì ta dùng cú pháp .ten-class</a:t>
                      </a:r>
                      <a:endParaRPr sz="1400" u="none" cap="none" strike="noStrike"/>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712" name="Google Shape;712;p27"/>
          <p:cNvSpPr txBox="1"/>
          <p:nvPr>
            <p:ph idx="1" type="subTitle"/>
          </p:nvPr>
        </p:nvSpPr>
        <p:spPr>
          <a:xfrm>
            <a:off x="839227" y="1112227"/>
            <a:ext cx="6713365" cy="1174377"/>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800"/>
              <a:buNone/>
            </a:pPr>
            <a:r>
              <a:rPr lang="en-US"/>
              <a:t>Link bài tập:</a:t>
            </a:r>
            <a:endParaRPr/>
          </a:p>
          <a:p>
            <a:pPr indent="0" lvl="0" marL="0" rtl="0" algn="l">
              <a:lnSpc>
                <a:spcPct val="115000"/>
              </a:lnSpc>
              <a:spcBef>
                <a:spcPts val="1200"/>
              </a:spcBef>
              <a:spcAft>
                <a:spcPts val="1200"/>
              </a:spcAft>
              <a:buSzPts val="1800"/>
              <a:buNone/>
            </a:pPr>
            <a:r>
              <a:rPr lang="en-US"/>
              <a:t>https://frontend.daca.vn/lessons/lesson-2/index.html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&lt;a&gt;&lt;/a&gt; </a:t>
            </a:r>
            <a:r>
              <a:rPr lang="en-US"/>
              <a:t>(anchor - mỏ neo) là thẻ để khi click vào thẻ đó sẽ chuyển hướng đến trang khác.</a:t>
            </a:r>
            <a:endParaRPr/>
          </a:p>
          <a:p>
            <a:pPr indent="-317500" lvl="0" marL="457200" rtl="0" algn="l">
              <a:lnSpc>
                <a:spcPct val="150000"/>
              </a:lnSpc>
              <a:spcBef>
                <a:spcPts val="0"/>
              </a:spcBef>
              <a:spcAft>
                <a:spcPts val="0"/>
              </a:spcAft>
              <a:buSzPts val="1400"/>
              <a:buChar char="●"/>
            </a:pPr>
            <a:r>
              <a:rPr lang="en-US">
                <a:solidFill>
                  <a:schemeClr val="dk1"/>
                </a:solidFill>
              </a:rPr>
              <a:t>Cú pháp: </a:t>
            </a:r>
            <a:r>
              <a:rPr b="1" lang="en-US">
                <a:solidFill>
                  <a:schemeClr val="lt1"/>
                </a:solidFill>
              </a:rPr>
              <a:t>&lt;a href="url"&gt;Text&lt;/a&gt;</a:t>
            </a:r>
            <a:endParaRPr b="1">
              <a:solidFill>
                <a:schemeClr val="lt1"/>
              </a:solidFill>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href</a:t>
            </a:r>
            <a:r>
              <a:rPr lang="en-US">
                <a:solidFill>
                  <a:schemeClr val="dk1"/>
                </a:solidFill>
              </a:rPr>
              <a:t>  (Hypertext Reference - tài liệu tham khảo dạng siêu văn bản): thuộc tính xác định địa chỉ liên kết.</a:t>
            </a:r>
            <a:endParaRPr/>
          </a:p>
          <a:p>
            <a:pPr indent="-317500" lvl="1" marL="914400" rtl="0" algn="l">
              <a:lnSpc>
                <a:spcPct val="150000"/>
              </a:lnSpc>
              <a:spcBef>
                <a:spcPts val="0"/>
              </a:spcBef>
              <a:spcAft>
                <a:spcPts val="0"/>
              </a:spcAft>
              <a:buSzPts val="1400"/>
              <a:buChar char="●"/>
            </a:pPr>
            <a:r>
              <a:rPr b="1" lang="en-US">
                <a:solidFill>
                  <a:schemeClr val="lt1"/>
                </a:solidFill>
              </a:rPr>
              <a:t>target</a:t>
            </a:r>
            <a:r>
              <a:rPr lang="en-US">
                <a:solidFill>
                  <a:schemeClr val="dk1"/>
                </a:solidFill>
              </a:rPr>
              <a:t>: thuộc tính xác định nơi mà tài liệu được mở.</a:t>
            </a:r>
            <a:endParaRPr/>
          </a:p>
          <a:p>
            <a:pPr indent="-317500" lvl="2" marL="1371600" rtl="0" algn="l">
              <a:lnSpc>
                <a:spcPct val="150000"/>
              </a:lnSpc>
              <a:spcBef>
                <a:spcPts val="0"/>
              </a:spcBef>
              <a:spcAft>
                <a:spcPts val="0"/>
              </a:spcAft>
              <a:buSzPts val="1400"/>
              <a:buChar char="●"/>
            </a:pPr>
            <a:r>
              <a:rPr b="1" lang="en-US">
                <a:solidFill>
                  <a:schemeClr val="dk1"/>
                </a:solidFill>
              </a:rPr>
              <a:t>_</a:t>
            </a:r>
            <a:r>
              <a:rPr b="1" lang="en-US">
                <a:solidFill>
                  <a:schemeClr val="lt1"/>
                </a:solidFill>
              </a:rPr>
              <a:t>self</a:t>
            </a:r>
            <a:r>
              <a:rPr lang="en-US">
                <a:solidFill>
                  <a:schemeClr val="dk1"/>
                </a:solidFill>
              </a:rPr>
              <a:t>: Mặc định. Mở tài liệu ở tab hiện tại.</a:t>
            </a:r>
            <a:endParaRPr/>
          </a:p>
          <a:p>
            <a:pPr indent="-317500" lvl="2" marL="1371600" rtl="0" algn="l">
              <a:lnSpc>
                <a:spcPct val="150000"/>
              </a:lnSpc>
              <a:spcBef>
                <a:spcPts val="0"/>
              </a:spcBef>
              <a:spcAft>
                <a:spcPts val="0"/>
              </a:spcAft>
              <a:buSzPts val="1400"/>
              <a:buChar char="●"/>
            </a:pPr>
            <a:r>
              <a:rPr b="1" lang="en-US">
                <a:solidFill>
                  <a:schemeClr val="lt1"/>
                </a:solidFill>
              </a:rPr>
              <a:t>_blank</a:t>
            </a:r>
            <a:r>
              <a:rPr lang="en-US">
                <a:solidFill>
                  <a:schemeClr val="dk1"/>
                </a:solidFill>
              </a:rPr>
              <a:t>: Mở tài liệu trong tab mới.</a:t>
            </a:r>
            <a:endParaRPr/>
          </a:p>
          <a:p>
            <a:pPr indent="-317500" lvl="1" marL="914400" rtl="0" algn="l">
              <a:lnSpc>
                <a:spcPct val="150000"/>
              </a:lnSpc>
              <a:spcBef>
                <a:spcPts val="0"/>
              </a:spcBef>
              <a:spcAft>
                <a:spcPts val="0"/>
              </a:spcAft>
              <a:buSzPts val="1400"/>
              <a:buChar char="●"/>
            </a:pPr>
            <a:r>
              <a:rPr b="1" lang="en-US">
                <a:solidFill>
                  <a:schemeClr val="lt1"/>
                </a:solidFill>
              </a:rPr>
              <a:t>title</a:t>
            </a:r>
            <a:r>
              <a:rPr lang="en-US">
                <a:solidFill>
                  <a:schemeClr val="dk1"/>
                </a:solidFill>
              </a:rPr>
              <a:t>: Thông tin bổ sung về một element.</a:t>
            </a:r>
            <a:endParaRPr/>
          </a:p>
        </p:txBody>
      </p:sp>
      <p:sp>
        <p:nvSpPr>
          <p:cNvPr id="550" name="Google Shape;550;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Thẻ &lt;a&gt;  (Chèn link)</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&lt;img /&gt; </a:t>
            </a:r>
            <a:r>
              <a:rPr lang="en-US"/>
              <a:t>là thẻ để nhúng ảnh vào trang web, thẻ img là thẻ trống, chỉ chứa các thuộc tính và không có thẻ đóng.</a:t>
            </a:r>
            <a:endParaRPr/>
          </a:p>
          <a:p>
            <a:pPr indent="-317500" lvl="0" marL="457200" rtl="0" algn="l">
              <a:lnSpc>
                <a:spcPct val="150000"/>
              </a:lnSpc>
              <a:spcBef>
                <a:spcPts val="0"/>
              </a:spcBef>
              <a:spcAft>
                <a:spcPts val="0"/>
              </a:spcAft>
              <a:buSzPts val="1400"/>
              <a:buChar char="●"/>
            </a:pPr>
            <a:r>
              <a:rPr lang="en-US">
                <a:solidFill>
                  <a:schemeClr val="dk1"/>
                </a:solidFill>
              </a:rPr>
              <a:t>Cú pháp: </a:t>
            </a:r>
            <a:r>
              <a:rPr b="1" lang="en-US">
                <a:solidFill>
                  <a:schemeClr val="lt1"/>
                </a:solidFill>
              </a:rPr>
              <a:t>&lt;img src=“duong-dan-hinh-anh.jpg" alt=“Mô tả hình ảnh"&gt;</a:t>
            </a:r>
            <a:endParaRPr b="1">
              <a:solidFill>
                <a:schemeClr val="lt1"/>
              </a:solidFill>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src </a:t>
            </a:r>
            <a:r>
              <a:rPr lang="en-US">
                <a:solidFill>
                  <a:schemeClr val="dk1"/>
                </a:solidFill>
              </a:rPr>
              <a:t>(source - nguồn): Chèn đường dẫn ảnh</a:t>
            </a:r>
            <a:endParaRPr/>
          </a:p>
          <a:p>
            <a:pPr indent="-317500" lvl="1" marL="914400" rtl="0" algn="l">
              <a:lnSpc>
                <a:spcPct val="150000"/>
              </a:lnSpc>
              <a:spcBef>
                <a:spcPts val="0"/>
              </a:spcBef>
              <a:spcAft>
                <a:spcPts val="0"/>
              </a:spcAft>
              <a:buSzPts val="1400"/>
              <a:buChar char="●"/>
            </a:pPr>
            <a:r>
              <a:rPr b="1" lang="en-US">
                <a:solidFill>
                  <a:schemeClr val="lt1"/>
                </a:solidFill>
              </a:rPr>
              <a:t>alt</a:t>
            </a:r>
            <a:r>
              <a:rPr lang="en-US">
                <a:solidFill>
                  <a:schemeClr val="dk1"/>
                </a:solidFill>
              </a:rPr>
              <a:t> (alternate - thay thế): Văn bản thay thế cho hình ảnh, hiển thị khi đường dẫn ảnh bị lỗi.</a:t>
            </a:r>
            <a:endParaRPr/>
          </a:p>
        </p:txBody>
      </p:sp>
      <p:sp>
        <p:nvSpPr>
          <p:cNvPr id="556" name="Google Shape;556;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Thẻ &lt;img&gt; (Chèn ảnh)</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
          <p:cNvSpPr txBox="1"/>
          <p:nvPr>
            <p:ph idx="3" type="subTitle"/>
          </p:nvPr>
        </p:nvSpPr>
        <p:spPr>
          <a:xfrm>
            <a:off x="408638" y="1092550"/>
            <a:ext cx="832672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t>Absolute File Paths </a:t>
            </a:r>
            <a:r>
              <a:rPr lang="en-US"/>
              <a:t>(Đường dẫn tệp tuyệt đối): Đường dẫn tệp tuyệt đối là URL đầy đủ của tệp.</a:t>
            </a:r>
            <a:endParaRPr/>
          </a:p>
          <a:p>
            <a:pPr indent="0" lvl="1" marL="596900" rtl="0" algn="l">
              <a:lnSpc>
                <a:spcPct val="150000"/>
              </a:lnSpc>
              <a:spcBef>
                <a:spcPts val="0"/>
              </a:spcBef>
              <a:spcAft>
                <a:spcPts val="0"/>
              </a:spcAft>
              <a:buSzPts val="1400"/>
              <a:buNone/>
            </a:pPr>
            <a:r>
              <a:rPr lang="en-US"/>
              <a:t>&lt;img src="</a:t>
            </a:r>
            <a:r>
              <a:rPr b="1" lang="en-US"/>
              <a:t>https://28tech.com.vn/assets/img/logo.png</a:t>
            </a:r>
            <a:r>
              <a:rPr lang="en-US"/>
              <a:t>" alt=“Logo 28tech"&gt;</a:t>
            </a:r>
            <a:endParaRPr/>
          </a:p>
          <a:p>
            <a:pPr indent="-228600" lvl="0" marL="457200" rtl="0" algn="l">
              <a:lnSpc>
                <a:spcPct val="150000"/>
              </a:lnSpc>
              <a:spcBef>
                <a:spcPts val="0"/>
              </a:spcBef>
              <a:spcAft>
                <a:spcPts val="0"/>
              </a:spcAft>
              <a:buSzPts val="1400"/>
              <a:buNone/>
            </a:pPr>
            <a:r>
              <a:t/>
            </a:r>
            <a:endParaRPr b="1">
              <a:solidFill>
                <a:schemeClr val="dk1"/>
              </a:solidFill>
            </a:endParaRPr>
          </a:p>
          <a:p>
            <a:pPr indent="-317500" lvl="0" marL="457200" rtl="0" algn="l">
              <a:lnSpc>
                <a:spcPct val="150000"/>
              </a:lnSpc>
              <a:spcBef>
                <a:spcPts val="0"/>
              </a:spcBef>
              <a:spcAft>
                <a:spcPts val="0"/>
              </a:spcAft>
              <a:buSzPts val="1400"/>
              <a:buChar char="●"/>
            </a:pPr>
            <a:r>
              <a:rPr b="1" lang="en-US">
                <a:solidFill>
                  <a:schemeClr val="dk1"/>
                </a:solidFill>
              </a:rPr>
              <a:t>Relative File Paths </a:t>
            </a:r>
            <a:r>
              <a:rPr lang="en-US">
                <a:solidFill>
                  <a:schemeClr val="dk1"/>
                </a:solidFill>
              </a:rPr>
              <a:t>(Đường dẫn tệp tương đối): Đường dẫn tệp tương đối trỏ đến một tệp liên quan đến trang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logo.png</a:t>
            </a:r>
            <a:r>
              <a:rPr lang="en-US">
                <a:solidFill>
                  <a:schemeClr val="dk1"/>
                </a:solidFill>
              </a:rPr>
              <a:t>" alt="Logo"&gt;: File "logo.png" nằm cùng thư mục với trang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images/logo.png</a:t>
            </a:r>
            <a:r>
              <a:rPr lang="en-US">
                <a:solidFill>
                  <a:schemeClr val="dk1"/>
                </a:solidFill>
              </a:rPr>
              <a:t>"&gt;: File " logo.png" nằm trong thư mục images trong thư mục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/images/logo.png</a:t>
            </a:r>
            <a:r>
              <a:rPr lang="en-US">
                <a:solidFill>
                  <a:schemeClr val="dk1"/>
                </a:solidFill>
              </a:rPr>
              <a:t>"&gt;: File " logo.png" nằm trong thư mục images ở thư mục gốc của trang web hiện tại.</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&lt;img src="</a:t>
            </a:r>
            <a:r>
              <a:rPr b="1" lang="en-US">
                <a:solidFill>
                  <a:schemeClr val="dk1"/>
                </a:solidFill>
              </a:rPr>
              <a:t>../logo.png</a:t>
            </a:r>
            <a:r>
              <a:rPr lang="en-US">
                <a:solidFill>
                  <a:schemeClr val="dk1"/>
                </a:solidFill>
              </a:rPr>
              <a:t>"&gt;: File " logo.png" nằm trong thư mục tăng một cấp so với thư mục hiện tại.</a:t>
            </a:r>
            <a:endParaRPr>
              <a:solidFill>
                <a:schemeClr val="dk1"/>
              </a:solidFill>
            </a:endParaRPr>
          </a:p>
        </p:txBody>
      </p:sp>
      <p:sp>
        <p:nvSpPr>
          <p:cNvPr id="562" name="Google Shape;562;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File Paths (Đường dẫn)</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
          <p:cNvSpPr txBox="1"/>
          <p:nvPr>
            <p:ph idx="3" type="subTitle"/>
          </p:nvPr>
        </p:nvSpPr>
        <p:spPr>
          <a:xfrm>
            <a:off x="720000" y="1079580"/>
            <a:ext cx="7619847"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Ví dụ: Kết hợp thẻ &lt;a&gt;&lt;/a&gt; và thẻ &lt;img&gt;</a:t>
            </a:r>
            <a:endParaRPr/>
          </a:p>
          <a:p>
            <a:pPr indent="0" lvl="1" marL="596900" rtl="0" algn="l">
              <a:lnSpc>
                <a:spcPct val="150000"/>
              </a:lnSpc>
              <a:spcBef>
                <a:spcPts val="0"/>
              </a:spcBef>
              <a:spcAft>
                <a:spcPts val="0"/>
              </a:spcAft>
              <a:buSzPts val="1400"/>
              <a:buNone/>
            </a:pPr>
            <a:r>
              <a:t/>
            </a:r>
            <a:endParaRPr>
              <a:solidFill>
                <a:schemeClr val="dk1"/>
              </a:solidFill>
            </a:endParaRPr>
          </a:p>
          <a:p>
            <a:pPr indent="0" lvl="1" marL="596900" rtl="0" algn="l">
              <a:lnSpc>
                <a:spcPct val="150000"/>
              </a:lnSpc>
              <a:spcBef>
                <a:spcPts val="0"/>
              </a:spcBef>
              <a:spcAft>
                <a:spcPts val="0"/>
              </a:spcAft>
              <a:buSzPts val="1400"/>
              <a:buNone/>
            </a:pPr>
            <a:r>
              <a:rPr lang="en-US">
                <a:solidFill>
                  <a:schemeClr val="dk1"/>
                </a:solidFill>
              </a:rPr>
              <a:t>&lt;a href="https://28tech.com.vn/"&gt;</a:t>
            </a:r>
            <a:endParaRPr/>
          </a:p>
          <a:p>
            <a:pPr indent="0" lvl="2" marL="1054100" rtl="0" algn="l">
              <a:lnSpc>
                <a:spcPct val="150000"/>
              </a:lnSpc>
              <a:spcBef>
                <a:spcPts val="0"/>
              </a:spcBef>
              <a:spcAft>
                <a:spcPts val="0"/>
              </a:spcAft>
              <a:buSzPts val="1400"/>
              <a:buNone/>
            </a:pPr>
            <a:r>
              <a:rPr lang="en-US">
                <a:solidFill>
                  <a:schemeClr val="dk1"/>
                </a:solidFill>
              </a:rPr>
              <a:t>&lt;img src="https://28tech.com.vn/assets/img/logo.png" alt="Logo 28tech"&gt;</a:t>
            </a:r>
            <a:endParaRPr/>
          </a:p>
          <a:p>
            <a:pPr indent="0" lvl="1" marL="596900" rtl="0" algn="l">
              <a:lnSpc>
                <a:spcPct val="150000"/>
              </a:lnSpc>
              <a:spcBef>
                <a:spcPts val="0"/>
              </a:spcBef>
              <a:spcAft>
                <a:spcPts val="0"/>
              </a:spcAft>
              <a:buSzPts val="1400"/>
              <a:buNone/>
            </a:pPr>
            <a:r>
              <a:rPr lang="en-US">
                <a:solidFill>
                  <a:schemeClr val="dk1"/>
                </a:solidFill>
              </a:rPr>
              <a:t>&lt;/a&gt;</a:t>
            </a:r>
            <a:endParaRPr>
              <a:solidFill>
                <a:schemeClr val="dk1"/>
              </a:solidFill>
            </a:endParaRPr>
          </a:p>
        </p:txBody>
      </p:sp>
      <p:sp>
        <p:nvSpPr>
          <p:cNvPr id="568" name="Google Shape;568;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File Paths (Đường dẫn)</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&lt;video&gt;&lt;/video&gt; </a:t>
            </a:r>
            <a:r>
              <a:rPr lang="en-US"/>
              <a:t>là thẻ để nhúng video vào trang web. Trong thẻ video có thẻ &lt;source&gt; để chứa đường dẫn file video và kiểu video.</a:t>
            </a:r>
            <a:endParaRPr/>
          </a:p>
          <a:p>
            <a:pPr indent="-317500" lvl="0" marL="457200" rtl="0" algn="l">
              <a:lnSpc>
                <a:spcPct val="150000"/>
              </a:lnSpc>
              <a:spcBef>
                <a:spcPts val="0"/>
              </a:spcBef>
              <a:spcAft>
                <a:spcPts val="0"/>
              </a:spcAft>
              <a:buSzPts val="1400"/>
              <a:buChar char="●"/>
            </a:pPr>
            <a:r>
              <a:rPr lang="en-US">
                <a:solidFill>
                  <a:schemeClr val="dk1"/>
                </a:solidFill>
              </a:rPr>
              <a:t>Cú pháp</a:t>
            </a:r>
            <a:r>
              <a:rPr lang="en-US"/>
              <a:t>:</a:t>
            </a:r>
            <a:endParaRPr/>
          </a:p>
          <a:p>
            <a:pPr indent="0" lvl="1" marL="596900" rtl="0" algn="l">
              <a:lnSpc>
                <a:spcPct val="150000"/>
              </a:lnSpc>
              <a:spcBef>
                <a:spcPts val="0"/>
              </a:spcBef>
              <a:spcAft>
                <a:spcPts val="0"/>
              </a:spcAft>
              <a:buSzPts val="1400"/>
              <a:buNone/>
            </a:pPr>
            <a:r>
              <a:rPr b="1" lang="en-US">
                <a:solidFill>
                  <a:schemeClr val="lt1"/>
                </a:solidFill>
              </a:rPr>
              <a:t>&lt;video width="320" height="240" controls&gt;</a:t>
            </a:r>
            <a:endParaRPr/>
          </a:p>
          <a:p>
            <a:pPr indent="0" lvl="1" marL="596900" rtl="0" algn="l">
              <a:lnSpc>
                <a:spcPct val="150000"/>
              </a:lnSpc>
              <a:spcBef>
                <a:spcPts val="0"/>
              </a:spcBef>
              <a:spcAft>
                <a:spcPts val="0"/>
              </a:spcAft>
              <a:buSzPts val="1400"/>
              <a:buNone/>
            </a:pPr>
            <a:r>
              <a:rPr b="1" lang="en-US">
                <a:solidFill>
                  <a:schemeClr val="lt1"/>
                </a:solidFill>
              </a:rPr>
              <a:t>	&lt;source src=“link-video.mp4" type="video/mp4"&gt;</a:t>
            </a:r>
            <a:endParaRPr b="1">
              <a:solidFill>
                <a:schemeClr val="lt1"/>
              </a:solidFill>
            </a:endParaRPr>
          </a:p>
          <a:p>
            <a:pPr indent="0" lvl="1" marL="596900" rtl="0" algn="l">
              <a:lnSpc>
                <a:spcPct val="150000"/>
              </a:lnSpc>
              <a:spcBef>
                <a:spcPts val="0"/>
              </a:spcBef>
              <a:spcAft>
                <a:spcPts val="0"/>
              </a:spcAft>
              <a:buSzPts val="1400"/>
              <a:buNone/>
            </a:pPr>
            <a:r>
              <a:rPr b="1" lang="en-US">
                <a:solidFill>
                  <a:schemeClr val="lt1"/>
                </a:solidFill>
              </a:rPr>
              <a:t>&lt;/video&gt;</a:t>
            </a:r>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width/height</a:t>
            </a:r>
            <a:r>
              <a:rPr lang="en-US">
                <a:solidFill>
                  <a:schemeClr val="dk1"/>
                </a:solidFill>
              </a:rPr>
              <a:t>: Chiều rộng và chiều cao của video. Nếu không để width/height thì web có thể bị nhấp nháy trong khi tải video.</a:t>
            </a:r>
            <a:endParaRPr/>
          </a:p>
          <a:p>
            <a:pPr indent="-317500" lvl="1" marL="914400" rtl="0" algn="l">
              <a:lnSpc>
                <a:spcPct val="150000"/>
              </a:lnSpc>
              <a:spcBef>
                <a:spcPts val="0"/>
              </a:spcBef>
              <a:spcAft>
                <a:spcPts val="0"/>
              </a:spcAft>
              <a:buSzPts val="1400"/>
              <a:buChar char="●"/>
            </a:pPr>
            <a:r>
              <a:rPr b="1" lang="en-US">
                <a:solidFill>
                  <a:schemeClr val="lt1"/>
                </a:solidFill>
              </a:rPr>
              <a:t>controls</a:t>
            </a:r>
            <a:r>
              <a:rPr lang="en-US">
                <a:solidFill>
                  <a:schemeClr val="dk1"/>
                </a:solidFill>
              </a:rPr>
              <a:t>: Thuộc tính điều khiển, như là bật, tạm dừng, âm lượng</a:t>
            </a:r>
            <a:endParaRPr/>
          </a:p>
          <a:p>
            <a:pPr indent="-317500" lvl="1" marL="914400" rtl="0" algn="l">
              <a:lnSpc>
                <a:spcPct val="150000"/>
              </a:lnSpc>
              <a:spcBef>
                <a:spcPts val="0"/>
              </a:spcBef>
              <a:spcAft>
                <a:spcPts val="0"/>
              </a:spcAft>
              <a:buSzPts val="1400"/>
              <a:buChar char="●"/>
            </a:pPr>
            <a:r>
              <a:rPr b="1" lang="en-US">
                <a:solidFill>
                  <a:schemeClr val="lt1"/>
                </a:solidFill>
              </a:rPr>
              <a:t>loop</a:t>
            </a:r>
            <a:r>
              <a:rPr lang="en-US">
                <a:solidFill>
                  <a:schemeClr val="dk1"/>
                </a:solidFill>
              </a:rPr>
              <a:t>: Lặp lại video</a:t>
            </a:r>
            <a:endParaRPr/>
          </a:p>
          <a:p>
            <a:pPr indent="-317500" lvl="1" marL="914400" rtl="0" algn="l">
              <a:lnSpc>
                <a:spcPct val="150000"/>
              </a:lnSpc>
              <a:spcBef>
                <a:spcPts val="0"/>
              </a:spcBef>
              <a:spcAft>
                <a:spcPts val="0"/>
              </a:spcAft>
              <a:buSzPts val="1400"/>
              <a:buChar char="●"/>
            </a:pPr>
            <a:r>
              <a:rPr b="1" lang="en-US">
                <a:solidFill>
                  <a:schemeClr val="lt1"/>
                </a:solidFill>
              </a:rPr>
              <a:t>src</a:t>
            </a:r>
            <a:r>
              <a:rPr lang="en-US">
                <a:solidFill>
                  <a:schemeClr val="dk1"/>
                </a:solidFill>
              </a:rPr>
              <a:t>: Đường dẫn video</a:t>
            </a:r>
            <a:endParaRPr/>
          </a:p>
        </p:txBody>
      </p:sp>
      <p:sp>
        <p:nvSpPr>
          <p:cNvPr id="574" name="Google Shape;574;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Thẻ &lt;video&gt; (Chèn video)</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
          <p:cNvSpPr txBox="1"/>
          <p:nvPr>
            <p:ph idx="3" type="subTitle"/>
          </p:nvPr>
        </p:nvSpPr>
        <p:spPr>
          <a:xfrm>
            <a:off x="720000" y="1079580"/>
            <a:ext cx="7399353"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type</a:t>
            </a:r>
            <a:r>
              <a:rPr lang="en-US">
                <a:solidFill>
                  <a:schemeClr val="dk1"/>
                </a:solidFill>
              </a:rPr>
              <a:t>: Kiểu video (mp4, ogg, webm)</a:t>
            </a:r>
            <a:endParaRPr/>
          </a:p>
          <a:p>
            <a:pPr indent="-317500" lvl="1" marL="914400" rtl="0" algn="l">
              <a:lnSpc>
                <a:spcPct val="150000"/>
              </a:lnSpc>
              <a:spcBef>
                <a:spcPts val="0"/>
              </a:spcBef>
              <a:spcAft>
                <a:spcPts val="0"/>
              </a:spcAft>
              <a:buSzPts val="1400"/>
              <a:buChar char="●"/>
            </a:pPr>
            <a:r>
              <a:rPr b="1" lang="en-US">
                <a:solidFill>
                  <a:schemeClr val="lt1"/>
                </a:solidFill>
              </a:rPr>
              <a:t>autoplay</a:t>
            </a:r>
            <a:r>
              <a:rPr lang="en-US">
                <a:solidFill>
                  <a:schemeClr val="dk1"/>
                </a:solidFill>
              </a:rPr>
              <a:t>: Tự động phát video</a:t>
            </a:r>
            <a:endParaRPr/>
          </a:p>
          <a:p>
            <a:pPr indent="-317500" lvl="1" marL="914400" rtl="0" algn="l">
              <a:lnSpc>
                <a:spcPct val="150000"/>
              </a:lnSpc>
              <a:spcBef>
                <a:spcPts val="0"/>
              </a:spcBef>
              <a:spcAft>
                <a:spcPts val="0"/>
              </a:spcAft>
              <a:buSzPts val="1400"/>
              <a:buChar char="●"/>
            </a:pPr>
            <a:r>
              <a:rPr b="1" lang="en-US">
                <a:solidFill>
                  <a:schemeClr val="lt1"/>
                </a:solidFill>
              </a:rPr>
              <a:t>muted</a:t>
            </a:r>
            <a:r>
              <a:rPr lang="en-US">
                <a:solidFill>
                  <a:schemeClr val="dk1"/>
                </a:solidFill>
              </a:rPr>
              <a:t>: Tắt tiếng</a:t>
            </a:r>
            <a:endParaRPr>
              <a:solidFill>
                <a:schemeClr val="dk1"/>
              </a:solidFill>
            </a:endParaRPr>
          </a:p>
          <a:p>
            <a:pPr indent="-317500" lvl="0" marL="457200" rtl="0" algn="l">
              <a:lnSpc>
                <a:spcPct val="150000"/>
              </a:lnSpc>
              <a:spcBef>
                <a:spcPts val="0"/>
              </a:spcBef>
              <a:spcAft>
                <a:spcPts val="0"/>
              </a:spcAft>
              <a:buSzPts val="1400"/>
              <a:buChar char="●"/>
            </a:pPr>
            <a:r>
              <a:rPr lang="en-US"/>
              <a:t>Lưu ý:</a:t>
            </a:r>
            <a:endParaRPr/>
          </a:p>
          <a:p>
            <a:pPr indent="-317500" lvl="1" marL="914400" rtl="0" algn="l">
              <a:lnSpc>
                <a:spcPct val="150000"/>
              </a:lnSpc>
              <a:spcBef>
                <a:spcPts val="0"/>
              </a:spcBef>
              <a:spcAft>
                <a:spcPts val="0"/>
              </a:spcAft>
              <a:buSzPts val="1400"/>
              <a:buChar char="●"/>
            </a:pPr>
            <a:r>
              <a:rPr lang="en-US">
                <a:solidFill>
                  <a:schemeClr val="dk1"/>
                </a:solidFill>
              </a:rPr>
              <a:t>Đoạn văn bản ở trong thẻ video sẽ chỉ hiển thị khi trình duyệt không hỗ trợ thẻ video</a:t>
            </a:r>
            <a:endParaRPr/>
          </a:p>
          <a:p>
            <a:pPr indent="-317500" lvl="1" marL="914400" rtl="0" algn="l">
              <a:lnSpc>
                <a:spcPct val="150000"/>
              </a:lnSpc>
              <a:spcBef>
                <a:spcPts val="0"/>
              </a:spcBef>
              <a:spcAft>
                <a:spcPts val="0"/>
              </a:spcAft>
              <a:buSzPts val="1400"/>
              <a:buChar char="●"/>
            </a:pPr>
            <a:r>
              <a:rPr lang="en-US">
                <a:solidFill>
                  <a:schemeClr val="dk1"/>
                </a:solidFill>
              </a:rPr>
              <a:t>Trên trình duyệt Chrome không cho phép tự động phát video. Nếu muốn tự động phát được video thì phải thêm thuộc tính muted.</a:t>
            </a:r>
            <a:endParaRPr/>
          </a:p>
        </p:txBody>
      </p:sp>
      <p:sp>
        <p:nvSpPr>
          <p:cNvPr id="580" name="Google Shape;580;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Thẻ &lt;video&gt; (Chèn video)</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
          <p:cNvSpPr txBox="1"/>
          <p:nvPr>
            <p:ph idx="3" type="subTitle"/>
          </p:nvPr>
        </p:nvSpPr>
        <p:spPr>
          <a:xfrm>
            <a:off x="720000" y="1079580"/>
            <a:ext cx="7399353" cy="40639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&lt;audio&gt;&lt;/audio&gt; </a:t>
            </a:r>
            <a:r>
              <a:rPr lang="en-US"/>
              <a:t>là thẻ dùng để nhúng audio vào trang web. Trong thẻ audio có thẻ &lt;source&gt; để chứa đường dẫn file audio và kiểu audio.</a:t>
            </a:r>
            <a:endParaRPr/>
          </a:p>
          <a:p>
            <a:pPr indent="-317500" lvl="0" marL="457200" rtl="0" algn="l">
              <a:lnSpc>
                <a:spcPct val="150000"/>
              </a:lnSpc>
              <a:spcBef>
                <a:spcPts val="0"/>
              </a:spcBef>
              <a:spcAft>
                <a:spcPts val="0"/>
              </a:spcAft>
              <a:buSzPts val="1400"/>
              <a:buChar char="●"/>
            </a:pPr>
            <a:r>
              <a:rPr lang="en-US">
                <a:solidFill>
                  <a:schemeClr val="dk1"/>
                </a:solidFill>
              </a:rPr>
              <a:t>Cú pháp</a:t>
            </a:r>
            <a:r>
              <a:rPr lang="en-US"/>
              <a:t>:</a:t>
            </a:r>
            <a:endParaRPr/>
          </a:p>
          <a:p>
            <a:pPr indent="0" lvl="1" marL="596900" rtl="0" algn="l">
              <a:lnSpc>
                <a:spcPct val="150000"/>
              </a:lnSpc>
              <a:spcBef>
                <a:spcPts val="0"/>
              </a:spcBef>
              <a:spcAft>
                <a:spcPts val="0"/>
              </a:spcAft>
              <a:buSzPts val="1400"/>
              <a:buNone/>
            </a:pPr>
            <a:r>
              <a:rPr b="1" lang="en-US">
                <a:solidFill>
                  <a:schemeClr val="lt1"/>
                </a:solidFill>
              </a:rPr>
              <a:t>&lt;audio controls&gt;</a:t>
            </a:r>
            <a:endParaRPr/>
          </a:p>
          <a:p>
            <a:pPr indent="0" lvl="1" marL="596900" rtl="0" algn="l">
              <a:lnSpc>
                <a:spcPct val="150000"/>
              </a:lnSpc>
              <a:spcBef>
                <a:spcPts val="0"/>
              </a:spcBef>
              <a:spcAft>
                <a:spcPts val="0"/>
              </a:spcAft>
              <a:buSzPts val="1400"/>
              <a:buNone/>
            </a:pPr>
            <a:r>
              <a:rPr b="1" lang="en-US">
                <a:solidFill>
                  <a:schemeClr val="lt1"/>
                </a:solidFill>
              </a:rPr>
              <a:t>	&lt;source src=“link-audio.mp3" type="audio/mpeg"&gt;</a:t>
            </a:r>
            <a:endParaRPr/>
          </a:p>
          <a:p>
            <a:pPr indent="0" lvl="1" marL="596900" rtl="0" algn="l">
              <a:lnSpc>
                <a:spcPct val="150000"/>
              </a:lnSpc>
              <a:spcBef>
                <a:spcPts val="0"/>
              </a:spcBef>
              <a:spcAft>
                <a:spcPts val="0"/>
              </a:spcAft>
              <a:buSzPts val="1400"/>
              <a:buNone/>
            </a:pPr>
            <a:r>
              <a:rPr b="1" lang="en-US">
                <a:solidFill>
                  <a:schemeClr val="lt1"/>
                </a:solidFill>
              </a:rPr>
              <a:t>&lt;/audio&gt;</a:t>
            </a:r>
            <a:endParaRPr/>
          </a:p>
          <a:p>
            <a:pPr indent="-317500" lvl="0" marL="457200" rtl="0" algn="l">
              <a:lnSpc>
                <a:spcPct val="150000"/>
              </a:lnSpc>
              <a:spcBef>
                <a:spcPts val="0"/>
              </a:spcBef>
              <a:spcAft>
                <a:spcPts val="0"/>
              </a:spcAft>
              <a:buSzPts val="1400"/>
              <a:buChar char="●"/>
            </a:pPr>
            <a:r>
              <a:rPr lang="en-US"/>
              <a:t>Thuộc tính:</a:t>
            </a:r>
            <a:endParaRPr/>
          </a:p>
          <a:p>
            <a:pPr indent="-317500" lvl="1" marL="914400" rtl="0" algn="l">
              <a:lnSpc>
                <a:spcPct val="150000"/>
              </a:lnSpc>
              <a:spcBef>
                <a:spcPts val="0"/>
              </a:spcBef>
              <a:spcAft>
                <a:spcPts val="0"/>
              </a:spcAft>
              <a:buSzPts val="1400"/>
              <a:buChar char="●"/>
            </a:pPr>
            <a:r>
              <a:rPr b="1" lang="en-US">
                <a:solidFill>
                  <a:schemeClr val="lt1"/>
                </a:solidFill>
              </a:rPr>
              <a:t>controls</a:t>
            </a:r>
            <a:r>
              <a:rPr lang="en-US">
                <a:solidFill>
                  <a:schemeClr val="dk1"/>
                </a:solidFill>
              </a:rPr>
              <a:t>: Thuộc tính điều khiển, như là bật, tạm dừng, âm lượng</a:t>
            </a:r>
            <a:endParaRPr/>
          </a:p>
          <a:p>
            <a:pPr indent="-317500" lvl="1" marL="914400" rtl="0" algn="l">
              <a:lnSpc>
                <a:spcPct val="150000"/>
              </a:lnSpc>
              <a:spcBef>
                <a:spcPts val="0"/>
              </a:spcBef>
              <a:spcAft>
                <a:spcPts val="0"/>
              </a:spcAft>
              <a:buSzPts val="1400"/>
              <a:buChar char="●"/>
            </a:pPr>
            <a:r>
              <a:rPr b="1" lang="en-US">
                <a:solidFill>
                  <a:schemeClr val="lt1"/>
                </a:solidFill>
              </a:rPr>
              <a:t>loop</a:t>
            </a:r>
            <a:r>
              <a:rPr lang="en-US">
                <a:solidFill>
                  <a:schemeClr val="dk1"/>
                </a:solidFill>
              </a:rPr>
              <a:t>: Lặp lại audio</a:t>
            </a:r>
            <a:endParaRPr/>
          </a:p>
          <a:p>
            <a:pPr indent="-317500" lvl="1" marL="914400" rtl="0" algn="l">
              <a:lnSpc>
                <a:spcPct val="150000"/>
              </a:lnSpc>
              <a:spcBef>
                <a:spcPts val="0"/>
              </a:spcBef>
              <a:spcAft>
                <a:spcPts val="0"/>
              </a:spcAft>
              <a:buSzPts val="1400"/>
              <a:buChar char="●"/>
            </a:pPr>
            <a:r>
              <a:rPr b="1" lang="en-US">
                <a:solidFill>
                  <a:schemeClr val="lt1"/>
                </a:solidFill>
              </a:rPr>
              <a:t>src</a:t>
            </a:r>
            <a:r>
              <a:rPr lang="en-US">
                <a:solidFill>
                  <a:schemeClr val="dk1"/>
                </a:solidFill>
              </a:rPr>
              <a:t>: Đường dẫn audio</a:t>
            </a:r>
            <a:endParaRPr/>
          </a:p>
          <a:p>
            <a:pPr indent="-317500" lvl="1" marL="914400" rtl="0" algn="l">
              <a:lnSpc>
                <a:spcPct val="150000"/>
              </a:lnSpc>
              <a:spcBef>
                <a:spcPts val="0"/>
              </a:spcBef>
              <a:spcAft>
                <a:spcPts val="0"/>
              </a:spcAft>
              <a:buSzPts val="1400"/>
              <a:buChar char="●"/>
            </a:pPr>
            <a:r>
              <a:rPr b="1" lang="en-US">
                <a:solidFill>
                  <a:schemeClr val="lt1"/>
                </a:solidFill>
              </a:rPr>
              <a:t>type</a:t>
            </a:r>
            <a:r>
              <a:rPr lang="en-US">
                <a:solidFill>
                  <a:schemeClr val="dk1"/>
                </a:solidFill>
              </a:rPr>
              <a:t>: Kiểu video (Ví dụ: mpeg - là mp3, ogg, webm, wav)</a:t>
            </a:r>
            <a:endParaRPr/>
          </a:p>
        </p:txBody>
      </p:sp>
      <p:sp>
        <p:nvSpPr>
          <p:cNvPr id="586" name="Google Shape;586;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Thẻ &lt;audio&gt; (Chèn audio)</a:t>
            </a:r>
            <a:endParaRPr b="0"/>
          </a:p>
        </p:txBody>
      </p:sp>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