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27"/>
  </p:notesMasterIdLst>
  <p:handoutMasterIdLst>
    <p:handoutMasterId r:id="rId28"/>
  </p:handoutMasterIdLst>
  <p:sldIdLst>
    <p:sldId id="256" r:id="rId2"/>
    <p:sldId id="286" r:id="rId3"/>
    <p:sldId id="307" r:id="rId4"/>
    <p:sldId id="281" r:id="rId5"/>
    <p:sldId id="282" r:id="rId6"/>
    <p:sldId id="283" r:id="rId7"/>
    <p:sldId id="284" r:id="rId8"/>
    <p:sldId id="288" r:id="rId9"/>
    <p:sldId id="289"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290" r:id="rId23"/>
    <p:sldId id="304" r:id="rId24"/>
    <p:sldId id="305" r:id="rId25"/>
    <p:sldId id="306"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36699"/>
    <a:srgbClr val="217D79"/>
    <a:srgbClr val="E36B29"/>
    <a:srgbClr val="FEFEFE"/>
    <a:srgbClr val="FF7C80"/>
    <a:srgbClr val="080808"/>
    <a:srgbClr val="E9DA4F"/>
    <a:srgbClr val="72B88E"/>
    <a:srgbClr val="EAEAE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466" autoAdjust="0"/>
    <p:restoredTop sz="98566" autoAdjust="0"/>
  </p:normalViewPr>
  <p:slideViewPr>
    <p:cSldViewPr>
      <p:cViewPr>
        <p:scale>
          <a:sx n="80" d="100"/>
          <a:sy n="80" d="100"/>
        </p:scale>
        <p:origin x="-92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mn-cs"/>
              </a:defRPr>
            </a:lvl1pPr>
          </a:lstStyle>
          <a:p>
            <a:pPr>
              <a:defRPr/>
            </a:pPr>
            <a:fld id="{1D6B92D9-4B99-414E-9015-8709F1B22F1D}" type="datetimeFigureOut">
              <a:rPr lang="en-US"/>
              <a:pPr>
                <a:defRPr/>
              </a:pPr>
              <a:t>7/14/2013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mn-cs"/>
              </a:defRPr>
            </a:lvl1pPr>
          </a:lstStyle>
          <a:p>
            <a:pPr>
              <a:defRPr/>
            </a:pPr>
            <a:fld id="{D023A2F6-04EB-4796-9A24-53C691BA5ABA}" type="slidenum">
              <a:rPr lang="en-US"/>
              <a:pPr>
                <a:defRPr/>
              </a:pPr>
              <a:t>‹#›</a:t>
            </a:fld>
            <a:endParaRPr lang="en-US"/>
          </a:p>
        </p:txBody>
      </p:sp>
    </p:spTree>
    <p:extLst>
      <p:ext uri="{BB962C8B-B14F-4D97-AF65-F5344CB8AC3E}">
        <p14:creationId xmlns="" xmlns:p14="http://schemas.microsoft.com/office/powerpoint/2010/main" val="36230946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mn-cs"/>
              </a:defRPr>
            </a:lvl1pPr>
          </a:lstStyle>
          <a:p>
            <a:pPr>
              <a:defRPr/>
            </a:pPr>
            <a:fld id="{89013F4C-6710-4A60-A2DD-8F39E914AE7B}" type="datetimeFigureOut">
              <a:rPr lang="en-US"/>
              <a:pPr>
                <a:defRPr/>
              </a:pPr>
              <a:t>7/14/2013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mn-cs"/>
              </a:defRPr>
            </a:lvl1pPr>
          </a:lstStyle>
          <a:p>
            <a:pPr>
              <a:defRPr/>
            </a:pPr>
            <a:fld id="{70C841B1-784C-4DC0-8B49-5BA01F78CA41}" type="slidenum">
              <a:rPr lang="en-US"/>
              <a:pPr>
                <a:defRPr/>
              </a:pPr>
              <a:t>‹#›</a:t>
            </a:fld>
            <a:endParaRPr lang="en-US"/>
          </a:p>
        </p:txBody>
      </p:sp>
    </p:spTree>
    <p:extLst>
      <p:ext uri="{BB962C8B-B14F-4D97-AF65-F5344CB8AC3E}">
        <p14:creationId xmlns="" xmlns:p14="http://schemas.microsoft.com/office/powerpoint/2010/main" val="21022337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smtClean="0"/>
              <a:t>Simplified Design</a:t>
            </a:r>
            <a:r>
              <a:rPr lang="en-US" dirty="0" smtClean="0"/>
              <a:t> - Programming the abstract classes instead of interfaces is one of design problem of struts1 framework that has been resolved in the struts 2 framework. Most of the Struts 2 classes are based on interfaces and most of its core interfaces are HTTP independent. Struts 2 Action classes are framework independent and are simplified to look as simple POJOs. Framework components are tried to keep loosely coupled.</a:t>
            </a:r>
            <a:br>
              <a:rPr lang="en-US" dirty="0" smtClean="0"/>
            </a:br>
            <a:r>
              <a:rPr lang="en-US" b="1" dirty="0" smtClean="0"/>
              <a:t>Simplified Actions </a:t>
            </a:r>
            <a:r>
              <a:rPr lang="en-US" dirty="0" smtClean="0"/>
              <a:t> - Actions are simple POJOs.</a:t>
            </a:r>
            <a:r>
              <a:rPr lang="en-US" b="1" dirty="0" smtClean="0"/>
              <a:t> </a:t>
            </a:r>
            <a:r>
              <a:rPr lang="en-US" dirty="0" smtClean="0"/>
              <a:t>Any java class with execute() method can be used as an Action class. Even we don't need to implement interfaces always. Inversion of Control is introduced while developing the action classes. This make the actions to be neutral to the </a:t>
            </a:r>
          </a:p>
          <a:p>
            <a:r>
              <a:rPr lang="en-US" dirty="0" smtClean="0"/>
              <a:t>underlying framework .</a:t>
            </a:r>
            <a:br>
              <a:rPr lang="en-US" dirty="0" smtClean="0"/>
            </a:br>
            <a:r>
              <a:rPr lang="en-US" b="1" dirty="0" smtClean="0"/>
              <a:t>No more </a:t>
            </a:r>
            <a:r>
              <a:rPr lang="en-US" b="1" dirty="0" err="1" smtClean="0"/>
              <a:t>ActionForms</a:t>
            </a:r>
            <a:r>
              <a:rPr lang="en-US" b="1" dirty="0" smtClean="0"/>
              <a:t> </a:t>
            </a:r>
            <a:r>
              <a:rPr lang="en-US" dirty="0" smtClean="0"/>
              <a:t> - </a:t>
            </a:r>
            <a:r>
              <a:rPr lang="en-US" dirty="0" err="1" smtClean="0"/>
              <a:t>ActionForms</a:t>
            </a:r>
            <a:r>
              <a:rPr lang="en-US" dirty="0" smtClean="0"/>
              <a:t> feature is no more known to the struts2 framework. Simple </a:t>
            </a:r>
            <a:r>
              <a:rPr lang="en-US" dirty="0" err="1" smtClean="0"/>
              <a:t>JavaBean</a:t>
            </a:r>
            <a:r>
              <a:rPr lang="en-US" dirty="0" smtClean="0"/>
              <a:t> flavored actions are used to put properties directly. No need to use all String properties.</a:t>
            </a:r>
            <a:br>
              <a:rPr lang="en-US" dirty="0" smtClean="0"/>
            </a:br>
            <a:r>
              <a:rPr lang="en-US" b="1" dirty="0" smtClean="0"/>
              <a:t>Simplified testability</a:t>
            </a:r>
            <a:r>
              <a:rPr lang="en-US" dirty="0" smtClean="0"/>
              <a:t> - Struts 2 Actions are HTTP independent and framework neutral. This enables to test struts applications very easily without resorting to mock objects.</a:t>
            </a:r>
            <a:br>
              <a:rPr lang="en-US" dirty="0" smtClean="0"/>
            </a:br>
            <a:r>
              <a:rPr lang="en-US" b="1" dirty="0" smtClean="0"/>
              <a:t>Intelligent Defaults</a:t>
            </a:r>
            <a:r>
              <a:rPr lang="en-US" dirty="0" smtClean="0"/>
              <a:t> - Most configuration elements have a default value which can be set according to the need. Even there are xml-based default configuration files that can be overridden according to the need.</a:t>
            </a:r>
            <a:br>
              <a:rPr lang="en-US" dirty="0" smtClean="0"/>
            </a:br>
            <a:r>
              <a:rPr lang="en-US" b="1" dirty="0" smtClean="0"/>
              <a:t>Improved  results </a:t>
            </a:r>
            <a:r>
              <a:rPr lang="en-US" dirty="0" smtClean="0"/>
              <a:t>- Unlike </a:t>
            </a:r>
            <a:r>
              <a:rPr lang="en-US" dirty="0" err="1" smtClean="0"/>
              <a:t>ActionForwards</a:t>
            </a:r>
            <a:r>
              <a:rPr lang="en-US" dirty="0" smtClean="0"/>
              <a:t>, Struts 2 Results provide flexibility to create multiple type of outputs and in actual it helps to prepare the response.</a:t>
            </a:r>
            <a:br>
              <a:rPr lang="en-US" dirty="0" smtClean="0"/>
            </a:br>
            <a:r>
              <a:rPr lang="en-US" b="1" dirty="0" smtClean="0"/>
              <a:t>Better Tag features</a:t>
            </a:r>
            <a:r>
              <a:rPr lang="en-US" dirty="0" smtClean="0"/>
              <a:t> - Struts 2 tags enables to add style sheet-driven markup capabilities, so that we can create consistent pages with less code. Struts 2 tags are more capable and result oriented. Struts 2 tag markup can be altered by changing an underlying </a:t>
            </a:r>
            <a:r>
              <a:rPr lang="en-US" dirty="0" err="1" smtClean="0"/>
              <a:t>stylesheet</a:t>
            </a:r>
            <a:r>
              <a:rPr lang="en-US" dirty="0" smtClean="0"/>
              <a:t>. Individual tag markup can be changed by editing a </a:t>
            </a:r>
            <a:r>
              <a:rPr lang="en-US" dirty="0" err="1" smtClean="0"/>
              <a:t>FreeMarker</a:t>
            </a:r>
            <a:r>
              <a:rPr lang="en-US" dirty="0" smtClean="0"/>
              <a:t> template. Both JSP and </a:t>
            </a:r>
            <a:r>
              <a:rPr lang="en-US" dirty="0" err="1" smtClean="0"/>
              <a:t>FreeMarker</a:t>
            </a:r>
            <a:r>
              <a:rPr lang="en-US" dirty="0" smtClean="0"/>
              <a:t> tags are fully supported.</a:t>
            </a:r>
            <a:br>
              <a:rPr lang="en-US" dirty="0" smtClean="0"/>
            </a:br>
            <a:r>
              <a:rPr lang="en-US" b="1" dirty="0" smtClean="0"/>
              <a:t>Annotations introduced</a:t>
            </a:r>
            <a:r>
              <a:rPr lang="en-US" dirty="0" smtClean="0"/>
              <a:t> : Applications in struts 2 can use Java 5 annotations as an alternative to XML and Java properties configuration. Annotations minimize the use of xml.</a:t>
            </a:r>
            <a:br>
              <a:rPr lang="en-US" dirty="0" smtClean="0"/>
            </a:br>
            <a:r>
              <a:rPr lang="en-US" b="1" dirty="0" err="1" smtClean="0"/>
              <a:t>Stateful</a:t>
            </a:r>
            <a:r>
              <a:rPr lang="en-US" b="1" dirty="0" smtClean="0"/>
              <a:t> Checkboxes</a:t>
            </a:r>
            <a:r>
              <a:rPr lang="en-US" dirty="0" smtClean="0"/>
              <a:t> - Struts 2 checkboxes do not require special handling for false values.</a:t>
            </a:r>
            <a:br>
              <a:rPr lang="en-US" dirty="0" smtClean="0"/>
            </a:br>
            <a:r>
              <a:rPr lang="en-US" b="1" dirty="0" err="1" smtClean="0"/>
              <a:t>QuickStart</a:t>
            </a:r>
            <a:r>
              <a:rPr lang="en-US" dirty="0" smtClean="0"/>
              <a:t> - Many changes can be made on the fly without restarting a web container.</a:t>
            </a:r>
            <a:br>
              <a:rPr lang="en-US" dirty="0" smtClean="0"/>
            </a:br>
            <a:r>
              <a:rPr lang="en-US" b="1" dirty="0" smtClean="0"/>
              <a:t>customizing controller</a:t>
            </a:r>
            <a:r>
              <a:rPr lang="en-US" dirty="0" smtClean="0"/>
              <a:t> - Struts 1 lets to customize the request processor per module, Struts 2 lets to customize the request handling per action, if desired.</a:t>
            </a:r>
            <a:br>
              <a:rPr lang="en-US" dirty="0" smtClean="0"/>
            </a:br>
            <a:r>
              <a:rPr lang="en-US" b="1" dirty="0" smtClean="0"/>
              <a:t>Easy Spring integration</a:t>
            </a:r>
            <a:r>
              <a:rPr lang="en-US" dirty="0" smtClean="0"/>
              <a:t> - Struts 2 Actions are Spring-aware. Just need to add Spring beans!</a:t>
            </a:r>
            <a:br>
              <a:rPr lang="en-US" dirty="0" smtClean="0"/>
            </a:br>
            <a:r>
              <a:rPr lang="en-US" b="1" dirty="0" smtClean="0"/>
              <a:t>Easy </a:t>
            </a:r>
            <a:r>
              <a:rPr lang="en-US" b="1" dirty="0" err="1" smtClean="0"/>
              <a:t>plugins</a:t>
            </a:r>
            <a:r>
              <a:rPr lang="en-US" dirty="0" smtClean="0"/>
              <a:t> - Struts 2 extensions can be added by dropping in a JAR. No manual configuration is required!</a:t>
            </a:r>
            <a:br>
              <a:rPr lang="en-US" dirty="0" smtClean="0"/>
            </a:br>
            <a:r>
              <a:rPr lang="en-US" b="1" dirty="0" smtClean="0"/>
              <a:t>AJAX support</a:t>
            </a:r>
            <a:r>
              <a:rPr lang="en-US" dirty="0" smtClean="0"/>
              <a:t> - The AJAX theme gives interactive applications a significant boost.</a:t>
            </a:r>
            <a:br>
              <a:rPr lang="en-US" dirty="0" smtClean="0"/>
            </a:br>
            <a:r>
              <a:rPr lang="en-US" dirty="0" smtClean="0"/>
              <a:t>The framework provides a set of tags to help you </a:t>
            </a:r>
            <a:r>
              <a:rPr lang="en-US" dirty="0" err="1" smtClean="0"/>
              <a:t>ajaxify</a:t>
            </a:r>
            <a:r>
              <a:rPr lang="en-US" dirty="0" smtClean="0"/>
              <a:t> your applications, even on Dojo. The AJAX features include: AJAX Client Side Validation </a:t>
            </a:r>
          </a:p>
          <a:p>
            <a:r>
              <a:rPr lang="en-US" dirty="0" smtClean="0"/>
              <a:t>Remote form submission support (works with the submit tag as well) </a:t>
            </a:r>
          </a:p>
          <a:p>
            <a:r>
              <a:rPr lang="en-US" dirty="0" smtClean="0"/>
              <a:t>An advanced div template that provides dynamic reloading of partial HTML </a:t>
            </a:r>
          </a:p>
          <a:p>
            <a:r>
              <a:rPr lang="en-US" dirty="0" smtClean="0"/>
              <a:t>An advanced template that provides the ability to load and evaluate JavaScript remotely </a:t>
            </a:r>
          </a:p>
          <a:p>
            <a:r>
              <a:rPr lang="en-US" dirty="0" smtClean="0"/>
              <a:t>An AJAX-only tabbed Panel implementation </a:t>
            </a:r>
          </a:p>
          <a:p>
            <a:r>
              <a:rPr lang="en-US" dirty="0" smtClean="0"/>
              <a:t>A rich pub-sub event model </a:t>
            </a:r>
          </a:p>
          <a:p>
            <a:r>
              <a:rPr lang="en-US" dirty="0" smtClean="0"/>
              <a:t>Interactive auto complete tag</a:t>
            </a:r>
          </a:p>
          <a:p>
            <a:endParaRPr lang="en-US" dirty="0"/>
          </a:p>
        </p:txBody>
      </p:sp>
      <p:sp>
        <p:nvSpPr>
          <p:cNvPr id="4" name="Slide Number Placeholder 3"/>
          <p:cNvSpPr>
            <a:spLocks noGrp="1"/>
          </p:cNvSpPr>
          <p:nvPr>
            <p:ph type="sldNum" sz="quarter" idx="10"/>
          </p:nvPr>
        </p:nvSpPr>
        <p:spPr/>
        <p:txBody>
          <a:bodyPr/>
          <a:lstStyle/>
          <a:p>
            <a:pPr>
              <a:defRPr/>
            </a:pPr>
            <a:fld id="{70C841B1-784C-4DC0-8B49-5BA01F78CA41}" type="slidenum">
              <a:rPr lang="en-US" smtClean="0"/>
              <a:pPr>
                <a:defRPr/>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gray">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ltGray">
          <a:xfrm>
            <a:off x="0" y="0"/>
            <a:ext cx="9144000" cy="4832350"/>
          </a:xfrm>
          <a:prstGeom prst="rect">
            <a:avLst/>
          </a:prstGeom>
          <a:solidFill>
            <a:schemeClr val="accent2"/>
          </a:solidFill>
          <a:ln w="9525">
            <a:noFill/>
            <a:miter lim="800000"/>
            <a:headEnd/>
            <a:tailEnd/>
          </a:ln>
          <a:effectLst/>
        </p:spPr>
        <p:txBody>
          <a:bodyPr wrap="none" anchor="ctr"/>
          <a:lstStyle/>
          <a:p>
            <a:pPr>
              <a:defRPr/>
            </a:pPr>
            <a:endParaRPr lang="en-US">
              <a:cs typeface="+mn-cs"/>
            </a:endParaRPr>
          </a:p>
        </p:txBody>
      </p:sp>
      <p:sp>
        <p:nvSpPr>
          <p:cNvPr id="5" name="AutoShape 3"/>
          <p:cNvSpPr>
            <a:spLocks noChangeArrowheads="1"/>
          </p:cNvSpPr>
          <p:nvPr/>
        </p:nvSpPr>
        <p:spPr bwMode="ltGray">
          <a:xfrm flipH="1">
            <a:off x="2411413" y="4581525"/>
            <a:ext cx="722376" cy="503238"/>
          </a:xfrm>
          <a:prstGeom prst="homePlate">
            <a:avLst>
              <a:gd name="adj" fmla="val 42902"/>
            </a:avLst>
          </a:prstGeom>
          <a:solidFill>
            <a:srgbClr val="217D79"/>
          </a:solidFill>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defRPr/>
            </a:pPr>
            <a:endParaRPr lang="en-US"/>
          </a:p>
        </p:txBody>
      </p:sp>
      <p:sp>
        <p:nvSpPr>
          <p:cNvPr id="6" name="AutoShape 4"/>
          <p:cNvSpPr>
            <a:spLocks noChangeArrowheads="1"/>
          </p:cNvSpPr>
          <p:nvPr/>
        </p:nvSpPr>
        <p:spPr bwMode="ltGray">
          <a:xfrm flipH="1">
            <a:off x="2700341" y="4581525"/>
            <a:ext cx="719137" cy="503238"/>
          </a:xfrm>
          <a:prstGeom prst="homePlate">
            <a:avLst>
              <a:gd name="adj" fmla="val 35725"/>
            </a:avLst>
          </a:prstGeom>
          <a:solidFill>
            <a:srgbClr val="FEFEFE"/>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defRPr/>
            </a:pPr>
            <a:endParaRPr lang="en-US"/>
          </a:p>
        </p:txBody>
      </p:sp>
      <p:sp>
        <p:nvSpPr>
          <p:cNvPr id="7" name="AutoShape 7"/>
          <p:cNvSpPr>
            <a:spLocks noChangeArrowheads="1"/>
          </p:cNvSpPr>
          <p:nvPr/>
        </p:nvSpPr>
        <p:spPr bwMode="gray">
          <a:xfrm flipH="1">
            <a:off x="2987677" y="4581526"/>
            <a:ext cx="6156327" cy="501650"/>
          </a:xfrm>
          <a:prstGeom prst="homePlate">
            <a:avLst>
              <a:gd name="adj" fmla="val 32516"/>
            </a:avLst>
          </a:prstGeom>
          <a:solidFill>
            <a:srgbClr val="E36B29"/>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defRPr/>
            </a:pPr>
            <a:endParaRPr lang="en-US"/>
          </a:p>
        </p:txBody>
      </p:sp>
      <p:pic>
        <p:nvPicPr>
          <p:cNvPr id="8" name="Picture 16" descr="Picture2.bmp"/>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533400" y="4953000"/>
            <a:ext cx="1292225" cy="920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5177" name="Rectangle 9"/>
          <p:cNvSpPr>
            <a:spLocks noGrp="1" noChangeArrowheads="1"/>
          </p:cNvSpPr>
          <p:nvPr>
            <p:ph type="subTitle" sz="quarter" idx="1"/>
          </p:nvPr>
        </p:nvSpPr>
        <p:spPr>
          <a:xfrm>
            <a:off x="3124201" y="4564063"/>
            <a:ext cx="5835651" cy="533400"/>
          </a:xfrm>
        </p:spPr>
        <p:txBody>
          <a:bodyPr/>
          <a:lstStyle>
            <a:lvl1pPr marL="0" indent="0">
              <a:buFont typeface="Wingdings" pitchFamily="2" charset="2"/>
              <a:buNone/>
              <a:defRPr sz="2400" b="0" cap="none" spc="0">
                <a:ln>
                  <a:noFill/>
                </a:ln>
                <a:solidFill>
                  <a:schemeClr val="tx1"/>
                </a:solidFill>
                <a:effectLst/>
              </a:defRPr>
            </a:lvl1pPr>
          </a:lstStyle>
          <a:p>
            <a:r>
              <a:rPr lang="en-US" smtClean="0"/>
              <a:t>Click to edit Master subtitle style</a:t>
            </a:r>
            <a:endParaRPr lang="en-US"/>
          </a:p>
        </p:txBody>
      </p:sp>
      <p:sp>
        <p:nvSpPr>
          <p:cNvPr id="14" name="Title 13"/>
          <p:cNvSpPr>
            <a:spLocks noGrp="1"/>
          </p:cNvSpPr>
          <p:nvPr>
            <p:ph type="title"/>
          </p:nvPr>
        </p:nvSpPr>
        <p:spPr>
          <a:xfrm>
            <a:off x="2590800" y="3048000"/>
            <a:ext cx="6400800" cy="1447800"/>
          </a:xfrm>
        </p:spPr>
        <p:txBody>
          <a:bodyPr anchor="b">
            <a:noAutofit/>
          </a:bodyPr>
          <a:lstStyle>
            <a:lvl1pPr algn="l">
              <a:defRPr sz="5400" b="1"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en-US" smtClean="0"/>
              <a:t>Click to edit Master title style</a:t>
            </a:r>
            <a:endParaRPr lang="en-US"/>
          </a:p>
        </p:txBody>
      </p:sp>
      <p:sp>
        <p:nvSpPr>
          <p:cNvPr id="9" name="Rectangle 10"/>
          <p:cNvSpPr>
            <a:spLocks noGrp="1" noChangeArrowheads="1"/>
          </p:cNvSpPr>
          <p:nvPr>
            <p:ph type="dt" sz="quarter" idx="10"/>
          </p:nvPr>
        </p:nvSpPr>
        <p:spPr>
          <a:xfrm>
            <a:off x="457200" y="6324600"/>
            <a:ext cx="2133600" cy="396875"/>
          </a:xfrm>
          <a:prstGeom prst="rect">
            <a:avLst/>
          </a:prstGeom>
        </p:spPr>
        <p:txBody>
          <a:bodyPr/>
          <a:lstStyle>
            <a:lvl1pPr>
              <a:defRPr>
                <a:latin typeface="Arial" charset="0"/>
                <a:cs typeface="+mn-cs"/>
              </a:defRPr>
            </a:lvl1pPr>
          </a:lstStyle>
          <a:p>
            <a:pPr>
              <a:defRPr/>
            </a:pPr>
            <a:endParaRPr lang="en-US"/>
          </a:p>
        </p:txBody>
      </p:sp>
      <p:sp>
        <p:nvSpPr>
          <p:cNvPr id="10" name="Rectangle 11"/>
          <p:cNvSpPr>
            <a:spLocks noGrp="1" noChangeArrowheads="1"/>
          </p:cNvSpPr>
          <p:nvPr>
            <p:ph type="ftr" sz="quarter" idx="11"/>
          </p:nvPr>
        </p:nvSpPr>
        <p:spPr>
          <a:xfrm>
            <a:off x="2971800" y="6324600"/>
            <a:ext cx="3200400" cy="396875"/>
          </a:xfrm>
          <a:prstGeom prst="rect">
            <a:avLst/>
          </a:prstGeom>
        </p:spPr>
        <p:txBody>
          <a:bodyPr/>
          <a:lstStyle>
            <a:lvl1pPr algn="ctr">
              <a:defRPr>
                <a:latin typeface="Arial" charset="0"/>
                <a:cs typeface="+mn-cs"/>
              </a:defRPr>
            </a:lvl1pPr>
          </a:lstStyle>
          <a:p>
            <a:pPr>
              <a:defRPr/>
            </a:pPr>
            <a:endParaRPr lang="en-US"/>
          </a:p>
        </p:txBody>
      </p:sp>
      <p:sp>
        <p:nvSpPr>
          <p:cNvPr id="11" name="Rectangle 12"/>
          <p:cNvSpPr>
            <a:spLocks noGrp="1" noChangeArrowheads="1"/>
          </p:cNvSpPr>
          <p:nvPr>
            <p:ph type="sldNum" sz="quarter" idx="12"/>
          </p:nvPr>
        </p:nvSpPr>
        <p:spPr>
          <a:xfrm>
            <a:off x="6553200" y="6324600"/>
            <a:ext cx="2133600" cy="396875"/>
          </a:xfrm>
        </p:spPr>
        <p:txBody>
          <a:bodyPr/>
          <a:lstStyle>
            <a:lvl1pPr>
              <a:defRPr/>
            </a:lvl1pPr>
          </a:lstStyle>
          <a:p>
            <a:pPr>
              <a:defRPr/>
            </a:pPr>
            <a:fld id="{539D1A15-02EA-4326-B502-A5442CF6A143}" type="slidenum">
              <a:rPr lang="en-US"/>
              <a:pPr>
                <a:defRPr/>
              </a:pPr>
              <a:t>‹#›</a:t>
            </a:fld>
            <a:endParaRPr lang="en-US"/>
          </a:p>
        </p:txBody>
      </p:sp>
    </p:spTree>
    <p:extLst>
      <p:ext uri="{BB962C8B-B14F-4D97-AF65-F5344CB8AC3E}">
        <p14:creationId xmlns="" xmlns:p14="http://schemas.microsoft.com/office/powerpoint/2010/main" val="3247019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31765"/>
            <a:ext cx="8229600" cy="630237"/>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066804"/>
            <a:ext cx="4038600" cy="5059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4"/>
            <a:ext cx="4038600" cy="5059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6"/>
          <p:cNvSpPr>
            <a:spLocks noGrp="1"/>
          </p:cNvSpPr>
          <p:nvPr>
            <p:ph type="sldNum" sz="quarter" idx="10"/>
          </p:nvPr>
        </p:nvSpPr>
        <p:spPr>
          <a:xfrm>
            <a:off x="3505200" y="6477000"/>
            <a:ext cx="2133600" cy="228600"/>
          </a:xfrm>
        </p:spPr>
        <p:txBody>
          <a:bodyPr/>
          <a:lstStyle>
            <a:lvl1pPr>
              <a:defRPr/>
            </a:lvl1pPr>
          </a:lstStyle>
          <a:p>
            <a:pPr>
              <a:defRPr/>
            </a:pPr>
            <a:fld id="{9D33F4D8-3BD7-4B69-BFF5-DEE46A4EFCA6}" type="slidenum">
              <a:rPr lang="en-US"/>
              <a:pPr>
                <a:defRPr/>
              </a:pPr>
              <a:t>‹#›</a:t>
            </a:fld>
            <a:endParaRPr lang="en-US"/>
          </a:p>
        </p:txBody>
      </p:sp>
    </p:spTree>
    <p:extLst>
      <p:ext uri="{BB962C8B-B14F-4D97-AF65-F5344CB8AC3E}">
        <p14:creationId xmlns="" xmlns:p14="http://schemas.microsoft.com/office/powerpoint/2010/main" val="3465331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31765"/>
            <a:ext cx="8229600" cy="630237"/>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sldNum" sz="quarter" idx="10"/>
          </p:nvPr>
        </p:nvSpPr>
        <p:spPr>
          <a:ln/>
        </p:spPr>
        <p:txBody>
          <a:bodyPr/>
          <a:lstStyle>
            <a:lvl1pPr>
              <a:defRPr/>
            </a:lvl1pPr>
          </a:lstStyle>
          <a:p>
            <a:pPr>
              <a:defRPr/>
            </a:pPr>
            <a:fld id="{6C801525-ACF1-4435-AADB-4C3FA004026D}" type="slidenum">
              <a:rPr lang="en-US"/>
              <a:pPr>
                <a:defRPr/>
              </a:pPr>
              <a:t>‹#›</a:t>
            </a:fld>
            <a:endParaRPr lang="en-US"/>
          </a:p>
        </p:txBody>
      </p:sp>
    </p:spTree>
    <p:extLst>
      <p:ext uri="{BB962C8B-B14F-4D97-AF65-F5344CB8AC3E}">
        <p14:creationId xmlns="" xmlns:p14="http://schemas.microsoft.com/office/powerpoint/2010/main" val="2947506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
          <p:cNvSpPr>
            <a:spLocks noGrp="1" noChangeArrowheads="1"/>
          </p:cNvSpPr>
          <p:nvPr>
            <p:ph type="sldNum" sz="quarter" idx="10"/>
          </p:nvPr>
        </p:nvSpPr>
        <p:spPr>
          <a:ln/>
        </p:spPr>
        <p:txBody>
          <a:bodyPr/>
          <a:lstStyle>
            <a:lvl1pPr>
              <a:defRPr/>
            </a:lvl1pPr>
          </a:lstStyle>
          <a:p>
            <a:pPr>
              <a:defRPr/>
            </a:pPr>
            <a:fld id="{63DF2117-550F-4C93-8F39-D1FD171876FD}" type="slidenum">
              <a:rPr lang="en-US"/>
              <a:pPr>
                <a:defRPr/>
              </a:pPr>
              <a:t>‹#›</a:t>
            </a:fld>
            <a:endParaRPr lang="en-US"/>
          </a:p>
        </p:txBody>
      </p:sp>
    </p:spTree>
    <p:extLst>
      <p:ext uri="{BB962C8B-B14F-4D97-AF65-F5344CB8AC3E}">
        <p14:creationId xmlns="" xmlns:p14="http://schemas.microsoft.com/office/powerpoint/2010/main" val="2090143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31765"/>
            <a:ext cx="8229600" cy="630237"/>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66804"/>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4"/>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sldNum" sz="quarter" idx="10"/>
          </p:nvPr>
        </p:nvSpPr>
        <p:spPr>
          <a:ln/>
        </p:spPr>
        <p:txBody>
          <a:bodyPr/>
          <a:lstStyle>
            <a:lvl1pPr>
              <a:defRPr/>
            </a:lvl1pPr>
          </a:lstStyle>
          <a:p>
            <a:pPr>
              <a:defRPr/>
            </a:pPr>
            <a:fld id="{D2488557-75CB-4795-B371-1369278055D6}" type="slidenum">
              <a:rPr lang="en-US"/>
              <a:pPr>
                <a:defRPr/>
              </a:pPr>
              <a:t>‹#›</a:t>
            </a:fld>
            <a:endParaRPr lang="en-US"/>
          </a:p>
        </p:txBody>
      </p:sp>
    </p:spTree>
    <p:extLst>
      <p:ext uri="{BB962C8B-B14F-4D97-AF65-F5344CB8AC3E}">
        <p14:creationId xmlns="" xmlns:p14="http://schemas.microsoft.com/office/powerpoint/2010/main" val="1619173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
        <p:nvSpPr>
          <p:cNvPr id="7" name="Rectangle 12"/>
          <p:cNvSpPr>
            <a:spLocks noGrp="1" noChangeArrowheads="1"/>
          </p:cNvSpPr>
          <p:nvPr>
            <p:ph type="sldNum" sz="quarter" idx="10"/>
          </p:nvPr>
        </p:nvSpPr>
        <p:spPr>
          <a:ln/>
        </p:spPr>
        <p:txBody>
          <a:bodyPr/>
          <a:lstStyle>
            <a:lvl1pPr>
              <a:defRPr/>
            </a:lvl1pPr>
          </a:lstStyle>
          <a:p>
            <a:pPr>
              <a:defRPr/>
            </a:pPr>
            <a:fld id="{7717EC90-5FEA-46E4-BF95-7CF4D7866579}" type="slidenum">
              <a:rPr lang="en-US"/>
              <a:pPr>
                <a:defRPr/>
              </a:pPr>
              <a:t>‹#›</a:t>
            </a:fld>
            <a:endParaRPr lang="en-US"/>
          </a:p>
        </p:txBody>
      </p:sp>
    </p:spTree>
    <p:extLst>
      <p:ext uri="{BB962C8B-B14F-4D97-AF65-F5344CB8AC3E}">
        <p14:creationId xmlns="" xmlns:p14="http://schemas.microsoft.com/office/powerpoint/2010/main" val="1682082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31765"/>
            <a:ext cx="8229600" cy="630237"/>
          </a:xfrm>
          <a:prstGeom prst="rect">
            <a:avLst/>
          </a:prstGeom>
        </p:spPr>
        <p:txBody>
          <a:bodyPr/>
          <a:lstStyle/>
          <a:p>
            <a:r>
              <a:rPr lang="en-US" smtClean="0"/>
              <a:t>Click to edit Master title style</a:t>
            </a:r>
            <a:endParaRPr lang="en-US"/>
          </a:p>
        </p:txBody>
      </p:sp>
      <p:sp>
        <p:nvSpPr>
          <p:cNvPr id="3" name="Rectangle 12"/>
          <p:cNvSpPr>
            <a:spLocks noGrp="1" noChangeArrowheads="1"/>
          </p:cNvSpPr>
          <p:nvPr>
            <p:ph type="sldNum" sz="quarter" idx="10"/>
          </p:nvPr>
        </p:nvSpPr>
        <p:spPr>
          <a:ln/>
        </p:spPr>
        <p:txBody>
          <a:bodyPr/>
          <a:lstStyle>
            <a:lvl1pPr>
              <a:defRPr/>
            </a:lvl1pPr>
          </a:lstStyle>
          <a:p>
            <a:pPr>
              <a:defRPr/>
            </a:pPr>
            <a:fld id="{A59F1EB0-11BE-4A42-AB02-7A9E8D34E3D9}" type="slidenum">
              <a:rPr lang="en-US"/>
              <a:pPr>
                <a:defRPr/>
              </a:pPr>
              <a:t>‹#›</a:t>
            </a:fld>
            <a:endParaRPr lang="en-US"/>
          </a:p>
        </p:txBody>
      </p:sp>
    </p:spTree>
    <p:extLst>
      <p:ext uri="{BB962C8B-B14F-4D97-AF65-F5344CB8AC3E}">
        <p14:creationId xmlns="" xmlns:p14="http://schemas.microsoft.com/office/powerpoint/2010/main" val="393767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1"/>
            <a:ext cx="7772400" cy="4889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3" y="1143004"/>
            <a:ext cx="5111751" cy="4983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143004"/>
            <a:ext cx="3008313" cy="4983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sldNum" sz="quarter" idx="10"/>
          </p:nvPr>
        </p:nvSpPr>
        <p:spPr>
          <a:ln/>
        </p:spPr>
        <p:txBody>
          <a:bodyPr/>
          <a:lstStyle>
            <a:lvl1pPr>
              <a:defRPr/>
            </a:lvl1pPr>
          </a:lstStyle>
          <a:p>
            <a:pPr>
              <a:defRPr/>
            </a:pPr>
            <a:fld id="{52CEBA88-849C-4BA2-BB36-6A4022506CB6}" type="slidenum">
              <a:rPr lang="en-US"/>
              <a:pPr>
                <a:defRPr/>
              </a:pPr>
              <a:t>‹#›</a:t>
            </a:fld>
            <a:endParaRPr lang="en-US"/>
          </a:p>
        </p:txBody>
      </p:sp>
    </p:spTree>
    <p:extLst>
      <p:ext uri="{BB962C8B-B14F-4D97-AF65-F5344CB8AC3E}">
        <p14:creationId xmlns="" xmlns:p14="http://schemas.microsoft.com/office/powerpoint/2010/main" val="3714673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1066801"/>
            <a:ext cx="5486400" cy="3660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sldNum" sz="quarter" idx="10"/>
          </p:nvPr>
        </p:nvSpPr>
        <p:spPr>
          <a:ln/>
        </p:spPr>
        <p:txBody>
          <a:bodyPr/>
          <a:lstStyle>
            <a:lvl1pPr>
              <a:defRPr/>
            </a:lvl1pPr>
          </a:lstStyle>
          <a:p>
            <a:pPr>
              <a:defRPr/>
            </a:pPr>
            <a:fld id="{9ACC9490-CD7A-49E8-87DA-BD6C254A1C5F}" type="slidenum">
              <a:rPr lang="en-US"/>
              <a:pPr>
                <a:defRPr/>
              </a:pPr>
              <a:t>‹#›</a:t>
            </a:fld>
            <a:endParaRPr lang="en-US"/>
          </a:p>
        </p:txBody>
      </p:sp>
    </p:spTree>
    <p:extLst>
      <p:ext uri="{BB962C8B-B14F-4D97-AF65-F5344CB8AC3E}">
        <p14:creationId xmlns="" xmlns:p14="http://schemas.microsoft.com/office/powerpoint/2010/main" val="320115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31765"/>
            <a:ext cx="8229600" cy="630237"/>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sldNum" sz="quarter" idx="10"/>
          </p:nvPr>
        </p:nvSpPr>
        <p:spPr>
          <a:ln/>
        </p:spPr>
        <p:txBody>
          <a:bodyPr/>
          <a:lstStyle>
            <a:lvl1pPr>
              <a:defRPr/>
            </a:lvl1pPr>
          </a:lstStyle>
          <a:p>
            <a:pPr>
              <a:defRPr/>
            </a:pPr>
            <a:fld id="{C39D63B4-B422-46C7-8EB4-E22ABA5B04E0}" type="slidenum">
              <a:rPr lang="en-US"/>
              <a:pPr>
                <a:defRPr/>
              </a:pPr>
              <a:t>‹#›</a:t>
            </a:fld>
            <a:endParaRPr lang="en-US"/>
          </a:p>
        </p:txBody>
      </p:sp>
    </p:spTree>
    <p:extLst>
      <p:ext uri="{BB962C8B-B14F-4D97-AF65-F5344CB8AC3E}">
        <p14:creationId xmlns="" xmlns:p14="http://schemas.microsoft.com/office/powerpoint/2010/main" val="323120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sp>
        <p:nvSpPr>
          <p:cNvPr id="134146" name="Rectangle 2"/>
          <p:cNvSpPr>
            <a:spLocks noChangeArrowheads="1"/>
          </p:cNvSpPr>
          <p:nvPr/>
        </p:nvSpPr>
        <p:spPr bwMode="ltGray">
          <a:xfrm>
            <a:off x="8859838" y="0"/>
            <a:ext cx="284162" cy="685800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wrap="none" anchor="ctr"/>
          <a:lstStyle/>
          <a:p>
            <a:pPr>
              <a:defRPr/>
            </a:pPr>
            <a:endParaRPr lang="en-US">
              <a:cs typeface="+mn-cs"/>
            </a:endParaRPr>
          </a:p>
        </p:txBody>
      </p:sp>
      <p:sp>
        <p:nvSpPr>
          <p:cNvPr id="134147" name="AutoShape 3"/>
          <p:cNvSpPr>
            <a:spLocks noChangeArrowheads="1"/>
          </p:cNvSpPr>
          <p:nvPr/>
        </p:nvSpPr>
        <p:spPr bwMode="ltGray">
          <a:xfrm>
            <a:off x="8461377" y="-6348"/>
            <a:ext cx="539751" cy="835025"/>
          </a:xfrm>
          <a:prstGeom prst="homePlate">
            <a:avLst>
              <a:gd name="adj" fmla="val 25000"/>
            </a:avLst>
          </a:prstGeom>
          <a:solidFill>
            <a:srgbClr val="E36B29"/>
          </a:solidFill>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a:p>
        </p:txBody>
      </p:sp>
      <p:sp>
        <p:nvSpPr>
          <p:cNvPr id="134148" name="AutoShape 4"/>
          <p:cNvSpPr>
            <a:spLocks noChangeArrowheads="1"/>
          </p:cNvSpPr>
          <p:nvPr/>
        </p:nvSpPr>
        <p:spPr bwMode="ltGray">
          <a:xfrm>
            <a:off x="6685387" y="-6348"/>
            <a:ext cx="2046288" cy="835025"/>
          </a:xfrm>
          <a:prstGeom prst="homePlate">
            <a:avLst>
              <a:gd name="adj" fmla="val 25000"/>
            </a:avLst>
          </a:prstGeom>
          <a:solidFill>
            <a:srgbClr val="FEFEFE"/>
          </a:solidFill>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defRPr/>
            </a:pPr>
            <a:endParaRPr lang="en-US"/>
          </a:p>
        </p:txBody>
      </p:sp>
      <p:sp>
        <p:nvSpPr>
          <p:cNvPr id="134149" name="Line 5"/>
          <p:cNvSpPr>
            <a:spLocks noChangeShapeType="1"/>
          </p:cNvSpPr>
          <p:nvPr/>
        </p:nvSpPr>
        <p:spPr bwMode="auto">
          <a:xfrm>
            <a:off x="304800" y="6096000"/>
            <a:ext cx="8610600" cy="0"/>
          </a:xfrm>
          <a:prstGeom prst="line">
            <a:avLst/>
          </a:prstGeom>
          <a:noFill/>
          <a:ln w="9525">
            <a:solidFill>
              <a:schemeClr val="tx1"/>
            </a:solidFill>
            <a:round/>
            <a:headEnd/>
            <a:tailEnd/>
          </a:ln>
          <a:effectLst/>
        </p:spPr>
        <p:txBody>
          <a:bodyPr/>
          <a:lstStyle/>
          <a:p>
            <a:pPr>
              <a:defRPr/>
            </a:pPr>
            <a:endParaRPr lang="en-US">
              <a:cs typeface="+mn-cs"/>
            </a:endParaRPr>
          </a:p>
        </p:txBody>
      </p:sp>
      <p:sp>
        <p:nvSpPr>
          <p:cNvPr id="134151" name="AutoShape 7"/>
          <p:cNvSpPr>
            <a:spLocks noChangeArrowheads="1"/>
          </p:cNvSpPr>
          <p:nvPr/>
        </p:nvSpPr>
        <p:spPr bwMode="ltGray">
          <a:xfrm>
            <a:off x="0" y="3"/>
            <a:ext cx="8382000" cy="835025"/>
          </a:xfrm>
          <a:prstGeom prst="homePlate">
            <a:avLst>
              <a:gd name="adj" fmla="val 25000"/>
            </a:avLst>
          </a:prstGeom>
          <a:solidFill>
            <a:srgbClr val="217D79"/>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defRPr/>
            </a:pPr>
            <a:endParaRPr lang="en-US"/>
          </a:p>
        </p:txBody>
      </p:sp>
      <p:sp>
        <p:nvSpPr>
          <p:cNvPr id="1037" name="Rectangle 9"/>
          <p:cNvSpPr>
            <a:spLocks noGrp="1" noChangeArrowheads="1"/>
          </p:cNvSpPr>
          <p:nvPr>
            <p:ph type="body" idx="1"/>
          </p:nvPr>
        </p:nvSpPr>
        <p:spPr bwMode="auto">
          <a:xfrm>
            <a:off x="457200" y="1066800"/>
            <a:ext cx="8229600" cy="487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4156" name="Rectangle 12"/>
          <p:cNvSpPr>
            <a:spLocks noGrp="1" noChangeArrowheads="1"/>
          </p:cNvSpPr>
          <p:nvPr>
            <p:ph type="sldNum" sz="quarter" idx="4"/>
          </p:nvPr>
        </p:nvSpPr>
        <p:spPr bwMode="auto">
          <a:xfrm>
            <a:off x="3505200" y="6553200"/>
            <a:ext cx="2133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cs typeface="+mn-cs"/>
              </a:defRPr>
            </a:lvl1pPr>
          </a:lstStyle>
          <a:p>
            <a:pPr>
              <a:defRPr/>
            </a:pPr>
            <a:fld id="{C87C0543-8449-4350-AFF0-8F267453F026}" type="slidenum">
              <a:rPr lang="en-US"/>
              <a:pPr>
                <a:defRPr/>
              </a:pPr>
              <a:t>‹#›</a:t>
            </a:fld>
            <a:endParaRPr lang="en-US"/>
          </a:p>
        </p:txBody>
      </p:sp>
      <p:sp>
        <p:nvSpPr>
          <p:cNvPr id="1039" name="Title Placeholder 12"/>
          <p:cNvSpPr>
            <a:spLocks noGrp="1"/>
          </p:cNvSpPr>
          <p:nvPr>
            <p:ph type="title"/>
          </p:nvPr>
        </p:nvSpPr>
        <p:spPr bwMode="auto">
          <a:xfrm>
            <a:off x="457200" y="0"/>
            <a:ext cx="8229600"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1040" name="Picture 13" descr="Picture2.bmp"/>
          <p:cNvPicPr>
            <a:picLocks noChangeAspect="1"/>
          </p:cNvPicPr>
          <p:nvPr/>
        </p:nvPicPr>
        <p:blipFill>
          <a:blip r:embed="rId12">
            <a:extLst>
              <a:ext uri="{28A0092B-C50C-407E-A947-70E740481C1C}">
                <a14:useLocalDpi xmlns="" xmlns:a14="http://schemas.microsoft.com/office/drawing/2010/main" val="0"/>
              </a:ext>
            </a:extLst>
          </a:blip>
          <a:srcRect/>
          <a:stretch>
            <a:fillRect/>
          </a:stretch>
        </p:blipFill>
        <p:spPr bwMode="auto">
          <a:xfrm>
            <a:off x="7696200" y="6153150"/>
            <a:ext cx="990600"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77" r:id="rId1"/>
    <p:sldLayoutId id="2147484069" r:id="rId2"/>
    <p:sldLayoutId id="2147484070" r:id="rId3"/>
    <p:sldLayoutId id="2147484071" r:id="rId4"/>
    <p:sldLayoutId id="2147484072" r:id="rId5"/>
    <p:sldLayoutId id="2147484073" r:id="rId6"/>
    <p:sldLayoutId id="2147484074" r:id="rId7"/>
    <p:sldLayoutId id="2147484075" r:id="rId8"/>
    <p:sldLayoutId id="2147484076" r:id="rId9"/>
    <p:sldLayoutId id="2147484078" r:id="rId10"/>
  </p:sldLayoutIdLst>
  <p:timing>
    <p:tnLst>
      <p:par>
        <p:cTn id="1" dur="indefinite" restart="never" nodeType="tmRoot"/>
      </p:par>
    </p:tnLst>
  </p:timing>
  <p:hf sldNum="0" hdr="0"/>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Corbel" pitchFamily="34" charset="0"/>
        </a:defRPr>
      </a:lvl2pPr>
      <a:lvl3pPr algn="ctr" rtl="0" eaLnBrk="0" fontAlgn="base" hangingPunct="0">
        <a:spcBef>
          <a:spcPct val="0"/>
        </a:spcBef>
        <a:spcAft>
          <a:spcPct val="0"/>
        </a:spcAft>
        <a:defRPr sz="4000" b="1">
          <a:solidFill>
            <a:schemeClr val="bg1"/>
          </a:solidFill>
          <a:latin typeface="Corbel" pitchFamily="34" charset="0"/>
        </a:defRPr>
      </a:lvl3pPr>
      <a:lvl4pPr algn="ctr" rtl="0" eaLnBrk="0" fontAlgn="base" hangingPunct="0">
        <a:spcBef>
          <a:spcPct val="0"/>
        </a:spcBef>
        <a:spcAft>
          <a:spcPct val="0"/>
        </a:spcAft>
        <a:defRPr sz="4000" b="1">
          <a:solidFill>
            <a:schemeClr val="bg1"/>
          </a:solidFill>
          <a:latin typeface="Corbel" pitchFamily="34" charset="0"/>
        </a:defRPr>
      </a:lvl4pPr>
      <a:lvl5pPr algn="ctr" rtl="0" eaLnBrk="0" fontAlgn="base" hangingPunct="0">
        <a:spcBef>
          <a:spcPct val="0"/>
        </a:spcBef>
        <a:spcAft>
          <a:spcPct val="0"/>
        </a:spcAft>
        <a:defRPr sz="4000" b="1">
          <a:solidFill>
            <a:schemeClr val="bg1"/>
          </a:solidFill>
          <a:latin typeface="Corbel" pitchFamily="34" charset="0"/>
        </a:defRPr>
      </a:lvl5pPr>
      <a:lvl6pPr marL="457200" algn="ctr" rtl="0" eaLnBrk="1" fontAlgn="base" hangingPunct="1">
        <a:spcBef>
          <a:spcPct val="0"/>
        </a:spcBef>
        <a:spcAft>
          <a:spcPct val="0"/>
        </a:spcAft>
        <a:defRPr sz="3200" b="1">
          <a:solidFill>
            <a:schemeClr val="tx1"/>
          </a:solidFill>
          <a:latin typeface="Verdana" pitchFamily="34" charset="0"/>
        </a:defRPr>
      </a:lvl6pPr>
      <a:lvl7pPr marL="914400" algn="ctr" rtl="0" eaLnBrk="1" fontAlgn="base" hangingPunct="1">
        <a:spcBef>
          <a:spcPct val="0"/>
        </a:spcBef>
        <a:spcAft>
          <a:spcPct val="0"/>
        </a:spcAft>
        <a:defRPr sz="3200" b="1">
          <a:solidFill>
            <a:schemeClr val="tx1"/>
          </a:solidFill>
          <a:latin typeface="Verdana" pitchFamily="34" charset="0"/>
        </a:defRPr>
      </a:lvl7pPr>
      <a:lvl8pPr marL="1371600" algn="ctr" rtl="0" eaLnBrk="1" fontAlgn="base" hangingPunct="1">
        <a:spcBef>
          <a:spcPct val="0"/>
        </a:spcBef>
        <a:spcAft>
          <a:spcPct val="0"/>
        </a:spcAft>
        <a:defRPr sz="3200" b="1">
          <a:solidFill>
            <a:schemeClr val="tx1"/>
          </a:solidFill>
          <a:latin typeface="Verdana" pitchFamily="34" charset="0"/>
        </a:defRPr>
      </a:lvl8pPr>
      <a:lvl9pPr marL="1828800" algn="ctr" rtl="0" eaLnBrk="1" fontAlgn="base" hangingPunct="1">
        <a:spcBef>
          <a:spcPct val="0"/>
        </a:spcBef>
        <a:spcAft>
          <a:spcPct val="0"/>
        </a:spcAft>
        <a:defRPr sz="3200" b="1">
          <a:solidFill>
            <a:schemeClr val="tx1"/>
          </a:solidFill>
          <a:latin typeface="Verdana" pitchFamily="34" charset="0"/>
        </a:defRPr>
      </a:lvl9pPr>
    </p:titleStyle>
    <p:bodyStyle>
      <a:lvl1pPr marL="342900" indent="-342900" algn="l" rtl="0" eaLnBrk="0" fontAlgn="base" hangingPunct="0">
        <a:spcBef>
          <a:spcPct val="20000"/>
        </a:spcBef>
        <a:spcAft>
          <a:spcPct val="0"/>
        </a:spcAft>
        <a:buClr>
          <a:schemeClr val="accent2"/>
        </a:buClr>
        <a:buFont typeface="Wingdings" pitchFamily="2" charset="2"/>
        <a:buChar char="u"/>
        <a:defRPr sz="2800" b="1">
          <a:solidFill>
            <a:schemeClr val="accent2"/>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itchFamily="2" charset="2"/>
        <a:buChar char="n"/>
        <a:defRPr sz="2400">
          <a:solidFill>
            <a:schemeClr val="tx2"/>
          </a:solidFill>
          <a:latin typeface="+mn-lt"/>
        </a:defRPr>
      </a:lvl2pPr>
      <a:lvl3pPr marL="1143000" indent="-228600" algn="l" rtl="0" eaLnBrk="0" fontAlgn="base" hangingPunct="0">
        <a:spcBef>
          <a:spcPct val="20000"/>
        </a:spcBef>
        <a:spcAft>
          <a:spcPct val="0"/>
        </a:spcAft>
        <a:buClr>
          <a:schemeClr val="folHlink"/>
        </a:buClr>
        <a:buSzPct val="60000"/>
        <a:buFont typeface="Wingdings" pitchFamily="2" charset="2"/>
        <a:buChar char="n"/>
        <a:defRPr sz="2400">
          <a:solidFill>
            <a:schemeClr val="tx2"/>
          </a:solidFill>
          <a:latin typeface="+mn-lt"/>
        </a:defRPr>
      </a:lvl3pPr>
      <a:lvl4pPr marL="1600200" indent="-228600" algn="l" rtl="0" eaLnBrk="0" fontAlgn="base" hangingPunct="0">
        <a:spcBef>
          <a:spcPct val="20000"/>
        </a:spcBef>
        <a:spcAft>
          <a:spcPct val="0"/>
        </a:spcAft>
        <a:buClr>
          <a:schemeClr val="tx1"/>
        </a:buClr>
        <a:buSzPct val="60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2"/>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2"/>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2"/>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2"/>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roseindia.net/struts/struts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ubtitle 4"/>
          <p:cNvSpPr>
            <a:spLocks noGrp="1"/>
          </p:cNvSpPr>
          <p:nvPr>
            <p:ph type="subTitle" sz="quarter" idx="1"/>
          </p:nvPr>
        </p:nvSpPr>
        <p:spPr>
          <a:xfrm>
            <a:off x="3124200" y="4619625"/>
            <a:ext cx="6019800" cy="533400"/>
          </a:xfrm>
        </p:spPr>
        <p:txBody>
          <a:bodyPr/>
          <a:lstStyle/>
          <a:p>
            <a:pPr eaLnBrk="1" hangingPunct="1"/>
            <a:endParaRPr lang="en-US" sz="2000" dirty="0" smtClean="0"/>
          </a:p>
        </p:txBody>
      </p:sp>
      <p:sp>
        <p:nvSpPr>
          <p:cNvPr id="6" name="Title 5"/>
          <p:cNvSpPr>
            <a:spLocks noGrp="1"/>
          </p:cNvSpPr>
          <p:nvPr>
            <p:ph type="title"/>
          </p:nvPr>
        </p:nvSpPr>
        <p:spPr>
          <a:xfrm>
            <a:off x="381000" y="990600"/>
            <a:ext cx="8610600" cy="2590800"/>
          </a:xfrm>
          <a:ln>
            <a:miter lim="800000"/>
            <a:headEnd/>
            <a:tailEnd/>
          </a:ln>
        </p:spPr>
        <p:txBody>
          <a:bodyPr rtlCol="0"/>
          <a:lstStyle/>
          <a:p>
            <a:pPr algn="ctr" eaLnBrk="1" hangingPunct="1">
              <a:defRPr/>
            </a:pPr>
            <a:r>
              <a:rPr lang="en-US" dirty="0" smtClean="0">
                <a:latin typeface="Times New Roman" pitchFamily="18" charset="0"/>
                <a:cs typeface="Times New Roman" pitchFamily="18" charset="0"/>
              </a:rPr>
              <a:t>Struts 2 framework</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Struts 2 Core components</a:t>
            </a: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 Interceptor</a:t>
            </a:r>
            <a:endParaRPr lang="en-US" b="0" dirty="0">
              <a:latin typeface="Times New Roman" pitchFamily="18" charset="0"/>
              <a:cs typeface="Times New Roman" pitchFamily="18" charset="0"/>
            </a:endParaRPr>
          </a:p>
          <a:p>
            <a:pPr lvl="1"/>
            <a:r>
              <a:rPr lang="en-US" dirty="0">
                <a:latin typeface="Times New Roman" pitchFamily="18" charset="0"/>
                <a:cs typeface="Times New Roman" pitchFamily="18" charset="0"/>
              </a:rPr>
              <a:t>Comes from </a:t>
            </a:r>
            <a:r>
              <a:rPr lang="en-US" dirty="0" err="1">
                <a:latin typeface="Times New Roman" pitchFamily="18" charset="0"/>
                <a:cs typeface="Times New Roman" pitchFamily="18" charset="0"/>
              </a:rPr>
              <a:t>XWork</a:t>
            </a:r>
            <a:r>
              <a:rPr lang="en-US" dirty="0">
                <a:latin typeface="Times New Roman" pitchFamily="18" charset="0"/>
                <a:cs typeface="Times New Roman" pitchFamily="18" charset="0"/>
              </a:rPr>
              <a:t> framework. It has only 3 method: </a:t>
            </a:r>
            <a:r>
              <a:rPr lang="en-US" dirty="0" err="1">
                <a:latin typeface="Times New Roman" pitchFamily="18" charset="0"/>
                <a:cs typeface="Times New Roman" pitchFamily="18" charset="0"/>
              </a:rPr>
              <a:t>init</a:t>
            </a:r>
            <a:r>
              <a:rPr lang="en-US" dirty="0">
                <a:latin typeface="Times New Roman" pitchFamily="18" charset="0"/>
                <a:cs typeface="Times New Roman" pitchFamily="18" charset="0"/>
              </a:rPr>
              <a:t>, intercept, </a:t>
            </a:r>
            <a:r>
              <a:rPr lang="en-US" dirty="0" smtClean="0">
                <a:latin typeface="Times New Roman" pitchFamily="18" charset="0"/>
                <a:cs typeface="Times New Roman" pitchFamily="18" charset="0"/>
              </a:rPr>
              <a:t>destroy</a:t>
            </a:r>
          </a:p>
          <a:p>
            <a:pPr lvl="1"/>
            <a:r>
              <a:rPr lang="en-US" dirty="0" smtClean="0">
                <a:latin typeface="Times New Roman" pitchFamily="18" charset="0"/>
                <a:cs typeface="Times New Roman" pitchFamily="18" charset="0"/>
              </a:rPr>
              <a:t>Provide a way to supply pre-processing and post-processing around the action</a:t>
            </a:r>
          </a:p>
          <a:p>
            <a:pPr lvl="1"/>
            <a:r>
              <a:rPr lang="en-US" dirty="0" smtClean="0">
                <a:latin typeface="Times New Roman" pitchFamily="18" charset="0"/>
                <a:cs typeface="Times New Roman" pitchFamily="18" charset="0"/>
              </a:rPr>
              <a:t>Provide cross-cutting application features</a:t>
            </a:r>
          </a:p>
          <a:p>
            <a:pPr lvl="1"/>
            <a:r>
              <a:rPr lang="en-US" dirty="0" smtClean="0">
                <a:latin typeface="Times New Roman" pitchFamily="18" charset="0"/>
                <a:cs typeface="Times New Roman" pitchFamily="18" charset="0"/>
              </a:rPr>
              <a:t>Built-in interceptors:</a:t>
            </a:r>
          </a:p>
          <a:p>
            <a:pPr lvl="2"/>
            <a:r>
              <a:rPr lang="en-US" dirty="0" smtClean="0">
                <a:latin typeface="Times New Roman" pitchFamily="18" charset="0"/>
                <a:cs typeface="Times New Roman" pitchFamily="18" charset="0"/>
              </a:rPr>
              <a:t>Utility interceptors: timer, logger</a:t>
            </a:r>
          </a:p>
          <a:p>
            <a:pPr lvl="2"/>
            <a:r>
              <a:rPr lang="en-US" dirty="0" smtClean="0">
                <a:latin typeface="Times New Roman" pitchFamily="18" charset="0"/>
                <a:cs typeface="Times New Roman" pitchFamily="18" charset="0"/>
              </a:rPr>
              <a:t>Data transfer interceptors: </a:t>
            </a:r>
            <a:r>
              <a:rPr lang="en-US" dirty="0" err="1" smtClean="0">
                <a:latin typeface="Times New Roman" pitchFamily="18" charset="0"/>
                <a:cs typeface="Times New Roman" pitchFamily="18" charset="0"/>
              </a:rPr>
              <a:t>params</a:t>
            </a:r>
            <a:r>
              <a:rPr lang="en-US" dirty="0" smtClean="0">
                <a:latin typeface="Times New Roman" pitchFamily="18" charset="0"/>
                <a:cs typeface="Times New Roman" pitchFamily="18" charset="0"/>
              </a:rPr>
              <a:t>, static-</a:t>
            </a:r>
            <a:r>
              <a:rPr lang="en-US" dirty="0" err="1" smtClean="0">
                <a:latin typeface="Times New Roman" pitchFamily="18" charset="0"/>
                <a:cs typeface="Times New Roman" pitchFamily="18" charset="0"/>
              </a:rPr>
              <a:t>params</a:t>
            </a:r>
            <a:r>
              <a:rPr lang="en-US" dirty="0" smtClean="0">
                <a:latin typeface="Times New Roman" pitchFamily="18" charset="0"/>
                <a:cs typeface="Times New Roman" pitchFamily="18" charset="0"/>
              </a:rPr>
              <a:t>, servlet </a:t>
            </a:r>
            <a:r>
              <a:rPr lang="en-US" dirty="0" err="1" smtClean="0">
                <a:latin typeface="Times New Roman" pitchFamily="18" charset="0"/>
                <a:cs typeface="Times New Roman" pitchFamily="18" charset="0"/>
              </a:rPr>
              <a:t>config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fileupload</a:t>
            </a:r>
            <a:endParaRPr lang="en-US" dirty="0" smtClean="0">
              <a:latin typeface="Times New Roman" pitchFamily="18" charset="0"/>
              <a:cs typeface="Times New Roman" pitchFamily="18" charset="0"/>
            </a:endParaRPr>
          </a:p>
          <a:p>
            <a:pPr lvl="2"/>
            <a:r>
              <a:rPr lang="en-US" dirty="0" smtClean="0">
                <a:latin typeface="Times New Roman" pitchFamily="18" charset="0"/>
                <a:cs typeface="Times New Roman" pitchFamily="18" charset="0"/>
              </a:rPr>
              <a:t>Workflow interceptors: workflow, validation, prepare</a:t>
            </a:r>
          </a:p>
          <a:p>
            <a:pPr marL="914400" lvl="2" indent="0">
              <a:buNone/>
            </a:pPr>
            <a:r>
              <a:rPr lang="en-US" dirty="0" smtClean="0">
                <a:latin typeface="Times New Roman" pitchFamily="18" charset="0"/>
                <a:cs typeface="Times New Roman" pitchFamily="18" charset="0"/>
              </a:rPr>
              <a:t>  </a:t>
            </a:r>
          </a:p>
          <a:p>
            <a:pPr lvl="1"/>
            <a:endParaRPr lang="en-US"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2004065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Struts 2 Core components</a:t>
            </a: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 Interceptor</a:t>
            </a:r>
            <a:endParaRPr lang="en-US" b="0" dirty="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Built-in interceptors:</a:t>
            </a:r>
          </a:p>
          <a:p>
            <a:pPr lvl="2"/>
            <a:r>
              <a:rPr lang="en-US" dirty="0" smtClean="0">
                <a:latin typeface="Times New Roman" pitchFamily="18" charset="0"/>
                <a:cs typeface="Times New Roman" pitchFamily="18" charset="0"/>
              </a:rPr>
              <a:t>Miscellaneous interceptors: exception, token, token-session,…</a:t>
            </a:r>
          </a:p>
          <a:p>
            <a:pPr lvl="1"/>
            <a:r>
              <a:rPr lang="en-US" dirty="0" smtClean="0">
                <a:latin typeface="Times New Roman" pitchFamily="18" charset="0"/>
                <a:cs typeface="Times New Roman" pitchFamily="18" charset="0"/>
              </a:rPr>
              <a:t>Built-in stacks: </a:t>
            </a:r>
            <a:r>
              <a:rPr lang="en-US" dirty="0" err="1" smtClean="0">
                <a:latin typeface="Times New Roman" pitchFamily="18" charset="0"/>
                <a:cs typeface="Times New Roman" pitchFamily="18" charset="0"/>
              </a:rPr>
              <a:t>defaultstack</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basicstack</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Declaring interceptor:</a:t>
            </a:r>
          </a:p>
          <a:p>
            <a:pPr marL="857250" lvl="2" indent="0">
              <a:buNone/>
            </a:pPr>
            <a:r>
              <a:rPr lang="en-US" sz="1600" dirty="0">
                <a:latin typeface="Times New Roman" pitchFamily="18" charset="0"/>
                <a:cs typeface="Times New Roman" pitchFamily="18" charset="0"/>
              </a:rPr>
              <a:t>&lt;action name="</a:t>
            </a:r>
            <a:r>
              <a:rPr lang="en-US" sz="1600" dirty="0" err="1">
                <a:latin typeface="Times New Roman" pitchFamily="18" charset="0"/>
                <a:cs typeface="Times New Roman" pitchFamily="18" charset="0"/>
              </a:rPr>
              <a:t>MyAction</a:t>
            </a:r>
            <a:r>
              <a:rPr lang="en-US" sz="1600" dirty="0">
                <a:latin typeface="Times New Roman" pitchFamily="18" charset="0"/>
                <a:cs typeface="Times New Roman" pitchFamily="18" charset="0"/>
              </a:rPr>
              <a:t>" class="</a:t>
            </a:r>
            <a:r>
              <a:rPr lang="en-US" sz="1600" dirty="0" err="1">
                <a:latin typeface="Times New Roman" pitchFamily="18" charset="0"/>
                <a:cs typeface="Times New Roman" pitchFamily="18" charset="0"/>
              </a:rPr>
              <a:t>org.actions.myactions.MyAction</a:t>
            </a:r>
            <a:r>
              <a:rPr lang="en-US" sz="1600" dirty="0">
                <a:latin typeface="Times New Roman" pitchFamily="18" charset="0"/>
                <a:cs typeface="Times New Roman" pitchFamily="18" charset="0"/>
              </a:rPr>
              <a:t>"&gt;</a:t>
            </a:r>
          </a:p>
          <a:p>
            <a:pPr marL="857250" lvl="2" indent="0">
              <a:buNone/>
            </a:pPr>
            <a:r>
              <a:rPr lang="en-US" sz="1600" dirty="0">
                <a:latin typeface="Times New Roman" pitchFamily="18" charset="0"/>
                <a:cs typeface="Times New Roman" pitchFamily="18" charset="0"/>
              </a:rPr>
              <a:t>   &lt;interceptor-ref name="timer"/&gt;</a:t>
            </a:r>
          </a:p>
          <a:p>
            <a:pPr marL="857250" lvl="2" indent="0">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&lt;</a:t>
            </a:r>
            <a:r>
              <a:rPr lang="en-US" sz="1600" dirty="0">
                <a:latin typeface="Times New Roman" pitchFamily="18" charset="0"/>
                <a:cs typeface="Times New Roman" pitchFamily="18" charset="0"/>
              </a:rPr>
              <a:t>interceptor-ref name=" </a:t>
            </a:r>
            <a:r>
              <a:rPr lang="en-US" sz="1600" dirty="0" err="1">
                <a:latin typeface="Times New Roman" pitchFamily="18" charset="0"/>
                <a:cs typeface="Times New Roman" pitchFamily="18" charset="0"/>
              </a:rPr>
              <a:t>exampleStack</a:t>
            </a:r>
            <a:r>
              <a:rPr lang="en-US" sz="1600" dirty="0">
                <a:latin typeface="Times New Roman" pitchFamily="18" charset="0"/>
                <a:cs typeface="Times New Roman" pitchFamily="18" charset="0"/>
              </a:rPr>
              <a:t> "/&gt;</a:t>
            </a:r>
          </a:p>
          <a:p>
            <a:pPr marL="857250" lvl="2" indent="0">
              <a:buNone/>
            </a:pPr>
            <a:r>
              <a:rPr lang="en-US" sz="1600" dirty="0">
                <a:latin typeface="Times New Roman" pitchFamily="18" charset="0"/>
                <a:cs typeface="Times New Roman" pitchFamily="18" charset="0"/>
              </a:rPr>
              <a:t>   &lt;result&gt;</a:t>
            </a:r>
            <a:r>
              <a:rPr lang="en-US" sz="1600" dirty="0" err="1">
                <a:latin typeface="Times New Roman" pitchFamily="18" charset="0"/>
                <a:cs typeface="Times New Roman" pitchFamily="18" charset="0"/>
              </a:rPr>
              <a:t>Success.jsp</a:t>
            </a:r>
            <a:r>
              <a:rPr lang="en-US" sz="1600" dirty="0">
                <a:latin typeface="Times New Roman" pitchFamily="18" charset="0"/>
                <a:cs typeface="Times New Roman" pitchFamily="18" charset="0"/>
              </a:rPr>
              <a:t>&lt;/result&gt;</a:t>
            </a:r>
          </a:p>
          <a:p>
            <a:pPr marL="857250" lvl="2" indent="0">
              <a:buNone/>
            </a:pPr>
            <a:r>
              <a:rPr lang="en-US" sz="1600" dirty="0">
                <a:latin typeface="Times New Roman" pitchFamily="18" charset="0"/>
                <a:cs typeface="Times New Roman" pitchFamily="18" charset="0"/>
              </a:rPr>
              <a:t>&lt;/action&gt;</a:t>
            </a:r>
            <a:endParaRPr lang="en-US" sz="1600" dirty="0" smtClean="0">
              <a:latin typeface="Times New Roman" pitchFamily="18" charset="0"/>
              <a:cs typeface="Times New Roman" pitchFamily="18" charset="0"/>
            </a:endParaRPr>
          </a:p>
          <a:p>
            <a:pPr marL="914400" lvl="2" indent="0">
              <a:buNone/>
            </a:pPr>
            <a:endParaRPr lang="en-US" sz="1600" dirty="0" smtClean="0">
              <a:latin typeface="Times New Roman" pitchFamily="18" charset="0"/>
              <a:cs typeface="Times New Roman" pitchFamily="18" charset="0"/>
            </a:endParaRPr>
          </a:p>
          <a:p>
            <a:pPr marL="1828800" lvl="4" indent="0">
              <a:buNone/>
            </a:pPr>
            <a:r>
              <a:rPr lang="en-US" sz="1600" dirty="0" smtClean="0">
                <a:latin typeface="Times New Roman" pitchFamily="18" charset="0"/>
                <a:cs typeface="Times New Roman" pitchFamily="18" charset="0"/>
              </a:rPr>
              <a:t>,</a:t>
            </a:r>
          </a:p>
          <a:p>
            <a:pPr lvl="4"/>
            <a:endParaRPr lang="en-US" dirty="0" smtClean="0">
              <a:latin typeface="Times New Roman" pitchFamily="18" charset="0"/>
              <a:cs typeface="Times New Roman" pitchFamily="18" charset="0"/>
            </a:endParaRPr>
          </a:p>
          <a:p>
            <a:pPr lvl="2"/>
            <a:endParaRPr lang="en-US" dirty="0" smtClean="0">
              <a:latin typeface="Times New Roman" pitchFamily="18" charset="0"/>
              <a:cs typeface="Times New Roman" pitchFamily="18" charset="0"/>
            </a:endParaRPr>
          </a:p>
          <a:p>
            <a:pPr lvl="2"/>
            <a:endParaRPr lang="en-US" dirty="0" smtClean="0">
              <a:latin typeface="Times New Roman" pitchFamily="18" charset="0"/>
              <a:cs typeface="Times New Roman" pitchFamily="18" charset="0"/>
            </a:endParaRPr>
          </a:p>
          <a:p>
            <a:pPr marL="914400" lvl="2" indent="0">
              <a:buNone/>
            </a:pPr>
            <a:r>
              <a:rPr lang="en-US" dirty="0" smtClean="0">
                <a:latin typeface="Times New Roman" pitchFamily="18" charset="0"/>
                <a:cs typeface="Times New Roman" pitchFamily="18" charset="0"/>
              </a:rPr>
              <a:t>  </a:t>
            </a:r>
          </a:p>
          <a:p>
            <a:pPr lvl="1"/>
            <a:endParaRPr lang="en-US"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117283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Struts 2 Core components</a:t>
            </a:r>
          </a:p>
        </p:txBody>
      </p:sp>
      <p:sp>
        <p:nvSpPr>
          <p:cNvPr id="3" name="Content Placeholder 2"/>
          <p:cNvSpPr>
            <a:spLocks noGrp="1"/>
          </p:cNvSpPr>
          <p:nvPr>
            <p:ph idx="1"/>
          </p:nvPr>
        </p:nvSpPr>
        <p:spPr/>
        <p:txBody>
          <a:bodyPr/>
          <a:lstStyle/>
          <a:p>
            <a:pPr lvl="1"/>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Declaring </a:t>
            </a:r>
            <a:r>
              <a:rPr lang="en-US" dirty="0" smtClean="0">
                <a:latin typeface="Times New Roman" pitchFamily="18" charset="0"/>
                <a:cs typeface="Times New Roman" pitchFamily="18" charset="0"/>
              </a:rPr>
              <a:t>interceptor:</a:t>
            </a:r>
          </a:p>
          <a:p>
            <a:pPr marL="914400" lvl="2" indent="0">
              <a:buNone/>
            </a:pPr>
            <a:r>
              <a:rPr lang="en-US" sz="1600" dirty="0">
                <a:latin typeface="Times New Roman" pitchFamily="18" charset="0"/>
                <a:cs typeface="Times New Roman" pitchFamily="18" charset="0"/>
              </a:rPr>
              <a:t>&lt;package name="struts-default"&gt;</a:t>
            </a:r>
            <a:endParaRPr lang="en-US" sz="1600" dirty="0" smtClean="0">
              <a:latin typeface="Times New Roman" pitchFamily="18" charset="0"/>
              <a:cs typeface="Times New Roman" pitchFamily="18" charset="0"/>
            </a:endParaRPr>
          </a:p>
          <a:p>
            <a:pPr marL="914400" lvl="2" indent="0">
              <a:buNone/>
            </a:pPr>
            <a:r>
              <a:rPr lang="en-US" sz="1600" dirty="0">
                <a:latin typeface="Times New Roman" pitchFamily="18" charset="0"/>
                <a:cs typeface="Times New Roman" pitchFamily="18" charset="0"/>
              </a:rPr>
              <a:t>&lt;interceptors</a:t>
            </a:r>
            <a:r>
              <a:rPr lang="en-US" sz="1600" dirty="0" smtClean="0">
                <a:latin typeface="Times New Roman" pitchFamily="18" charset="0"/>
                <a:cs typeface="Times New Roman" pitchFamily="18" charset="0"/>
              </a:rPr>
              <a:t>&gt;</a:t>
            </a:r>
          </a:p>
          <a:p>
            <a:pPr marL="1371600" lvl="3" indent="0">
              <a:buNone/>
            </a:pPr>
            <a:r>
              <a:rPr lang="pt-BR" sz="1600" dirty="0">
                <a:latin typeface="Times New Roman" pitchFamily="18" charset="0"/>
                <a:cs typeface="Times New Roman" pitchFamily="18" charset="0"/>
              </a:rPr>
              <a:t> </a:t>
            </a:r>
            <a:r>
              <a:rPr lang="en-US" sz="1600" dirty="0">
                <a:latin typeface="Times New Roman" pitchFamily="18" charset="0"/>
                <a:cs typeface="Times New Roman" pitchFamily="18" charset="0"/>
              </a:rPr>
              <a:t>&lt;interceptor  name="exception" class="</a:t>
            </a:r>
            <a:r>
              <a:rPr lang="en-US" sz="1600" dirty="0" err="1">
                <a:latin typeface="Times New Roman" pitchFamily="18" charset="0"/>
                <a:cs typeface="Times New Roman" pitchFamily="18" charset="0"/>
              </a:rPr>
              <a:t>ExceptionMappingInterceptor</a:t>
            </a:r>
            <a:r>
              <a:rPr lang="en-US" sz="1600" dirty="0">
                <a:latin typeface="Times New Roman" pitchFamily="18" charset="0"/>
                <a:cs typeface="Times New Roman" pitchFamily="18" charset="0"/>
              </a:rPr>
              <a:t>"/&gt;</a:t>
            </a:r>
            <a:endParaRPr lang="pt-BR" sz="1600" dirty="0" smtClean="0">
              <a:latin typeface="Times New Roman" pitchFamily="18" charset="0"/>
              <a:cs typeface="Times New Roman" pitchFamily="18" charset="0"/>
            </a:endParaRPr>
          </a:p>
          <a:p>
            <a:pPr marL="1371600" lvl="3" indent="0">
              <a:buNone/>
            </a:pPr>
            <a:r>
              <a:rPr lang="en-US" sz="1600" dirty="0">
                <a:latin typeface="Times New Roman" pitchFamily="18" charset="0"/>
                <a:cs typeface="Times New Roman" pitchFamily="18" charset="0"/>
              </a:rPr>
              <a:t> &lt;interceptor name="</a:t>
            </a:r>
            <a:r>
              <a:rPr lang="en-US" sz="1600" dirty="0" err="1">
                <a:latin typeface="Times New Roman" pitchFamily="18" charset="0"/>
                <a:cs typeface="Times New Roman" pitchFamily="18" charset="0"/>
              </a:rPr>
              <a:t>params</a:t>
            </a:r>
            <a:r>
              <a:rPr lang="en-US" sz="1600" dirty="0">
                <a:latin typeface="Times New Roman" pitchFamily="18" charset="0"/>
                <a:cs typeface="Times New Roman" pitchFamily="18" charset="0"/>
              </a:rPr>
              <a:t>" class="</a:t>
            </a:r>
            <a:r>
              <a:rPr lang="en-US" sz="1600" dirty="0" err="1">
                <a:latin typeface="Times New Roman" pitchFamily="18" charset="0"/>
                <a:cs typeface="Times New Roman" pitchFamily="18" charset="0"/>
              </a:rPr>
              <a:t>ParametersInterceptor</a:t>
            </a:r>
            <a:r>
              <a:rPr lang="en-US" sz="1600" dirty="0" smtClean="0">
                <a:latin typeface="Times New Roman" pitchFamily="18" charset="0"/>
                <a:cs typeface="Times New Roman" pitchFamily="18" charset="0"/>
              </a:rPr>
              <a:t>"/&gt;</a:t>
            </a:r>
          </a:p>
          <a:p>
            <a:pPr marL="1371600" lvl="3" indent="0">
              <a:buNone/>
            </a:pPr>
            <a:r>
              <a:rPr lang="en-US" sz="1600" dirty="0" smtClean="0">
                <a:latin typeface="Times New Roman" pitchFamily="18" charset="0"/>
                <a:cs typeface="Times New Roman" pitchFamily="18" charset="0"/>
              </a:rPr>
              <a:t>…</a:t>
            </a:r>
          </a:p>
          <a:p>
            <a:pPr marL="1371600" lvl="3" indent="0">
              <a:buNone/>
            </a:pPr>
            <a:r>
              <a:rPr lang="en-US" sz="1600" dirty="0">
                <a:latin typeface="Times New Roman" pitchFamily="18" charset="0"/>
                <a:cs typeface="Times New Roman" pitchFamily="18" charset="0"/>
              </a:rPr>
              <a:t> &lt;interceptor-stack name</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exampleStack</a:t>
            </a:r>
            <a:r>
              <a:rPr lang="en-US" sz="1600" dirty="0">
                <a:latin typeface="Times New Roman" pitchFamily="18" charset="0"/>
                <a:cs typeface="Times New Roman" pitchFamily="18" charset="0"/>
              </a:rPr>
              <a:t>"&gt;</a:t>
            </a:r>
            <a:endParaRPr lang="en-US" sz="1600" dirty="0" smtClean="0">
              <a:latin typeface="Times New Roman" pitchFamily="18" charset="0"/>
              <a:cs typeface="Times New Roman" pitchFamily="18" charset="0"/>
            </a:endParaRPr>
          </a:p>
          <a:p>
            <a:pPr marL="1828800" lvl="4" indent="0">
              <a:buNone/>
            </a:pPr>
            <a:r>
              <a:rPr lang="en-US" sz="1600" dirty="0">
                <a:latin typeface="Times New Roman" pitchFamily="18" charset="0"/>
                <a:cs typeface="Times New Roman" pitchFamily="18" charset="0"/>
              </a:rPr>
              <a:t> </a:t>
            </a:r>
            <a:r>
              <a:rPr lang="pt-BR" sz="1600" dirty="0">
                <a:latin typeface="Times New Roman" pitchFamily="18" charset="0"/>
                <a:cs typeface="Times New Roman" pitchFamily="18" charset="0"/>
              </a:rPr>
              <a:t>&lt;interceptor-ref name="params"&gt;                                    </a:t>
            </a:r>
          </a:p>
          <a:p>
            <a:pPr marL="1828800" lvl="4" indent="0">
              <a:buNone/>
            </a:pPr>
            <a:r>
              <a:rPr lang="pt-BR" sz="1600" dirty="0">
                <a:latin typeface="Times New Roman" pitchFamily="18" charset="0"/>
                <a:cs typeface="Times New Roman" pitchFamily="18" charset="0"/>
              </a:rPr>
              <a:t>            &lt;param name="excludeParams"&gt;dojo\..*&lt;/param&gt;</a:t>
            </a:r>
          </a:p>
          <a:p>
            <a:pPr marL="1828800" lvl="4" indent="0">
              <a:buNone/>
            </a:pPr>
            <a:r>
              <a:rPr lang="pt-BR" sz="1600" dirty="0">
                <a:latin typeface="Times New Roman" pitchFamily="18" charset="0"/>
                <a:cs typeface="Times New Roman" pitchFamily="18" charset="0"/>
              </a:rPr>
              <a:t>    </a:t>
            </a:r>
            <a:r>
              <a:rPr lang="pt-BR" sz="1600" dirty="0" smtClean="0">
                <a:latin typeface="Times New Roman" pitchFamily="18" charset="0"/>
                <a:cs typeface="Times New Roman" pitchFamily="18" charset="0"/>
              </a:rPr>
              <a:t>&lt;/</a:t>
            </a:r>
            <a:r>
              <a:rPr lang="pt-BR" sz="1600" dirty="0">
                <a:latin typeface="Times New Roman" pitchFamily="18" charset="0"/>
                <a:cs typeface="Times New Roman" pitchFamily="18" charset="0"/>
              </a:rPr>
              <a:t>interceptor-ref&gt;</a:t>
            </a:r>
            <a:endParaRPr lang="en-US" sz="1600" dirty="0" smtClean="0">
              <a:latin typeface="Times New Roman" pitchFamily="18" charset="0"/>
              <a:cs typeface="Times New Roman" pitchFamily="18" charset="0"/>
            </a:endParaRPr>
          </a:p>
          <a:p>
            <a:pPr marL="1828800" lvl="4" indent="0">
              <a:buNone/>
            </a:pPr>
            <a:r>
              <a:rPr lang="en-US" sz="1600" dirty="0">
                <a:latin typeface="Times New Roman" pitchFamily="18" charset="0"/>
                <a:cs typeface="Times New Roman" pitchFamily="18" charset="0"/>
              </a:rPr>
              <a:t> &lt;interceptor-ref name</a:t>
            </a:r>
            <a:r>
              <a:rPr lang="en-US" sz="1600" dirty="0" smtClean="0">
                <a:latin typeface="Times New Roman" pitchFamily="18" charset="0"/>
                <a:cs typeface="Times New Roman" pitchFamily="18" charset="0"/>
              </a:rPr>
              <a:t>="exception "/&gt;</a:t>
            </a:r>
          </a:p>
          <a:p>
            <a:pPr marL="1371600" lvl="3" indent="0">
              <a:buNone/>
            </a:pPr>
            <a:r>
              <a:rPr lang="en-US" sz="1600" dirty="0" smtClean="0">
                <a:latin typeface="Times New Roman" pitchFamily="18" charset="0"/>
                <a:cs typeface="Times New Roman" pitchFamily="18" charset="0"/>
              </a:rPr>
              <a:t>&lt;/</a:t>
            </a:r>
            <a:r>
              <a:rPr lang="en-US" sz="1600" dirty="0">
                <a:latin typeface="Times New Roman" pitchFamily="18" charset="0"/>
                <a:cs typeface="Times New Roman" pitchFamily="18" charset="0"/>
              </a:rPr>
              <a:t>interceptor-stack</a:t>
            </a:r>
            <a:r>
              <a:rPr lang="en-US" sz="1600" dirty="0" smtClean="0">
                <a:latin typeface="Times New Roman" pitchFamily="18" charset="0"/>
                <a:cs typeface="Times New Roman" pitchFamily="18" charset="0"/>
              </a:rPr>
              <a:t>&gt;</a:t>
            </a:r>
          </a:p>
          <a:p>
            <a:pPr marL="914400" lvl="2" indent="0">
              <a:buNone/>
            </a:pPr>
            <a:r>
              <a:rPr lang="en-US" sz="1600" dirty="0" smtClean="0">
                <a:latin typeface="Times New Roman" pitchFamily="18" charset="0"/>
                <a:cs typeface="Times New Roman" pitchFamily="18" charset="0"/>
              </a:rPr>
              <a:t>&lt;/</a:t>
            </a:r>
            <a:r>
              <a:rPr lang="en-US" sz="1600" dirty="0">
                <a:latin typeface="Times New Roman" pitchFamily="18" charset="0"/>
                <a:cs typeface="Times New Roman" pitchFamily="18" charset="0"/>
              </a:rPr>
              <a:t>interceptors</a:t>
            </a:r>
            <a:r>
              <a:rPr lang="en-US" sz="1600" dirty="0" smtClean="0">
                <a:latin typeface="Times New Roman" pitchFamily="18" charset="0"/>
                <a:cs typeface="Times New Roman" pitchFamily="18" charset="0"/>
              </a:rPr>
              <a:t>&gt;</a:t>
            </a:r>
          </a:p>
          <a:p>
            <a:pPr marL="914400" lvl="2" indent="0">
              <a:buNone/>
            </a:pPr>
            <a:r>
              <a:rPr lang="en-US" sz="1600" dirty="0">
                <a:latin typeface="Times New Roman" pitchFamily="18" charset="0"/>
                <a:cs typeface="Times New Roman" pitchFamily="18" charset="0"/>
              </a:rPr>
              <a:t>&lt;default-interceptor-ref name="</a:t>
            </a:r>
            <a:r>
              <a:rPr lang="en-US" sz="1600" dirty="0" err="1">
                <a:latin typeface="Times New Roman" pitchFamily="18" charset="0"/>
                <a:cs typeface="Times New Roman" pitchFamily="18" charset="0"/>
              </a:rPr>
              <a:t>defaultStack</a:t>
            </a:r>
            <a:r>
              <a:rPr lang="en-US" sz="1600" dirty="0" smtClean="0">
                <a:latin typeface="Times New Roman" pitchFamily="18" charset="0"/>
                <a:cs typeface="Times New Roman" pitchFamily="18" charset="0"/>
              </a:rPr>
              <a:t>"/&gt;</a:t>
            </a:r>
          </a:p>
          <a:p>
            <a:pPr marL="914400" lvl="2" indent="0">
              <a:buNone/>
            </a:pPr>
            <a:r>
              <a:rPr lang="en-US" sz="1600" dirty="0" smtClean="0">
                <a:latin typeface="Times New Roman" pitchFamily="18" charset="0"/>
                <a:cs typeface="Times New Roman" pitchFamily="18" charset="0"/>
              </a:rPr>
              <a:t>&lt;/package&gt;</a:t>
            </a:r>
            <a:endParaRPr lang="en-US" dirty="0" smtClean="0">
              <a:latin typeface="Times New Roman" pitchFamily="18" charset="0"/>
              <a:cs typeface="Times New Roman" pitchFamily="18" charset="0"/>
            </a:endParaRPr>
          </a:p>
          <a:p>
            <a:pPr lvl="2"/>
            <a:endParaRPr lang="en-US" dirty="0" smtClean="0">
              <a:latin typeface="Times New Roman" pitchFamily="18" charset="0"/>
              <a:cs typeface="Times New Roman" pitchFamily="18" charset="0"/>
            </a:endParaRPr>
          </a:p>
          <a:p>
            <a:pPr lvl="2"/>
            <a:endParaRPr lang="en-US" dirty="0" smtClean="0">
              <a:latin typeface="Times New Roman" pitchFamily="18" charset="0"/>
              <a:cs typeface="Times New Roman" pitchFamily="18" charset="0"/>
            </a:endParaRPr>
          </a:p>
          <a:p>
            <a:pPr marL="914400" lvl="2" indent="0">
              <a:buNone/>
            </a:pPr>
            <a:r>
              <a:rPr lang="en-US" dirty="0" smtClean="0">
                <a:latin typeface="Times New Roman" pitchFamily="18" charset="0"/>
                <a:cs typeface="Times New Roman" pitchFamily="18" charset="0"/>
              </a:rPr>
              <a:t>  </a:t>
            </a:r>
          </a:p>
          <a:p>
            <a:pPr lvl="1"/>
            <a:endParaRPr lang="en-US"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720831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Struts 2 Core components</a:t>
            </a:r>
          </a:p>
        </p:txBody>
      </p:sp>
      <p:sp>
        <p:nvSpPr>
          <p:cNvPr id="3" name="Content Placeholder 2"/>
          <p:cNvSpPr>
            <a:spLocks noGrp="1"/>
          </p:cNvSpPr>
          <p:nvPr>
            <p:ph idx="1"/>
          </p:nvPr>
        </p:nvSpPr>
        <p:spPr/>
        <p:txBody>
          <a:bodyPr/>
          <a:lstStyle/>
          <a:p>
            <a:pPr lvl="1"/>
            <a:r>
              <a:rPr lang="en-US" dirty="0" smtClean="0">
                <a:latin typeface="Times New Roman" pitchFamily="18" charset="0"/>
                <a:cs typeface="Times New Roman" pitchFamily="18" charset="0"/>
              </a:rPr>
              <a:t> Building an interceptor:</a:t>
            </a:r>
          </a:p>
          <a:p>
            <a:pPr lvl="2"/>
            <a:r>
              <a:rPr lang="en-US" dirty="0" smtClean="0">
                <a:latin typeface="Times New Roman" pitchFamily="18" charset="0"/>
                <a:cs typeface="Times New Roman" pitchFamily="18" charset="0"/>
              </a:rPr>
              <a:t>Implement interceptor interface</a:t>
            </a:r>
          </a:p>
          <a:p>
            <a:pPr marL="914400" lvl="2" indent="0">
              <a:buNone/>
            </a:pPr>
            <a:r>
              <a:rPr lang="en-US" sz="1600" dirty="0">
                <a:latin typeface="Times New Roman" pitchFamily="18" charset="0"/>
                <a:cs typeface="Times New Roman" pitchFamily="18" charset="0"/>
              </a:rPr>
              <a:t>p</a:t>
            </a:r>
            <a:r>
              <a:rPr lang="en-US" sz="1600" dirty="0" smtClean="0">
                <a:latin typeface="Times New Roman" pitchFamily="18" charset="0"/>
                <a:cs typeface="Times New Roman" pitchFamily="18" charset="0"/>
              </a:rPr>
              <a:t>ublic class </a:t>
            </a:r>
            <a:r>
              <a:rPr lang="en-US" sz="1600" dirty="0" err="1" smtClean="0">
                <a:latin typeface="Times New Roman" pitchFamily="18" charset="0"/>
                <a:cs typeface="Times New Roman" pitchFamily="18" charset="0"/>
              </a:rPr>
              <a:t>ExampleInterceptor</a:t>
            </a:r>
            <a:r>
              <a:rPr lang="en-US" sz="1600" dirty="0" smtClean="0">
                <a:latin typeface="Times New Roman" pitchFamily="18" charset="0"/>
                <a:cs typeface="Times New Roman" pitchFamily="18" charset="0"/>
              </a:rPr>
              <a:t> implements Interceptor{</a:t>
            </a:r>
          </a:p>
          <a:p>
            <a:pPr marL="914400" lvl="2" indent="0">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public String intercept(</a:t>
            </a:r>
            <a:r>
              <a:rPr lang="en-US" sz="1600" dirty="0" err="1" smtClean="0">
                <a:latin typeface="Times New Roman" pitchFamily="18" charset="0"/>
                <a:cs typeface="Times New Roman" pitchFamily="18" charset="0"/>
              </a:rPr>
              <a:t>ActionInvocation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ai</a:t>
            </a:r>
            <a:r>
              <a:rPr lang="en-US" sz="1600" dirty="0" smtClean="0">
                <a:latin typeface="Times New Roman" pitchFamily="18" charset="0"/>
                <a:cs typeface="Times New Roman" pitchFamily="18" charset="0"/>
              </a:rPr>
              <a:t>){</a:t>
            </a:r>
          </a:p>
          <a:p>
            <a:pPr marL="914400" lvl="2" indent="0">
              <a:buNone/>
            </a:pPr>
            <a:r>
              <a:rPr lang="en-US" sz="1600" dirty="0" smtClean="0">
                <a:latin typeface="Times New Roman" pitchFamily="18" charset="0"/>
                <a:cs typeface="Times New Roman" pitchFamily="18" charset="0"/>
              </a:rPr>
              <a:t>      	…</a:t>
            </a:r>
          </a:p>
          <a:p>
            <a:pPr marL="914400" lvl="2" indent="0">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String result = </a:t>
            </a:r>
            <a:r>
              <a:rPr lang="en-US" sz="1600" dirty="0" err="1" smtClean="0">
                <a:latin typeface="Times New Roman" pitchFamily="18" charset="0"/>
                <a:cs typeface="Times New Roman" pitchFamily="18" charset="0"/>
              </a:rPr>
              <a:t>ai.invoke</a:t>
            </a:r>
            <a:r>
              <a:rPr lang="en-US" sz="1600" dirty="0" smtClean="0">
                <a:latin typeface="Times New Roman" pitchFamily="18" charset="0"/>
                <a:cs typeface="Times New Roman" pitchFamily="18" charset="0"/>
              </a:rPr>
              <a:t>();</a:t>
            </a:r>
          </a:p>
          <a:p>
            <a:pPr marL="914400" lvl="2" indent="0">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a:t>
            </a:r>
          </a:p>
          <a:p>
            <a:pPr marL="914400" lvl="2" indent="0">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return result; </a:t>
            </a:r>
          </a:p>
          <a:p>
            <a:pPr marL="914400" lvl="2" indent="0">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p>
          <a:p>
            <a:pPr marL="914400" lvl="2" indent="0">
              <a:buNone/>
            </a:pPr>
            <a:r>
              <a:rPr lang="en-US" sz="1600" dirty="0" smtClean="0">
                <a:latin typeface="Times New Roman" pitchFamily="18" charset="0"/>
                <a:cs typeface="Times New Roman" pitchFamily="18" charset="0"/>
              </a:rPr>
              <a:t>}</a:t>
            </a:r>
          </a:p>
          <a:p>
            <a:pPr marL="914400" lvl="2" indent="0">
              <a:buNone/>
            </a:pPr>
            <a:endParaRPr lang="en-US" dirty="0" smtClean="0">
              <a:latin typeface="Times New Roman" pitchFamily="18" charset="0"/>
              <a:cs typeface="Times New Roman" pitchFamily="18" charset="0"/>
            </a:endParaRPr>
          </a:p>
          <a:p>
            <a:pPr lvl="2"/>
            <a:endParaRPr lang="en-US" dirty="0" smtClean="0">
              <a:latin typeface="Times New Roman" pitchFamily="18" charset="0"/>
              <a:cs typeface="Times New Roman" pitchFamily="18" charset="0"/>
            </a:endParaRPr>
          </a:p>
          <a:p>
            <a:pPr marL="914400" lvl="2" indent="0">
              <a:buNone/>
            </a:pPr>
            <a:r>
              <a:rPr lang="en-US" dirty="0" smtClean="0">
                <a:latin typeface="Times New Roman" pitchFamily="18" charset="0"/>
                <a:cs typeface="Times New Roman" pitchFamily="18" charset="0"/>
              </a:rPr>
              <a:t>  </a:t>
            </a:r>
          </a:p>
          <a:p>
            <a:pPr lvl="1"/>
            <a:endParaRPr lang="en-US"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2173423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Struts 2 Core components</a:t>
            </a: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 OGNL (Object-Graph Navigation Language)</a:t>
            </a:r>
            <a:endParaRPr lang="en-US" b="0" dirty="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Expression Language</a:t>
            </a:r>
          </a:p>
          <a:p>
            <a:pPr lvl="1"/>
            <a:r>
              <a:rPr lang="en-US" dirty="0" smtClean="0">
                <a:latin typeface="Times New Roman" pitchFamily="18" charset="0"/>
                <a:cs typeface="Times New Roman" pitchFamily="18" charset="0"/>
              </a:rPr>
              <a:t>Data transfer</a:t>
            </a:r>
          </a:p>
          <a:p>
            <a:pPr lvl="1"/>
            <a:r>
              <a:rPr lang="en-US" dirty="0" smtClean="0">
                <a:latin typeface="Times New Roman" pitchFamily="18" charset="0"/>
                <a:cs typeface="Times New Roman" pitchFamily="18" charset="0"/>
              </a:rPr>
              <a:t>Type Converter</a:t>
            </a:r>
          </a:p>
          <a:p>
            <a:pPr marL="914400" lvl="2" indent="0">
              <a:buNone/>
            </a:pPr>
            <a:endParaRPr lang="en-US" sz="1600" dirty="0" smtClean="0">
              <a:latin typeface="Times New Roman" pitchFamily="18" charset="0"/>
              <a:cs typeface="Times New Roman" pitchFamily="18" charset="0"/>
            </a:endParaRPr>
          </a:p>
          <a:p>
            <a:pPr marL="1828800" lvl="4" indent="0">
              <a:buNone/>
            </a:pPr>
            <a:r>
              <a:rPr lang="en-US" sz="1600" dirty="0" smtClean="0">
                <a:latin typeface="Times New Roman" pitchFamily="18" charset="0"/>
                <a:cs typeface="Times New Roman" pitchFamily="18" charset="0"/>
              </a:rPr>
              <a:t>,</a:t>
            </a:r>
          </a:p>
          <a:p>
            <a:pPr lvl="4"/>
            <a:endParaRPr lang="en-US" dirty="0" smtClean="0">
              <a:latin typeface="Times New Roman" pitchFamily="18" charset="0"/>
              <a:cs typeface="Times New Roman" pitchFamily="18" charset="0"/>
            </a:endParaRPr>
          </a:p>
          <a:p>
            <a:pPr lvl="2"/>
            <a:endParaRPr lang="en-US" dirty="0" smtClean="0">
              <a:latin typeface="Times New Roman" pitchFamily="18" charset="0"/>
              <a:cs typeface="Times New Roman" pitchFamily="18" charset="0"/>
            </a:endParaRPr>
          </a:p>
          <a:p>
            <a:pPr lvl="2"/>
            <a:endParaRPr lang="en-US" dirty="0" smtClean="0">
              <a:latin typeface="Times New Roman" pitchFamily="18" charset="0"/>
              <a:cs typeface="Times New Roman" pitchFamily="18" charset="0"/>
            </a:endParaRPr>
          </a:p>
          <a:p>
            <a:pPr marL="914400" lvl="2" indent="0">
              <a:buNone/>
            </a:pPr>
            <a:r>
              <a:rPr lang="en-US" dirty="0" smtClean="0">
                <a:latin typeface="Times New Roman" pitchFamily="18" charset="0"/>
                <a:cs typeface="Times New Roman" pitchFamily="18" charset="0"/>
              </a:rPr>
              <a:t>  </a:t>
            </a:r>
          </a:p>
          <a:p>
            <a:pPr lvl="1"/>
            <a:endParaRPr lang="en-US" dirty="0" smtClean="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352800" y="2057400"/>
            <a:ext cx="5516880" cy="381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11565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Struts 2 Core components</a:t>
            </a: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 OGNL (Object-Graph Navigation Language)</a:t>
            </a:r>
            <a:endParaRPr lang="en-US" b="0" dirty="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Built-in type converter:</a:t>
            </a:r>
          </a:p>
          <a:p>
            <a:pPr lvl="2"/>
            <a:r>
              <a:rPr lang="en-US" dirty="0" smtClean="0">
                <a:latin typeface="Times New Roman" pitchFamily="18" charset="0"/>
                <a:cs typeface="Times New Roman" pitchFamily="18" charset="0"/>
              </a:rPr>
              <a:t>String</a:t>
            </a:r>
          </a:p>
          <a:p>
            <a:pPr lvl="2"/>
            <a:r>
              <a:rPr lang="en-US" dirty="0" smtClean="0">
                <a:latin typeface="Times New Roman" pitchFamily="18" charset="0"/>
                <a:cs typeface="Times New Roman" pitchFamily="18" charset="0"/>
              </a:rPr>
              <a:t>Boolean/</a:t>
            </a:r>
            <a:r>
              <a:rPr lang="en-US" dirty="0" err="1" smtClean="0">
                <a:latin typeface="Times New Roman" pitchFamily="18" charset="0"/>
                <a:cs typeface="Times New Roman" pitchFamily="18" charset="0"/>
              </a:rPr>
              <a:t>boolean</a:t>
            </a:r>
            <a:endParaRPr lang="en-US" dirty="0" smtClean="0">
              <a:latin typeface="Times New Roman" pitchFamily="18" charset="0"/>
              <a:cs typeface="Times New Roman" pitchFamily="18" charset="0"/>
            </a:endParaRPr>
          </a:p>
          <a:p>
            <a:pPr lvl="2"/>
            <a:r>
              <a:rPr lang="en-US" dirty="0" smtClean="0">
                <a:latin typeface="Times New Roman" pitchFamily="18" charset="0"/>
                <a:cs typeface="Times New Roman" pitchFamily="18" charset="0"/>
              </a:rPr>
              <a:t>Char/Character</a:t>
            </a:r>
          </a:p>
          <a:p>
            <a:pPr lvl="2"/>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Interger</a:t>
            </a:r>
            <a:r>
              <a:rPr lang="en-US" dirty="0" smtClean="0">
                <a:latin typeface="Times New Roman" pitchFamily="18" charset="0"/>
                <a:cs typeface="Times New Roman" pitchFamily="18" charset="0"/>
              </a:rPr>
              <a:t>, float/Float, long/Long, double/Double</a:t>
            </a:r>
          </a:p>
          <a:p>
            <a:pPr lvl="2"/>
            <a:r>
              <a:rPr lang="en-US" dirty="0" smtClean="0">
                <a:latin typeface="Times New Roman" pitchFamily="18" charset="0"/>
                <a:cs typeface="Times New Roman" pitchFamily="18" charset="0"/>
              </a:rPr>
              <a:t>Date</a:t>
            </a:r>
          </a:p>
          <a:p>
            <a:pPr lvl="2"/>
            <a:r>
              <a:rPr lang="en-US" dirty="0" smtClean="0">
                <a:latin typeface="Times New Roman" pitchFamily="18" charset="0"/>
                <a:cs typeface="Times New Roman" pitchFamily="18" charset="0"/>
              </a:rPr>
              <a:t>Array</a:t>
            </a:r>
          </a:p>
          <a:p>
            <a:pPr lvl="2"/>
            <a:r>
              <a:rPr lang="en-US" dirty="0" smtClean="0">
                <a:latin typeface="Times New Roman" pitchFamily="18" charset="0"/>
                <a:cs typeface="Times New Roman" pitchFamily="18" charset="0"/>
              </a:rPr>
              <a:t>List</a:t>
            </a:r>
          </a:p>
          <a:p>
            <a:pPr lvl="2"/>
            <a:r>
              <a:rPr lang="en-US" dirty="0" smtClean="0">
                <a:latin typeface="Times New Roman" pitchFamily="18" charset="0"/>
                <a:cs typeface="Times New Roman" pitchFamily="18" charset="0"/>
              </a:rPr>
              <a:t>Map</a:t>
            </a:r>
          </a:p>
          <a:p>
            <a:pPr marL="914400" lvl="2" indent="0">
              <a:buNone/>
            </a:pPr>
            <a:endParaRPr lang="en-US" sz="1600" dirty="0" smtClean="0">
              <a:latin typeface="Times New Roman" pitchFamily="18" charset="0"/>
              <a:cs typeface="Times New Roman" pitchFamily="18" charset="0"/>
            </a:endParaRPr>
          </a:p>
          <a:p>
            <a:pPr marL="1828800" lvl="4" indent="0">
              <a:buNone/>
            </a:pPr>
            <a:r>
              <a:rPr lang="en-US" sz="1600" dirty="0" smtClean="0">
                <a:latin typeface="Times New Roman" pitchFamily="18" charset="0"/>
                <a:cs typeface="Times New Roman" pitchFamily="18" charset="0"/>
              </a:rPr>
              <a:t>,</a:t>
            </a:r>
          </a:p>
          <a:p>
            <a:pPr lvl="4"/>
            <a:endParaRPr lang="en-US" dirty="0" smtClean="0">
              <a:latin typeface="Times New Roman" pitchFamily="18" charset="0"/>
              <a:cs typeface="Times New Roman" pitchFamily="18" charset="0"/>
            </a:endParaRPr>
          </a:p>
          <a:p>
            <a:pPr lvl="2"/>
            <a:endParaRPr lang="en-US" dirty="0" smtClean="0">
              <a:latin typeface="Times New Roman" pitchFamily="18" charset="0"/>
              <a:cs typeface="Times New Roman" pitchFamily="18" charset="0"/>
            </a:endParaRPr>
          </a:p>
          <a:p>
            <a:pPr lvl="2"/>
            <a:endParaRPr lang="en-US" dirty="0" smtClean="0">
              <a:latin typeface="Times New Roman" pitchFamily="18" charset="0"/>
              <a:cs typeface="Times New Roman" pitchFamily="18" charset="0"/>
            </a:endParaRPr>
          </a:p>
          <a:p>
            <a:pPr marL="914400" lvl="2" indent="0">
              <a:buNone/>
            </a:pPr>
            <a:r>
              <a:rPr lang="en-US" dirty="0" smtClean="0">
                <a:latin typeface="Times New Roman" pitchFamily="18" charset="0"/>
                <a:cs typeface="Times New Roman" pitchFamily="18" charset="0"/>
              </a:rPr>
              <a:t>  </a:t>
            </a:r>
          </a:p>
          <a:p>
            <a:pPr lvl="1"/>
            <a:endParaRPr lang="en-US"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2102855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Struts 2 Core components</a:t>
            </a: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 OGNL (Object-Graph Navigation Language)</a:t>
            </a:r>
            <a:endParaRPr lang="en-US" b="0" dirty="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Customizing type conversion:</a:t>
            </a:r>
          </a:p>
          <a:p>
            <a:pPr lvl="2"/>
            <a:r>
              <a:rPr lang="en-US" dirty="0" smtClean="0">
                <a:latin typeface="Times New Roman" pitchFamily="18" charset="0"/>
                <a:cs typeface="Times New Roman" pitchFamily="18" charset="0"/>
              </a:rPr>
              <a:t>Extends base class </a:t>
            </a:r>
            <a:r>
              <a:rPr lang="en-US" dirty="0" err="1" smtClean="0">
                <a:latin typeface="Times New Roman" pitchFamily="18" charset="0"/>
                <a:cs typeface="Times New Roman" pitchFamily="18" charset="0"/>
              </a:rPr>
              <a:t>StrutsTypeConverter</a:t>
            </a:r>
            <a:endParaRPr lang="en-US" dirty="0" smtClean="0">
              <a:latin typeface="Times New Roman" pitchFamily="18" charset="0"/>
              <a:cs typeface="Times New Roman" pitchFamily="18" charset="0"/>
            </a:endParaRPr>
          </a:p>
          <a:p>
            <a:pPr lvl="2"/>
            <a:r>
              <a:rPr lang="en-US" dirty="0" smtClean="0">
                <a:latin typeface="Times New Roman" pitchFamily="18" charset="0"/>
                <a:cs typeface="Times New Roman" pitchFamily="18" charset="0"/>
              </a:rPr>
              <a:t>Implement methods: </a:t>
            </a:r>
            <a:r>
              <a:rPr lang="en-US" dirty="0" err="1" smtClean="0">
                <a:latin typeface="Times New Roman" pitchFamily="18" charset="0"/>
                <a:cs typeface="Times New Roman" pitchFamily="18" charset="0"/>
              </a:rPr>
              <a:t>convertFromString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convertToString</a:t>
            </a:r>
            <a:endParaRPr lang="en-US" dirty="0" smtClean="0">
              <a:latin typeface="Times New Roman" pitchFamily="18" charset="0"/>
              <a:cs typeface="Times New Roman" pitchFamily="18" charset="0"/>
            </a:endParaRPr>
          </a:p>
          <a:p>
            <a:pPr lvl="2"/>
            <a:r>
              <a:rPr lang="en-US" dirty="0" smtClean="0">
                <a:latin typeface="Times New Roman" pitchFamily="18" charset="0"/>
                <a:cs typeface="Times New Roman" pitchFamily="18" charset="0"/>
              </a:rPr>
              <a:t>Configure </a:t>
            </a:r>
            <a:r>
              <a:rPr lang="en-US" dirty="0" err="1" smtClean="0">
                <a:latin typeface="Times New Roman" pitchFamily="18" charset="0"/>
                <a:cs typeface="Times New Roman" pitchFamily="18" charset="0"/>
              </a:rPr>
              <a:t>xwork-conversion.properties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exp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manning.utils.Circle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manning.utils.CircleTypeConverter</a:t>
            </a:r>
            <a:r>
              <a:rPr lang="en-US" dirty="0" smtClean="0">
                <a:latin typeface="Times New Roman" pitchFamily="18" charset="0"/>
                <a:cs typeface="Times New Roman" pitchFamily="18" charset="0"/>
              </a:rPr>
              <a:t>)</a:t>
            </a:r>
          </a:p>
          <a:p>
            <a:pPr lvl="2"/>
            <a:endParaRPr lang="en-US" dirty="0" smtClean="0">
              <a:latin typeface="Times New Roman" pitchFamily="18" charset="0"/>
              <a:cs typeface="Times New Roman" pitchFamily="18" charset="0"/>
            </a:endParaRPr>
          </a:p>
          <a:p>
            <a:pPr lvl="2"/>
            <a:endParaRPr lang="en-US" dirty="0" smtClean="0">
              <a:latin typeface="Times New Roman" pitchFamily="18" charset="0"/>
              <a:cs typeface="Times New Roman" pitchFamily="18" charset="0"/>
            </a:endParaRPr>
          </a:p>
          <a:p>
            <a:pPr marL="914400" lvl="2" indent="0">
              <a:buNone/>
            </a:pPr>
            <a:endParaRPr lang="en-US" sz="1600" dirty="0" smtClean="0">
              <a:latin typeface="Times New Roman" pitchFamily="18" charset="0"/>
              <a:cs typeface="Times New Roman" pitchFamily="18" charset="0"/>
            </a:endParaRPr>
          </a:p>
          <a:p>
            <a:pPr marL="1828800" lvl="4" indent="0">
              <a:buNone/>
            </a:pPr>
            <a:r>
              <a:rPr lang="en-US" sz="1600" dirty="0" smtClean="0">
                <a:latin typeface="Times New Roman" pitchFamily="18" charset="0"/>
                <a:cs typeface="Times New Roman" pitchFamily="18" charset="0"/>
              </a:rPr>
              <a:t>,</a:t>
            </a:r>
          </a:p>
          <a:p>
            <a:pPr lvl="4"/>
            <a:endParaRPr lang="en-US" dirty="0" smtClean="0">
              <a:latin typeface="Times New Roman" pitchFamily="18" charset="0"/>
              <a:cs typeface="Times New Roman" pitchFamily="18" charset="0"/>
            </a:endParaRPr>
          </a:p>
          <a:p>
            <a:pPr lvl="2"/>
            <a:endParaRPr lang="en-US" dirty="0" smtClean="0">
              <a:latin typeface="Times New Roman" pitchFamily="18" charset="0"/>
              <a:cs typeface="Times New Roman" pitchFamily="18" charset="0"/>
            </a:endParaRPr>
          </a:p>
          <a:p>
            <a:pPr lvl="2"/>
            <a:endParaRPr lang="en-US" dirty="0" smtClean="0">
              <a:latin typeface="Times New Roman" pitchFamily="18" charset="0"/>
              <a:cs typeface="Times New Roman" pitchFamily="18" charset="0"/>
            </a:endParaRPr>
          </a:p>
          <a:p>
            <a:pPr marL="914400" lvl="2" indent="0">
              <a:buNone/>
            </a:pPr>
            <a:r>
              <a:rPr lang="en-US" dirty="0" smtClean="0">
                <a:latin typeface="Times New Roman" pitchFamily="18" charset="0"/>
                <a:cs typeface="Times New Roman" pitchFamily="18" charset="0"/>
              </a:rPr>
              <a:t>  </a:t>
            </a:r>
          </a:p>
          <a:p>
            <a:pPr lvl="1"/>
            <a:endParaRPr lang="en-US"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511805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Struts 2 Core components</a:t>
            </a: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 Result Type</a:t>
            </a:r>
            <a:endParaRPr lang="en-US" b="0" dirty="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Dispatcher</a:t>
            </a:r>
          </a:p>
          <a:p>
            <a:pPr lvl="1"/>
            <a:r>
              <a:rPr lang="en-US" dirty="0" smtClean="0">
                <a:latin typeface="Times New Roman" pitchFamily="18" charset="0"/>
                <a:cs typeface="Times New Roman" pitchFamily="18" charset="0"/>
              </a:rPr>
              <a:t>Redirect </a:t>
            </a:r>
            <a:r>
              <a:rPr lang="en-US" sz="1600" dirty="0" smtClean="0">
                <a:latin typeface="Arial" pitchFamily="34" charset="0"/>
                <a:cs typeface="Arial" pitchFamily="34" charset="0"/>
              </a:rPr>
              <a:t>(</a:t>
            </a:r>
            <a:r>
              <a:rPr lang="en-US" sz="1600" b="0" dirty="0">
                <a:latin typeface="Arial" pitchFamily="34" charset="0"/>
                <a:cs typeface="Arial" pitchFamily="34" charset="0"/>
              </a:rPr>
              <a:t>&lt;result type='redirect' </a:t>
            </a:r>
            <a:r>
              <a:rPr lang="en-US" sz="1600" b="0" dirty="0" smtClean="0">
                <a:latin typeface="Arial" pitchFamily="34" charset="0"/>
                <a:cs typeface="Arial" pitchFamily="34" charset="0"/>
              </a:rPr>
              <a:t>&gt;http</a:t>
            </a:r>
            <a:r>
              <a:rPr lang="en-US" sz="1600" b="0" dirty="0">
                <a:latin typeface="Arial" pitchFamily="34" charset="0"/>
                <a:cs typeface="Arial" pitchFamily="34" charset="0"/>
              </a:rPr>
              <a:t>://www.google.com/?myParam=${defaultUsername</a:t>
            </a:r>
            <a:r>
              <a:rPr lang="en-US" sz="1600" b="0" dirty="0" smtClean="0">
                <a:latin typeface="Arial" pitchFamily="34" charset="0"/>
                <a:cs typeface="Arial" pitchFamily="34" charset="0"/>
              </a:rPr>
              <a:t>}&lt;/</a:t>
            </a:r>
            <a:r>
              <a:rPr lang="en-US" sz="1600" b="0" dirty="0">
                <a:latin typeface="Arial" pitchFamily="34" charset="0"/>
                <a:cs typeface="Arial" pitchFamily="34" charset="0"/>
              </a:rPr>
              <a:t>result</a:t>
            </a:r>
            <a:r>
              <a:rPr lang="en-US" sz="1600" b="0" dirty="0" smtClean="0">
                <a:latin typeface="Arial" pitchFamily="34" charset="0"/>
                <a:cs typeface="Arial" pitchFamily="34" charset="0"/>
              </a:rPr>
              <a:t>&gt;)</a:t>
            </a:r>
            <a:endParaRPr lang="en-US" sz="1600" dirty="0" smtClean="0">
              <a:latin typeface="Arial" pitchFamily="34" charset="0"/>
              <a:cs typeface="Arial" pitchFamily="34" charset="0"/>
            </a:endParaRPr>
          </a:p>
          <a:p>
            <a:pPr lvl="1"/>
            <a:r>
              <a:rPr lang="en-US" dirty="0" smtClean="0">
                <a:latin typeface="Times New Roman" pitchFamily="18" charset="0"/>
                <a:cs typeface="Times New Roman" pitchFamily="18" charset="0"/>
              </a:rPr>
              <a:t>Redirect-action (</a:t>
            </a:r>
            <a:r>
              <a:rPr lang="en-US" sz="1600" b="0" dirty="0" smtClean="0">
                <a:solidFill>
                  <a:schemeClr val="bg1">
                    <a:lumMod val="50000"/>
                  </a:schemeClr>
                </a:solidFill>
                <a:latin typeface="Arial" pitchFamily="34" charset="0"/>
                <a:cs typeface="Arial" pitchFamily="34" charset="0"/>
              </a:rPr>
              <a:t>&lt;result type="</a:t>
            </a:r>
            <a:r>
              <a:rPr lang="en-US" sz="1600" b="0" dirty="0" err="1" smtClean="0">
                <a:solidFill>
                  <a:schemeClr val="bg1">
                    <a:lumMod val="50000"/>
                  </a:schemeClr>
                </a:solidFill>
                <a:latin typeface="Arial" pitchFamily="34" charset="0"/>
                <a:cs typeface="Arial" pitchFamily="34" charset="0"/>
              </a:rPr>
              <a:t>redirectAction</a:t>
            </a:r>
            <a:r>
              <a:rPr lang="en-US" sz="1600" b="0" dirty="0" smtClean="0">
                <a:solidFill>
                  <a:schemeClr val="bg1">
                    <a:lumMod val="50000"/>
                  </a:schemeClr>
                </a:solidFill>
                <a:latin typeface="Arial" pitchFamily="34" charset="0"/>
                <a:cs typeface="Arial" pitchFamily="34" charset="0"/>
              </a:rPr>
              <a:t>"&gt;</a:t>
            </a:r>
            <a:r>
              <a:rPr lang="pt-BR" sz="1600" b="0" dirty="0" smtClean="0">
                <a:solidFill>
                  <a:schemeClr val="bg1">
                    <a:lumMod val="50000"/>
                  </a:schemeClr>
                </a:solidFill>
                <a:latin typeface="Arial" pitchFamily="34" charset="0"/>
                <a:cs typeface="Arial" pitchFamily="34" charset="0"/>
              </a:rPr>
              <a:t>&lt;</a:t>
            </a:r>
            <a:r>
              <a:rPr lang="pt-BR" sz="1600" b="0" dirty="0">
                <a:solidFill>
                  <a:schemeClr val="bg1">
                    <a:lumMod val="50000"/>
                  </a:schemeClr>
                </a:solidFill>
                <a:latin typeface="Arial" pitchFamily="34" charset="0"/>
                <a:cs typeface="Arial" pitchFamily="34" charset="0"/>
              </a:rPr>
              <a:t>param name="actionName"&gt;AdminPortfolio&lt;/param</a:t>
            </a:r>
            <a:r>
              <a:rPr lang="pt-BR" sz="1600" b="0" dirty="0" smtClean="0">
                <a:solidFill>
                  <a:schemeClr val="bg1">
                    <a:lumMod val="50000"/>
                  </a:schemeClr>
                </a:solidFill>
                <a:latin typeface="Arial" pitchFamily="34" charset="0"/>
                <a:cs typeface="Arial" pitchFamily="34" charset="0"/>
              </a:rPr>
              <a:t>&gt;</a:t>
            </a:r>
            <a:r>
              <a:rPr lang="en-US" sz="1600" b="0" dirty="0" smtClean="0">
                <a:solidFill>
                  <a:schemeClr val="bg1">
                    <a:lumMod val="50000"/>
                  </a:schemeClr>
                </a:solidFill>
                <a:latin typeface="Arial" pitchFamily="34" charset="0"/>
                <a:cs typeface="Arial" pitchFamily="34" charset="0"/>
              </a:rPr>
              <a:t>&lt;</a:t>
            </a:r>
            <a:r>
              <a:rPr lang="en-US" sz="1600" b="0" dirty="0" err="1" smtClean="0">
                <a:solidFill>
                  <a:schemeClr val="bg1">
                    <a:lumMod val="50000"/>
                  </a:schemeClr>
                </a:solidFill>
                <a:latin typeface="Arial" pitchFamily="34" charset="0"/>
                <a:cs typeface="Arial" pitchFamily="34" charset="0"/>
              </a:rPr>
              <a:t>param</a:t>
            </a:r>
            <a:r>
              <a:rPr lang="en-US" sz="1600" b="0" dirty="0" smtClean="0">
                <a:solidFill>
                  <a:schemeClr val="bg1">
                    <a:lumMod val="50000"/>
                  </a:schemeClr>
                </a:solidFill>
                <a:latin typeface="Arial" pitchFamily="34" charset="0"/>
                <a:cs typeface="Arial" pitchFamily="34" charset="0"/>
              </a:rPr>
              <a:t> name="namespace"&gt;/</a:t>
            </a:r>
            <a:r>
              <a:rPr lang="en-US" sz="1600" b="0" dirty="0" err="1" smtClean="0">
                <a:solidFill>
                  <a:schemeClr val="bg1">
                    <a:lumMod val="50000"/>
                  </a:schemeClr>
                </a:solidFill>
                <a:latin typeface="Arial" pitchFamily="34" charset="0"/>
                <a:cs typeface="Arial" pitchFamily="34" charset="0"/>
              </a:rPr>
              <a:t>chapterEight</a:t>
            </a:r>
            <a:r>
              <a:rPr lang="en-US" sz="1600" b="0" dirty="0" smtClean="0">
                <a:solidFill>
                  <a:schemeClr val="bg1">
                    <a:lumMod val="50000"/>
                  </a:schemeClr>
                </a:solidFill>
                <a:latin typeface="Arial" pitchFamily="34" charset="0"/>
                <a:cs typeface="Arial" pitchFamily="34" charset="0"/>
              </a:rPr>
              <a:t>/secure&lt;/</a:t>
            </a:r>
            <a:r>
              <a:rPr lang="en-US" sz="1600" b="0" dirty="0" err="1" smtClean="0">
                <a:solidFill>
                  <a:schemeClr val="bg1">
                    <a:lumMod val="50000"/>
                  </a:schemeClr>
                </a:solidFill>
                <a:latin typeface="Arial" pitchFamily="34" charset="0"/>
                <a:cs typeface="Arial" pitchFamily="34" charset="0"/>
              </a:rPr>
              <a:t>param</a:t>
            </a:r>
            <a:r>
              <a:rPr lang="en-US" sz="1600" b="0" dirty="0" smtClean="0">
                <a:solidFill>
                  <a:schemeClr val="bg1">
                    <a:lumMod val="50000"/>
                  </a:schemeClr>
                </a:solidFill>
                <a:latin typeface="Arial" pitchFamily="34" charset="0"/>
                <a:cs typeface="Arial" pitchFamily="34" charset="0"/>
              </a:rPr>
              <a:t>&gt;&lt;/</a:t>
            </a:r>
            <a:r>
              <a:rPr lang="en-US" sz="1600" b="0" dirty="0">
                <a:solidFill>
                  <a:schemeClr val="bg1">
                    <a:lumMod val="50000"/>
                  </a:schemeClr>
                </a:solidFill>
                <a:latin typeface="Arial" pitchFamily="34" charset="0"/>
                <a:cs typeface="Arial" pitchFamily="34" charset="0"/>
              </a:rPr>
              <a:t>result</a:t>
            </a:r>
            <a:r>
              <a:rPr lang="en-US" sz="1600" b="0" dirty="0" smtClean="0">
                <a:solidFill>
                  <a:schemeClr val="bg1">
                    <a:lumMod val="50000"/>
                  </a:schemeClr>
                </a:solidFill>
                <a:latin typeface="Arial" pitchFamily="34" charset="0"/>
                <a:cs typeface="Arial" pitchFamily="34" charset="0"/>
              </a:rPr>
              <a:t>&gt;)</a:t>
            </a:r>
            <a:endParaRPr lang="en-US" sz="1600" dirty="0" smtClean="0">
              <a:solidFill>
                <a:schemeClr val="bg1">
                  <a:lumMod val="50000"/>
                </a:schemeClr>
              </a:solidFill>
              <a:latin typeface="Arial" pitchFamily="34" charset="0"/>
              <a:cs typeface="Arial" pitchFamily="34" charset="0"/>
            </a:endParaRPr>
          </a:p>
          <a:p>
            <a:pPr lvl="1"/>
            <a:r>
              <a:rPr lang="en-US" dirty="0">
                <a:latin typeface="Times New Roman" pitchFamily="18" charset="0"/>
                <a:cs typeface="Times New Roman" pitchFamily="18" charset="0"/>
              </a:rPr>
              <a:t>Plugin: tiles, </a:t>
            </a:r>
            <a:r>
              <a:rPr lang="en-US" dirty="0" err="1">
                <a:latin typeface="Times New Roman" pitchFamily="18" charset="0"/>
                <a:cs typeface="Times New Roman" pitchFamily="18" charset="0"/>
              </a:rPr>
              <a:t>json</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jasper</a:t>
            </a:r>
          </a:p>
          <a:p>
            <a:pPr lvl="1"/>
            <a:r>
              <a:rPr lang="en-US" dirty="0" smtClean="0">
                <a:latin typeface="Times New Roman" pitchFamily="18" charset="0"/>
                <a:cs typeface="Times New Roman" pitchFamily="18" charset="0"/>
              </a:rPr>
              <a:t>Stream</a:t>
            </a:r>
          </a:p>
          <a:p>
            <a:pPr lvl="1"/>
            <a:r>
              <a:rPr lang="en-US" dirty="0" smtClean="0">
                <a:latin typeface="Times New Roman" pitchFamily="18" charset="0"/>
                <a:cs typeface="Times New Roman" pitchFamily="18" charset="0"/>
              </a:rPr>
              <a:t>Velocity</a:t>
            </a:r>
          </a:p>
          <a:p>
            <a:pPr lvl="1"/>
            <a:r>
              <a:rPr lang="en-US" dirty="0" err="1" smtClean="0">
                <a:latin typeface="Times New Roman" pitchFamily="18" charset="0"/>
                <a:cs typeface="Times New Roman" pitchFamily="18" charset="0"/>
              </a:rPr>
              <a:t>Freemarker</a:t>
            </a:r>
            <a:endParaRPr lang="en-US" dirty="0" smtClean="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Xlst</a:t>
            </a:r>
            <a:endParaRPr lang="en-US" dirty="0" smtClean="0">
              <a:latin typeface="Times New Roman" pitchFamily="18" charset="0"/>
              <a:cs typeface="Times New Roman" pitchFamily="18" charset="0"/>
            </a:endParaRPr>
          </a:p>
          <a:p>
            <a:pPr lvl="2"/>
            <a:endParaRPr lang="en-US" dirty="0" smtClean="0">
              <a:latin typeface="Times New Roman" pitchFamily="18" charset="0"/>
              <a:cs typeface="Times New Roman" pitchFamily="18" charset="0"/>
            </a:endParaRPr>
          </a:p>
          <a:p>
            <a:pPr marL="914400" lvl="2" indent="0">
              <a:buNone/>
            </a:pPr>
            <a:r>
              <a:rPr lang="en-US" dirty="0" smtClean="0">
                <a:latin typeface="Times New Roman" pitchFamily="18" charset="0"/>
                <a:cs typeface="Times New Roman" pitchFamily="18" charset="0"/>
              </a:rPr>
              <a:t>  </a:t>
            </a:r>
          </a:p>
          <a:p>
            <a:pPr lvl="1"/>
            <a:endParaRPr lang="en-US"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2538489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Struts 2 Core components</a:t>
            </a: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Struts Tags</a:t>
            </a:r>
            <a:endParaRPr lang="en-US" b="0" dirty="0">
              <a:latin typeface="Times New Roman" pitchFamily="18" charset="0"/>
              <a:cs typeface="Times New Roman" pitchFamily="18" charset="0"/>
            </a:endParaRPr>
          </a:p>
          <a:p>
            <a:pPr lvl="1"/>
            <a:r>
              <a:rPr lang="en-US" dirty="0" smtClean="0">
                <a:latin typeface="Arial" pitchFamily="34" charset="0"/>
                <a:cs typeface="Arial" pitchFamily="34" charset="0"/>
              </a:rPr>
              <a:t>Data tag: </a:t>
            </a:r>
          </a:p>
          <a:p>
            <a:pPr lvl="2"/>
            <a:r>
              <a:rPr lang="en-US" dirty="0" smtClean="0">
                <a:latin typeface="Arial" pitchFamily="34" charset="0"/>
                <a:cs typeface="Arial" pitchFamily="34" charset="0"/>
              </a:rPr>
              <a:t>Property tag: </a:t>
            </a:r>
            <a:r>
              <a:rPr lang="en-US" dirty="0">
                <a:latin typeface="Arial" pitchFamily="34" charset="0"/>
                <a:cs typeface="Arial" pitchFamily="34" charset="0"/>
              </a:rPr>
              <a:t>&lt;</a:t>
            </a:r>
            <a:r>
              <a:rPr lang="en-US" dirty="0" err="1">
                <a:latin typeface="Arial" pitchFamily="34" charset="0"/>
                <a:cs typeface="Arial" pitchFamily="34" charset="0"/>
              </a:rPr>
              <a:t>s:property</a:t>
            </a:r>
            <a:r>
              <a:rPr lang="en-US" dirty="0">
                <a:latin typeface="Arial" pitchFamily="34" charset="0"/>
                <a:cs typeface="Arial" pitchFamily="34" charset="0"/>
              </a:rPr>
              <a:t> value="</a:t>
            </a:r>
            <a:r>
              <a:rPr lang="en-US" dirty="0" err="1">
                <a:latin typeface="Arial" pitchFamily="34" charset="0"/>
                <a:cs typeface="Arial" pitchFamily="34" charset="0"/>
              </a:rPr>
              <a:t>user.username</a:t>
            </a:r>
            <a:r>
              <a:rPr lang="en-US" dirty="0" smtClean="0">
                <a:latin typeface="Arial" pitchFamily="34" charset="0"/>
                <a:cs typeface="Arial" pitchFamily="34" charset="0"/>
              </a:rPr>
              <a:t>"/&gt;</a:t>
            </a:r>
          </a:p>
          <a:p>
            <a:pPr lvl="2"/>
            <a:r>
              <a:rPr lang="en-US" dirty="0" smtClean="0">
                <a:latin typeface="Arial" pitchFamily="34" charset="0"/>
                <a:cs typeface="Arial" pitchFamily="34" charset="0"/>
              </a:rPr>
              <a:t>Set tag:</a:t>
            </a:r>
          </a:p>
          <a:p>
            <a:pPr marL="0" indent="0">
              <a:buNone/>
            </a:pPr>
            <a:r>
              <a:rPr lang="en-US" sz="1700" b="0" dirty="0" smtClean="0">
                <a:latin typeface="Arial" pitchFamily="34" charset="0"/>
                <a:cs typeface="Arial" pitchFamily="34" charset="0"/>
              </a:rPr>
              <a:t>		</a:t>
            </a:r>
            <a:r>
              <a:rPr lang="en-US" sz="1600" b="0" dirty="0" smtClean="0">
                <a:solidFill>
                  <a:schemeClr val="tx1"/>
                </a:solidFill>
                <a:latin typeface="Arial" pitchFamily="34" charset="0"/>
                <a:cs typeface="Arial" pitchFamily="34" charset="0"/>
              </a:rPr>
              <a:t>&lt;</a:t>
            </a:r>
            <a:r>
              <a:rPr lang="en-US" sz="1600" b="0" dirty="0" err="1">
                <a:solidFill>
                  <a:schemeClr val="tx1"/>
                </a:solidFill>
                <a:latin typeface="Arial" pitchFamily="34" charset="0"/>
                <a:cs typeface="Arial" pitchFamily="34" charset="0"/>
              </a:rPr>
              <a:t>s:set</a:t>
            </a:r>
            <a:r>
              <a:rPr lang="en-US" sz="1600" b="0" dirty="0">
                <a:solidFill>
                  <a:schemeClr val="tx1"/>
                </a:solidFill>
                <a:latin typeface="Arial" pitchFamily="34" charset="0"/>
                <a:cs typeface="Arial" pitchFamily="34" charset="0"/>
              </a:rPr>
              <a:t> name="username" value="</a:t>
            </a:r>
            <a:r>
              <a:rPr lang="en-US" sz="1600" b="0" dirty="0" err="1">
                <a:solidFill>
                  <a:schemeClr val="tx1"/>
                </a:solidFill>
                <a:latin typeface="Arial" pitchFamily="34" charset="0"/>
                <a:cs typeface="Arial" pitchFamily="34" charset="0"/>
              </a:rPr>
              <a:t>user.username</a:t>
            </a:r>
            <a:r>
              <a:rPr lang="en-US" sz="1600" b="0" dirty="0">
                <a:solidFill>
                  <a:schemeClr val="tx1"/>
                </a:solidFill>
                <a:latin typeface="Arial" pitchFamily="34" charset="0"/>
                <a:cs typeface="Arial" pitchFamily="34" charset="0"/>
              </a:rPr>
              <a:t>"/&gt;</a:t>
            </a:r>
          </a:p>
          <a:p>
            <a:pPr marL="0" indent="0">
              <a:buNone/>
            </a:pPr>
            <a:r>
              <a:rPr lang="en-US" sz="1600" b="0" dirty="0" smtClean="0">
                <a:solidFill>
                  <a:schemeClr val="tx1"/>
                </a:solidFill>
                <a:latin typeface="Arial" pitchFamily="34" charset="0"/>
                <a:cs typeface="Arial" pitchFamily="34" charset="0"/>
              </a:rPr>
              <a:t>		Hello</a:t>
            </a:r>
            <a:r>
              <a:rPr lang="en-US" sz="1600" b="0" dirty="0">
                <a:solidFill>
                  <a:schemeClr val="tx1"/>
                </a:solidFill>
                <a:latin typeface="Arial" pitchFamily="34" charset="0"/>
                <a:cs typeface="Arial" pitchFamily="34" charset="0"/>
              </a:rPr>
              <a:t>, &lt;</a:t>
            </a:r>
            <a:r>
              <a:rPr lang="en-US" sz="1600" b="0" dirty="0" err="1">
                <a:solidFill>
                  <a:schemeClr val="tx1"/>
                </a:solidFill>
                <a:latin typeface="Arial" pitchFamily="34" charset="0"/>
                <a:cs typeface="Arial" pitchFamily="34" charset="0"/>
              </a:rPr>
              <a:t>s:property</a:t>
            </a:r>
            <a:r>
              <a:rPr lang="en-US" sz="1600" b="0" dirty="0">
                <a:solidFill>
                  <a:schemeClr val="tx1"/>
                </a:solidFill>
                <a:latin typeface="Arial" pitchFamily="34" charset="0"/>
                <a:cs typeface="Arial" pitchFamily="34" charset="0"/>
              </a:rPr>
              <a:t> value="#username"/&gt;. How are you?</a:t>
            </a:r>
            <a:endParaRPr lang="en-US" sz="1600" dirty="0" smtClean="0">
              <a:solidFill>
                <a:schemeClr val="tx1"/>
              </a:solidFill>
              <a:latin typeface="Arial" pitchFamily="34" charset="0"/>
              <a:cs typeface="Arial" pitchFamily="34" charset="0"/>
            </a:endParaRPr>
          </a:p>
          <a:p>
            <a:pPr lvl="2"/>
            <a:r>
              <a:rPr lang="en-US" dirty="0" smtClean="0">
                <a:latin typeface="Arial" pitchFamily="34" charset="0"/>
                <a:cs typeface="Arial" pitchFamily="34" charset="0"/>
              </a:rPr>
              <a:t>Push tag:</a:t>
            </a:r>
          </a:p>
          <a:p>
            <a:pPr marL="0" indent="0">
              <a:buNone/>
            </a:pPr>
            <a:r>
              <a:rPr lang="en-US" sz="1600" b="0" dirty="0" smtClean="0">
                <a:solidFill>
                  <a:schemeClr val="tx1"/>
                </a:solidFill>
                <a:latin typeface="Arial" pitchFamily="34" charset="0"/>
                <a:cs typeface="Arial" pitchFamily="34" charset="0"/>
              </a:rPr>
              <a:t>	&lt;</a:t>
            </a:r>
            <a:r>
              <a:rPr lang="en-US" sz="1600" b="0" dirty="0" err="1">
                <a:solidFill>
                  <a:schemeClr val="tx1"/>
                </a:solidFill>
                <a:latin typeface="Arial" pitchFamily="34" charset="0"/>
                <a:cs typeface="Arial" pitchFamily="34" charset="0"/>
              </a:rPr>
              <a:t>s:push</a:t>
            </a:r>
            <a:r>
              <a:rPr lang="en-US" sz="1600" b="0" dirty="0">
                <a:solidFill>
                  <a:schemeClr val="tx1"/>
                </a:solidFill>
                <a:latin typeface="Arial" pitchFamily="34" charset="0"/>
                <a:cs typeface="Arial" pitchFamily="34" charset="0"/>
              </a:rPr>
              <a:t> value="user</a:t>
            </a:r>
            <a:r>
              <a:rPr lang="en-US" sz="1600" b="0" dirty="0" smtClean="0">
                <a:solidFill>
                  <a:schemeClr val="tx1"/>
                </a:solidFill>
                <a:latin typeface="Arial" pitchFamily="34" charset="0"/>
                <a:cs typeface="Arial" pitchFamily="34" charset="0"/>
              </a:rPr>
              <a:t>"&gt;This </a:t>
            </a:r>
            <a:r>
              <a:rPr lang="en-US" sz="1600" b="0" dirty="0">
                <a:solidFill>
                  <a:schemeClr val="tx1"/>
                </a:solidFill>
                <a:latin typeface="Arial" pitchFamily="34" charset="0"/>
                <a:cs typeface="Arial" pitchFamily="34" charset="0"/>
              </a:rPr>
              <a:t>is the "&lt;</a:t>
            </a:r>
            <a:r>
              <a:rPr lang="en-US" sz="1600" b="0" dirty="0" err="1">
                <a:solidFill>
                  <a:schemeClr val="tx1"/>
                </a:solidFill>
                <a:latin typeface="Arial" pitchFamily="34" charset="0"/>
                <a:cs typeface="Arial" pitchFamily="34" charset="0"/>
              </a:rPr>
              <a:t>s:property</a:t>
            </a:r>
            <a:r>
              <a:rPr lang="en-US" sz="1600" b="0" dirty="0">
                <a:solidFill>
                  <a:schemeClr val="tx1"/>
                </a:solidFill>
                <a:latin typeface="Arial" pitchFamily="34" charset="0"/>
                <a:cs typeface="Arial" pitchFamily="34" charset="0"/>
              </a:rPr>
              <a:t> value</a:t>
            </a:r>
            <a:r>
              <a:rPr lang="en-US" sz="1600" b="0" dirty="0" smtClean="0">
                <a:solidFill>
                  <a:schemeClr val="tx1"/>
                </a:solidFill>
                <a:latin typeface="Arial" pitchFamily="34" charset="0"/>
                <a:cs typeface="Arial" pitchFamily="34" charset="0"/>
              </a:rPr>
              <a:t>="</a:t>
            </a:r>
            <a:r>
              <a:rPr lang="en-US" sz="1600" b="0" dirty="0">
                <a:solidFill>
                  <a:schemeClr val="tx1"/>
                </a:solidFill>
                <a:latin typeface="Arial" pitchFamily="34" charset="0"/>
                <a:cs typeface="Arial" pitchFamily="34" charset="0"/>
              </a:rPr>
              <a:t>username</a:t>
            </a:r>
            <a:r>
              <a:rPr lang="en-US" sz="1600" b="0" dirty="0" smtClean="0">
                <a:solidFill>
                  <a:schemeClr val="tx1"/>
                </a:solidFill>
                <a:latin typeface="Arial" pitchFamily="34" charset="0"/>
                <a:cs typeface="Arial" pitchFamily="34" charset="0"/>
              </a:rPr>
              <a:t>"/&gt;"&lt;/</a:t>
            </a:r>
            <a:r>
              <a:rPr lang="en-US" sz="1600" b="0" dirty="0" err="1">
                <a:solidFill>
                  <a:schemeClr val="tx1"/>
                </a:solidFill>
                <a:latin typeface="Arial" pitchFamily="34" charset="0"/>
                <a:cs typeface="Arial" pitchFamily="34" charset="0"/>
              </a:rPr>
              <a:t>s:push</a:t>
            </a:r>
            <a:r>
              <a:rPr lang="en-US" sz="1600" b="0" dirty="0">
                <a:solidFill>
                  <a:schemeClr val="tx1"/>
                </a:solidFill>
                <a:latin typeface="Arial" pitchFamily="34" charset="0"/>
                <a:cs typeface="Arial" pitchFamily="34" charset="0"/>
              </a:rPr>
              <a:t>&gt;</a:t>
            </a:r>
            <a:endParaRPr lang="en-US" sz="1600" dirty="0" smtClean="0">
              <a:solidFill>
                <a:schemeClr val="tx1"/>
              </a:solidFill>
              <a:latin typeface="Arial" pitchFamily="34" charset="0"/>
              <a:cs typeface="Arial" pitchFamily="34" charset="0"/>
            </a:endParaRPr>
          </a:p>
          <a:p>
            <a:pPr lvl="2"/>
            <a:r>
              <a:rPr lang="en-US" dirty="0" smtClean="0">
                <a:latin typeface="Arial" pitchFamily="34" charset="0"/>
                <a:cs typeface="Arial" pitchFamily="34" charset="0"/>
              </a:rPr>
              <a:t>Bean tag:</a:t>
            </a:r>
          </a:p>
          <a:p>
            <a:pPr marL="0" indent="0">
              <a:buNone/>
            </a:pPr>
            <a:r>
              <a:rPr lang="en-US" sz="1600" b="0" dirty="0" smtClean="0">
                <a:solidFill>
                  <a:schemeClr val="tx1"/>
                </a:solidFill>
                <a:latin typeface="Arial" pitchFamily="34" charset="0"/>
                <a:cs typeface="Arial" pitchFamily="34" charset="0"/>
              </a:rPr>
              <a:t>		&lt;</a:t>
            </a:r>
            <a:r>
              <a:rPr lang="en-US" sz="1600" b="0" dirty="0" err="1">
                <a:solidFill>
                  <a:schemeClr val="tx1"/>
                </a:solidFill>
                <a:latin typeface="Arial" pitchFamily="34" charset="0"/>
                <a:cs typeface="Arial" pitchFamily="34" charset="0"/>
              </a:rPr>
              <a:t>s:bean</a:t>
            </a:r>
            <a:r>
              <a:rPr lang="en-US" sz="1600" b="0" dirty="0">
                <a:solidFill>
                  <a:schemeClr val="tx1"/>
                </a:solidFill>
                <a:latin typeface="Arial" pitchFamily="34" charset="0"/>
                <a:cs typeface="Arial" pitchFamily="34" charset="0"/>
              </a:rPr>
              <a:t> name="org.apache.struts2.util.Counter" </a:t>
            </a:r>
            <a:r>
              <a:rPr lang="en-US" sz="1600" b="0" dirty="0" err="1">
                <a:solidFill>
                  <a:schemeClr val="tx1"/>
                </a:solidFill>
                <a:latin typeface="Arial" pitchFamily="34" charset="0"/>
                <a:cs typeface="Arial" pitchFamily="34" charset="0"/>
              </a:rPr>
              <a:t>var</a:t>
            </a:r>
            <a:r>
              <a:rPr lang="en-US" sz="1600" b="0" dirty="0">
                <a:solidFill>
                  <a:schemeClr val="tx1"/>
                </a:solidFill>
                <a:latin typeface="Arial" pitchFamily="34" charset="0"/>
                <a:cs typeface="Arial" pitchFamily="34" charset="0"/>
              </a:rPr>
              <a:t>="counter"&gt;</a:t>
            </a:r>
          </a:p>
          <a:p>
            <a:pPr marL="0" indent="0">
              <a:buNone/>
            </a:pPr>
            <a:r>
              <a:rPr lang="en-US" sz="1600" b="0" dirty="0" smtClean="0">
                <a:solidFill>
                  <a:schemeClr val="tx1"/>
                </a:solidFill>
                <a:latin typeface="Arial" pitchFamily="34" charset="0"/>
                <a:cs typeface="Arial" pitchFamily="34" charset="0"/>
              </a:rPr>
              <a:t>			&lt;</a:t>
            </a:r>
            <a:r>
              <a:rPr lang="en-US" sz="1600" b="0" dirty="0" err="1">
                <a:solidFill>
                  <a:schemeClr val="tx1"/>
                </a:solidFill>
                <a:latin typeface="Arial" pitchFamily="34" charset="0"/>
                <a:cs typeface="Arial" pitchFamily="34" charset="0"/>
              </a:rPr>
              <a:t>s:param</a:t>
            </a:r>
            <a:r>
              <a:rPr lang="en-US" sz="1600" b="0" dirty="0">
                <a:solidFill>
                  <a:schemeClr val="tx1"/>
                </a:solidFill>
                <a:latin typeface="Arial" pitchFamily="34" charset="0"/>
                <a:cs typeface="Arial" pitchFamily="34" charset="0"/>
              </a:rPr>
              <a:t> name="last" value="7"/&gt;</a:t>
            </a:r>
          </a:p>
          <a:p>
            <a:pPr marL="0" indent="0">
              <a:buNone/>
            </a:pPr>
            <a:r>
              <a:rPr lang="en-US" sz="1600" b="0" dirty="0" smtClean="0">
                <a:solidFill>
                  <a:schemeClr val="tx1"/>
                </a:solidFill>
                <a:latin typeface="Arial" pitchFamily="34" charset="0"/>
                <a:cs typeface="Arial" pitchFamily="34" charset="0"/>
              </a:rPr>
              <a:t>		&lt;/</a:t>
            </a:r>
            <a:r>
              <a:rPr lang="en-US" sz="1600" b="0" dirty="0" err="1">
                <a:solidFill>
                  <a:schemeClr val="tx1"/>
                </a:solidFill>
                <a:latin typeface="Arial" pitchFamily="34" charset="0"/>
                <a:cs typeface="Arial" pitchFamily="34" charset="0"/>
              </a:rPr>
              <a:t>s:bean</a:t>
            </a:r>
            <a:r>
              <a:rPr lang="en-US" sz="1600" b="0" dirty="0">
                <a:solidFill>
                  <a:schemeClr val="tx1"/>
                </a:solidFill>
                <a:latin typeface="Arial" pitchFamily="34" charset="0"/>
                <a:cs typeface="Arial" pitchFamily="34" charset="0"/>
              </a:rPr>
              <a:t>&gt;</a:t>
            </a:r>
          </a:p>
          <a:p>
            <a:pPr marL="0" indent="0">
              <a:buNone/>
            </a:pPr>
            <a:r>
              <a:rPr lang="en-US" sz="1600" b="0" dirty="0" smtClean="0">
                <a:solidFill>
                  <a:schemeClr val="tx1"/>
                </a:solidFill>
                <a:latin typeface="Arial" pitchFamily="34" charset="0"/>
                <a:cs typeface="Arial" pitchFamily="34" charset="0"/>
              </a:rPr>
              <a:t>		&lt;</a:t>
            </a:r>
            <a:r>
              <a:rPr lang="en-US" sz="1600" b="0" dirty="0" err="1">
                <a:solidFill>
                  <a:schemeClr val="tx1"/>
                </a:solidFill>
                <a:latin typeface="Arial" pitchFamily="34" charset="0"/>
                <a:cs typeface="Arial" pitchFamily="34" charset="0"/>
              </a:rPr>
              <a:t>s:iterator</a:t>
            </a:r>
            <a:r>
              <a:rPr lang="en-US" sz="1600" b="0" dirty="0">
                <a:solidFill>
                  <a:schemeClr val="tx1"/>
                </a:solidFill>
                <a:latin typeface="Arial" pitchFamily="34" charset="0"/>
                <a:cs typeface="Arial" pitchFamily="34" charset="0"/>
              </a:rPr>
              <a:t> value="#counter</a:t>
            </a:r>
            <a:r>
              <a:rPr lang="en-US" sz="1600" b="0" dirty="0" smtClean="0">
                <a:solidFill>
                  <a:schemeClr val="tx1"/>
                </a:solidFill>
                <a:latin typeface="Arial" pitchFamily="34" charset="0"/>
                <a:cs typeface="Arial" pitchFamily="34" charset="0"/>
              </a:rPr>
              <a:t>"&gt;&lt;</a:t>
            </a:r>
            <a:r>
              <a:rPr lang="en-US" sz="1600" b="0" dirty="0">
                <a:solidFill>
                  <a:schemeClr val="tx1"/>
                </a:solidFill>
                <a:latin typeface="Arial" pitchFamily="34" charset="0"/>
                <a:cs typeface="Arial" pitchFamily="34" charset="0"/>
              </a:rPr>
              <a:t>li&gt;&lt;</a:t>
            </a:r>
            <a:r>
              <a:rPr lang="en-US" sz="1600" b="0" dirty="0" err="1">
                <a:solidFill>
                  <a:schemeClr val="tx1"/>
                </a:solidFill>
                <a:latin typeface="Arial" pitchFamily="34" charset="0"/>
                <a:cs typeface="Arial" pitchFamily="34" charset="0"/>
              </a:rPr>
              <a:t>s:property</a:t>
            </a:r>
            <a:r>
              <a:rPr lang="en-US" sz="1600" b="0" dirty="0">
                <a:solidFill>
                  <a:schemeClr val="tx1"/>
                </a:solidFill>
                <a:latin typeface="Arial" pitchFamily="34" charset="0"/>
                <a:cs typeface="Arial" pitchFamily="34" charset="0"/>
              </a:rPr>
              <a:t>/&gt;&lt;/li</a:t>
            </a:r>
            <a:r>
              <a:rPr lang="en-US" sz="1600" b="0" dirty="0" smtClean="0">
                <a:solidFill>
                  <a:schemeClr val="tx1"/>
                </a:solidFill>
                <a:latin typeface="Arial" pitchFamily="34" charset="0"/>
                <a:cs typeface="Arial" pitchFamily="34" charset="0"/>
              </a:rPr>
              <a:t>&gt;&lt;/</a:t>
            </a:r>
            <a:r>
              <a:rPr lang="en-US" sz="1600" b="0" dirty="0" err="1">
                <a:solidFill>
                  <a:schemeClr val="tx1"/>
                </a:solidFill>
                <a:latin typeface="Arial" pitchFamily="34" charset="0"/>
                <a:cs typeface="Arial" pitchFamily="34" charset="0"/>
              </a:rPr>
              <a:t>s:iterator</a:t>
            </a:r>
            <a:r>
              <a:rPr lang="en-US" sz="1600" b="0" dirty="0">
                <a:solidFill>
                  <a:schemeClr val="tx1"/>
                </a:solidFill>
                <a:latin typeface="Arial" pitchFamily="34" charset="0"/>
                <a:cs typeface="Arial" pitchFamily="34" charset="0"/>
              </a:rPr>
              <a:t>&gt;</a:t>
            </a:r>
            <a:endParaRPr lang="en-US" sz="1600" dirty="0" smtClean="0">
              <a:solidFill>
                <a:schemeClr val="tx1"/>
              </a:solidFill>
              <a:latin typeface="Arial" pitchFamily="34" charset="0"/>
              <a:cs typeface="Arial" pitchFamily="34" charset="0"/>
            </a:endParaRPr>
          </a:p>
          <a:p>
            <a:pPr lvl="1"/>
            <a:endParaRPr lang="en-US"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184932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Struts 2 Core components</a:t>
            </a: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Struts Tags</a:t>
            </a:r>
            <a:endParaRPr lang="en-US" b="0" dirty="0">
              <a:latin typeface="Times New Roman" pitchFamily="18" charset="0"/>
              <a:cs typeface="Times New Roman" pitchFamily="18" charset="0"/>
            </a:endParaRPr>
          </a:p>
          <a:p>
            <a:pPr lvl="1"/>
            <a:r>
              <a:rPr lang="en-US" dirty="0" smtClean="0">
                <a:latin typeface="Arial" pitchFamily="34" charset="0"/>
                <a:cs typeface="Arial" pitchFamily="34" charset="0"/>
              </a:rPr>
              <a:t>Control tag: </a:t>
            </a:r>
          </a:p>
          <a:p>
            <a:pPr lvl="2"/>
            <a:r>
              <a:rPr lang="en-US" dirty="0" smtClean="0">
                <a:latin typeface="Arial" pitchFamily="34" charset="0"/>
                <a:cs typeface="Arial" pitchFamily="34" charset="0"/>
              </a:rPr>
              <a:t>Iterator</a:t>
            </a:r>
            <a:r>
              <a:rPr lang="en-US" b="1" i="1" dirty="0" smtClean="0"/>
              <a:t> </a:t>
            </a:r>
            <a:r>
              <a:rPr lang="en-US" dirty="0" smtClean="0">
                <a:latin typeface="Arial" pitchFamily="34" charset="0"/>
                <a:cs typeface="Arial" pitchFamily="34" charset="0"/>
              </a:rPr>
              <a:t>tag: </a:t>
            </a:r>
          </a:p>
          <a:p>
            <a:pPr marL="0" indent="0">
              <a:buNone/>
            </a:pPr>
            <a:r>
              <a:rPr lang="en-US" sz="1600" b="0" dirty="0" smtClean="0">
                <a:solidFill>
                  <a:schemeClr val="tx1"/>
                </a:solidFill>
                <a:latin typeface="Arial" pitchFamily="34" charset="0"/>
                <a:cs typeface="Arial" pitchFamily="34" charset="0"/>
              </a:rPr>
              <a:t>		&lt;</a:t>
            </a:r>
            <a:r>
              <a:rPr lang="en-US" sz="1600" b="0" dirty="0" err="1">
                <a:solidFill>
                  <a:schemeClr val="tx1"/>
                </a:solidFill>
                <a:latin typeface="Arial" pitchFamily="34" charset="0"/>
                <a:cs typeface="Arial" pitchFamily="34" charset="0"/>
              </a:rPr>
              <a:t>s:iterator</a:t>
            </a:r>
            <a:r>
              <a:rPr lang="en-US" sz="1600" b="0" dirty="0">
                <a:solidFill>
                  <a:schemeClr val="tx1"/>
                </a:solidFill>
                <a:latin typeface="Arial" pitchFamily="34" charset="0"/>
                <a:cs typeface="Arial" pitchFamily="34" charset="0"/>
              </a:rPr>
              <a:t> value="users" status="</a:t>
            </a:r>
            <a:r>
              <a:rPr lang="en-US" sz="1600" b="0" dirty="0" err="1">
                <a:solidFill>
                  <a:schemeClr val="tx1"/>
                </a:solidFill>
                <a:latin typeface="Arial" pitchFamily="34" charset="0"/>
                <a:cs typeface="Arial" pitchFamily="34" charset="0"/>
              </a:rPr>
              <a:t>itStatus</a:t>
            </a:r>
            <a:r>
              <a:rPr lang="en-US" sz="1600" b="0" dirty="0">
                <a:solidFill>
                  <a:schemeClr val="tx1"/>
                </a:solidFill>
                <a:latin typeface="Arial" pitchFamily="34" charset="0"/>
                <a:cs typeface="Arial" pitchFamily="34" charset="0"/>
              </a:rPr>
              <a:t>"&gt;</a:t>
            </a:r>
          </a:p>
          <a:p>
            <a:pPr marL="0" indent="0">
              <a:buNone/>
            </a:pPr>
            <a:r>
              <a:rPr lang="en-US" sz="1600" b="0" dirty="0" smtClean="0">
                <a:solidFill>
                  <a:schemeClr val="tx1"/>
                </a:solidFill>
                <a:latin typeface="Arial" pitchFamily="34" charset="0"/>
                <a:cs typeface="Arial" pitchFamily="34" charset="0"/>
              </a:rPr>
              <a:t>	</a:t>
            </a:r>
            <a:r>
              <a:rPr lang="en-US" sz="1600" b="0" dirty="0">
                <a:solidFill>
                  <a:schemeClr val="tx1"/>
                </a:solidFill>
                <a:latin typeface="Arial" pitchFamily="34" charset="0"/>
                <a:cs typeface="Arial" pitchFamily="34" charset="0"/>
              </a:rPr>
              <a:t>		&lt;li&gt;&lt;</a:t>
            </a:r>
            <a:r>
              <a:rPr lang="en-US" sz="1600" b="0" dirty="0" err="1">
                <a:solidFill>
                  <a:schemeClr val="tx1"/>
                </a:solidFill>
                <a:latin typeface="Arial" pitchFamily="34" charset="0"/>
                <a:cs typeface="Arial" pitchFamily="34" charset="0"/>
              </a:rPr>
              <a:t>s:property</a:t>
            </a:r>
            <a:r>
              <a:rPr lang="en-US" sz="1600" b="0" dirty="0">
                <a:solidFill>
                  <a:schemeClr val="tx1"/>
                </a:solidFill>
                <a:latin typeface="Arial" pitchFamily="34" charset="0"/>
                <a:cs typeface="Arial" pitchFamily="34" charset="0"/>
              </a:rPr>
              <a:t> value="#</a:t>
            </a:r>
            <a:r>
              <a:rPr lang="en-US" sz="1600" b="0" dirty="0" err="1">
                <a:solidFill>
                  <a:schemeClr val="tx1"/>
                </a:solidFill>
                <a:latin typeface="Arial" pitchFamily="34" charset="0"/>
                <a:cs typeface="Arial" pitchFamily="34" charset="0"/>
              </a:rPr>
              <a:t>itStatus.count</a:t>
            </a:r>
            <a:r>
              <a:rPr lang="en-US" sz="1600" b="0" dirty="0">
                <a:solidFill>
                  <a:schemeClr val="tx1"/>
                </a:solidFill>
                <a:latin typeface="Arial" pitchFamily="34" charset="0"/>
                <a:cs typeface="Arial" pitchFamily="34" charset="0"/>
              </a:rPr>
              <a:t>" </a:t>
            </a:r>
            <a:r>
              <a:rPr lang="en-US" sz="1600" b="0" dirty="0" smtClean="0">
                <a:solidFill>
                  <a:schemeClr val="tx1"/>
                </a:solidFill>
                <a:latin typeface="Arial" pitchFamily="34" charset="0"/>
                <a:cs typeface="Arial" pitchFamily="34" charset="0"/>
              </a:rPr>
              <a:t>/&gt;</a:t>
            </a:r>
          </a:p>
          <a:p>
            <a:pPr marL="0" indent="0">
              <a:buNone/>
            </a:pPr>
            <a:r>
              <a:rPr lang="en-US" sz="1600" b="0" dirty="0">
                <a:solidFill>
                  <a:schemeClr val="tx1"/>
                </a:solidFill>
                <a:latin typeface="Arial" pitchFamily="34" charset="0"/>
                <a:cs typeface="Arial" pitchFamily="34" charset="0"/>
              </a:rPr>
              <a:t>	</a:t>
            </a:r>
            <a:r>
              <a:rPr lang="en-US" sz="1600" b="0" dirty="0" smtClean="0">
                <a:solidFill>
                  <a:schemeClr val="tx1"/>
                </a:solidFill>
                <a:latin typeface="Arial" pitchFamily="34" charset="0"/>
                <a:cs typeface="Arial" pitchFamily="34" charset="0"/>
              </a:rPr>
              <a:t>		&lt;</a:t>
            </a:r>
            <a:r>
              <a:rPr lang="en-US" sz="1600" b="0" dirty="0" err="1">
                <a:solidFill>
                  <a:schemeClr val="tx1"/>
                </a:solidFill>
                <a:latin typeface="Arial" pitchFamily="34" charset="0"/>
                <a:cs typeface="Arial" pitchFamily="34" charset="0"/>
              </a:rPr>
              <a:t>s:property</a:t>
            </a:r>
            <a:r>
              <a:rPr lang="en-US" sz="1600" b="0" dirty="0">
                <a:solidFill>
                  <a:schemeClr val="tx1"/>
                </a:solidFill>
                <a:latin typeface="Arial" pitchFamily="34" charset="0"/>
                <a:cs typeface="Arial" pitchFamily="34" charset="0"/>
              </a:rPr>
              <a:t> value="</a:t>
            </a:r>
            <a:r>
              <a:rPr lang="en-US" sz="1600" b="0" dirty="0" err="1">
                <a:solidFill>
                  <a:schemeClr val="tx1"/>
                </a:solidFill>
                <a:latin typeface="Arial" pitchFamily="34" charset="0"/>
                <a:cs typeface="Arial" pitchFamily="34" charset="0"/>
              </a:rPr>
              <a:t>portfolioName</a:t>
            </a:r>
            <a:r>
              <a:rPr lang="en-US" sz="1600" b="0" dirty="0">
                <a:solidFill>
                  <a:schemeClr val="tx1"/>
                </a:solidFill>
                <a:latin typeface="Arial" pitchFamily="34" charset="0"/>
                <a:cs typeface="Arial" pitchFamily="34" charset="0"/>
              </a:rPr>
              <a:t>"/&gt;&lt;/li</a:t>
            </a:r>
            <a:r>
              <a:rPr lang="en-US" sz="1600" b="0" dirty="0" smtClean="0">
                <a:solidFill>
                  <a:schemeClr val="tx1"/>
                </a:solidFill>
                <a:latin typeface="Arial" pitchFamily="34" charset="0"/>
                <a:cs typeface="Arial" pitchFamily="34" charset="0"/>
              </a:rPr>
              <a:t>&gt;</a:t>
            </a:r>
          </a:p>
          <a:p>
            <a:pPr marL="0" indent="0">
              <a:buNone/>
            </a:pPr>
            <a:r>
              <a:rPr lang="en-US" sz="1600" b="0" dirty="0">
                <a:solidFill>
                  <a:schemeClr val="tx1"/>
                </a:solidFill>
                <a:latin typeface="Arial" pitchFamily="34" charset="0"/>
                <a:cs typeface="Arial" pitchFamily="34" charset="0"/>
              </a:rPr>
              <a:t>	</a:t>
            </a:r>
            <a:r>
              <a:rPr lang="en-US" sz="1600" b="0" dirty="0" smtClean="0">
                <a:solidFill>
                  <a:schemeClr val="tx1"/>
                </a:solidFill>
                <a:latin typeface="Arial" pitchFamily="34" charset="0"/>
                <a:cs typeface="Arial" pitchFamily="34" charset="0"/>
              </a:rPr>
              <a:t>	&lt;/</a:t>
            </a:r>
            <a:r>
              <a:rPr lang="en-US" sz="1600" b="0" dirty="0" err="1">
                <a:solidFill>
                  <a:schemeClr val="tx1"/>
                </a:solidFill>
                <a:latin typeface="Arial" pitchFamily="34" charset="0"/>
                <a:cs typeface="Arial" pitchFamily="34" charset="0"/>
              </a:rPr>
              <a:t>s:iterator</a:t>
            </a:r>
            <a:r>
              <a:rPr lang="en-US" sz="1600" b="0" dirty="0">
                <a:solidFill>
                  <a:schemeClr val="tx1"/>
                </a:solidFill>
                <a:latin typeface="Arial" pitchFamily="34" charset="0"/>
                <a:cs typeface="Arial" pitchFamily="34" charset="0"/>
              </a:rPr>
              <a:t>&gt;</a:t>
            </a:r>
            <a:endParaRPr lang="en-US" sz="1600" dirty="0">
              <a:solidFill>
                <a:schemeClr val="tx1"/>
              </a:solidFill>
              <a:latin typeface="Arial" pitchFamily="34" charset="0"/>
              <a:cs typeface="Arial" pitchFamily="34" charset="0"/>
            </a:endParaRPr>
          </a:p>
          <a:p>
            <a:pPr lvl="2"/>
            <a:r>
              <a:rPr lang="en-US" dirty="0">
                <a:solidFill>
                  <a:schemeClr val="bg1">
                    <a:lumMod val="50000"/>
                  </a:schemeClr>
                </a:solidFill>
                <a:latin typeface="Arial" pitchFamily="34" charset="0"/>
                <a:cs typeface="Arial" pitchFamily="34" charset="0"/>
              </a:rPr>
              <a:t>if and else </a:t>
            </a:r>
            <a:r>
              <a:rPr lang="en-US" dirty="0" smtClean="0">
                <a:solidFill>
                  <a:schemeClr val="bg1">
                    <a:lumMod val="50000"/>
                  </a:schemeClr>
                </a:solidFill>
                <a:latin typeface="Arial" pitchFamily="34" charset="0"/>
                <a:cs typeface="Arial" pitchFamily="34" charset="0"/>
              </a:rPr>
              <a:t>tags: </a:t>
            </a:r>
          </a:p>
          <a:p>
            <a:pPr marL="0" indent="0">
              <a:buNone/>
            </a:pPr>
            <a:r>
              <a:rPr lang="en-US" sz="1600" b="0" dirty="0" smtClean="0">
                <a:solidFill>
                  <a:schemeClr val="tx1"/>
                </a:solidFill>
                <a:latin typeface="Arial" pitchFamily="34" charset="0"/>
                <a:cs typeface="Arial" pitchFamily="34" charset="0"/>
              </a:rPr>
              <a:t>		&lt;</a:t>
            </a:r>
            <a:r>
              <a:rPr lang="en-US" sz="1600" b="0" dirty="0" err="1">
                <a:solidFill>
                  <a:schemeClr val="tx1"/>
                </a:solidFill>
                <a:latin typeface="Arial" pitchFamily="34" charset="0"/>
                <a:cs typeface="Arial" pitchFamily="34" charset="0"/>
              </a:rPr>
              <a:t>s:if</a:t>
            </a:r>
            <a:r>
              <a:rPr lang="en-US" sz="1600" b="0" dirty="0">
                <a:solidFill>
                  <a:schemeClr val="tx1"/>
                </a:solidFill>
                <a:latin typeface="Arial" pitchFamily="34" charset="0"/>
                <a:cs typeface="Arial" pitchFamily="34" charset="0"/>
              </a:rPr>
              <a:t> test="</a:t>
            </a:r>
            <a:r>
              <a:rPr lang="en-US" sz="1600" b="0" dirty="0" err="1">
                <a:solidFill>
                  <a:schemeClr val="tx1"/>
                </a:solidFill>
                <a:latin typeface="Arial" pitchFamily="34" charset="0"/>
                <a:cs typeface="Arial" pitchFamily="34" charset="0"/>
              </a:rPr>
              <a:t>user.age</a:t>
            </a:r>
            <a:r>
              <a:rPr lang="en-US" sz="1600" b="0" dirty="0">
                <a:solidFill>
                  <a:schemeClr val="tx1"/>
                </a:solidFill>
                <a:latin typeface="Arial" pitchFamily="34" charset="0"/>
                <a:cs typeface="Arial" pitchFamily="34" charset="0"/>
              </a:rPr>
              <a:t> &gt; 35"&gt;This user is too old.&lt;/</a:t>
            </a:r>
            <a:r>
              <a:rPr lang="en-US" sz="1600" b="0" dirty="0" err="1">
                <a:solidFill>
                  <a:schemeClr val="tx1"/>
                </a:solidFill>
                <a:latin typeface="Arial" pitchFamily="34" charset="0"/>
                <a:cs typeface="Arial" pitchFamily="34" charset="0"/>
              </a:rPr>
              <a:t>s:if</a:t>
            </a:r>
            <a:r>
              <a:rPr lang="en-US" sz="1600" b="0" dirty="0">
                <a:solidFill>
                  <a:schemeClr val="tx1"/>
                </a:solidFill>
                <a:latin typeface="Arial" pitchFamily="34" charset="0"/>
                <a:cs typeface="Arial" pitchFamily="34" charset="0"/>
              </a:rPr>
              <a:t>&gt;</a:t>
            </a:r>
          </a:p>
          <a:p>
            <a:pPr marL="0" indent="0">
              <a:buNone/>
            </a:pPr>
            <a:r>
              <a:rPr lang="en-US" sz="1600" b="0" dirty="0" smtClean="0">
                <a:solidFill>
                  <a:schemeClr val="tx1"/>
                </a:solidFill>
                <a:latin typeface="Arial" pitchFamily="34" charset="0"/>
                <a:cs typeface="Arial" pitchFamily="34" charset="0"/>
              </a:rPr>
              <a:t>		&lt;</a:t>
            </a:r>
            <a:r>
              <a:rPr lang="en-US" sz="1600" b="0" dirty="0" err="1">
                <a:solidFill>
                  <a:schemeClr val="tx1"/>
                </a:solidFill>
                <a:latin typeface="Arial" pitchFamily="34" charset="0"/>
                <a:cs typeface="Arial" pitchFamily="34" charset="0"/>
              </a:rPr>
              <a:t>s:elseif</a:t>
            </a:r>
            <a:r>
              <a:rPr lang="en-US" sz="1600" b="0" dirty="0">
                <a:solidFill>
                  <a:schemeClr val="tx1"/>
                </a:solidFill>
                <a:latin typeface="Arial" pitchFamily="34" charset="0"/>
                <a:cs typeface="Arial" pitchFamily="34" charset="0"/>
              </a:rPr>
              <a:t> test="</a:t>
            </a:r>
            <a:r>
              <a:rPr lang="en-US" sz="1600" b="0" dirty="0" err="1">
                <a:solidFill>
                  <a:schemeClr val="tx1"/>
                </a:solidFill>
                <a:latin typeface="Arial" pitchFamily="34" charset="0"/>
                <a:cs typeface="Arial" pitchFamily="34" charset="0"/>
              </a:rPr>
              <a:t>user.age</a:t>
            </a:r>
            <a:r>
              <a:rPr lang="en-US" sz="1600" b="0" dirty="0">
                <a:solidFill>
                  <a:schemeClr val="tx1"/>
                </a:solidFill>
                <a:latin typeface="Arial" pitchFamily="34" charset="0"/>
                <a:cs typeface="Arial" pitchFamily="34" charset="0"/>
              </a:rPr>
              <a:t> &lt; 35"&gt;This user is too young&lt;/</a:t>
            </a:r>
            <a:r>
              <a:rPr lang="en-US" sz="1600" b="0" dirty="0" err="1">
                <a:solidFill>
                  <a:schemeClr val="tx1"/>
                </a:solidFill>
                <a:latin typeface="Arial" pitchFamily="34" charset="0"/>
                <a:cs typeface="Arial" pitchFamily="34" charset="0"/>
              </a:rPr>
              <a:t>s:elseif</a:t>
            </a:r>
            <a:r>
              <a:rPr lang="en-US" sz="1600" b="0" dirty="0">
                <a:solidFill>
                  <a:schemeClr val="tx1"/>
                </a:solidFill>
                <a:latin typeface="Arial" pitchFamily="34" charset="0"/>
                <a:cs typeface="Arial" pitchFamily="34" charset="0"/>
              </a:rPr>
              <a:t>&gt;</a:t>
            </a:r>
          </a:p>
          <a:p>
            <a:pPr marL="0" indent="0">
              <a:buNone/>
            </a:pPr>
            <a:r>
              <a:rPr lang="en-US" sz="1600" b="0" dirty="0" smtClean="0">
                <a:solidFill>
                  <a:schemeClr val="tx1"/>
                </a:solidFill>
                <a:latin typeface="Arial" pitchFamily="34" charset="0"/>
                <a:cs typeface="Arial" pitchFamily="34" charset="0"/>
              </a:rPr>
              <a:t>		&lt;</a:t>
            </a:r>
            <a:r>
              <a:rPr lang="en-US" sz="1600" b="0" dirty="0" err="1">
                <a:solidFill>
                  <a:schemeClr val="tx1"/>
                </a:solidFill>
                <a:latin typeface="Arial" pitchFamily="34" charset="0"/>
                <a:cs typeface="Arial" pitchFamily="34" charset="0"/>
              </a:rPr>
              <a:t>s:else</a:t>
            </a:r>
            <a:r>
              <a:rPr lang="en-US" sz="1600" b="0" dirty="0">
                <a:solidFill>
                  <a:schemeClr val="tx1"/>
                </a:solidFill>
                <a:latin typeface="Arial" pitchFamily="34" charset="0"/>
                <a:cs typeface="Arial" pitchFamily="34" charset="0"/>
              </a:rPr>
              <a:t>&gt;This user is just right&lt;/</a:t>
            </a:r>
            <a:r>
              <a:rPr lang="en-US" sz="1600" b="0" dirty="0" err="1">
                <a:solidFill>
                  <a:schemeClr val="tx1"/>
                </a:solidFill>
                <a:latin typeface="Arial" pitchFamily="34" charset="0"/>
                <a:cs typeface="Arial" pitchFamily="34" charset="0"/>
              </a:rPr>
              <a:t>s:else</a:t>
            </a:r>
            <a:r>
              <a:rPr lang="en-US" sz="1600" b="0" dirty="0">
                <a:solidFill>
                  <a:schemeClr val="tx1"/>
                </a:solidFill>
                <a:latin typeface="Arial" pitchFamily="34" charset="0"/>
                <a:cs typeface="Arial" pitchFamily="34" charset="0"/>
              </a:rPr>
              <a:t>&gt;</a:t>
            </a:r>
            <a:endParaRPr lang="en-US" sz="1600" dirty="0">
              <a:solidFill>
                <a:schemeClr val="tx1"/>
              </a:solidFill>
              <a:latin typeface="Arial" pitchFamily="34" charset="0"/>
              <a:cs typeface="Arial" pitchFamily="34" charset="0"/>
            </a:endParaRPr>
          </a:p>
          <a:p>
            <a:pPr lvl="2"/>
            <a:endParaRPr lang="en-US" dirty="0" smtClean="0">
              <a:latin typeface="Arial" pitchFamily="34" charset="0"/>
              <a:cs typeface="Arial" pitchFamily="34" charset="0"/>
            </a:endParaRPr>
          </a:p>
          <a:p>
            <a:pPr lvl="2"/>
            <a:endParaRPr lang="en-US" dirty="0">
              <a:latin typeface="Arial" pitchFamily="34" charset="0"/>
              <a:cs typeface="Arial" pitchFamily="34" charset="0"/>
            </a:endParaRPr>
          </a:p>
          <a:p>
            <a:pPr lvl="2"/>
            <a:endParaRPr lang="en-US" dirty="0" smtClean="0">
              <a:latin typeface="Arial" pitchFamily="34" charset="0"/>
              <a:cs typeface="Arial" pitchFamily="34" charset="0"/>
            </a:endParaRPr>
          </a:p>
          <a:p>
            <a:pPr marL="0" indent="0">
              <a:buNone/>
            </a:pPr>
            <a:r>
              <a:rPr lang="en-US" sz="1600" b="0" dirty="0" smtClean="0">
                <a:solidFill>
                  <a:schemeClr val="tx1"/>
                </a:solidFill>
                <a:latin typeface="Arial" pitchFamily="34" charset="0"/>
                <a:cs typeface="Arial" pitchFamily="34" charset="0"/>
              </a:rPr>
              <a:t>		</a:t>
            </a:r>
            <a:endParaRPr lang="en-US" sz="1600" dirty="0">
              <a:solidFill>
                <a:schemeClr val="tx1"/>
              </a:solidFill>
              <a:latin typeface="Arial" pitchFamily="34" charset="0"/>
              <a:cs typeface="Arial" pitchFamily="34" charset="0"/>
            </a:endParaRPr>
          </a:p>
        </p:txBody>
      </p:sp>
    </p:spTree>
    <p:extLst>
      <p:ext uri="{BB962C8B-B14F-4D97-AF65-F5344CB8AC3E}">
        <p14:creationId xmlns="" xmlns:p14="http://schemas.microsoft.com/office/powerpoint/2010/main" val="1257209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OVERVIEW</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What is </a:t>
            </a:r>
            <a:r>
              <a:rPr lang="en-US" dirty="0" smtClean="0">
                <a:latin typeface="Times New Roman" pitchFamily="18" charset="0"/>
                <a:cs typeface="Times New Roman" pitchFamily="18" charset="0"/>
              </a:rPr>
              <a:t>Struts?</a:t>
            </a:r>
            <a:endParaRPr lang="en-US" altLang="zh-CN" dirty="0" smtClean="0">
              <a:latin typeface="Times New Roman" pitchFamily="18" charset="0"/>
              <a:ea typeface="宋体" pitchFamily="2" charset="-122"/>
              <a:cs typeface="Times New Roman" pitchFamily="18" charset="0"/>
            </a:endParaRPr>
          </a:p>
          <a:p>
            <a:r>
              <a:rPr lang="en-US" dirty="0">
                <a:latin typeface="Times New Roman" pitchFamily="18" charset="0"/>
                <a:ea typeface="宋体" pitchFamily="2" charset="-122"/>
                <a:cs typeface="Times New Roman" pitchFamily="18" charset="0"/>
              </a:rPr>
              <a:t> </a:t>
            </a:r>
            <a:r>
              <a:rPr lang="en-US" altLang="zh-CN" dirty="0">
                <a:latin typeface="Times New Roman" pitchFamily="18" charset="0"/>
                <a:ea typeface="宋体" pitchFamily="2" charset="-122"/>
                <a:cs typeface="Times New Roman" pitchFamily="18" charset="0"/>
              </a:rPr>
              <a:t>Struts 2 Architecture</a:t>
            </a:r>
            <a:endParaRPr lang="en-US" altLang="zh-CN" dirty="0" smtClean="0">
              <a:latin typeface="Times New Roman" pitchFamily="18" charset="0"/>
              <a:ea typeface="宋体" pitchFamily="2" charset="-122"/>
              <a:cs typeface="Times New Roman" pitchFamily="18" charset="0"/>
            </a:endParaRPr>
          </a:p>
          <a:p>
            <a:r>
              <a:rPr lang="en-US" altLang="zh-CN" dirty="0" smtClean="0">
                <a:latin typeface="Times New Roman" pitchFamily="18" charset="0"/>
                <a:ea typeface="宋体" pitchFamily="2" charset="-122"/>
                <a:cs typeface="Times New Roman" pitchFamily="18" charset="0"/>
              </a:rPr>
              <a:t> </a:t>
            </a:r>
            <a:r>
              <a:rPr lang="en-US" altLang="zh-CN" dirty="0">
                <a:latin typeface="Times New Roman" pitchFamily="18" charset="0"/>
                <a:ea typeface="宋体" pitchFamily="2" charset="-122"/>
                <a:cs typeface="Times New Roman" pitchFamily="18" charset="0"/>
              </a:rPr>
              <a:t>Request Lifecycle in Struts 2</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Struts 2 Core </a:t>
            </a:r>
            <a:r>
              <a:rPr lang="en-US" dirty="0" smtClean="0">
                <a:latin typeface="Times New Roman" pitchFamily="18" charset="0"/>
                <a:cs typeface="Times New Roman" pitchFamily="18" charset="0"/>
              </a:rPr>
              <a:t>components</a:t>
            </a:r>
          </a:p>
          <a:p>
            <a:r>
              <a:rPr lang="en-US" dirty="0" smtClean="0">
                <a:latin typeface="Times New Roman" pitchFamily="18" charset="0"/>
                <a:cs typeface="Times New Roman" pitchFamily="18" charset="0"/>
              </a:rPr>
              <a:t> Spring </a:t>
            </a:r>
            <a:r>
              <a:rPr lang="en-US" dirty="0">
                <a:latin typeface="Times New Roman" pitchFamily="18" charset="0"/>
                <a:cs typeface="Times New Roman" pitchFamily="18" charset="0"/>
              </a:rPr>
              <a:t>integration</a:t>
            </a:r>
            <a:endParaRPr lang="en-US" altLang="zh-CN" dirty="0" smtClean="0">
              <a:latin typeface="Times New Roman" pitchFamily="18" charset="0"/>
              <a:ea typeface="宋体" pitchFamily="2" charset="-122"/>
              <a:cs typeface="Times New Roman" pitchFamily="18" charset="0"/>
            </a:endParaRPr>
          </a:p>
          <a:p>
            <a:r>
              <a:rPr lang="en-US" dirty="0">
                <a:latin typeface="Times New Roman" pitchFamily="18" charset="0"/>
                <a:ea typeface="宋体" pitchFamily="2" charset="-122"/>
                <a:cs typeface="Times New Roman" pitchFamily="18" charset="0"/>
              </a:rPr>
              <a:t> </a:t>
            </a:r>
            <a:r>
              <a:rPr lang="en-US" altLang="zh-CN" dirty="0">
                <a:latin typeface="Times New Roman" pitchFamily="18" charset="0"/>
                <a:ea typeface="宋体" pitchFamily="2" charset="-122"/>
                <a:cs typeface="Times New Roman" pitchFamily="18" charset="0"/>
              </a:rPr>
              <a:t>Why we should use Struts 2</a:t>
            </a:r>
            <a:r>
              <a:rPr lang="en-US" altLang="zh-CN" dirty="0" smtClean="0">
                <a:latin typeface="Times New Roman" pitchFamily="18" charset="0"/>
                <a:ea typeface="宋体" pitchFamily="2" charset="-122"/>
                <a:cs typeface="Times New Roman" pitchFamily="18" charset="0"/>
              </a:rPr>
              <a:t>?</a:t>
            </a:r>
          </a:p>
          <a:p>
            <a:r>
              <a:rPr lang="en-US" altLang="zh-CN" dirty="0">
                <a:latin typeface="Times New Roman" pitchFamily="18" charset="0"/>
                <a:ea typeface="宋体" pitchFamily="2" charset="-122"/>
                <a:cs typeface="Times New Roman" pitchFamily="18" charset="0"/>
              </a:rPr>
              <a:t> </a:t>
            </a:r>
            <a:r>
              <a:rPr lang="en-US" altLang="zh-CN" dirty="0" smtClean="0">
                <a:latin typeface="Times New Roman" pitchFamily="18" charset="0"/>
                <a:ea typeface="宋体" pitchFamily="2" charset="-122"/>
                <a:cs typeface="Times New Roman" pitchFamily="18" charset="0"/>
              </a:rPr>
              <a:t>Demo </a:t>
            </a:r>
          </a:p>
          <a:p>
            <a:r>
              <a:rPr lang="en-US" altLang="zh-CN" dirty="0" smtClean="0">
                <a:latin typeface="Times New Roman" pitchFamily="18" charset="0"/>
                <a:ea typeface="宋体" pitchFamily="2" charset="-122"/>
                <a:cs typeface="Times New Roman" pitchFamily="18" charset="0"/>
              </a:rPr>
              <a:t> Q&amp;A</a:t>
            </a:r>
            <a:endParaRPr lang="en-US" altLang="zh-CN" dirty="0">
              <a:latin typeface="Times New Roman" pitchFamily="18" charset="0"/>
              <a:ea typeface="宋体" pitchFamily="2" charset="-122"/>
              <a:cs typeface="Times New Roman" pitchFamily="18" charset="0"/>
            </a:endParaRPr>
          </a:p>
          <a:p>
            <a:pPr marL="0" indent="0">
              <a:buNone/>
            </a:pP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1878743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Struts 2 Core components</a:t>
            </a:r>
          </a:p>
        </p:txBody>
      </p:sp>
      <p:sp>
        <p:nvSpPr>
          <p:cNvPr id="3" name="Content Placeholder 2"/>
          <p:cNvSpPr>
            <a:spLocks noGrp="1"/>
          </p:cNvSpPr>
          <p:nvPr>
            <p:ph idx="1"/>
          </p:nvPr>
        </p:nvSpPr>
        <p:spPr/>
        <p:txBody>
          <a:bodyPr/>
          <a:lstStyle/>
          <a:p>
            <a:r>
              <a:rPr lang="en-US" dirty="0">
                <a:latin typeface="Arial" pitchFamily="34" charset="0"/>
                <a:cs typeface="Arial" pitchFamily="34" charset="0"/>
              </a:rPr>
              <a:t> </a:t>
            </a:r>
            <a:r>
              <a:rPr lang="en-US" dirty="0" smtClean="0">
                <a:latin typeface="Arial" pitchFamily="34" charset="0"/>
                <a:cs typeface="Arial" pitchFamily="34" charset="0"/>
              </a:rPr>
              <a:t>Struts Tags</a:t>
            </a:r>
            <a:endParaRPr lang="en-US" b="0" dirty="0">
              <a:latin typeface="Arial" pitchFamily="34" charset="0"/>
              <a:cs typeface="Arial" pitchFamily="34" charset="0"/>
            </a:endParaRPr>
          </a:p>
          <a:p>
            <a:pPr lvl="1"/>
            <a:r>
              <a:rPr lang="en-US" dirty="0">
                <a:latin typeface="Arial" pitchFamily="34" charset="0"/>
                <a:cs typeface="Arial" pitchFamily="34" charset="0"/>
              </a:rPr>
              <a:t>Miscellaneous tags</a:t>
            </a:r>
            <a:r>
              <a:rPr lang="en-US" dirty="0" smtClean="0">
                <a:latin typeface="Arial" pitchFamily="34" charset="0"/>
                <a:cs typeface="Arial" pitchFamily="34" charset="0"/>
              </a:rPr>
              <a:t>: </a:t>
            </a:r>
          </a:p>
          <a:p>
            <a:pPr lvl="2"/>
            <a:r>
              <a:rPr lang="en-US" dirty="0" smtClean="0">
                <a:latin typeface="Arial" pitchFamily="34" charset="0"/>
                <a:cs typeface="Arial" pitchFamily="34" charset="0"/>
              </a:rPr>
              <a:t>URL Tag: </a:t>
            </a:r>
          </a:p>
          <a:p>
            <a:pPr marL="0" indent="0">
              <a:buNone/>
            </a:pPr>
            <a:r>
              <a:rPr lang="en-US" sz="1600" b="0" dirty="0" smtClean="0">
                <a:solidFill>
                  <a:schemeClr val="tx1"/>
                </a:solidFill>
                <a:latin typeface="Arial" pitchFamily="34" charset="0"/>
                <a:cs typeface="Arial" pitchFamily="34" charset="0"/>
              </a:rPr>
              <a:t>		</a:t>
            </a:r>
            <a:r>
              <a:rPr lang="sv-SE" sz="1600" b="0" dirty="0">
                <a:solidFill>
                  <a:schemeClr val="tx1"/>
                </a:solidFill>
                <a:latin typeface="Arial" pitchFamily="34" charset="0"/>
                <a:cs typeface="Arial" pitchFamily="34" charset="0"/>
              </a:rPr>
              <a:t>&lt;s:url action="IteratorTag" var="myUrl"&gt;</a:t>
            </a:r>
          </a:p>
          <a:p>
            <a:pPr marL="0" indent="0">
              <a:buNone/>
            </a:pPr>
            <a:r>
              <a:rPr lang="en-US" sz="1600" b="0" dirty="0" smtClean="0">
                <a:solidFill>
                  <a:schemeClr val="tx1"/>
                </a:solidFill>
                <a:latin typeface="Arial" pitchFamily="34" charset="0"/>
                <a:cs typeface="Arial" pitchFamily="34" charset="0"/>
              </a:rPr>
              <a:t>			&lt;</a:t>
            </a:r>
            <a:r>
              <a:rPr lang="en-US" sz="1600" b="0" dirty="0" err="1">
                <a:solidFill>
                  <a:schemeClr val="tx1"/>
                </a:solidFill>
                <a:latin typeface="Arial" pitchFamily="34" charset="0"/>
                <a:cs typeface="Arial" pitchFamily="34" charset="0"/>
              </a:rPr>
              <a:t>s:param</a:t>
            </a:r>
            <a:r>
              <a:rPr lang="en-US" sz="1600" b="0" dirty="0">
                <a:solidFill>
                  <a:schemeClr val="tx1"/>
                </a:solidFill>
                <a:latin typeface="Arial" pitchFamily="34" charset="0"/>
                <a:cs typeface="Arial" pitchFamily="34" charset="0"/>
              </a:rPr>
              <a:t> name="id" value="2"/&gt;</a:t>
            </a:r>
          </a:p>
          <a:p>
            <a:pPr marL="0" indent="0">
              <a:buNone/>
            </a:pPr>
            <a:r>
              <a:rPr lang="en-US" sz="1600" b="0" dirty="0" smtClean="0">
                <a:solidFill>
                  <a:schemeClr val="tx1"/>
                </a:solidFill>
                <a:latin typeface="Arial" pitchFamily="34" charset="0"/>
                <a:cs typeface="Arial" pitchFamily="34" charset="0"/>
              </a:rPr>
              <a:t>		&lt;/</a:t>
            </a:r>
            <a:r>
              <a:rPr lang="en-US" sz="1600" b="0" dirty="0" err="1">
                <a:solidFill>
                  <a:schemeClr val="tx1"/>
                </a:solidFill>
                <a:latin typeface="Arial" pitchFamily="34" charset="0"/>
                <a:cs typeface="Arial" pitchFamily="34" charset="0"/>
              </a:rPr>
              <a:t>s:url</a:t>
            </a:r>
            <a:r>
              <a:rPr lang="en-US" sz="1600" b="0" dirty="0">
                <a:solidFill>
                  <a:schemeClr val="tx1"/>
                </a:solidFill>
                <a:latin typeface="Arial" pitchFamily="34" charset="0"/>
                <a:cs typeface="Arial" pitchFamily="34" charset="0"/>
              </a:rPr>
              <a:t>&gt;</a:t>
            </a:r>
          </a:p>
          <a:p>
            <a:pPr marL="0" indent="0">
              <a:buNone/>
            </a:pPr>
            <a:r>
              <a:rPr lang="en-US" sz="1600" b="0" dirty="0" smtClean="0">
                <a:solidFill>
                  <a:schemeClr val="tx1"/>
                </a:solidFill>
                <a:latin typeface="Arial" pitchFamily="34" charset="0"/>
                <a:cs typeface="Arial" pitchFamily="34" charset="0"/>
              </a:rPr>
              <a:t>		&lt;</a:t>
            </a:r>
            <a:r>
              <a:rPr lang="en-US" sz="1600" b="0" dirty="0">
                <a:solidFill>
                  <a:schemeClr val="tx1"/>
                </a:solidFill>
                <a:latin typeface="Arial" pitchFamily="34" charset="0"/>
                <a:cs typeface="Arial" pitchFamily="34" charset="0"/>
              </a:rPr>
              <a:t>a </a:t>
            </a:r>
            <a:r>
              <a:rPr lang="en-US" sz="1600" b="0" dirty="0" err="1">
                <a:solidFill>
                  <a:schemeClr val="tx1"/>
                </a:solidFill>
                <a:latin typeface="Arial" pitchFamily="34" charset="0"/>
                <a:cs typeface="Arial" pitchFamily="34" charset="0"/>
              </a:rPr>
              <a:t>href</a:t>
            </a:r>
            <a:r>
              <a:rPr lang="en-US" sz="1600" b="0" dirty="0">
                <a:solidFill>
                  <a:schemeClr val="tx1"/>
                </a:solidFill>
                <a:latin typeface="Arial" pitchFamily="34" charset="0"/>
                <a:cs typeface="Arial" pitchFamily="34" charset="0"/>
              </a:rPr>
              <a:t>='&lt;</a:t>
            </a:r>
            <a:r>
              <a:rPr lang="en-US" sz="1600" b="0" dirty="0" err="1">
                <a:solidFill>
                  <a:schemeClr val="tx1"/>
                </a:solidFill>
                <a:latin typeface="Arial" pitchFamily="34" charset="0"/>
                <a:cs typeface="Arial" pitchFamily="34" charset="0"/>
              </a:rPr>
              <a:t>s:property</a:t>
            </a:r>
            <a:r>
              <a:rPr lang="en-US" sz="1600" b="0" dirty="0">
                <a:solidFill>
                  <a:schemeClr val="tx1"/>
                </a:solidFill>
                <a:latin typeface="Arial" pitchFamily="34" charset="0"/>
                <a:cs typeface="Arial" pitchFamily="34" charset="0"/>
              </a:rPr>
              <a:t> value="#</a:t>
            </a:r>
            <a:r>
              <a:rPr lang="en-US" sz="1600" b="0" dirty="0" err="1">
                <a:solidFill>
                  <a:schemeClr val="tx1"/>
                </a:solidFill>
                <a:latin typeface="Arial" pitchFamily="34" charset="0"/>
                <a:cs typeface="Arial" pitchFamily="34" charset="0"/>
              </a:rPr>
              <a:t>myUrl</a:t>
            </a:r>
            <a:r>
              <a:rPr lang="en-US" sz="1600" b="0" dirty="0">
                <a:solidFill>
                  <a:schemeClr val="tx1"/>
                </a:solidFill>
                <a:latin typeface="Arial" pitchFamily="34" charset="0"/>
                <a:cs typeface="Arial" pitchFamily="34" charset="0"/>
              </a:rPr>
              <a:t>" /&gt;'&gt; Click Me &lt;/a</a:t>
            </a:r>
            <a:r>
              <a:rPr lang="en-US" sz="1600" b="0" dirty="0" smtClean="0">
                <a:solidFill>
                  <a:schemeClr val="tx1"/>
                </a:solidFill>
                <a:latin typeface="Arial" pitchFamily="34" charset="0"/>
                <a:cs typeface="Arial" pitchFamily="34" charset="0"/>
              </a:rPr>
              <a:t>&gt;</a:t>
            </a:r>
          </a:p>
          <a:p>
            <a:pPr marL="0" indent="0">
              <a:buNone/>
            </a:pPr>
            <a:r>
              <a:rPr lang="en-US" sz="1600" b="0" dirty="0">
                <a:solidFill>
                  <a:schemeClr val="tx1"/>
                </a:solidFill>
                <a:latin typeface="Arial" pitchFamily="34" charset="0"/>
                <a:cs typeface="Arial" pitchFamily="34" charset="0"/>
              </a:rPr>
              <a:t>	</a:t>
            </a:r>
            <a:r>
              <a:rPr lang="en-US" sz="1600" b="0" dirty="0" smtClean="0">
                <a:solidFill>
                  <a:schemeClr val="tx1"/>
                </a:solidFill>
                <a:latin typeface="Arial" pitchFamily="34" charset="0"/>
                <a:cs typeface="Arial" pitchFamily="34" charset="0"/>
              </a:rPr>
              <a:t>	</a:t>
            </a:r>
            <a:r>
              <a:rPr lang="en-US" sz="1600" b="0" i="1" dirty="0">
                <a:solidFill>
                  <a:schemeClr val="tx1"/>
                </a:solidFill>
                <a:latin typeface="Arial" pitchFamily="34" charset="0"/>
                <a:cs typeface="Arial" pitchFamily="34" charset="0"/>
              </a:rPr>
              <a:t>&lt;a </a:t>
            </a:r>
            <a:r>
              <a:rPr lang="en-US" sz="1600" b="0" i="1" dirty="0" err="1">
                <a:solidFill>
                  <a:schemeClr val="tx1"/>
                </a:solidFill>
                <a:latin typeface="Arial" pitchFamily="34" charset="0"/>
                <a:cs typeface="Arial" pitchFamily="34" charset="0"/>
              </a:rPr>
              <a:t>href</a:t>
            </a:r>
            <a:r>
              <a:rPr lang="en-US" sz="1600" b="0" i="1" dirty="0">
                <a:solidFill>
                  <a:schemeClr val="tx1"/>
                </a:solidFill>
                <a:latin typeface="Arial" pitchFamily="34" charset="0"/>
                <a:cs typeface="Arial" pitchFamily="34" charset="0"/>
              </a:rPr>
              <a:t>='/</a:t>
            </a:r>
            <a:r>
              <a:rPr lang="en-US" sz="1600" b="0" i="1" dirty="0" err="1">
                <a:solidFill>
                  <a:schemeClr val="tx1"/>
                </a:solidFill>
                <a:latin typeface="Arial" pitchFamily="34" charset="0"/>
                <a:cs typeface="Arial" pitchFamily="34" charset="0"/>
              </a:rPr>
              <a:t>manningHelloWorld</a:t>
            </a:r>
            <a:r>
              <a:rPr lang="en-US" sz="1600" b="0" i="1" dirty="0">
                <a:solidFill>
                  <a:schemeClr val="tx1"/>
                </a:solidFill>
                <a:latin typeface="Arial" pitchFamily="34" charset="0"/>
                <a:cs typeface="Arial" pitchFamily="34" charset="0"/>
              </a:rPr>
              <a:t>/</a:t>
            </a:r>
            <a:r>
              <a:rPr lang="en-US" sz="1600" b="0" i="1" dirty="0" err="1">
                <a:solidFill>
                  <a:schemeClr val="tx1"/>
                </a:solidFill>
                <a:latin typeface="Arial" pitchFamily="34" charset="0"/>
                <a:cs typeface="Arial" pitchFamily="34" charset="0"/>
              </a:rPr>
              <a:t>chapterSix</a:t>
            </a:r>
            <a:r>
              <a:rPr lang="en-US" sz="1600" b="0" i="1" dirty="0">
                <a:solidFill>
                  <a:schemeClr val="tx1"/>
                </a:solidFill>
                <a:latin typeface="Arial" pitchFamily="34" charset="0"/>
                <a:cs typeface="Arial" pitchFamily="34" charset="0"/>
              </a:rPr>
              <a:t>/</a:t>
            </a:r>
            <a:r>
              <a:rPr lang="en-US" sz="1600" b="0" i="1" dirty="0" err="1">
                <a:solidFill>
                  <a:schemeClr val="tx1"/>
                </a:solidFill>
                <a:latin typeface="Arial" pitchFamily="34" charset="0"/>
                <a:cs typeface="Arial" pitchFamily="34" charset="0"/>
              </a:rPr>
              <a:t>IteratorTag.action?id</a:t>
            </a:r>
            <a:r>
              <a:rPr lang="en-US" sz="1600" b="0" i="1" dirty="0">
                <a:solidFill>
                  <a:schemeClr val="tx1"/>
                </a:solidFill>
                <a:latin typeface="Arial" pitchFamily="34" charset="0"/>
                <a:cs typeface="Arial" pitchFamily="34" charset="0"/>
              </a:rPr>
              <a:t>=2'&gt;</a:t>
            </a:r>
          </a:p>
          <a:p>
            <a:pPr marL="0" indent="0">
              <a:buNone/>
            </a:pPr>
            <a:r>
              <a:rPr lang="en-US" sz="1600" b="0" i="1" dirty="0">
                <a:solidFill>
                  <a:schemeClr val="tx1"/>
                </a:solidFill>
                <a:latin typeface="Arial" pitchFamily="34" charset="0"/>
                <a:cs typeface="Arial" pitchFamily="34" charset="0"/>
              </a:rPr>
              <a:t>Click </a:t>
            </a:r>
            <a:r>
              <a:rPr lang="en-US" sz="1600" b="0" i="1" dirty="0" smtClean="0">
                <a:solidFill>
                  <a:schemeClr val="tx1"/>
                </a:solidFill>
                <a:latin typeface="Arial" pitchFamily="34" charset="0"/>
                <a:cs typeface="Arial" pitchFamily="34" charset="0"/>
              </a:rPr>
              <a:t>Me&lt;/</a:t>
            </a:r>
            <a:r>
              <a:rPr lang="en-US" sz="1600" b="0" i="1" dirty="0">
                <a:solidFill>
                  <a:schemeClr val="tx1"/>
                </a:solidFill>
                <a:latin typeface="Arial" pitchFamily="34" charset="0"/>
                <a:cs typeface="Arial" pitchFamily="34" charset="0"/>
              </a:rPr>
              <a:t>a&gt;</a:t>
            </a:r>
            <a:endParaRPr lang="en-US" sz="1600" i="1" dirty="0">
              <a:solidFill>
                <a:schemeClr val="tx1"/>
              </a:solidFill>
              <a:latin typeface="Arial" pitchFamily="34" charset="0"/>
              <a:cs typeface="Arial" pitchFamily="34" charset="0"/>
            </a:endParaRPr>
          </a:p>
          <a:p>
            <a:pPr lvl="2"/>
            <a:r>
              <a:rPr lang="en-US" dirty="0" smtClean="0">
                <a:latin typeface="Arial" pitchFamily="34" charset="0"/>
                <a:cs typeface="Arial" pitchFamily="34" charset="0"/>
              </a:rPr>
              <a:t>I18n (</a:t>
            </a:r>
            <a:r>
              <a:rPr lang="en-US" i="1" dirty="0" smtClean="0"/>
              <a:t>internationalization)</a:t>
            </a:r>
            <a:r>
              <a:rPr lang="en-US" dirty="0" smtClean="0">
                <a:latin typeface="Arial" pitchFamily="34" charset="0"/>
                <a:cs typeface="Arial" pitchFamily="34" charset="0"/>
              </a:rPr>
              <a:t> </a:t>
            </a:r>
            <a:r>
              <a:rPr lang="en-US" dirty="0">
                <a:latin typeface="Arial" pitchFamily="34" charset="0"/>
                <a:cs typeface="Arial" pitchFamily="34" charset="0"/>
              </a:rPr>
              <a:t>and text tags</a:t>
            </a:r>
            <a:r>
              <a:rPr lang="en-US" dirty="0" smtClean="0">
                <a:solidFill>
                  <a:schemeClr val="tx1"/>
                </a:solidFill>
                <a:latin typeface="Arial" pitchFamily="34" charset="0"/>
                <a:cs typeface="Arial" pitchFamily="34" charset="0"/>
              </a:rPr>
              <a:t>: </a:t>
            </a:r>
          </a:p>
          <a:p>
            <a:pPr marL="0" indent="0">
              <a:buNone/>
            </a:pPr>
            <a:r>
              <a:rPr lang="en-US" sz="1600" b="0" dirty="0" smtClean="0">
                <a:solidFill>
                  <a:schemeClr val="tx1"/>
                </a:solidFill>
                <a:latin typeface="Arial" pitchFamily="34" charset="0"/>
                <a:cs typeface="Arial" pitchFamily="34" charset="0"/>
              </a:rPr>
              <a:t>		</a:t>
            </a:r>
            <a:r>
              <a:rPr lang="en-US" sz="1600" b="0" dirty="0">
                <a:solidFill>
                  <a:schemeClr val="bg1">
                    <a:lumMod val="50000"/>
                  </a:schemeClr>
                </a:solidFill>
                <a:latin typeface="Arial" pitchFamily="34" charset="0"/>
                <a:cs typeface="Arial" pitchFamily="34" charset="0"/>
              </a:rPr>
              <a:t>&lt;s:i18n name="</a:t>
            </a:r>
            <a:r>
              <a:rPr lang="en-US" sz="1600" b="0" dirty="0" err="1" smtClean="0">
                <a:solidFill>
                  <a:schemeClr val="bg1">
                    <a:lumMod val="50000"/>
                  </a:schemeClr>
                </a:solidFill>
                <a:latin typeface="Arial" pitchFamily="34" charset="0"/>
                <a:cs typeface="Arial" pitchFamily="34" charset="0"/>
              </a:rPr>
              <a:t>manning.chapterSix.myResourceBundle_vi</a:t>
            </a:r>
            <a:r>
              <a:rPr lang="en-US" sz="1600" b="0" dirty="0" smtClean="0">
                <a:solidFill>
                  <a:schemeClr val="bg1">
                    <a:lumMod val="50000"/>
                  </a:schemeClr>
                </a:solidFill>
                <a:latin typeface="Arial" pitchFamily="34" charset="0"/>
                <a:cs typeface="Arial" pitchFamily="34" charset="0"/>
              </a:rPr>
              <a:t>"&gt;</a:t>
            </a:r>
            <a:endParaRPr lang="en-US" sz="1600" b="0" dirty="0">
              <a:solidFill>
                <a:schemeClr val="bg1">
                  <a:lumMod val="50000"/>
                </a:schemeClr>
              </a:solidFill>
              <a:latin typeface="Arial" pitchFamily="34" charset="0"/>
              <a:cs typeface="Arial" pitchFamily="34" charset="0"/>
            </a:endParaRPr>
          </a:p>
          <a:p>
            <a:pPr marL="0" indent="0">
              <a:buNone/>
            </a:pPr>
            <a:r>
              <a:rPr lang="en-US" sz="1600" b="0" dirty="0" smtClean="0">
                <a:solidFill>
                  <a:schemeClr val="bg1">
                    <a:lumMod val="50000"/>
                  </a:schemeClr>
                </a:solidFill>
                <a:latin typeface="Arial" pitchFamily="34" charset="0"/>
                <a:cs typeface="Arial" pitchFamily="34" charset="0"/>
              </a:rPr>
              <a:t>			In </a:t>
            </a:r>
            <a:r>
              <a:rPr lang="en-US" sz="1600" b="0" dirty="0">
                <a:solidFill>
                  <a:schemeClr val="bg1">
                    <a:lumMod val="50000"/>
                  </a:schemeClr>
                </a:solidFill>
                <a:latin typeface="Arial" pitchFamily="34" charset="0"/>
                <a:cs typeface="Arial" pitchFamily="34" charset="0"/>
              </a:rPr>
              <a:t>&lt;</a:t>
            </a:r>
            <a:r>
              <a:rPr lang="en-US" sz="1600" b="0" dirty="0" err="1">
                <a:solidFill>
                  <a:schemeClr val="bg1">
                    <a:lumMod val="50000"/>
                  </a:schemeClr>
                </a:solidFill>
                <a:latin typeface="Arial" pitchFamily="34" charset="0"/>
                <a:cs typeface="Arial" pitchFamily="34" charset="0"/>
              </a:rPr>
              <a:t>s:text</a:t>
            </a:r>
            <a:r>
              <a:rPr lang="en-US" sz="1600" b="0" dirty="0">
                <a:solidFill>
                  <a:schemeClr val="bg1">
                    <a:lumMod val="50000"/>
                  </a:schemeClr>
                </a:solidFill>
                <a:latin typeface="Arial" pitchFamily="34" charset="0"/>
                <a:cs typeface="Arial" pitchFamily="34" charset="0"/>
              </a:rPr>
              <a:t> name="language"/&gt;,</a:t>
            </a:r>
          </a:p>
          <a:p>
            <a:pPr marL="0" indent="0">
              <a:buNone/>
            </a:pPr>
            <a:r>
              <a:rPr lang="en-US" sz="1600" b="0" dirty="0" smtClean="0">
                <a:solidFill>
                  <a:schemeClr val="bg1">
                    <a:lumMod val="50000"/>
                  </a:schemeClr>
                </a:solidFill>
                <a:latin typeface="Arial" pitchFamily="34" charset="0"/>
                <a:cs typeface="Arial" pitchFamily="34" charset="0"/>
              </a:rPr>
              <a:t>			&lt;</a:t>
            </a:r>
            <a:r>
              <a:rPr lang="en-US" sz="1600" b="0" dirty="0" err="1">
                <a:solidFill>
                  <a:schemeClr val="bg1">
                    <a:lumMod val="50000"/>
                  </a:schemeClr>
                </a:solidFill>
                <a:latin typeface="Arial" pitchFamily="34" charset="0"/>
                <a:cs typeface="Arial" pitchFamily="34" charset="0"/>
              </a:rPr>
              <a:t>s:text</a:t>
            </a:r>
            <a:r>
              <a:rPr lang="en-US" sz="1600" b="0" dirty="0">
                <a:solidFill>
                  <a:schemeClr val="bg1">
                    <a:lumMod val="50000"/>
                  </a:schemeClr>
                </a:solidFill>
                <a:latin typeface="Arial" pitchFamily="34" charset="0"/>
                <a:cs typeface="Arial" pitchFamily="34" charset="0"/>
              </a:rPr>
              <a:t> name="girl" </a:t>
            </a:r>
            <a:r>
              <a:rPr lang="en-US" sz="1600" b="0" dirty="0" err="1">
                <a:solidFill>
                  <a:schemeClr val="bg1">
                    <a:lumMod val="50000"/>
                  </a:schemeClr>
                </a:solidFill>
                <a:latin typeface="Arial" pitchFamily="34" charset="0"/>
                <a:cs typeface="Arial" pitchFamily="34" charset="0"/>
              </a:rPr>
              <a:t>var</a:t>
            </a:r>
            <a:r>
              <a:rPr lang="en-US" sz="1600" b="0" dirty="0">
                <a:solidFill>
                  <a:schemeClr val="bg1">
                    <a:lumMod val="50000"/>
                  </a:schemeClr>
                </a:solidFill>
                <a:latin typeface="Arial" pitchFamily="34" charset="0"/>
                <a:cs typeface="Arial" pitchFamily="34" charset="0"/>
              </a:rPr>
              <a:t>="</a:t>
            </a:r>
            <a:r>
              <a:rPr lang="en-US" sz="1600" b="0" dirty="0" err="1">
                <a:solidFill>
                  <a:schemeClr val="bg1">
                    <a:lumMod val="50000"/>
                  </a:schemeClr>
                </a:solidFill>
                <a:latin typeface="Arial" pitchFamily="34" charset="0"/>
                <a:cs typeface="Arial" pitchFamily="34" charset="0"/>
              </a:rPr>
              <a:t>foreignWord</a:t>
            </a:r>
            <a:r>
              <a:rPr lang="en-US" sz="1600" b="0" dirty="0">
                <a:solidFill>
                  <a:schemeClr val="bg1">
                    <a:lumMod val="50000"/>
                  </a:schemeClr>
                </a:solidFill>
                <a:latin typeface="Arial" pitchFamily="34" charset="0"/>
                <a:cs typeface="Arial" pitchFamily="34" charset="0"/>
              </a:rPr>
              <a:t>"/&gt;</a:t>
            </a:r>
          </a:p>
          <a:p>
            <a:pPr marL="0" indent="0">
              <a:buNone/>
            </a:pPr>
            <a:r>
              <a:rPr lang="en-US" sz="1600" b="0" dirty="0" smtClean="0">
                <a:solidFill>
                  <a:schemeClr val="bg1">
                    <a:lumMod val="50000"/>
                  </a:schemeClr>
                </a:solidFill>
                <a:latin typeface="Arial" pitchFamily="34" charset="0"/>
                <a:cs typeface="Arial" pitchFamily="34" charset="0"/>
              </a:rPr>
              <a:t>		&lt;/</a:t>
            </a:r>
            <a:r>
              <a:rPr lang="en-US" sz="1600" b="0" dirty="0">
                <a:solidFill>
                  <a:schemeClr val="bg1">
                    <a:lumMod val="50000"/>
                  </a:schemeClr>
                </a:solidFill>
                <a:latin typeface="Arial" pitchFamily="34" charset="0"/>
                <a:cs typeface="Arial" pitchFamily="34" charset="0"/>
              </a:rPr>
              <a:t>s:i18n&gt;</a:t>
            </a:r>
            <a:endParaRPr lang="en-US" sz="1600" dirty="0">
              <a:solidFill>
                <a:schemeClr val="bg1">
                  <a:lumMod val="50000"/>
                </a:schemeClr>
              </a:solidFill>
              <a:latin typeface="Arial" pitchFamily="34" charset="0"/>
              <a:cs typeface="Arial" pitchFamily="34" charset="0"/>
            </a:endParaRPr>
          </a:p>
          <a:p>
            <a:pPr lvl="2"/>
            <a:endParaRPr lang="en-US" dirty="0" smtClean="0">
              <a:latin typeface="Arial" pitchFamily="34" charset="0"/>
              <a:cs typeface="Arial" pitchFamily="34" charset="0"/>
            </a:endParaRPr>
          </a:p>
          <a:p>
            <a:pPr lvl="2"/>
            <a:endParaRPr lang="en-US" dirty="0">
              <a:latin typeface="Arial" pitchFamily="34" charset="0"/>
              <a:cs typeface="Arial" pitchFamily="34" charset="0"/>
            </a:endParaRPr>
          </a:p>
          <a:p>
            <a:pPr lvl="2"/>
            <a:endParaRPr lang="en-US" dirty="0" smtClean="0">
              <a:latin typeface="Arial" pitchFamily="34" charset="0"/>
              <a:cs typeface="Arial" pitchFamily="34" charset="0"/>
            </a:endParaRPr>
          </a:p>
          <a:p>
            <a:pPr marL="0" indent="0">
              <a:buNone/>
            </a:pPr>
            <a:r>
              <a:rPr lang="en-US" sz="1600" b="0" dirty="0" smtClean="0">
                <a:solidFill>
                  <a:schemeClr val="tx1"/>
                </a:solidFill>
                <a:latin typeface="Arial" pitchFamily="34" charset="0"/>
                <a:cs typeface="Arial" pitchFamily="34" charset="0"/>
              </a:rPr>
              <a:t>		</a:t>
            </a:r>
            <a:endParaRPr lang="en-US" sz="1600" dirty="0">
              <a:solidFill>
                <a:schemeClr val="tx1"/>
              </a:solidFill>
              <a:latin typeface="Arial" pitchFamily="34" charset="0"/>
              <a:cs typeface="Arial" pitchFamily="34" charset="0"/>
            </a:endParaRPr>
          </a:p>
        </p:txBody>
      </p:sp>
    </p:spTree>
    <p:extLst>
      <p:ext uri="{BB962C8B-B14F-4D97-AF65-F5344CB8AC3E}">
        <p14:creationId xmlns="" xmlns:p14="http://schemas.microsoft.com/office/powerpoint/2010/main" val="1514945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Struts 2 Core components</a:t>
            </a:r>
          </a:p>
        </p:txBody>
      </p:sp>
      <p:sp>
        <p:nvSpPr>
          <p:cNvPr id="3" name="Content Placeholder 2"/>
          <p:cNvSpPr>
            <a:spLocks noGrp="1"/>
          </p:cNvSpPr>
          <p:nvPr>
            <p:ph idx="1"/>
          </p:nvPr>
        </p:nvSpPr>
        <p:spPr/>
        <p:txBody>
          <a:bodyPr/>
          <a:lstStyle/>
          <a:p>
            <a:r>
              <a:rPr lang="en-US" b="0" dirty="0">
                <a:latin typeface="Arial" pitchFamily="34" charset="0"/>
                <a:cs typeface="Arial" pitchFamily="34" charset="0"/>
              </a:rPr>
              <a:t> </a:t>
            </a:r>
            <a:r>
              <a:rPr lang="en-US" dirty="0">
                <a:latin typeface="Arial" pitchFamily="34" charset="0"/>
                <a:cs typeface="Arial" pitchFamily="34" charset="0"/>
              </a:rPr>
              <a:t>Struts Tags</a:t>
            </a:r>
            <a:endParaRPr lang="en-US" b="0" dirty="0">
              <a:latin typeface="Arial" pitchFamily="34" charset="0"/>
              <a:cs typeface="Arial" pitchFamily="34" charset="0"/>
            </a:endParaRPr>
          </a:p>
          <a:p>
            <a:pPr lvl="1"/>
            <a:r>
              <a:rPr lang="en-US" dirty="0">
                <a:latin typeface="Arial" pitchFamily="34" charset="0"/>
                <a:cs typeface="Arial" pitchFamily="34" charset="0"/>
              </a:rPr>
              <a:t>UI component </a:t>
            </a:r>
            <a:r>
              <a:rPr lang="en-US" dirty="0" smtClean="0">
                <a:latin typeface="Arial" pitchFamily="34" charset="0"/>
                <a:cs typeface="Arial" pitchFamily="34" charset="0"/>
              </a:rPr>
              <a:t>tags: &lt;</a:t>
            </a:r>
            <a:r>
              <a:rPr lang="en-US" dirty="0" err="1" smtClean="0">
                <a:latin typeface="Arial" pitchFamily="34" charset="0"/>
                <a:cs typeface="Arial" pitchFamily="34" charset="0"/>
              </a:rPr>
              <a:t>s:textfield</a:t>
            </a:r>
            <a:r>
              <a:rPr lang="en-US" dirty="0" smtClean="0">
                <a:latin typeface="Arial" pitchFamily="34" charset="0"/>
                <a:cs typeface="Arial" pitchFamily="34" charset="0"/>
              </a:rPr>
              <a:t> … /&gt;,  &lt;s: select … /&gt;</a:t>
            </a:r>
          </a:p>
          <a:p>
            <a:pPr marL="0" indent="0">
              <a:buNone/>
            </a:pPr>
            <a:r>
              <a:rPr lang="en-US" sz="1600" b="0" dirty="0" smtClean="0">
                <a:solidFill>
                  <a:schemeClr val="tx1"/>
                </a:solidFill>
                <a:latin typeface="Arial" pitchFamily="34" charset="0"/>
                <a:cs typeface="Arial" pitchFamily="34" charset="0"/>
              </a:rPr>
              <a:t>		</a:t>
            </a:r>
          </a:p>
          <a:p>
            <a:pPr lvl="2"/>
            <a:endParaRPr lang="en-US" dirty="0" smtClean="0">
              <a:latin typeface="Arial" pitchFamily="34" charset="0"/>
              <a:cs typeface="Arial" pitchFamily="34" charset="0"/>
            </a:endParaRPr>
          </a:p>
          <a:p>
            <a:pPr lvl="2"/>
            <a:endParaRPr lang="en-US" dirty="0">
              <a:latin typeface="Arial" pitchFamily="34" charset="0"/>
              <a:cs typeface="Arial" pitchFamily="34" charset="0"/>
            </a:endParaRPr>
          </a:p>
          <a:p>
            <a:pPr lvl="2"/>
            <a:endParaRPr lang="en-US" dirty="0" smtClean="0">
              <a:latin typeface="Arial" pitchFamily="34" charset="0"/>
              <a:cs typeface="Arial" pitchFamily="34" charset="0"/>
            </a:endParaRPr>
          </a:p>
          <a:p>
            <a:pPr marL="0" indent="0">
              <a:buNone/>
            </a:pPr>
            <a:r>
              <a:rPr lang="en-US" sz="1600" b="0" dirty="0" smtClean="0">
                <a:solidFill>
                  <a:schemeClr val="tx1"/>
                </a:solidFill>
                <a:latin typeface="Arial" pitchFamily="34" charset="0"/>
                <a:cs typeface="Arial" pitchFamily="34" charset="0"/>
              </a:rPr>
              <a:t>		</a:t>
            </a:r>
            <a:endParaRPr lang="en-US" sz="1600" dirty="0">
              <a:solidFill>
                <a:schemeClr val="tx1"/>
              </a:solidFill>
              <a:latin typeface="Arial" pitchFamily="34" charset="0"/>
              <a:cs typeface="Arial" pitchFamily="34" charset="0"/>
            </a:endParaRPr>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971800" y="2286000"/>
            <a:ext cx="4038600" cy="30538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215600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Spring integration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 </a:t>
            </a:r>
            <a:r>
              <a:rPr lang="en-US" b="0" dirty="0" smtClean="0">
                <a:latin typeface="Arial" pitchFamily="34" charset="0"/>
                <a:cs typeface="Arial" pitchFamily="34" charset="0"/>
              </a:rPr>
              <a:t>Dependency injection </a:t>
            </a:r>
            <a:r>
              <a:rPr lang="en-US" b="0" dirty="0">
                <a:latin typeface="Arial" pitchFamily="34" charset="0"/>
                <a:cs typeface="Arial" pitchFamily="34" charset="0"/>
              </a:rPr>
              <a:t>(DI) or inversion of control (</a:t>
            </a:r>
            <a:r>
              <a:rPr lang="en-US" b="0" dirty="0" err="1">
                <a:latin typeface="Arial" pitchFamily="34" charset="0"/>
                <a:cs typeface="Arial" pitchFamily="34" charset="0"/>
              </a:rPr>
              <a:t>IoC</a:t>
            </a:r>
            <a:r>
              <a:rPr lang="en-US" b="0" dirty="0">
                <a:latin typeface="Arial" pitchFamily="34" charset="0"/>
                <a:cs typeface="Arial" pitchFamily="34" charset="0"/>
              </a:rPr>
              <a:t>) container for </a:t>
            </a:r>
            <a:r>
              <a:rPr lang="en-US" b="0" dirty="0" smtClean="0">
                <a:latin typeface="Arial" pitchFamily="34" charset="0"/>
                <a:cs typeface="Arial" pitchFamily="34" charset="0"/>
              </a:rPr>
              <a:t>Struts2</a:t>
            </a:r>
          </a:p>
          <a:p>
            <a:r>
              <a:rPr lang="en-US" b="0" dirty="0">
                <a:latin typeface="Arial" pitchFamily="34" charset="0"/>
                <a:cs typeface="Arial" pitchFamily="34" charset="0"/>
              </a:rPr>
              <a:t> </a:t>
            </a:r>
            <a:r>
              <a:rPr lang="en-US" b="0" dirty="0" smtClean="0">
                <a:latin typeface="Arial" pitchFamily="34" charset="0"/>
                <a:cs typeface="Arial" pitchFamily="34" charset="0"/>
              </a:rPr>
              <a:t>Provide </a:t>
            </a:r>
            <a:r>
              <a:rPr lang="en-US" b="0" dirty="0">
                <a:latin typeface="Arial" pitchFamily="34" charset="0"/>
                <a:cs typeface="Arial" pitchFamily="34" charset="0"/>
              </a:rPr>
              <a:t>fully </a:t>
            </a:r>
            <a:r>
              <a:rPr lang="en-US" b="0" dirty="0" smtClean="0">
                <a:latin typeface="Arial" pitchFamily="34" charset="0"/>
                <a:cs typeface="Arial" pitchFamily="34" charset="0"/>
              </a:rPr>
              <a:t>configured business </a:t>
            </a:r>
            <a:r>
              <a:rPr lang="en-US" b="0" dirty="0">
                <a:latin typeface="Arial" pitchFamily="34" charset="0"/>
                <a:cs typeface="Arial" pitchFamily="34" charset="0"/>
              </a:rPr>
              <a:t>service </a:t>
            </a:r>
            <a:r>
              <a:rPr lang="en-US" b="0" dirty="0" smtClean="0">
                <a:latin typeface="Arial" pitchFamily="34" charset="0"/>
                <a:cs typeface="Arial" pitchFamily="34" charset="0"/>
              </a:rPr>
              <a:t>instances </a:t>
            </a:r>
            <a:r>
              <a:rPr lang="en-US" b="0" dirty="0">
                <a:latin typeface="Arial" pitchFamily="34" charset="0"/>
                <a:cs typeface="Arial" pitchFamily="34" charset="0"/>
              </a:rPr>
              <a:t>to actions</a:t>
            </a:r>
            <a:endParaRPr lang="en-US" dirty="0" smtClean="0">
              <a:latin typeface="Arial" pitchFamily="34" charset="0"/>
              <a:cs typeface="Arial" pitchFamily="34" charset="0"/>
            </a:endParaRPr>
          </a:p>
          <a:p>
            <a:endParaRPr lang="en-US" dirty="0" smtClean="0">
              <a:latin typeface="Times New Roman" pitchFamily="18" charset="0"/>
              <a:cs typeface="Times New Roman" pitchFamily="18" charset="0"/>
            </a:endParaRPr>
          </a:p>
          <a:p>
            <a:pPr lvl="1"/>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1790918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Times New Roman" pitchFamily="18" charset="0"/>
                <a:ea typeface="宋体" pitchFamily="2" charset="-122"/>
                <a:cs typeface="Times New Roman" pitchFamily="18" charset="0"/>
              </a:rPr>
              <a:t>Why we should use Struts </a:t>
            </a:r>
            <a:r>
              <a:rPr lang="en-US" altLang="zh-CN" dirty="0" smtClean="0">
                <a:latin typeface="Times New Roman" pitchFamily="18" charset="0"/>
                <a:ea typeface="宋体" pitchFamily="2" charset="-122"/>
                <a:cs typeface="Times New Roman" pitchFamily="18" charset="0"/>
              </a:rPr>
              <a:t>2?</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 </a:t>
            </a:r>
            <a:r>
              <a:rPr lang="en-US" altLang="zh-CN" dirty="0">
                <a:latin typeface="Times New Roman" pitchFamily="18" charset="0"/>
                <a:ea typeface="宋体" pitchFamily="2" charset="-122"/>
                <a:cs typeface="Times New Roman" pitchFamily="18" charset="0"/>
              </a:rPr>
              <a:t>Simplified Design</a:t>
            </a:r>
          </a:p>
          <a:p>
            <a:r>
              <a:rPr lang="en-US" dirty="0" smtClean="0">
                <a:latin typeface="Times New Roman" pitchFamily="18" charset="0"/>
                <a:cs typeface="Times New Roman" pitchFamily="18" charset="0"/>
              </a:rPr>
              <a:t> </a:t>
            </a:r>
            <a:r>
              <a:rPr lang="en-US" altLang="zh-CN" dirty="0">
                <a:latin typeface="Times New Roman" pitchFamily="18" charset="0"/>
                <a:ea typeface="宋体" pitchFamily="2" charset="-122"/>
                <a:cs typeface="Times New Roman" pitchFamily="18" charset="0"/>
              </a:rPr>
              <a:t>Simplified Action</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altLang="zh-CN" dirty="0">
                <a:latin typeface="Times New Roman" pitchFamily="18" charset="0"/>
                <a:ea typeface="宋体" pitchFamily="2" charset="-122"/>
                <a:cs typeface="Times New Roman" pitchFamily="18" charset="0"/>
              </a:rPr>
              <a:t>Simplified Testability</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altLang="zh-CN" dirty="0">
                <a:latin typeface="Times New Roman" pitchFamily="18" charset="0"/>
                <a:ea typeface="宋体" pitchFamily="2" charset="-122"/>
                <a:cs typeface="Times New Roman" pitchFamily="18" charset="0"/>
              </a:rPr>
              <a:t>Better tag features</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altLang="zh-CN" dirty="0">
                <a:latin typeface="Times New Roman" pitchFamily="18" charset="0"/>
                <a:ea typeface="宋体" pitchFamily="2" charset="-122"/>
                <a:cs typeface="Times New Roman" pitchFamily="18" charset="0"/>
              </a:rPr>
              <a:t>Annotation introduced</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altLang="zh-CN" dirty="0">
                <a:latin typeface="Times New Roman" pitchFamily="18" charset="0"/>
                <a:ea typeface="宋体" pitchFamily="2" charset="-122"/>
                <a:cs typeface="Times New Roman" pitchFamily="18" charset="0"/>
              </a:rPr>
              <a:t>Easy plug-in</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altLang="zh-CN" dirty="0">
                <a:latin typeface="Times New Roman" pitchFamily="18" charset="0"/>
                <a:ea typeface="宋体" pitchFamily="2" charset="-122"/>
                <a:cs typeface="Times New Roman" pitchFamily="18" charset="0"/>
              </a:rPr>
              <a:t>AJAX </a:t>
            </a:r>
            <a:r>
              <a:rPr lang="en-US" altLang="zh-CN" dirty="0" smtClean="0">
                <a:latin typeface="Times New Roman" pitchFamily="18" charset="0"/>
                <a:ea typeface="宋体" pitchFamily="2" charset="-122"/>
                <a:cs typeface="Times New Roman" pitchFamily="18" charset="0"/>
              </a:rPr>
              <a:t>Support</a:t>
            </a:r>
          </a:p>
          <a:p>
            <a:r>
              <a:rPr lang="en-US" dirty="0">
                <a:latin typeface="Times New Roman" pitchFamily="18" charset="0"/>
                <a:cs typeface="Times New Roman" pitchFamily="18" charset="0"/>
              </a:rPr>
              <a:t>Large User Community, Expert Developers and Committers</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1235584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ea typeface="宋体" pitchFamily="2" charset="-122"/>
                <a:cs typeface="Times New Roman" pitchFamily="18" charset="0"/>
              </a:rPr>
              <a:t>EXERCISES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Login form</a:t>
            </a:r>
          </a:p>
          <a:p>
            <a:pPr lvl="1"/>
            <a:r>
              <a:rPr lang="en-US" dirty="0" smtClean="0">
                <a:latin typeface="Times New Roman" pitchFamily="18" charset="0"/>
                <a:cs typeface="Times New Roman" pitchFamily="18" charset="0"/>
              </a:rPr>
              <a:t>Validate client by JQUERY</a:t>
            </a:r>
          </a:p>
          <a:p>
            <a:pPr lvl="1"/>
            <a:r>
              <a:rPr lang="en-US" dirty="0" smtClean="0">
                <a:latin typeface="Times New Roman" pitchFamily="18" charset="0"/>
                <a:cs typeface="Times New Roman" pitchFamily="18" charset="0"/>
              </a:rPr>
              <a:t>Validate server</a:t>
            </a:r>
          </a:p>
          <a:p>
            <a:pPr lvl="1"/>
            <a:r>
              <a:rPr lang="en-US" dirty="0" smtClean="0">
                <a:latin typeface="Times New Roman" pitchFamily="18" charset="0"/>
                <a:cs typeface="Times New Roman" pitchFamily="18" charset="0"/>
              </a:rPr>
              <a:t>Ajax submit</a:t>
            </a:r>
          </a:p>
          <a:p>
            <a:pPr lvl="1"/>
            <a:r>
              <a:rPr lang="en-US" dirty="0" smtClean="0">
                <a:latin typeface="Times New Roman" pitchFamily="18" charset="0"/>
                <a:cs typeface="Times New Roman" pitchFamily="18" charset="0"/>
              </a:rPr>
              <a:t>Submit form</a:t>
            </a:r>
          </a:p>
          <a:p>
            <a:pPr lvl="1"/>
            <a:r>
              <a:rPr lang="en-US" dirty="0" smtClean="0">
                <a:latin typeface="Times New Roman" pitchFamily="18" charset="0"/>
                <a:cs typeface="Times New Roman" pitchFamily="18" charset="0"/>
              </a:rPr>
              <a:t>No need database</a:t>
            </a:r>
          </a:p>
          <a:p>
            <a:pPr lvl="1"/>
            <a:endParaRPr lang="en-US"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srcRect/>
          <a:stretch>
            <a:fillRect/>
          </a:stretch>
        </p:blipFill>
        <p:spPr bwMode="auto">
          <a:xfrm>
            <a:off x="4038600" y="2286000"/>
            <a:ext cx="3505200" cy="2228850"/>
          </a:xfrm>
          <a:prstGeom prst="rect">
            <a:avLst/>
          </a:prstGeom>
          <a:noFill/>
          <a:ln w="9525">
            <a:noFill/>
            <a:miter lim="800000"/>
            <a:headEnd/>
            <a:tailEnd/>
          </a:ln>
          <a:effectLst/>
        </p:spPr>
      </p:pic>
    </p:spTree>
    <p:extLst>
      <p:ext uri="{BB962C8B-B14F-4D97-AF65-F5344CB8AC3E}">
        <p14:creationId xmlns="" xmlns:p14="http://schemas.microsoft.com/office/powerpoint/2010/main" val="2765798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ea typeface="宋体" pitchFamily="2" charset="-122"/>
                <a:cs typeface="Times New Roman" pitchFamily="18" charset="0"/>
              </a:rPr>
              <a:t>REFERENCES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hlinkClick r:id="rId2"/>
              </a:rPr>
              <a:t>http://www.roseindia.net/struts/struts2</a:t>
            </a:r>
            <a:r>
              <a:rPr lang="en-US" dirty="0" smtClean="0">
                <a:latin typeface="Times New Roman" pitchFamily="18" charset="0"/>
                <a:cs typeface="Times New Roman" pitchFamily="18" charset="0"/>
                <a:hlinkClick r:id="rId2"/>
              </a:rPr>
              <a:t>/</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3544963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What is Struts?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 An </a:t>
            </a:r>
            <a:r>
              <a:rPr lang="en-US" dirty="0">
                <a:latin typeface="Times New Roman" pitchFamily="18" charset="0"/>
                <a:cs typeface="Times New Roman" pitchFamily="18" charset="0"/>
              </a:rPr>
              <a:t>open source framework which makes building web applications easier, based on Java Servlets and JSP technologies</a:t>
            </a:r>
            <a:endParaRPr lang="en-US" altLang="zh-CN" dirty="0" smtClean="0">
              <a:latin typeface="Times New Roman" pitchFamily="18" charset="0"/>
              <a:ea typeface="宋体" pitchFamily="2" charset="-122"/>
              <a:cs typeface="Times New Roman" pitchFamily="18" charset="0"/>
            </a:endParaRPr>
          </a:p>
          <a:p>
            <a:r>
              <a:rPr lang="en-US" dirty="0">
                <a:latin typeface="Times New Roman" pitchFamily="18" charset="0"/>
                <a:ea typeface="宋体" pitchFamily="2" charset="-122"/>
                <a:cs typeface="Times New Roman" pitchFamily="18" charset="0"/>
              </a:rPr>
              <a:t> </a:t>
            </a:r>
            <a:r>
              <a:rPr lang="en-US" altLang="zh-CN" dirty="0">
                <a:latin typeface="Times New Roman" pitchFamily="18" charset="0"/>
                <a:ea typeface="宋体" pitchFamily="2" charset="-122"/>
                <a:cs typeface="Times New Roman" pitchFamily="18" charset="0"/>
              </a:rPr>
              <a:t>Action Based </a:t>
            </a:r>
            <a:r>
              <a:rPr lang="en-US" altLang="zh-CN" dirty="0" smtClean="0">
                <a:latin typeface="Times New Roman" pitchFamily="18" charset="0"/>
                <a:ea typeface="宋体" pitchFamily="2" charset="-122"/>
                <a:cs typeface="Times New Roman" pitchFamily="18" charset="0"/>
              </a:rPr>
              <a:t>Framework</a:t>
            </a:r>
          </a:p>
          <a:p>
            <a:r>
              <a:rPr lang="en-US" altLang="zh-CN" dirty="0" smtClean="0">
                <a:latin typeface="Times New Roman" pitchFamily="18" charset="0"/>
                <a:ea typeface="宋体" pitchFamily="2" charset="-122"/>
                <a:cs typeface="Times New Roman" pitchFamily="18" charset="0"/>
              </a:rPr>
              <a:t> Create </a:t>
            </a:r>
            <a:r>
              <a:rPr lang="en-US" altLang="zh-CN" dirty="0">
                <a:latin typeface="Times New Roman" pitchFamily="18" charset="0"/>
                <a:ea typeface="宋体" pitchFamily="2" charset="-122"/>
                <a:cs typeface="Times New Roman" pitchFamily="18" charset="0"/>
              </a:rPr>
              <a:t>web application </a:t>
            </a:r>
            <a:r>
              <a:rPr lang="en-US" altLang="zh-CN">
                <a:latin typeface="Times New Roman" pitchFamily="18" charset="0"/>
                <a:ea typeface="宋体" pitchFamily="2" charset="-122"/>
                <a:cs typeface="Times New Roman" pitchFamily="18" charset="0"/>
              </a:rPr>
              <a:t>using </a:t>
            </a:r>
            <a:r>
              <a:rPr lang="en-US" altLang="zh-CN" smtClean="0">
                <a:latin typeface="Times New Roman" pitchFamily="18" charset="0"/>
                <a:ea typeface="宋体" pitchFamily="2" charset="-122"/>
                <a:cs typeface="Times New Roman" pitchFamily="18" charset="0"/>
              </a:rPr>
              <a:t>MVC </a:t>
            </a:r>
            <a:r>
              <a:rPr lang="en-US" altLang="zh-CN" dirty="0">
                <a:latin typeface="Times New Roman" pitchFamily="18" charset="0"/>
                <a:ea typeface="宋体" pitchFamily="2" charset="-122"/>
                <a:cs typeface="Times New Roman" pitchFamily="18" charset="0"/>
              </a:rPr>
              <a:t>architecture</a:t>
            </a:r>
          </a:p>
          <a:p>
            <a:r>
              <a:rPr lang="en-US" dirty="0" smtClean="0">
                <a:latin typeface="Times New Roman" pitchFamily="18" charset="0"/>
                <a:cs typeface="Times New Roman" pitchFamily="18" charset="0"/>
              </a:rPr>
              <a:t> </a:t>
            </a:r>
            <a:r>
              <a:rPr lang="en-US" altLang="zh-CN" dirty="0" smtClean="0">
                <a:latin typeface="Times New Roman" pitchFamily="18" charset="0"/>
                <a:ea typeface="宋体" pitchFamily="2" charset="-122"/>
                <a:cs typeface="Times New Roman" pitchFamily="18" charset="0"/>
              </a:rPr>
              <a:t>Apache Struts offer two major version ( Struts 1.x &amp; Struts 2.x)</a:t>
            </a:r>
          </a:p>
          <a:p>
            <a:pPr marL="0" indent="0">
              <a:buNone/>
            </a:pP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1680444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latin typeface="Times New Roman" pitchFamily="18" charset="0"/>
                <a:ea typeface="宋体" pitchFamily="2" charset="-122"/>
                <a:cs typeface="Times New Roman" pitchFamily="18" charset="0"/>
              </a:rPr>
              <a:t>Struts 2 Architecture</a:t>
            </a:r>
            <a:endParaRPr lang="en-US" dirty="0">
              <a:latin typeface="Times New Roman" pitchFamily="18" charset="0"/>
              <a:cs typeface="Times New Roman" pitchFamily="18" charset="0"/>
            </a:endParaRPr>
          </a:p>
        </p:txBody>
      </p:sp>
      <p:pic>
        <p:nvPicPr>
          <p:cNvPr id="4" name="Picture 4" descr="struts_arch"/>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a:xfrm>
            <a:off x="1981200" y="990600"/>
            <a:ext cx="5181600" cy="4953000"/>
          </a:xfrm>
          <a:noFill/>
        </p:spPr>
      </p:pic>
    </p:spTree>
    <p:extLst>
      <p:ext uri="{BB962C8B-B14F-4D97-AF65-F5344CB8AC3E}">
        <p14:creationId xmlns="" xmlns:p14="http://schemas.microsoft.com/office/powerpoint/2010/main" val="4211576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Times New Roman" pitchFamily="18" charset="0"/>
                <a:ea typeface="宋体" pitchFamily="2" charset="-122"/>
                <a:cs typeface="Times New Roman" pitchFamily="18" charset="0"/>
              </a:rPr>
              <a:t>Struts 2 Architecture</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 </a:t>
            </a:r>
            <a:r>
              <a:rPr lang="en-US" altLang="zh-CN" dirty="0" smtClean="0">
                <a:latin typeface="Times New Roman" pitchFamily="18" charset="0"/>
                <a:ea typeface="宋体" pitchFamily="2" charset="-122"/>
                <a:cs typeface="Times New Roman" pitchFamily="18" charset="0"/>
              </a:rPr>
              <a:t>implements </a:t>
            </a:r>
            <a:r>
              <a:rPr lang="en-US" altLang="zh-CN" dirty="0">
                <a:latin typeface="Times New Roman" pitchFamily="18" charset="0"/>
                <a:ea typeface="宋体" pitchFamily="2" charset="-122"/>
                <a:cs typeface="Times New Roman" pitchFamily="18" charset="0"/>
              </a:rPr>
              <a:t>MVC 2 design pattern</a:t>
            </a:r>
            <a:endParaRPr lang="en-US" dirty="0">
              <a:latin typeface="Times New Roman" pitchFamily="18" charset="0"/>
              <a:cs typeface="Times New Roman" pitchFamily="18" charset="0"/>
            </a:endParaRPr>
          </a:p>
        </p:txBody>
      </p:sp>
      <p:pic>
        <p:nvPicPr>
          <p:cNvPr id="4" name="Picture 4" descr="Struts2_MVC"/>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66799" y="1676400"/>
            <a:ext cx="7010401"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293977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Times New Roman" pitchFamily="18" charset="0"/>
                <a:ea typeface="宋体" pitchFamily="2" charset="-122"/>
                <a:cs typeface="Times New Roman" pitchFamily="18" charset="0"/>
              </a:rPr>
              <a:t>Struts 2 Architecture</a:t>
            </a:r>
            <a:endParaRPr lang="en-US" dirty="0"/>
          </a:p>
        </p:txBody>
      </p:sp>
      <p:sp>
        <p:nvSpPr>
          <p:cNvPr id="3" name="Content Placeholder 2"/>
          <p:cNvSpPr>
            <a:spLocks noGrp="1"/>
          </p:cNvSpPr>
          <p:nvPr>
            <p:ph idx="1"/>
          </p:nvPr>
        </p:nvSpPr>
        <p:spPr>
          <a:xfrm>
            <a:off x="457200" y="914400"/>
            <a:ext cx="8229600" cy="4953000"/>
          </a:xfrm>
        </p:spPr>
        <p:txBody>
          <a:bodyPr/>
          <a:lstStyle/>
          <a:p>
            <a:r>
              <a:rPr lang="en-US" dirty="0" smtClean="0">
                <a:latin typeface="Times New Roman" pitchFamily="18" charset="0"/>
                <a:cs typeface="Times New Roman" pitchFamily="18" charset="0"/>
              </a:rPr>
              <a:t> Controller:</a:t>
            </a:r>
          </a:p>
          <a:p>
            <a:pPr lvl="1"/>
            <a:r>
              <a:rPr lang="en-US" altLang="zh-CN" dirty="0">
                <a:latin typeface="Times New Roman" pitchFamily="18" charset="0"/>
                <a:ea typeface="宋体" pitchFamily="2" charset="-122"/>
                <a:cs typeface="Times New Roman" pitchFamily="18" charset="0"/>
              </a:rPr>
              <a:t>Filter </a:t>
            </a:r>
            <a:r>
              <a:rPr lang="en-US" altLang="zh-CN" dirty="0" smtClean="0">
                <a:latin typeface="Times New Roman" pitchFamily="18" charset="0"/>
                <a:ea typeface="宋体" pitchFamily="2" charset="-122"/>
                <a:cs typeface="Times New Roman" pitchFamily="18" charset="0"/>
              </a:rPr>
              <a:t>Dispatcher:</a:t>
            </a:r>
          </a:p>
          <a:p>
            <a:pPr lvl="2"/>
            <a:r>
              <a:rPr lang="en-US" altLang="zh-CN" dirty="0">
                <a:latin typeface="Times New Roman" pitchFamily="18" charset="0"/>
                <a:ea typeface="宋体" pitchFamily="2" charset="-122"/>
                <a:cs typeface="Times New Roman" pitchFamily="18" charset="0"/>
              </a:rPr>
              <a:t>First component that start processing that is why this type of MVC is called front controller MVC</a:t>
            </a:r>
          </a:p>
          <a:p>
            <a:pPr lvl="2"/>
            <a:r>
              <a:rPr lang="en-US" altLang="zh-CN" dirty="0">
                <a:latin typeface="Times New Roman" pitchFamily="18" charset="0"/>
                <a:ea typeface="宋体" pitchFamily="2" charset="-122"/>
                <a:cs typeface="Times New Roman" pitchFamily="18" charset="0"/>
              </a:rPr>
              <a:t>Looks at the request and apply the appropriate </a:t>
            </a:r>
            <a:r>
              <a:rPr lang="en-US" altLang="zh-CN" dirty="0" smtClean="0">
                <a:latin typeface="Times New Roman" pitchFamily="18" charset="0"/>
                <a:ea typeface="宋体" pitchFamily="2" charset="-122"/>
                <a:cs typeface="Times New Roman" pitchFamily="18" charset="0"/>
              </a:rPr>
              <a:t>action</a:t>
            </a:r>
          </a:p>
          <a:p>
            <a:pPr lvl="2"/>
            <a:r>
              <a:rPr lang="en-US" altLang="zh-CN" dirty="0">
                <a:latin typeface="Times New Roman" pitchFamily="18" charset="0"/>
                <a:ea typeface="宋体" pitchFamily="2" charset="-122"/>
                <a:cs typeface="Times New Roman" pitchFamily="18" charset="0"/>
              </a:rPr>
              <a:t>Struts framework handles all of the controller </a:t>
            </a:r>
            <a:r>
              <a:rPr lang="en-US" altLang="zh-CN" dirty="0" smtClean="0">
                <a:latin typeface="Times New Roman" pitchFamily="18" charset="0"/>
                <a:ea typeface="宋体" pitchFamily="2" charset="-122"/>
                <a:cs typeface="Times New Roman" pitchFamily="18" charset="0"/>
              </a:rPr>
              <a:t>work</a:t>
            </a:r>
          </a:p>
          <a:p>
            <a:pPr lvl="2"/>
            <a:r>
              <a:rPr lang="en-US" altLang="zh-CN" dirty="0">
                <a:latin typeface="Times New Roman" pitchFamily="18" charset="0"/>
                <a:ea typeface="宋体" pitchFamily="2" charset="-122"/>
                <a:cs typeface="Times New Roman" pitchFamily="18" charset="0"/>
              </a:rPr>
              <a:t>Its configured in </a:t>
            </a:r>
            <a:r>
              <a:rPr lang="en-US" altLang="zh-CN" dirty="0" smtClean="0">
                <a:latin typeface="Times New Roman" pitchFamily="18" charset="0"/>
                <a:ea typeface="宋体" pitchFamily="2" charset="-122"/>
                <a:cs typeface="Times New Roman" pitchFamily="18" charset="0"/>
              </a:rPr>
              <a:t>web.xml</a:t>
            </a:r>
          </a:p>
          <a:p>
            <a:pPr lvl="1"/>
            <a:r>
              <a:rPr lang="en-US" altLang="zh-CN" dirty="0" smtClean="0">
                <a:latin typeface="Times New Roman" pitchFamily="18" charset="0"/>
                <a:ea typeface="宋体" pitchFamily="2" charset="-122"/>
                <a:cs typeface="Times New Roman" pitchFamily="18" charset="0"/>
              </a:rPr>
              <a:t>Interceptors:</a:t>
            </a:r>
          </a:p>
          <a:p>
            <a:pPr lvl="2"/>
            <a:r>
              <a:rPr lang="en-US" altLang="zh-CN" dirty="0">
                <a:latin typeface="Times New Roman" pitchFamily="18" charset="0"/>
                <a:ea typeface="宋体" pitchFamily="2" charset="-122"/>
                <a:cs typeface="Times New Roman" pitchFamily="18" charset="0"/>
              </a:rPr>
              <a:t>Can execute code before and after an Action is </a:t>
            </a:r>
            <a:r>
              <a:rPr lang="en-US" altLang="zh-CN" dirty="0" smtClean="0">
                <a:latin typeface="Times New Roman" pitchFamily="18" charset="0"/>
                <a:ea typeface="宋体" pitchFamily="2" charset="-122"/>
                <a:cs typeface="Times New Roman" pitchFamily="18" charset="0"/>
              </a:rPr>
              <a:t>executed</a:t>
            </a:r>
          </a:p>
          <a:p>
            <a:pPr lvl="2"/>
            <a:r>
              <a:rPr lang="en-US" altLang="zh-CN" dirty="0">
                <a:latin typeface="Times New Roman" pitchFamily="18" charset="0"/>
                <a:ea typeface="宋体" pitchFamily="2" charset="-122"/>
                <a:cs typeface="Times New Roman" pitchFamily="18" charset="0"/>
              </a:rPr>
              <a:t>They can be configured per action </a:t>
            </a:r>
            <a:r>
              <a:rPr lang="en-US" altLang="zh-CN" dirty="0" smtClean="0">
                <a:latin typeface="Times New Roman" pitchFamily="18" charset="0"/>
                <a:ea typeface="宋体" pitchFamily="2" charset="-122"/>
                <a:cs typeface="Times New Roman" pitchFamily="18" charset="0"/>
              </a:rPr>
              <a:t>basis</a:t>
            </a:r>
          </a:p>
          <a:p>
            <a:pPr lvl="2"/>
            <a:r>
              <a:rPr lang="en-US" altLang="zh-CN" dirty="0">
                <a:latin typeface="Times New Roman" pitchFamily="18" charset="0"/>
                <a:ea typeface="宋体" pitchFamily="2" charset="-122"/>
                <a:cs typeface="Times New Roman" pitchFamily="18" charset="0"/>
              </a:rPr>
              <a:t>Can be used for data validation, file upload, double submit guards</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1747500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Times New Roman" pitchFamily="18" charset="0"/>
                <a:ea typeface="宋体" pitchFamily="2" charset="-122"/>
                <a:cs typeface="Times New Roman" pitchFamily="18" charset="0"/>
              </a:rPr>
              <a:t>Struts 2 Architecture</a:t>
            </a:r>
            <a:endParaRPr lang="en-US" dirty="0"/>
          </a:p>
        </p:txBody>
      </p:sp>
      <p:sp>
        <p:nvSpPr>
          <p:cNvPr id="3" name="Content Placeholder 2"/>
          <p:cNvSpPr>
            <a:spLocks noGrp="1"/>
          </p:cNvSpPr>
          <p:nvPr>
            <p:ph idx="1"/>
          </p:nvPr>
        </p:nvSpPr>
        <p:spPr/>
        <p:txBody>
          <a:bodyPr/>
          <a:lstStyle/>
          <a:p>
            <a:r>
              <a:rPr lang="en-US" altLang="zh-CN" dirty="0" smtClean="0">
                <a:latin typeface="Times New Roman" pitchFamily="18" charset="0"/>
                <a:ea typeface="宋体" pitchFamily="2" charset="-122"/>
                <a:cs typeface="Times New Roman" pitchFamily="18" charset="0"/>
              </a:rPr>
              <a:t> Model:</a:t>
            </a:r>
          </a:p>
          <a:p>
            <a:pPr lvl="1"/>
            <a:r>
              <a:rPr lang="en-US" altLang="zh-CN" dirty="0">
                <a:latin typeface="Times New Roman" pitchFamily="18" charset="0"/>
                <a:ea typeface="宋体" pitchFamily="2" charset="-122"/>
                <a:cs typeface="Times New Roman" pitchFamily="18" charset="0"/>
              </a:rPr>
              <a:t>Implemented by action </a:t>
            </a:r>
            <a:r>
              <a:rPr lang="en-US" altLang="zh-CN" dirty="0" smtClean="0">
                <a:latin typeface="Times New Roman" pitchFamily="18" charset="0"/>
                <a:ea typeface="宋体" pitchFamily="2" charset="-122"/>
                <a:cs typeface="Times New Roman" pitchFamily="18" charset="0"/>
              </a:rPr>
              <a:t>class</a:t>
            </a:r>
          </a:p>
          <a:p>
            <a:pPr lvl="1"/>
            <a:r>
              <a:rPr lang="en-US" altLang="zh-CN" dirty="0">
                <a:latin typeface="Times New Roman" pitchFamily="18" charset="0"/>
                <a:ea typeface="宋体" pitchFamily="2" charset="-122"/>
                <a:cs typeface="Times New Roman" pitchFamily="18" charset="0"/>
              </a:rPr>
              <a:t>For model you can use any data access technologies like </a:t>
            </a:r>
            <a:r>
              <a:rPr lang="en-US" altLang="zh-CN" dirty="0" err="1">
                <a:latin typeface="Times New Roman" pitchFamily="18" charset="0"/>
                <a:ea typeface="宋体" pitchFamily="2" charset="-122"/>
                <a:cs typeface="Times New Roman" pitchFamily="18" charset="0"/>
              </a:rPr>
              <a:t>JDBC,EJB,Hibernate</a:t>
            </a:r>
            <a:endParaRPr lang="en-US" altLang="zh-CN" dirty="0">
              <a:latin typeface="Times New Roman" pitchFamily="18" charset="0"/>
              <a:ea typeface="宋体" pitchFamily="2" charset="-122"/>
              <a:cs typeface="Times New Roman" pitchFamily="18" charset="0"/>
            </a:endParaRPr>
          </a:p>
          <a:p>
            <a:r>
              <a:rPr lang="en-US" altLang="zh-CN" dirty="0" smtClean="0">
                <a:latin typeface="Times New Roman" pitchFamily="18" charset="0"/>
                <a:ea typeface="宋体" pitchFamily="2" charset="-122"/>
                <a:cs typeface="Times New Roman" pitchFamily="18" charset="0"/>
              </a:rPr>
              <a:t> View: </a:t>
            </a:r>
          </a:p>
          <a:p>
            <a:pPr lvl="1"/>
            <a:r>
              <a:rPr lang="en-US" altLang="zh-CN" dirty="0">
                <a:latin typeface="Times New Roman" pitchFamily="18" charset="0"/>
                <a:ea typeface="宋体" pitchFamily="2" charset="-122"/>
                <a:cs typeface="Times New Roman" pitchFamily="18" charset="0"/>
              </a:rPr>
              <a:t>Its your result part. It can be JSP,JSTL,JSF etc</a:t>
            </a:r>
            <a:r>
              <a:rPr lang="en-US" altLang="zh-CN" dirty="0" smtClean="0">
                <a:latin typeface="Times New Roman" pitchFamily="18" charset="0"/>
                <a:ea typeface="宋体" pitchFamily="2" charset="-122"/>
                <a:cs typeface="Times New Roman" pitchFamily="18" charset="0"/>
              </a:rPr>
              <a:t>.</a:t>
            </a:r>
          </a:p>
          <a:p>
            <a:pPr lvl="1"/>
            <a:r>
              <a:rPr lang="en-US" altLang="zh-CN" dirty="0">
                <a:latin typeface="Times New Roman" pitchFamily="18" charset="0"/>
                <a:ea typeface="宋体" pitchFamily="2" charset="-122"/>
                <a:cs typeface="Times New Roman" pitchFamily="18" charset="0"/>
              </a:rPr>
              <a:t>Presentation part of the MVC</a:t>
            </a:r>
            <a:endParaRPr lang="en-US" altLang="zh-CN" dirty="0" smtClean="0">
              <a:latin typeface="Times New Roman" pitchFamily="18" charset="0"/>
              <a:ea typeface="宋体" pitchFamily="2" charset="-122"/>
              <a:cs typeface="Times New Roman" pitchFamily="18" charset="0"/>
            </a:endParaRPr>
          </a:p>
          <a:p>
            <a:pPr lvl="1"/>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1700965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Times New Roman" pitchFamily="18" charset="0"/>
                <a:ea typeface="宋体" pitchFamily="2" charset="-122"/>
                <a:cs typeface="Times New Roman" pitchFamily="18" charset="0"/>
              </a:rPr>
              <a:t>Request Lifecycle in Struts </a:t>
            </a:r>
            <a:r>
              <a:rPr lang="en-US" altLang="zh-CN" dirty="0" smtClean="0">
                <a:latin typeface="Times New Roman" pitchFamily="18" charset="0"/>
                <a:ea typeface="宋体" pitchFamily="2" charset="-122"/>
                <a:cs typeface="Times New Roman" pitchFamily="18" charset="0"/>
              </a:rPr>
              <a:t>2</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609600" indent="-609600" eaLnBrk="1" hangingPunct="1">
              <a:lnSpc>
                <a:spcPct val="90000"/>
              </a:lnSpc>
              <a:buFontTx/>
              <a:buAutoNum type="arabicPeriod"/>
            </a:pPr>
            <a:r>
              <a:rPr lang="en-US" altLang="zh-CN" dirty="0">
                <a:latin typeface="Times New Roman" pitchFamily="18" charset="0"/>
                <a:ea typeface="宋体" pitchFamily="2" charset="-122"/>
                <a:cs typeface="Times New Roman" pitchFamily="18" charset="0"/>
              </a:rPr>
              <a:t>User Sends Request</a:t>
            </a:r>
          </a:p>
          <a:p>
            <a:pPr marL="609600" indent="-609600" eaLnBrk="1" hangingPunct="1">
              <a:lnSpc>
                <a:spcPct val="90000"/>
              </a:lnSpc>
              <a:buFontTx/>
              <a:buAutoNum type="arabicPeriod"/>
            </a:pPr>
            <a:r>
              <a:rPr lang="en-US" altLang="zh-CN" dirty="0">
                <a:latin typeface="Times New Roman" pitchFamily="18" charset="0"/>
                <a:ea typeface="宋体" pitchFamily="2" charset="-122"/>
                <a:cs typeface="Times New Roman" pitchFamily="18" charset="0"/>
              </a:rPr>
              <a:t>Filter Dispatcher determines the appropriate action</a:t>
            </a:r>
          </a:p>
          <a:p>
            <a:pPr marL="609600" indent="-609600" eaLnBrk="1" hangingPunct="1">
              <a:lnSpc>
                <a:spcPct val="90000"/>
              </a:lnSpc>
              <a:buFontTx/>
              <a:buAutoNum type="arabicPeriod"/>
            </a:pPr>
            <a:r>
              <a:rPr lang="en-US" altLang="zh-CN" dirty="0">
                <a:latin typeface="Times New Roman" pitchFamily="18" charset="0"/>
                <a:ea typeface="宋体" pitchFamily="2" charset="-122"/>
                <a:cs typeface="Times New Roman" pitchFamily="18" charset="0"/>
              </a:rPr>
              <a:t>Interceptors are applied</a:t>
            </a:r>
          </a:p>
          <a:p>
            <a:pPr marL="609600" indent="-609600" eaLnBrk="1" hangingPunct="1">
              <a:lnSpc>
                <a:spcPct val="90000"/>
              </a:lnSpc>
              <a:buFontTx/>
              <a:buAutoNum type="arabicPeriod"/>
            </a:pPr>
            <a:r>
              <a:rPr lang="en-US" altLang="zh-CN" dirty="0">
                <a:latin typeface="Times New Roman" pitchFamily="18" charset="0"/>
                <a:ea typeface="宋体" pitchFamily="2" charset="-122"/>
                <a:cs typeface="Times New Roman" pitchFamily="18" charset="0"/>
              </a:rPr>
              <a:t>Execution of action</a:t>
            </a:r>
          </a:p>
          <a:p>
            <a:pPr marL="609600" indent="-609600" eaLnBrk="1" hangingPunct="1">
              <a:lnSpc>
                <a:spcPct val="90000"/>
              </a:lnSpc>
              <a:buFontTx/>
              <a:buAutoNum type="arabicPeriod"/>
            </a:pPr>
            <a:r>
              <a:rPr lang="en-US" altLang="zh-CN" dirty="0">
                <a:latin typeface="Times New Roman" pitchFamily="18" charset="0"/>
                <a:ea typeface="宋体" pitchFamily="2" charset="-122"/>
                <a:cs typeface="Times New Roman" pitchFamily="18" charset="0"/>
              </a:rPr>
              <a:t>Output Rendering</a:t>
            </a:r>
          </a:p>
          <a:p>
            <a:pPr marL="609600" indent="-609600" eaLnBrk="1" hangingPunct="1">
              <a:lnSpc>
                <a:spcPct val="90000"/>
              </a:lnSpc>
              <a:buFontTx/>
              <a:buAutoNum type="arabicPeriod"/>
            </a:pPr>
            <a:r>
              <a:rPr lang="en-US" altLang="zh-CN" dirty="0">
                <a:latin typeface="Times New Roman" pitchFamily="18" charset="0"/>
                <a:ea typeface="宋体" pitchFamily="2" charset="-122"/>
                <a:cs typeface="Times New Roman" pitchFamily="18" charset="0"/>
              </a:rPr>
              <a:t>Return of Request</a:t>
            </a:r>
          </a:p>
          <a:p>
            <a:pPr marL="609600" indent="-609600" eaLnBrk="1" hangingPunct="1">
              <a:lnSpc>
                <a:spcPct val="90000"/>
              </a:lnSpc>
              <a:buFontTx/>
              <a:buAutoNum type="arabicPeriod"/>
            </a:pPr>
            <a:r>
              <a:rPr lang="en-US" altLang="zh-CN" dirty="0">
                <a:latin typeface="Times New Roman" pitchFamily="18" charset="0"/>
                <a:ea typeface="宋体" pitchFamily="2" charset="-122"/>
                <a:cs typeface="Times New Roman" pitchFamily="18" charset="0"/>
              </a:rPr>
              <a:t>Display of result to user.</a:t>
            </a:r>
          </a:p>
          <a:p>
            <a:endParaRPr lang="en-US" dirty="0">
              <a:latin typeface="Times New Roman" pitchFamily="18" charset="0"/>
              <a:cs typeface="Times New Roman" pitchFamily="18" charset="0"/>
            </a:endParaRPr>
          </a:p>
        </p:txBody>
      </p:sp>
      <p:pic>
        <p:nvPicPr>
          <p:cNvPr id="4" name="Picture 6" descr="processi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876800" y="2162175"/>
            <a:ext cx="3829050" cy="2867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137902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Struts 2 Core components</a:t>
            </a: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 Action</a:t>
            </a:r>
            <a:endParaRPr lang="en-US" b="0" dirty="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Encapsulate the unit of work</a:t>
            </a:r>
          </a:p>
          <a:p>
            <a:pPr lvl="1"/>
            <a:r>
              <a:rPr lang="en-US" dirty="0" smtClean="0">
                <a:latin typeface="Times New Roman" pitchFamily="18" charset="0"/>
                <a:cs typeface="Times New Roman" pitchFamily="18" charset="0"/>
              </a:rPr>
              <a:t>The containment of business logic</a:t>
            </a:r>
          </a:p>
          <a:p>
            <a:pPr lvl="1"/>
            <a:r>
              <a:rPr lang="en-US" dirty="0" smtClean="0">
                <a:latin typeface="Times New Roman" pitchFamily="18" charset="0"/>
                <a:cs typeface="Times New Roman" pitchFamily="18" charset="0"/>
              </a:rPr>
              <a:t>Provide locus for data transfer</a:t>
            </a:r>
          </a:p>
          <a:p>
            <a:pPr lvl="1"/>
            <a:r>
              <a:rPr lang="en-US" dirty="0" smtClean="0">
                <a:latin typeface="Times New Roman" pitchFamily="18" charset="0"/>
                <a:cs typeface="Times New Roman" pitchFamily="18" charset="0"/>
              </a:rPr>
              <a:t>Return control string for result routing. Interface Action defines ERROR, INPUT, LOGIN, NONE, and SUCCESS</a:t>
            </a:r>
          </a:p>
          <a:p>
            <a:pPr lvl="1"/>
            <a:r>
              <a:rPr lang="en-US" dirty="0" err="1" smtClean="0">
                <a:latin typeface="Times New Roman" pitchFamily="18" charset="0"/>
                <a:cs typeface="Times New Roman" pitchFamily="18" charset="0"/>
              </a:rPr>
              <a:t>ActionSupport</a:t>
            </a:r>
            <a:r>
              <a:rPr lang="en-US" dirty="0" smtClean="0">
                <a:latin typeface="Times New Roman" pitchFamily="18" charset="0"/>
                <a:cs typeface="Times New Roman" pitchFamily="18" charset="0"/>
              </a:rPr>
              <a:t> provides implementations of validation and i18n interfaces (Action, </a:t>
            </a:r>
            <a:r>
              <a:rPr lang="en-US" dirty="0" err="1" smtClean="0">
                <a:latin typeface="Times New Roman" pitchFamily="18" charset="0"/>
                <a:cs typeface="Times New Roman" pitchFamily="18" charset="0"/>
              </a:rPr>
              <a:t>Validateable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ValidationAware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TextProvider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LocaleProvider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Serializable</a:t>
            </a:r>
            <a:r>
              <a:rPr lang="en-US" dirty="0" smtClean="0">
                <a:latin typeface="Times New Roman" pitchFamily="18" charset="0"/>
                <a:cs typeface="Times New Roman" pitchFamily="18" charset="0"/>
              </a:rPr>
              <a:t>)</a:t>
            </a:r>
          </a:p>
          <a:p>
            <a:pPr lvl="1"/>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850968739"/>
      </p:ext>
    </p:extLst>
  </p:cSld>
  <p:clrMapOvr>
    <a:masterClrMapping/>
  </p:clrMapOvr>
</p:sld>
</file>

<file path=ppt/theme/theme1.xml><?xml version="1.0" encoding="utf-8"?>
<a:theme xmlns:a="http://schemas.openxmlformats.org/drawingml/2006/main" name="report presentatio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041tgp_figure_blue 1">
        <a:dk1>
          <a:srgbClr val="000000"/>
        </a:dk1>
        <a:lt1>
          <a:srgbClr val="FFFFFF"/>
        </a:lt1>
        <a:dk2>
          <a:srgbClr val="000066"/>
        </a:dk2>
        <a:lt2>
          <a:srgbClr val="DDDDDD"/>
        </a:lt2>
        <a:accent1>
          <a:srgbClr val="E47F6E"/>
        </a:accent1>
        <a:accent2>
          <a:srgbClr val="0099CC"/>
        </a:accent2>
        <a:accent3>
          <a:srgbClr val="FFFFFF"/>
        </a:accent3>
        <a:accent4>
          <a:srgbClr val="000000"/>
        </a:accent4>
        <a:accent5>
          <a:srgbClr val="EFC0BA"/>
        </a:accent5>
        <a:accent6>
          <a:srgbClr val="008AB9"/>
        </a:accent6>
        <a:hlink>
          <a:srgbClr val="7648EA"/>
        </a:hlink>
        <a:folHlink>
          <a:srgbClr val="DFAE6D"/>
        </a:folHlink>
      </a:clrScheme>
      <a:clrMap bg1="lt1" tx1="dk1" bg2="lt2" tx2="dk2" accent1="accent1" accent2="accent2" accent3="accent3" accent4="accent4" accent5="accent5" accent6="accent6" hlink="hlink" folHlink="folHlink"/>
    </a:extraClrScheme>
    <a:extraClrScheme>
      <a:clrScheme name="041tgp_figure_blue 2">
        <a:dk1>
          <a:srgbClr val="333333"/>
        </a:dk1>
        <a:lt1>
          <a:srgbClr val="FFFFFF"/>
        </a:lt1>
        <a:dk2>
          <a:srgbClr val="003366"/>
        </a:dk2>
        <a:lt2>
          <a:srgbClr val="B2B2B2"/>
        </a:lt2>
        <a:accent1>
          <a:srgbClr val="4CA491"/>
        </a:accent1>
        <a:accent2>
          <a:srgbClr val="E2AF52"/>
        </a:accent2>
        <a:accent3>
          <a:srgbClr val="FFFFFF"/>
        </a:accent3>
        <a:accent4>
          <a:srgbClr val="2A2A2A"/>
        </a:accent4>
        <a:accent5>
          <a:srgbClr val="B2CFC7"/>
        </a:accent5>
        <a:accent6>
          <a:srgbClr val="CD9E49"/>
        </a:accent6>
        <a:hlink>
          <a:srgbClr val="576CD5"/>
        </a:hlink>
        <a:folHlink>
          <a:srgbClr val="D87252"/>
        </a:folHlink>
      </a:clrScheme>
      <a:clrMap bg1="lt1" tx1="dk1" bg2="lt2" tx2="dk2" accent1="accent1" accent2="accent2" accent3="accent3" accent4="accent4" accent5="accent5" accent6="accent6" hlink="hlink" folHlink="folHlink"/>
    </a:extraClrScheme>
    <a:extraClrScheme>
      <a:clrScheme name="041tgp_figure_blue 3">
        <a:dk1>
          <a:srgbClr val="0F1A81"/>
        </a:dk1>
        <a:lt1>
          <a:srgbClr val="FFFFFF"/>
        </a:lt1>
        <a:dk2>
          <a:srgbClr val="175B5B"/>
        </a:dk2>
        <a:lt2>
          <a:srgbClr val="DDDDDD"/>
        </a:lt2>
        <a:accent1>
          <a:srgbClr val="A4C226"/>
        </a:accent1>
        <a:accent2>
          <a:srgbClr val="6CA5D8"/>
        </a:accent2>
        <a:accent3>
          <a:srgbClr val="FFFFFF"/>
        </a:accent3>
        <a:accent4>
          <a:srgbClr val="0B146D"/>
        </a:accent4>
        <a:accent5>
          <a:srgbClr val="CFDDAC"/>
        </a:accent5>
        <a:accent6>
          <a:srgbClr val="6195C4"/>
        </a:accent6>
        <a:hlink>
          <a:srgbClr val="5D4BC7"/>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3261</TotalTime>
  <Words>937</Words>
  <Application>Microsoft Office PowerPoint</Application>
  <PresentationFormat>On-screen Show (4:3)</PresentationFormat>
  <Paragraphs>253</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report presentation</vt:lpstr>
      <vt:lpstr>Struts 2 framework</vt:lpstr>
      <vt:lpstr>OVERVIEW</vt:lpstr>
      <vt:lpstr>What is Struts?</vt:lpstr>
      <vt:lpstr>Struts 2 Architecture</vt:lpstr>
      <vt:lpstr>Struts 2 Architecture</vt:lpstr>
      <vt:lpstr>Struts 2 Architecture</vt:lpstr>
      <vt:lpstr>Struts 2 Architecture</vt:lpstr>
      <vt:lpstr>Request Lifecycle in Struts 2</vt:lpstr>
      <vt:lpstr>Struts 2 Core components</vt:lpstr>
      <vt:lpstr>Struts 2 Core components</vt:lpstr>
      <vt:lpstr>Struts 2 Core components</vt:lpstr>
      <vt:lpstr>Struts 2 Core components</vt:lpstr>
      <vt:lpstr>Struts 2 Core components</vt:lpstr>
      <vt:lpstr>Struts 2 Core components</vt:lpstr>
      <vt:lpstr>Struts 2 Core components</vt:lpstr>
      <vt:lpstr>Struts 2 Core components</vt:lpstr>
      <vt:lpstr>Struts 2 Core components</vt:lpstr>
      <vt:lpstr>Struts 2 Core components</vt:lpstr>
      <vt:lpstr>Struts 2 Core components</vt:lpstr>
      <vt:lpstr>Struts 2 Core components</vt:lpstr>
      <vt:lpstr>Struts 2 Core components</vt:lpstr>
      <vt:lpstr>Spring integration</vt:lpstr>
      <vt:lpstr>Why we should use Struts 2?</vt:lpstr>
      <vt:lpstr>EXERCISES</vt:lpstr>
      <vt:lpstr>REFERENCES</vt:lpstr>
    </vt:vector>
  </TitlesOfParts>
  <Company>Viettel Telecom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Trainning QLDTKTTS</dc:title>
  <dc:creator>MSS - IT Center</dc:creator>
  <cp:lastModifiedBy>Sieu Tien dao</cp:lastModifiedBy>
  <cp:revision>447</cp:revision>
  <dcterms:created xsi:type="dcterms:W3CDTF">2009-03-02T08:11:37Z</dcterms:created>
  <dcterms:modified xsi:type="dcterms:W3CDTF">2013-07-14T13:33:58Z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TC300005931033</vt:lpwstr>
  </property>
</Properties>
</file>