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64" r:id="rId7"/>
    <p:sldId id="265" r:id="rId8"/>
    <p:sldId id="267" r:id="rId9"/>
    <p:sldId id="266" r:id="rId10"/>
    <p:sldId id="260" r:id="rId11"/>
    <p:sldId id="261" r:id="rId12"/>
    <p:sldId id="268" r:id="rId13"/>
    <p:sldId id="270" r:id="rId1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00"/>
    <p:restoredTop sz="94605"/>
  </p:normalViewPr>
  <p:slideViewPr>
    <p:cSldViewPr snapToGrid="0">
      <p:cViewPr varScale="1">
        <p:scale>
          <a:sx n="103" d="100"/>
          <a:sy n="103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6E628-A7A0-2EA0-100B-C5B5571F2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B1489-7196-435E-E6C6-71ADABF29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91A7D-457D-6D8D-6635-439E37483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C13F-F003-E542-AE7E-7397667BC483}" type="datetimeFigureOut">
              <a:rPr lang="en-KR" smtClean="0"/>
              <a:t>2025/04/06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F8582-0D96-760D-C078-12BC60C68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358DD-8F58-8C54-6F08-9D224FA7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D490-617A-7F46-9610-4440A89845C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0443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3814E-D39A-B775-DAD3-A17359BA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FD1F2-52AA-FAF2-CD5E-AFCFDD0C6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DDAAF-72F0-9D3E-5353-FBAACB2D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C13F-F003-E542-AE7E-7397667BC483}" type="datetimeFigureOut">
              <a:rPr lang="en-KR" smtClean="0"/>
              <a:t>2025/04/06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98F86-BD05-502B-92DE-05F44BE3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3ACBE-A6A9-0FFA-4456-9D63F4FB8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D490-617A-7F46-9610-4440A89845C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1020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8996F-D8EC-ACF0-AC82-6B1A76D4C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FAD50-BE71-44C9-AB17-14D162D82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1F614-84E9-56B8-4F2C-D65EE31D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C13F-F003-E542-AE7E-7397667BC483}" type="datetimeFigureOut">
              <a:rPr lang="en-KR" smtClean="0"/>
              <a:t>2025/04/06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1901A-1957-2EAA-EA6B-036BFEFB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88199-2471-E9F4-E2BF-CA63C3CD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D490-617A-7F46-9610-4440A89845C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3661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916B-8B92-CA96-CB65-A6E145D0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0DDC5-A1C5-C921-EDCF-B34BA5A34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AC562-04DB-BC2E-6F3C-25C675A38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C13F-F003-E542-AE7E-7397667BC483}" type="datetimeFigureOut">
              <a:rPr lang="en-KR" smtClean="0"/>
              <a:t>2025/04/06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1B36C-5588-158C-9AE1-C44FECF2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F0EE9-1330-0839-D583-CED1ABEC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D490-617A-7F46-9610-4440A89845C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6554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69EF5-433F-C6C9-43C4-3512A988B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EBB9F-9BB3-1DC1-F785-90B9853F5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C8209-560A-E3AF-620C-F3082FA4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C13F-F003-E542-AE7E-7397667BC483}" type="datetimeFigureOut">
              <a:rPr lang="en-KR" smtClean="0"/>
              <a:t>2025/04/06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3EF89-9CF3-5F19-B38D-7566B15A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456F1-C59D-4C1C-41AF-7A764CE3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D490-617A-7F46-9610-4440A89845C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967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AB773-6B9A-6821-C1B8-01B78368B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ABEF5-5735-7654-218A-E830306D8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47D5C-322A-AC47-F899-DB7498139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3376D-A98B-285A-71EA-62D94EC1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C13F-F003-E542-AE7E-7397667BC483}" type="datetimeFigureOut">
              <a:rPr lang="en-KR" smtClean="0"/>
              <a:t>2025/04/06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F3E2C-2FF6-9A6D-2855-C63EE5CA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4B901-B2EA-DAD1-092E-17B75F87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D490-617A-7F46-9610-4440A89845C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4388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E5589-2B19-D29E-3AC1-43DA2F89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7BA27-D752-1C5A-5AD4-629C8D939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6D235-B977-BBC6-144E-340BFEA38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C68951-4EB9-31CB-D8B3-6A8E18DE0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36A6DB-11F4-5543-224D-37369DD5C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3BE829-63BD-AA31-4899-2459EBE4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C13F-F003-E542-AE7E-7397667BC483}" type="datetimeFigureOut">
              <a:rPr lang="en-KR" smtClean="0"/>
              <a:t>2025/04/06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6A63B3-BB69-976D-AC6A-B277C331E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A427CB-F23B-346C-E878-5956C6A3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D490-617A-7F46-9610-4440A89845C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305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B2D1-948B-1B53-21D8-67A0B011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5868A-9131-108E-576E-2D16C5B63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C13F-F003-E542-AE7E-7397667BC483}" type="datetimeFigureOut">
              <a:rPr lang="en-KR" smtClean="0"/>
              <a:t>2025/04/06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0BA82-CA1F-D92C-E889-E707CC31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5D056-AA87-AF68-66B0-81146A3CA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D490-617A-7F46-9610-4440A89845C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0547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252222-7FEB-A363-9C34-696F85B4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C13F-F003-E542-AE7E-7397667BC483}" type="datetimeFigureOut">
              <a:rPr lang="en-KR" smtClean="0"/>
              <a:t>2025/04/06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9F3A1-010D-383E-ABE2-19BB5C66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30DB1-DFB3-3B98-B241-D566016AC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D490-617A-7F46-9610-4440A89845C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7605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68C8-0827-9526-31AD-59387A0DF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DC713-9E7C-AB95-B903-778E33BCB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69359-05B1-9CAF-B149-126F744B6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B2F50-F65C-AC80-937C-0B27A065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C13F-F003-E542-AE7E-7397667BC483}" type="datetimeFigureOut">
              <a:rPr lang="en-KR" smtClean="0"/>
              <a:t>2025/04/06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DCEFE-FC8F-D7CA-AD99-40EF8A5C8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10DDD-0316-D869-B081-FFA792B6C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D490-617A-7F46-9610-4440A89845C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3314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68D8C-A233-EE41-5AC5-309A66505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EA4143-6D77-1A4A-8044-5258BCD81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FC2A5-5EE7-3AE8-D6BD-6E35FAF62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904FB-E956-A290-A594-CCDC3933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9C13F-F003-E542-AE7E-7397667BC483}" type="datetimeFigureOut">
              <a:rPr lang="en-KR" smtClean="0"/>
              <a:t>2025/04/06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4FECE-9CD2-2B30-7FFE-35C433EE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007B6-14E3-6211-B795-89A777DFB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AD490-617A-7F46-9610-4440A89845C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3808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D5A47F-E732-104D-50F4-FC42CD629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6D539-0394-C989-6177-F6752F0A1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52A80-EAE3-131A-6032-A8230D93B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59C13F-F003-E542-AE7E-7397667BC483}" type="datetimeFigureOut">
              <a:rPr lang="en-KR" smtClean="0"/>
              <a:t>2025/04/06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C82DC-3E7B-ECE0-8285-FDF983EE2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FBD09-799B-8650-122E-84220C451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1AD490-617A-7F46-9610-4440A89845C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7959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thank-you-gratitude-typography-621061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09B161-3AF4-C41D-7B71-24F5588D2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7345" y="1196249"/>
            <a:ext cx="7531607" cy="1887746"/>
          </a:xfrm>
        </p:spPr>
        <p:txBody>
          <a:bodyPr anchor="b">
            <a:normAutofit/>
          </a:bodyPr>
          <a:lstStyle/>
          <a:p>
            <a:pPr algn="l"/>
            <a:r>
              <a:rPr lang="en-KR" sz="6600" dirty="0"/>
              <a:t>P</a:t>
            </a:r>
            <a:r>
              <a:rPr lang="vi-VN" sz="6600" dirty="0"/>
              <a:t>assword Generator</a:t>
            </a:r>
            <a:endParaRPr lang="en-KR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0392B-1E42-E49B-02F0-6F26D3936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54296"/>
            <a:ext cx="6371726" cy="1554480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algn="l"/>
            <a:endParaRPr lang="en-KR" sz="1900" dirty="0"/>
          </a:p>
          <a:p>
            <a:pPr algn="l"/>
            <a:r>
              <a:rPr lang="ko-KR" altLang="en-US" sz="1900" dirty="0"/>
              <a:t>                                    </a:t>
            </a:r>
            <a:endParaRPr lang="vi-VN" altLang="ko-KR" sz="1900" dirty="0"/>
          </a:p>
          <a:p>
            <a:pPr algn="l"/>
            <a:r>
              <a:rPr lang="ko-KR" altLang="en-US" sz="1900" dirty="0"/>
              <a:t>   </a:t>
            </a:r>
            <a:r>
              <a:rPr lang="ko-KR" altLang="en-US" sz="1900" dirty="0" err="1"/>
              <a:t>팜티투짱</a:t>
            </a:r>
            <a:r>
              <a:rPr lang="en-US" altLang="ko-KR" sz="1900" dirty="0"/>
              <a:t>202139411-</a:t>
            </a:r>
            <a:r>
              <a:rPr lang="ko-KR" altLang="en-US" sz="1900" dirty="0"/>
              <a:t> 컴퓨터공학과</a:t>
            </a:r>
            <a:endParaRPr lang="vi-VN" altLang="ko-KR" sz="1900" dirty="0"/>
          </a:p>
          <a:p>
            <a:pPr algn="l"/>
            <a:r>
              <a:rPr lang="en-US" sz="1900" dirty="0"/>
              <a:t>https://</a:t>
            </a:r>
            <a:r>
              <a:rPr lang="en-US" sz="1900" dirty="0" err="1"/>
              <a:t>github.com</a:t>
            </a:r>
            <a:r>
              <a:rPr lang="en-US" sz="1900" dirty="0"/>
              <a:t>/ptttrang1211/password-</a:t>
            </a:r>
            <a:r>
              <a:rPr lang="en-US" sz="1900" dirty="0" err="1"/>
              <a:t>generator.git</a:t>
            </a:r>
            <a:endParaRPr lang="en-KR" sz="1900" dirty="0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0A55E5EE-9EDB-73EE-3574-2E7BCCD699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476" r="33192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04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A54985-9EB2-0FE5-314C-957C325A6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KR" sz="4000">
                <a:solidFill>
                  <a:schemeClr val="bg1"/>
                </a:solidFill>
              </a:rPr>
              <a:t>4. Testing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DEA38-76FE-573F-9A31-8ED5552F4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</a:t>
            </a:r>
            <a:r>
              <a:rPr lang="en-KR" sz="2400" dirty="0"/>
              <a:t>estcase 1: </a:t>
            </a:r>
            <a:r>
              <a:rPr lang="en-US" sz="2400" dirty="0"/>
              <a:t>Check with valid input (password length &gt;= 8)</a:t>
            </a:r>
          </a:p>
          <a:p>
            <a:pPr marL="0" indent="0">
              <a:buNone/>
            </a:pPr>
            <a:r>
              <a:rPr lang="en-KR" sz="2400" dirty="0"/>
              <a:t>Testcase 2: </a:t>
            </a:r>
            <a:r>
              <a:rPr lang="en-US" sz="2400" dirty="0"/>
              <a:t>Check with invalid input (password length &lt; 8)</a:t>
            </a:r>
          </a:p>
          <a:p>
            <a:pPr marL="0" indent="0">
              <a:buNone/>
            </a:pPr>
            <a:r>
              <a:rPr lang="en-KR" sz="2400" dirty="0"/>
              <a:t>Testcase 3: </a:t>
            </a:r>
            <a:r>
              <a:rPr lang="en-US" sz="2400" dirty="0"/>
              <a:t>Check the total number of characters in custom mode</a:t>
            </a:r>
            <a:endParaRPr lang="en-KR" sz="2400" dirty="0"/>
          </a:p>
          <a:p>
            <a:pPr marL="0" indent="0">
              <a:buNone/>
            </a:pPr>
            <a:r>
              <a:rPr lang="en-KR" sz="2400" dirty="0"/>
              <a:t>Testcase 4: </a:t>
            </a:r>
            <a:r>
              <a:rPr lang="en-US" sz="2400" dirty="0"/>
              <a:t>Check invalid total number of characters in custom mode</a:t>
            </a:r>
            <a:endParaRPr lang="en-KR" sz="2400" dirty="0"/>
          </a:p>
        </p:txBody>
      </p:sp>
    </p:spTree>
    <p:extLst>
      <p:ext uri="{BB962C8B-B14F-4D97-AF65-F5344CB8AC3E}">
        <p14:creationId xmlns:p14="http://schemas.microsoft.com/office/powerpoint/2010/main" val="393321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B3DCBD-5612-956F-E65D-5AF339F6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KR" sz="4000">
                <a:solidFill>
                  <a:schemeClr val="bg1"/>
                </a:solidFill>
              </a:rPr>
              <a:t>5. Deploying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40A42-033A-57A8-9CB4-A658D3A92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/>
              <a:t>Run main in </a:t>
            </a:r>
            <a:r>
              <a:rPr lang="en-US" sz="2400" dirty="0" err="1"/>
              <a:t>pyCharm</a:t>
            </a:r>
            <a:endParaRPr lang="en-US" sz="2400" dirty="0"/>
          </a:p>
          <a:p>
            <a:pPr>
              <a:buFontTx/>
              <a:buChar char="-"/>
            </a:pPr>
            <a:r>
              <a:rPr lang="en-US" sz="2400" dirty="0"/>
              <a:t>Can be integrated into a larger system such as an account management application or strong password generation software.</a:t>
            </a:r>
            <a:endParaRPr lang="en-KR" sz="2400" dirty="0"/>
          </a:p>
        </p:txBody>
      </p:sp>
    </p:spTree>
    <p:extLst>
      <p:ext uri="{BB962C8B-B14F-4D97-AF65-F5344CB8AC3E}">
        <p14:creationId xmlns:p14="http://schemas.microsoft.com/office/powerpoint/2010/main" val="1886592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1824F-7ECA-E312-27A9-BD81F81AF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KR" sz="4000">
                <a:solidFill>
                  <a:schemeClr val="bg1"/>
                </a:solidFill>
              </a:rPr>
              <a:t>6. Maintenance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30307-6D9D-6937-59A1-557F4F95B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KR" sz="2400" dirty="0"/>
              <a:t>- </a:t>
            </a:r>
            <a:r>
              <a:rPr lang="en-US" sz="2400" dirty="0"/>
              <a:t>Add graphical user interface</a:t>
            </a:r>
            <a:endParaRPr lang="en-KR" sz="2400" dirty="0"/>
          </a:p>
          <a:p>
            <a:pPr>
              <a:buFontTx/>
              <a:buChar char="-"/>
            </a:pPr>
            <a:r>
              <a:rPr lang="en-US" sz="2400" dirty="0"/>
              <a:t>Ensure that each type of character is represented at least once in the password</a:t>
            </a:r>
          </a:p>
          <a:p>
            <a:pPr>
              <a:buFontTx/>
              <a:buChar char="-"/>
            </a:pPr>
            <a:r>
              <a:rPr lang="en-US" sz="2400" dirty="0"/>
              <a:t>Save the password to a file</a:t>
            </a:r>
          </a:p>
          <a:p>
            <a:pPr>
              <a:buFontTx/>
              <a:buChar char="-"/>
            </a:pPr>
            <a:r>
              <a:rPr lang="en-US" sz="2400" dirty="0"/>
              <a:t>Allow selection of password strength (weak, medium, strong)</a:t>
            </a:r>
            <a:endParaRPr lang="en-KR" sz="2400" dirty="0"/>
          </a:p>
        </p:txBody>
      </p:sp>
    </p:spTree>
    <p:extLst>
      <p:ext uri="{BB962C8B-B14F-4D97-AF65-F5344CB8AC3E}">
        <p14:creationId xmlns:p14="http://schemas.microsoft.com/office/powerpoint/2010/main" val="3388709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64C7A-1A2C-DF5D-C57C-C711A68E5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endParaRPr lang="en-KR" sz="540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ED70639-B7DF-3EEC-866B-BB43E71CD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endParaRPr lang="en-KR" sz="2200" dirty="0"/>
          </a:p>
        </p:txBody>
      </p:sp>
      <p:pic>
        <p:nvPicPr>
          <p:cNvPr id="8" name="Picture 7" descr="A yellow text on a brown background&#10;&#10;AI-generated content may be incorrect.">
            <a:extLst>
              <a:ext uri="{FF2B5EF4-FFF2-40B4-BE49-F238E27FC236}">
                <a16:creationId xmlns:a16="http://schemas.microsoft.com/office/drawing/2014/main" id="{47DD3E7A-E4FD-1666-066D-13D5A5BAB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6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2BE89-08B1-C6DF-6C5C-FA7B98F73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1.</a:t>
            </a:r>
            <a:r>
              <a:rPr lang="ko-KR" altLang="en-US" sz="4000" dirty="0">
                <a:solidFill>
                  <a:schemeClr val="bg1"/>
                </a:solidFill>
              </a:rPr>
              <a:t> </a:t>
            </a:r>
            <a:r>
              <a:rPr lang="vi-VN" altLang="ko-KR" sz="4000" dirty="0">
                <a:solidFill>
                  <a:schemeClr val="bg1"/>
                </a:solidFill>
              </a:rPr>
              <a:t>Requirement Anlysis</a:t>
            </a:r>
            <a:endParaRPr lang="en-KR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9809-C798-1870-239B-99F36B760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KR" sz="2400" dirty="0"/>
              <a:t>1.1: Functinal Requirement</a:t>
            </a:r>
          </a:p>
          <a:p>
            <a:pPr>
              <a:buFontTx/>
              <a:buChar char="-"/>
            </a:pPr>
            <a:r>
              <a:rPr lang="en-US" sz="2400" dirty="0"/>
              <a:t>Users can adjust the password length and the number of characters of each type.</a:t>
            </a:r>
          </a:p>
          <a:p>
            <a:pPr>
              <a:buFontTx/>
              <a:buChar char="-"/>
            </a:pPr>
            <a:r>
              <a:rPr lang="en-US" sz="2400" dirty="0"/>
              <a:t>Users can adjust the password length and the number of characters of each type.</a:t>
            </a:r>
          </a:p>
          <a:p>
            <a:pPr>
              <a:buFontTx/>
              <a:buChar char="-"/>
            </a:pPr>
            <a:r>
              <a:rPr lang="en-US" sz="2400" dirty="0"/>
              <a:t>Ensure the password is strong and not easy to guess.</a:t>
            </a:r>
            <a:endParaRPr lang="en-KR" sz="2400" dirty="0"/>
          </a:p>
        </p:txBody>
      </p:sp>
    </p:spTree>
    <p:extLst>
      <p:ext uri="{BB962C8B-B14F-4D97-AF65-F5344CB8AC3E}">
        <p14:creationId xmlns:p14="http://schemas.microsoft.com/office/powerpoint/2010/main" val="59397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A8E0E-62DD-1145-5E47-A475676BA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altLang="ko-KR" sz="4000">
                <a:solidFill>
                  <a:schemeClr val="bg1"/>
                </a:solidFill>
              </a:rPr>
              <a:t>1.</a:t>
            </a:r>
            <a:r>
              <a:rPr lang="ko-KR" altLang="en-US" sz="4000">
                <a:solidFill>
                  <a:schemeClr val="bg1"/>
                </a:solidFill>
              </a:rPr>
              <a:t> </a:t>
            </a:r>
            <a:r>
              <a:rPr lang="vi-VN" altLang="ko-KR" sz="4000">
                <a:solidFill>
                  <a:schemeClr val="bg1"/>
                </a:solidFill>
              </a:rPr>
              <a:t>Requirement Anlysis</a:t>
            </a:r>
            <a:endParaRPr lang="en-KR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3CF0C-E3AD-88C0-7037-B1D1F9CA7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KR" sz="2400" dirty="0"/>
              <a:t>1.2: Non-Functional Requirement</a:t>
            </a:r>
          </a:p>
          <a:p>
            <a:pPr>
              <a:buFontTx/>
              <a:buChar char="-"/>
            </a:pPr>
            <a:r>
              <a:rPr lang="en-US" sz="2400" dirty="0"/>
              <a:t>The password generation time must be fast.</a:t>
            </a:r>
          </a:p>
          <a:p>
            <a:pPr>
              <a:buFontTx/>
              <a:buChar char="-"/>
            </a:pPr>
            <a:r>
              <a:rPr lang="en-US" sz="2400" dirty="0"/>
              <a:t>It should be deployable on web or application platforms.</a:t>
            </a:r>
            <a:endParaRPr lang="en-KR" sz="2400" dirty="0"/>
          </a:p>
        </p:txBody>
      </p:sp>
    </p:spTree>
    <p:extLst>
      <p:ext uri="{BB962C8B-B14F-4D97-AF65-F5344CB8AC3E}">
        <p14:creationId xmlns:p14="http://schemas.microsoft.com/office/powerpoint/2010/main" val="203569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88051-B463-7853-74ED-312B88583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KR" sz="4000">
                <a:solidFill>
                  <a:schemeClr val="bg1"/>
                </a:solidFill>
              </a:rPr>
              <a:t>2. System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474F9-84A7-3977-9297-70842B3FF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200" dirty="0"/>
              <a:t>Programming Language</a:t>
            </a:r>
            <a:r>
              <a:rPr lang="en-KR" sz="2200" dirty="0"/>
              <a:t> : python</a:t>
            </a:r>
          </a:p>
          <a:p>
            <a:pPr>
              <a:buFontTx/>
              <a:buChar char="-"/>
            </a:pPr>
            <a:r>
              <a:rPr lang="en-US" sz="2200" dirty="0"/>
              <a:t>Required Libraries</a:t>
            </a:r>
            <a:r>
              <a:rPr lang="en-KR" sz="2200" dirty="0"/>
              <a:t> : random và string</a:t>
            </a:r>
          </a:p>
          <a:p>
            <a:pPr>
              <a:buFontTx/>
              <a:buChar char="-"/>
            </a:pPr>
            <a:r>
              <a:rPr lang="en-US" altLang="ko-KR" sz="2200" dirty="0"/>
              <a:t>3</a:t>
            </a:r>
            <a:r>
              <a:rPr lang="ko-KR" altLang="en-US" sz="2200" dirty="0"/>
              <a:t> </a:t>
            </a:r>
            <a:r>
              <a:rPr lang="en-KR" altLang="ko-KR" sz="2200" dirty="0"/>
              <a:t>Functions</a:t>
            </a:r>
            <a:r>
              <a:rPr lang="en-KR" sz="2200" dirty="0"/>
              <a:t> :</a:t>
            </a:r>
          </a:p>
          <a:p>
            <a:pPr marL="0" indent="0">
              <a:buNone/>
            </a:pPr>
            <a:r>
              <a:rPr lang="en-KR" sz="2200" dirty="0"/>
              <a:t> + generator_password_auto() : </a:t>
            </a:r>
            <a:r>
              <a:rPr lang="en-US" sz="2200" dirty="0"/>
              <a:t>Automatically generates a password based on the length entered by the user.</a:t>
            </a:r>
            <a:endParaRPr lang="en-KR" sz="2200" dirty="0"/>
          </a:p>
          <a:p>
            <a:pPr marL="0" indent="0">
              <a:buNone/>
            </a:pPr>
            <a:r>
              <a:rPr lang="en-KR" sz="2200" dirty="0"/>
              <a:t>+ generator_password_custom():  </a:t>
            </a:r>
            <a:r>
              <a:rPr lang="en-US" sz="2200" dirty="0"/>
              <a:t>Allows the user to specify the desired number of each character type.</a:t>
            </a:r>
            <a:endParaRPr lang="en-KR" sz="2200" dirty="0"/>
          </a:p>
          <a:p>
            <a:pPr marL="0" indent="0">
              <a:buNone/>
            </a:pPr>
            <a:r>
              <a:rPr lang="en-US" altLang="ko-KR" sz="2200" dirty="0"/>
              <a:t>+</a:t>
            </a:r>
            <a:r>
              <a:rPr lang="vi-VN" altLang="ko-KR" sz="2200" dirty="0"/>
              <a:t>main(): </a:t>
            </a:r>
            <a:r>
              <a:rPr lang="en-US" sz="2200" dirty="0"/>
              <a:t>Displays the menu, receives user input, and processes it accordingly.</a:t>
            </a:r>
            <a:endParaRPr lang="en-KR" sz="2200" dirty="0"/>
          </a:p>
          <a:p>
            <a:pPr marL="0" indent="0">
              <a:buNone/>
            </a:pPr>
            <a:r>
              <a:rPr lang="en-KR" sz="2200" dirty="0"/>
              <a:t>-Interface: </a:t>
            </a:r>
            <a:r>
              <a:rPr lang="en-US" sz="2200" dirty="0"/>
              <a:t>Allows the user to input their desired password length.</a:t>
            </a:r>
            <a:endParaRPr lang="en-KR" sz="2200" dirty="0"/>
          </a:p>
          <a:p>
            <a:pPr marL="0" indent="0">
              <a:buNone/>
            </a:pPr>
            <a:endParaRPr lang="en-KR" sz="2200" dirty="0"/>
          </a:p>
        </p:txBody>
      </p:sp>
    </p:spTree>
    <p:extLst>
      <p:ext uri="{BB962C8B-B14F-4D97-AF65-F5344CB8AC3E}">
        <p14:creationId xmlns:p14="http://schemas.microsoft.com/office/powerpoint/2010/main" val="365041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505A-1AF0-2D4A-F103-039E2B9B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3. Implemention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63E66-7087-B318-B9F8-C8F5352B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987" y="1825625"/>
            <a:ext cx="10515600" cy="4351338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CF8E6D"/>
                </a:solidFill>
                <a:effectLst/>
              </a:rPr>
              <a:t>import </a:t>
            </a:r>
            <a:r>
              <a:rPr lang="en-US" sz="1600" dirty="0">
                <a:solidFill>
                  <a:srgbClr val="BCBEC4"/>
                </a:solidFill>
                <a:effectLst/>
              </a:rPr>
              <a:t>string</a:t>
            </a:r>
            <a:br>
              <a:rPr lang="en-US" sz="1600" dirty="0">
                <a:solidFill>
                  <a:srgbClr val="BCBEC4"/>
                </a:solidFill>
                <a:effectLst/>
              </a:rPr>
            </a:br>
            <a:r>
              <a:rPr lang="en-US" sz="1600" dirty="0">
                <a:solidFill>
                  <a:srgbClr val="CF8E6D"/>
                </a:solidFill>
                <a:effectLst/>
              </a:rPr>
              <a:t>import </a:t>
            </a:r>
            <a:r>
              <a:rPr lang="en-US" sz="1600" dirty="0">
                <a:solidFill>
                  <a:srgbClr val="BCBEC4"/>
                </a:solidFill>
                <a:effectLst/>
              </a:rPr>
              <a:t>random</a:t>
            </a:r>
            <a:br>
              <a:rPr lang="en-US" sz="1600" dirty="0">
                <a:solidFill>
                  <a:srgbClr val="BCBEC4"/>
                </a:solidFill>
                <a:effectLst/>
              </a:rPr>
            </a:br>
            <a:br>
              <a:rPr lang="en-US" sz="1600" dirty="0">
                <a:solidFill>
                  <a:srgbClr val="BCBEC4"/>
                </a:solidFill>
                <a:effectLst/>
              </a:rPr>
            </a:br>
            <a:r>
              <a:rPr lang="en-US" sz="1600" dirty="0">
                <a:solidFill>
                  <a:srgbClr val="BCBEC4"/>
                </a:solidFill>
                <a:effectLst/>
              </a:rPr>
              <a:t>LETTERS = </a:t>
            </a:r>
            <a:r>
              <a:rPr lang="en-US" sz="1600" dirty="0" err="1">
                <a:solidFill>
                  <a:srgbClr val="BCBEC4"/>
                </a:solidFill>
                <a:effectLst/>
              </a:rPr>
              <a:t>string.ascii_letters</a:t>
            </a:r>
            <a:br>
              <a:rPr lang="en-US" sz="1600" dirty="0">
                <a:solidFill>
                  <a:srgbClr val="BCBEC4"/>
                </a:solidFill>
                <a:effectLst/>
              </a:rPr>
            </a:br>
            <a:r>
              <a:rPr lang="en-US" sz="1600" dirty="0">
                <a:solidFill>
                  <a:srgbClr val="BCBEC4"/>
                </a:solidFill>
                <a:effectLst/>
              </a:rPr>
              <a:t>NUMBERS = </a:t>
            </a:r>
            <a:r>
              <a:rPr lang="en-US" sz="1600" dirty="0" err="1">
                <a:solidFill>
                  <a:srgbClr val="BCBEC4"/>
                </a:solidFill>
                <a:effectLst/>
              </a:rPr>
              <a:t>string.digits</a:t>
            </a:r>
            <a:br>
              <a:rPr lang="en-US" sz="1600" dirty="0">
                <a:solidFill>
                  <a:srgbClr val="BCBEC4"/>
                </a:solidFill>
                <a:effectLst/>
              </a:rPr>
            </a:br>
            <a:r>
              <a:rPr lang="en-US" sz="1600" dirty="0">
                <a:solidFill>
                  <a:srgbClr val="BCBEC4"/>
                </a:solidFill>
                <a:effectLst/>
              </a:rPr>
              <a:t>PUNCTUATION = </a:t>
            </a:r>
            <a:r>
              <a:rPr lang="en-US" sz="1600" dirty="0" err="1">
                <a:solidFill>
                  <a:srgbClr val="BCBEC4"/>
                </a:solidFill>
                <a:effectLst/>
              </a:rPr>
              <a:t>string.punctuation</a:t>
            </a:r>
            <a:br>
              <a:rPr lang="en-US" sz="1600" dirty="0">
                <a:solidFill>
                  <a:srgbClr val="BCBEC4"/>
                </a:solidFill>
                <a:effectLst/>
              </a:rPr>
            </a:br>
            <a:br>
              <a:rPr lang="en-US" sz="1600" dirty="0">
                <a:solidFill>
                  <a:srgbClr val="BCBEC4"/>
                </a:solidFill>
                <a:effectLst/>
              </a:rPr>
            </a:br>
            <a:r>
              <a:rPr lang="en-US" sz="1600" dirty="0">
                <a:solidFill>
                  <a:srgbClr val="CF8E6D"/>
                </a:solidFill>
                <a:effectLst/>
              </a:rPr>
              <a:t>def </a:t>
            </a:r>
            <a:r>
              <a:rPr lang="en-US" sz="1600" dirty="0" err="1">
                <a:solidFill>
                  <a:srgbClr val="56A8F5"/>
                </a:solidFill>
                <a:effectLst/>
              </a:rPr>
              <a:t>password_generator_auto</a:t>
            </a:r>
            <a:r>
              <a:rPr lang="en-US" sz="1600" dirty="0">
                <a:solidFill>
                  <a:srgbClr val="BCBEC4"/>
                </a:solidFill>
                <a:effectLst/>
              </a:rPr>
              <a:t>(</a:t>
            </a:r>
            <a:r>
              <a:rPr lang="en-US" sz="1600" dirty="0" err="1">
                <a:solidFill>
                  <a:srgbClr val="BCBEC4"/>
                </a:solidFill>
                <a:effectLst/>
              </a:rPr>
              <a:t>password_length</a:t>
            </a:r>
            <a:r>
              <a:rPr lang="en-US" sz="1600" dirty="0">
                <a:solidFill>
                  <a:srgbClr val="BCBEC4"/>
                </a:solidFill>
                <a:effectLst/>
              </a:rPr>
              <a:t>):</a:t>
            </a:r>
            <a:br>
              <a:rPr lang="en-US" sz="1600" dirty="0">
                <a:solidFill>
                  <a:srgbClr val="BCBEC4"/>
                </a:solidFill>
                <a:effectLst/>
              </a:rPr>
            </a:br>
            <a:r>
              <a:rPr lang="en-US" sz="1600" dirty="0">
                <a:solidFill>
                  <a:srgbClr val="BCBEC4"/>
                </a:solidFill>
                <a:effectLst/>
              </a:rPr>
              <a:t>    </a:t>
            </a:r>
            <a:r>
              <a:rPr lang="en-US" sz="1600" dirty="0">
                <a:solidFill>
                  <a:srgbClr val="CF8E6D"/>
                </a:solidFill>
                <a:effectLst/>
              </a:rPr>
              <a:t>if </a:t>
            </a:r>
            <a:r>
              <a:rPr lang="en-US" sz="1600" dirty="0" err="1">
                <a:solidFill>
                  <a:srgbClr val="BCBEC4"/>
                </a:solidFill>
                <a:effectLst/>
              </a:rPr>
              <a:t>password_length</a:t>
            </a:r>
            <a:r>
              <a:rPr lang="en-US" sz="1600" dirty="0">
                <a:solidFill>
                  <a:srgbClr val="BCBEC4"/>
                </a:solidFill>
                <a:effectLst/>
              </a:rPr>
              <a:t> &lt; </a:t>
            </a:r>
            <a:r>
              <a:rPr lang="en-US" sz="1600" dirty="0">
                <a:solidFill>
                  <a:srgbClr val="2AACB8"/>
                </a:solidFill>
                <a:effectLst/>
              </a:rPr>
              <a:t>8</a:t>
            </a:r>
            <a:r>
              <a:rPr lang="en-US" sz="1600" dirty="0">
                <a:solidFill>
                  <a:srgbClr val="BCBEC4"/>
                </a:solidFill>
                <a:effectLst/>
              </a:rPr>
              <a:t>:</a:t>
            </a:r>
            <a:br>
              <a:rPr lang="en-US" sz="1600" dirty="0">
                <a:solidFill>
                  <a:srgbClr val="BCBEC4"/>
                </a:solidFill>
                <a:effectLst/>
              </a:rPr>
            </a:br>
            <a:r>
              <a:rPr lang="en-US" sz="1600" dirty="0">
                <a:solidFill>
                  <a:srgbClr val="BCBEC4"/>
                </a:solidFill>
                <a:effectLst/>
              </a:rPr>
              <a:t>        </a:t>
            </a:r>
            <a:r>
              <a:rPr lang="en-US" sz="1600" dirty="0">
                <a:solidFill>
                  <a:srgbClr val="CF8E6D"/>
                </a:solidFill>
                <a:effectLst/>
              </a:rPr>
              <a:t>raise </a:t>
            </a:r>
            <a:r>
              <a:rPr lang="en-US" sz="1600" dirty="0" err="1">
                <a:solidFill>
                  <a:srgbClr val="8888C6"/>
                </a:solidFill>
                <a:effectLst/>
              </a:rPr>
              <a:t>ValueError</a:t>
            </a:r>
            <a:r>
              <a:rPr lang="en-US" sz="1600" dirty="0">
                <a:solidFill>
                  <a:srgbClr val="BCBEC4"/>
                </a:solidFill>
                <a:effectLst/>
              </a:rPr>
              <a:t>(</a:t>
            </a:r>
            <a:r>
              <a:rPr lang="en-US" sz="1600" dirty="0">
                <a:solidFill>
                  <a:srgbClr val="6AAB73"/>
                </a:solidFill>
                <a:effectLst/>
              </a:rPr>
              <a:t>"Password must be at least 8 character security.</a:t>
            </a:r>
            <a:r>
              <a:rPr lang="en-US" sz="1600" dirty="0">
                <a:solidFill>
                  <a:srgbClr val="CF8E6D"/>
                </a:solidFill>
                <a:effectLst/>
              </a:rPr>
              <a:t>\n</a:t>
            </a:r>
            <a:r>
              <a:rPr lang="en-US" sz="1600" dirty="0">
                <a:solidFill>
                  <a:srgbClr val="6AAB73"/>
                </a:solidFill>
                <a:effectLst/>
              </a:rPr>
              <a:t>"</a:t>
            </a:r>
            <a:r>
              <a:rPr lang="en-US" sz="1600" dirty="0">
                <a:solidFill>
                  <a:srgbClr val="BCBEC4"/>
                </a:solidFill>
                <a:effectLst/>
              </a:rPr>
              <a:t>)</a:t>
            </a:r>
            <a:br>
              <a:rPr lang="en-US" sz="1600" dirty="0">
                <a:solidFill>
                  <a:srgbClr val="BCBEC4"/>
                </a:solidFill>
                <a:effectLst/>
              </a:rPr>
            </a:br>
            <a:r>
              <a:rPr lang="en-US" sz="1600" dirty="0">
                <a:solidFill>
                  <a:srgbClr val="BCBEC4"/>
                </a:solidFill>
                <a:effectLst/>
              </a:rPr>
              <a:t>    printable = </a:t>
            </a:r>
            <a:r>
              <a:rPr lang="en-US" sz="1600" dirty="0">
                <a:solidFill>
                  <a:srgbClr val="6AAB73"/>
                </a:solidFill>
                <a:effectLst/>
              </a:rPr>
              <a:t>f'</a:t>
            </a:r>
            <a:r>
              <a:rPr lang="en-US" sz="1600" dirty="0">
                <a:solidFill>
                  <a:srgbClr val="CF8E6D"/>
                </a:solidFill>
                <a:effectLst/>
              </a:rPr>
              <a:t>{</a:t>
            </a:r>
            <a:r>
              <a:rPr lang="en-US" sz="1600" dirty="0">
                <a:solidFill>
                  <a:srgbClr val="BCBEC4"/>
                </a:solidFill>
                <a:effectLst/>
              </a:rPr>
              <a:t>LETTERS</a:t>
            </a:r>
            <a:r>
              <a:rPr lang="en-US" sz="1600" dirty="0">
                <a:solidFill>
                  <a:srgbClr val="CF8E6D"/>
                </a:solidFill>
                <a:effectLst/>
              </a:rPr>
              <a:t>}{</a:t>
            </a:r>
            <a:r>
              <a:rPr lang="en-US" sz="1600" dirty="0">
                <a:solidFill>
                  <a:srgbClr val="BCBEC4"/>
                </a:solidFill>
                <a:effectLst/>
              </a:rPr>
              <a:t>NUMBERS</a:t>
            </a:r>
            <a:r>
              <a:rPr lang="en-US" sz="1600" dirty="0">
                <a:solidFill>
                  <a:srgbClr val="CF8E6D"/>
                </a:solidFill>
                <a:effectLst/>
              </a:rPr>
              <a:t>}{</a:t>
            </a:r>
            <a:r>
              <a:rPr lang="en-US" sz="1600" dirty="0">
                <a:solidFill>
                  <a:srgbClr val="BCBEC4"/>
                </a:solidFill>
                <a:effectLst/>
              </a:rPr>
              <a:t>PUNCTUATION</a:t>
            </a:r>
            <a:r>
              <a:rPr lang="en-US" sz="1600" dirty="0">
                <a:solidFill>
                  <a:srgbClr val="CF8E6D"/>
                </a:solidFill>
                <a:effectLst/>
              </a:rPr>
              <a:t>}</a:t>
            </a:r>
            <a:r>
              <a:rPr lang="en-US" sz="1600" dirty="0">
                <a:solidFill>
                  <a:srgbClr val="6AAB73"/>
                </a:solidFill>
                <a:effectLst/>
              </a:rPr>
              <a:t>'</a:t>
            </a:r>
            <a:br>
              <a:rPr lang="en-US" sz="1600" dirty="0">
                <a:solidFill>
                  <a:srgbClr val="6AAB73"/>
                </a:solidFill>
                <a:effectLst/>
              </a:rPr>
            </a:br>
            <a:r>
              <a:rPr lang="en-US" sz="1600" dirty="0">
                <a:solidFill>
                  <a:srgbClr val="6AAB73"/>
                </a:solidFill>
                <a:effectLst/>
              </a:rPr>
              <a:t>    </a:t>
            </a:r>
            <a:r>
              <a:rPr lang="en-US" sz="1600" dirty="0">
                <a:solidFill>
                  <a:srgbClr val="BCBEC4"/>
                </a:solidFill>
                <a:effectLst/>
              </a:rPr>
              <a:t>printable = </a:t>
            </a:r>
            <a:r>
              <a:rPr lang="en-US" sz="1600" dirty="0">
                <a:solidFill>
                  <a:srgbClr val="8888C6"/>
                </a:solidFill>
                <a:effectLst/>
              </a:rPr>
              <a:t>list</a:t>
            </a:r>
            <a:r>
              <a:rPr lang="en-US" sz="1600" dirty="0">
                <a:solidFill>
                  <a:srgbClr val="BCBEC4"/>
                </a:solidFill>
                <a:effectLst/>
              </a:rPr>
              <a:t>(printable)</a:t>
            </a:r>
            <a:br>
              <a:rPr lang="en-US" sz="1600" dirty="0">
                <a:solidFill>
                  <a:srgbClr val="BCBEC4"/>
                </a:solidFill>
                <a:effectLst/>
              </a:rPr>
            </a:br>
            <a:r>
              <a:rPr lang="en-US" sz="1600" dirty="0">
                <a:solidFill>
                  <a:srgbClr val="BCBEC4"/>
                </a:solidFill>
                <a:effectLst/>
              </a:rPr>
              <a:t>    </a:t>
            </a:r>
            <a:r>
              <a:rPr lang="en-US" sz="1600" dirty="0" err="1">
                <a:solidFill>
                  <a:srgbClr val="BCBEC4"/>
                </a:solidFill>
                <a:effectLst/>
              </a:rPr>
              <a:t>random.shuffle</a:t>
            </a:r>
            <a:r>
              <a:rPr lang="en-US" sz="1600" dirty="0">
                <a:solidFill>
                  <a:srgbClr val="BCBEC4"/>
                </a:solidFill>
                <a:effectLst/>
              </a:rPr>
              <a:t>(printable)</a:t>
            </a:r>
            <a:br>
              <a:rPr lang="en-US" sz="1600" dirty="0">
                <a:solidFill>
                  <a:srgbClr val="BCBEC4"/>
                </a:solidFill>
                <a:effectLst/>
              </a:rPr>
            </a:br>
            <a:r>
              <a:rPr lang="en-US" sz="1600" dirty="0">
                <a:solidFill>
                  <a:srgbClr val="BCBEC4"/>
                </a:solidFill>
                <a:effectLst/>
              </a:rPr>
              <a:t>    </a:t>
            </a:r>
            <a:r>
              <a:rPr lang="en-US" sz="1600" dirty="0" err="1">
                <a:solidFill>
                  <a:srgbClr val="BCBEC4"/>
                </a:solidFill>
                <a:effectLst/>
              </a:rPr>
              <a:t>random_password</a:t>
            </a:r>
            <a:r>
              <a:rPr lang="en-US" sz="1600" dirty="0">
                <a:solidFill>
                  <a:srgbClr val="BCBEC4"/>
                </a:solidFill>
                <a:effectLst/>
              </a:rPr>
              <a:t> = </a:t>
            </a:r>
            <a:r>
              <a:rPr lang="en-US" sz="1600" dirty="0">
                <a:solidFill>
                  <a:srgbClr val="6AAB73"/>
                </a:solidFill>
                <a:effectLst/>
              </a:rPr>
              <a:t>''</a:t>
            </a:r>
            <a:r>
              <a:rPr lang="en-US" sz="1600" dirty="0">
                <a:solidFill>
                  <a:srgbClr val="BCBEC4"/>
                </a:solidFill>
                <a:effectLst/>
              </a:rPr>
              <a:t>.join(</a:t>
            </a:r>
            <a:r>
              <a:rPr lang="en-US" sz="1600" dirty="0" err="1">
                <a:solidFill>
                  <a:srgbClr val="BCBEC4"/>
                </a:solidFill>
                <a:effectLst/>
              </a:rPr>
              <a:t>random.choices</a:t>
            </a:r>
            <a:r>
              <a:rPr lang="en-US" sz="1600" dirty="0">
                <a:solidFill>
                  <a:srgbClr val="BCBEC4"/>
                </a:solidFill>
                <a:effectLst/>
              </a:rPr>
              <a:t>(printable, </a:t>
            </a:r>
            <a:r>
              <a:rPr lang="en-US" sz="1600" dirty="0">
                <a:solidFill>
                  <a:srgbClr val="AA4926"/>
                </a:solidFill>
                <a:effectLst/>
              </a:rPr>
              <a:t>k</a:t>
            </a:r>
            <a:r>
              <a:rPr lang="en-US" sz="1600" dirty="0">
                <a:solidFill>
                  <a:srgbClr val="BCBEC4"/>
                </a:solidFill>
                <a:effectLst/>
              </a:rPr>
              <a:t>=</a:t>
            </a:r>
            <a:r>
              <a:rPr lang="en-US" sz="1600" dirty="0" err="1">
                <a:solidFill>
                  <a:srgbClr val="BCBEC4"/>
                </a:solidFill>
                <a:effectLst/>
              </a:rPr>
              <a:t>password_length</a:t>
            </a:r>
            <a:r>
              <a:rPr lang="en-US" sz="1600" dirty="0">
                <a:solidFill>
                  <a:srgbClr val="BCBEC4"/>
                </a:solidFill>
                <a:effectLst/>
              </a:rPr>
              <a:t>))</a:t>
            </a:r>
            <a:br>
              <a:rPr lang="en-US" sz="1600" dirty="0">
                <a:solidFill>
                  <a:srgbClr val="BCBEC4"/>
                </a:solidFill>
                <a:effectLst/>
              </a:rPr>
            </a:br>
            <a:r>
              <a:rPr lang="en-US" sz="1600" dirty="0">
                <a:solidFill>
                  <a:srgbClr val="BCBEC4"/>
                </a:solidFill>
                <a:effectLst/>
              </a:rPr>
              <a:t>    </a:t>
            </a:r>
            <a:r>
              <a:rPr lang="en-US" sz="1600" dirty="0">
                <a:solidFill>
                  <a:srgbClr val="CF8E6D"/>
                </a:solidFill>
                <a:effectLst/>
              </a:rPr>
              <a:t>return </a:t>
            </a:r>
            <a:r>
              <a:rPr lang="en-US" sz="1600" dirty="0" err="1">
                <a:solidFill>
                  <a:srgbClr val="BCBEC4"/>
                </a:solidFill>
                <a:effectLst/>
              </a:rPr>
              <a:t>random_password</a:t>
            </a:r>
            <a:br>
              <a:rPr lang="en-US" sz="1600" dirty="0">
                <a:solidFill>
                  <a:srgbClr val="BCBEC4"/>
                </a:solidFill>
                <a:effectLst/>
              </a:rPr>
            </a:br>
            <a:endParaRPr lang="en-US" sz="1600" dirty="0">
              <a:solidFill>
                <a:srgbClr val="BCBEC4"/>
              </a:solidFill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endParaRPr lang="en-KR" sz="1100" dirty="0"/>
          </a:p>
        </p:txBody>
      </p:sp>
    </p:spTree>
    <p:extLst>
      <p:ext uri="{BB962C8B-B14F-4D97-AF65-F5344CB8AC3E}">
        <p14:creationId xmlns:p14="http://schemas.microsoft.com/office/powerpoint/2010/main" val="1756878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A6E9-39B5-A08C-00CE-FEE1898F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3. Implemention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09672-9013-FE77-CB0A-B2658D4AA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7" y="1825625"/>
            <a:ext cx="10735733" cy="4439708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CF8E6D"/>
                </a:solidFill>
                <a:effectLst/>
              </a:rPr>
              <a:t>def </a:t>
            </a:r>
            <a:r>
              <a:rPr lang="en-US" sz="1600" dirty="0" err="1">
                <a:solidFill>
                  <a:srgbClr val="56A8F5"/>
                </a:solidFill>
                <a:effectLst/>
              </a:rPr>
              <a:t>password_generator_custom</a:t>
            </a:r>
            <a:r>
              <a:rPr lang="en-US" sz="1600" dirty="0">
                <a:solidFill>
                  <a:srgbClr val="BCBEC4"/>
                </a:solidFill>
                <a:effectLst/>
              </a:rPr>
              <a:t>(</a:t>
            </a:r>
            <a:r>
              <a:rPr lang="en-US" sz="1600" dirty="0" err="1">
                <a:solidFill>
                  <a:srgbClr val="BCBEC4"/>
                </a:solidFill>
                <a:effectLst/>
              </a:rPr>
              <a:t>n_letters</a:t>
            </a:r>
            <a:r>
              <a:rPr lang="en-US" sz="1600" dirty="0">
                <a:solidFill>
                  <a:srgbClr val="BCBEC4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BCBEC4"/>
                </a:solidFill>
                <a:effectLst/>
              </a:rPr>
              <a:t>n_numbers</a:t>
            </a:r>
            <a:r>
              <a:rPr lang="en-US" sz="1600" dirty="0">
                <a:solidFill>
                  <a:srgbClr val="BCBEC4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BCBEC4"/>
                </a:solidFill>
                <a:effectLst/>
              </a:rPr>
              <a:t>n_punctuation</a:t>
            </a:r>
            <a:r>
              <a:rPr lang="en-US" sz="1600" dirty="0">
                <a:solidFill>
                  <a:srgbClr val="BCBEC4"/>
                </a:solidFill>
                <a:effectLst/>
              </a:rPr>
              <a:t>):</a:t>
            </a:r>
            <a:br>
              <a:rPr lang="en-US" sz="1600" dirty="0">
                <a:solidFill>
                  <a:srgbClr val="BCBEC4"/>
                </a:solidFill>
                <a:effectLst/>
              </a:rPr>
            </a:br>
            <a:r>
              <a:rPr lang="en-US" sz="1600" dirty="0">
                <a:solidFill>
                  <a:srgbClr val="BCBEC4"/>
                </a:solidFill>
                <a:effectLst/>
              </a:rPr>
              <a:t>    </a:t>
            </a:r>
            <a:r>
              <a:rPr lang="en-US" sz="1600" dirty="0" err="1">
                <a:solidFill>
                  <a:srgbClr val="BCBEC4"/>
                </a:solidFill>
                <a:effectLst/>
              </a:rPr>
              <a:t>total_lenght</a:t>
            </a:r>
            <a:r>
              <a:rPr lang="en-US" sz="1600" dirty="0">
                <a:solidFill>
                  <a:srgbClr val="BCBEC4"/>
                </a:solidFill>
                <a:effectLst/>
              </a:rPr>
              <a:t> = </a:t>
            </a:r>
            <a:r>
              <a:rPr lang="en-US" sz="1600" dirty="0" err="1">
                <a:solidFill>
                  <a:srgbClr val="BCBEC4"/>
                </a:solidFill>
                <a:effectLst/>
              </a:rPr>
              <a:t>n_letters</a:t>
            </a:r>
            <a:r>
              <a:rPr lang="en-US" sz="1600" dirty="0">
                <a:solidFill>
                  <a:srgbClr val="BCBEC4"/>
                </a:solidFill>
                <a:effectLst/>
              </a:rPr>
              <a:t> + </a:t>
            </a:r>
            <a:r>
              <a:rPr lang="en-US" sz="1600" dirty="0" err="1">
                <a:solidFill>
                  <a:srgbClr val="BCBEC4"/>
                </a:solidFill>
                <a:effectLst/>
              </a:rPr>
              <a:t>n_numbers</a:t>
            </a:r>
            <a:r>
              <a:rPr lang="en-US" sz="1600" dirty="0">
                <a:solidFill>
                  <a:srgbClr val="BCBEC4"/>
                </a:solidFill>
                <a:effectLst/>
              </a:rPr>
              <a:t> + </a:t>
            </a:r>
            <a:r>
              <a:rPr lang="en-US" sz="1600" dirty="0" err="1">
                <a:solidFill>
                  <a:srgbClr val="BCBEC4"/>
                </a:solidFill>
                <a:effectLst/>
              </a:rPr>
              <a:t>n_punctuation</a:t>
            </a:r>
            <a:br>
              <a:rPr lang="en-US" sz="1600" dirty="0">
                <a:solidFill>
                  <a:srgbClr val="BCBEC4"/>
                </a:solidFill>
                <a:effectLst/>
              </a:rPr>
            </a:br>
            <a:r>
              <a:rPr lang="en-US" sz="1600" dirty="0">
                <a:solidFill>
                  <a:srgbClr val="BCBEC4"/>
                </a:solidFill>
                <a:effectLst/>
              </a:rPr>
              <a:t>    </a:t>
            </a:r>
            <a:r>
              <a:rPr lang="en-US" sz="1600" dirty="0">
                <a:solidFill>
                  <a:srgbClr val="CF8E6D"/>
                </a:solidFill>
                <a:effectLst/>
              </a:rPr>
              <a:t>if </a:t>
            </a:r>
            <a:r>
              <a:rPr lang="en-US" sz="1600" dirty="0" err="1">
                <a:solidFill>
                  <a:srgbClr val="BCBEC4"/>
                </a:solidFill>
                <a:effectLst/>
              </a:rPr>
              <a:t>total_lenght</a:t>
            </a:r>
            <a:r>
              <a:rPr lang="en-US" sz="1600" dirty="0">
                <a:solidFill>
                  <a:srgbClr val="BCBEC4"/>
                </a:solidFill>
                <a:effectLst/>
              </a:rPr>
              <a:t> &lt; </a:t>
            </a:r>
            <a:r>
              <a:rPr lang="en-US" sz="1600" dirty="0">
                <a:solidFill>
                  <a:srgbClr val="2AACB8"/>
                </a:solidFill>
                <a:effectLst/>
              </a:rPr>
              <a:t>8</a:t>
            </a:r>
            <a:r>
              <a:rPr lang="en-US" sz="1600" dirty="0">
                <a:solidFill>
                  <a:srgbClr val="BCBEC4"/>
                </a:solidFill>
                <a:effectLst/>
              </a:rPr>
              <a:t>:</a:t>
            </a:r>
            <a:br>
              <a:rPr lang="en-US" sz="1600" dirty="0">
                <a:solidFill>
                  <a:srgbClr val="BCBEC4"/>
                </a:solidFill>
                <a:effectLst/>
              </a:rPr>
            </a:br>
            <a:r>
              <a:rPr lang="en-US" sz="1600" dirty="0">
                <a:solidFill>
                  <a:srgbClr val="BCBEC4"/>
                </a:solidFill>
                <a:effectLst/>
              </a:rPr>
              <a:t>        </a:t>
            </a:r>
            <a:r>
              <a:rPr lang="en-US" sz="1600" dirty="0">
                <a:solidFill>
                  <a:srgbClr val="CF8E6D"/>
                </a:solidFill>
                <a:effectLst/>
              </a:rPr>
              <a:t>raise </a:t>
            </a:r>
            <a:r>
              <a:rPr lang="en-US" sz="1600" dirty="0" err="1">
                <a:solidFill>
                  <a:srgbClr val="8888C6"/>
                </a:solidFill>
                <a:effectLst/>
              </a:rPr>
              <a:t>ValueError</a:t>
            </a:r>
            <a:r>
              <a:rPr lang="en-US" sz="1600" dirty="0">
                <a:solidFill>
                  <a:srgbClr val="BCBEC4"/>
                </a:solidFill>
                <a:effectLst/>
              </a:rPr>
              <a:t>(</a:t>
            </a:r>
            <a:r>
              <a:rPr lang="en-US" sz="1600" dirty="0">
                <a:solidFill>
                  <a:srgbClr val="6AAB73"/>
                </a:solidFill>
                <a:effectLst/>
              </a:rPr>
              <a:t>"Password must be at least 8 character security.</a:t>
            </a:r>
            <a:r>
              <a:rPr lang="en-US" sz="1600" dirty="0">
                <a:solidFill>
                  <a:srgbClr val="CF8E6D"/>
                </a:solidFill>
                <a:effectLst/>
              </a:rPr>
              <a:t>\n</a:t>
            </a:r>
            <a:r>
              <a:rPr lang="en-US" sz="1600" dirty="0">
                <a:solidFill>
                  <a:srgbClr val="6AAB73"/>
                </a:solidFill>
                <a:effectLst/>
              </a:rPr>
              <a:t>"</a:t>
            </a:r>
            <a:r>
              <a:rPr lang="en-US" sz="1600" dirty="0">
                <a:solidFill>
                  <a:srgbClr val="BCBEC4"/>
                </a:solidFill>
                <a:effectLst/>
              </a:rPr>
              <a:t>)</a:t>
            </a:r>
            <a:br>
              <a:rPr lang="en-US" sz="1600" dirty="0">
                <a:solidFill>
                  <a:srgbClr val="BCBEC4"/>
                </a:solidFill>
                <a:effectLst/>
              </a:rPr>
            </a:br>
            <a:r>
              <a:rPr lang="en-US" sz="1600" dirty="0">
                <a:solidFill>
                  <a:srgbClr val="BCBEC4"/>
                </a:solidFill>
                <a:effectLst/>
              </a:rPr>
              <a:t>    </a:t>
            </a:r>
            <a:r>
              <a:rPr lang="en-US" sz="1600" dirty="0" err="1">
                <a:solidFill>
                  <a:srgbClr val="BCBEC4"/>
                </a:solidFill>
                <a:effectLst/>
              </a:rPr>
              <a:t>letters_part</a:t>
            </a:r>
            <a:r>
              <a:rPr lang="en-US" sz="1600" dirty="0">
                <a:solidFill>
                  <a:srgbClr val="BCBEC4"/>
                </a:solidFill>
                <a:effectLst/>
              </a:rPr>
              <a:t> = </a:t>
            </a:r>
            <a:r>
              <a:rPr lang="en-US" sz="1600" dirty="0" err="1">
                <a:solidFill>
                  <a:srgbClr val="BCBEC4"/>
                </a:solidFill>
                <a:effectLst/>
              </a:rPr>
              <a:t>random.choices</a:t>
            </a:r>
            <a:r>
              <a:rPr lang="en-US" sz="1600" dirty="0">
                <a:solidFill>
                  <a:srgbClr val="BCBEC4"/>
                </a:solidFill>
                <a:effectLst/>
              </a:rPr>
              <a:t>(LETTERS, </a:t>
            </a:r>
            <a:r>
              <a:rPr lang="en-US" sz="1600" dirty="0">
                <a:solidFill>
                  <a:srgbClr val="AA4926"/>
                </a:solidFill>
                <a:effectLst/>
              </a:rPr>
              <a:t>k</a:t>
            </a:r>
            <a:r>
              <a:rPr lang="en-US" sz="1600" dirty="0">
                <a:solidFill>
                  <a:srgbClr val="BCBEC4"/>
                </a:solidFill>
                <a:effectLst/>
              </a:rPr>
              <a:t>=</a:t>
            </a:r>
            <a:r>
              <a:rPr lang="en-US" sz="1600" dirty="0" err="1">
                <a:solidFill>
                  <a:srgbClr val="BCBEC4"/>
                </a:solidFill>
                <a:effectLst/>
              </a:rPr>
              <a:t>n_letters</a:t>
            </a:r>
            <a:r>
              <a:rPr lang="en-US" sz="1600" dirty="0">
                <a:solidFill>
                  <a:srgbClr val="BCBEC4"/>
                </a:solidFill>
                <a:effectLst/>
              </a:rPr>
              <a:t>)</a:t>
            </a:r>
            <a:br>
              <a:rPr lang="en-US" sz="1600" dirty="0">
                <a:solidFill>
                  <a:srgbClr val="BCBEC4"/>
                </a:solidFill>
                <a:effectLst/>
              </a:rPr>
            </a:br>
            <a:r>
              <a:rPr lang="en-US" sz="1600" dirty="0">
                <a:solidFill>
                  <a:srgbClr val="BCBEC4"/>
                </a:solidFill>
                <a:effectLst/>
              </a:rPr>
              <a:t>    </a:t>
            </a:r>
            <a:r>
              <a:rPr lang="en-US" sz="1600" dirty="0" err="1">
                <a:solidFill>
                  <a:srgbClr val="BCBEC4"/>
                </a:solidFill>
                <a:effectLst/>
              </a:rPr>
              <a:t>numbers_part</a:t>
            </a:r>
            <a:r>
              <a:rPr lang="en-US" sz="1600" dirty="0">
                <a:solidFill>
                  <a:srgbClr val="BCBEC4"/>
                </a:solidFill>
                <a:effectLst/>
              </a:rPr>
              <a:t> = </a:t>
            </a:r>
            <a:r>
              <a:rPr lang="en-US" sz="1600" dirty="0" err="1">
                <a:solidFill>
                  <a:srgbClr val="BCBEC4"/>
                </a:solidFill>
                <a:effectLst/>
              </a:rPr>
              <a:t>random.choices</a:t>
            </a:r>
            <a:r>
              <a:rPr lang="en-US" sz="1600" dirty="0">
                <a:solidFill>
                  <a:srgbClr val="BCBEC4"/>
                </a:solidFill>
                <a:effectLst/>
              </a:rPr>
              <a:t>(NUMBERS, </a:t>
            </a:r>
            <a:r>
              <a:rPr lang="en-US" sz="1600" dirty="0">
                <a:solidFill>
                  <a:srgbClr val="AA4926"/>
                </a:solidFill>
                <a:effectLst/>
              </a:rPr>
              <a:t>k</a:t>
            </a:r>
            <a:r>
              <a:rPr lang="en-US" sz="1600" dirty="0">
                <a:solidFill>
                  <a:srgbClr val="BCBEC4"/>
                </a:solidFill>
                <a:effectLst/>
              </a:rPr>
              <a:t>=</a:t>
            </a:r>
            <a:r>
              <a:rPr lang="en-US" sz="1600" dirty="0" err="1">
                <a:solidFill>
                  <a:srgbClr val="BCBEC4"/>
                </a:solidFill>
                <a:effectLst/>
              </a:rPr>
              <a:t>n_numbers</a:t>
            </a:r>
            <a:r>
              <a:rPr lang="en-US" sz="1600" dirty="0">
                <a:solidFill>
                  <a:srgbClr val="BCBEC4"/>
                </a:solidFill>
                <a:effectLst/>
              </a:rPr>
              <a:t>)</a:t>
            </a:r>
            <a:br>
              <a:rPr lang="en-US" sz="1600" dirty="0">
                <a:solidFill>
                  <a:srgbClr val="BCBEC4"/>
                </a:solidFill>
                <a:effectLst/>
              </a:rPr>
            </a:br>
            <a:r>
              <a:rPr lang="en-US" sz="1600" dirty="0">
                <a:solidFill>
                  <a:srgbClr val="BCBEC4"/>
                </a:solidFill>
                <a:effectLst/>
              </a:rPr>
              <a:t>    </a:t>
            </a:r>
            <a:r>
              <a:rPr lang="en-US" sz="1600" dirty="0" err="1">
                <a:solidFill>
                  <a:srgbClr val="BCBEC4"/>
                </a:solidFill>
                <a:effectLst/>
              </a:rPr>
              <a:t>punctuation_part</a:t>
            </a:r>
            <a:r>
              <a:rPr lang="en-US" sz="1600" dirty="0">
                <a:solidFill>
                  <a:srgbClr val="BCBEC4"/>
                </a:solidFill>
                <a:effectLst/>
              </a:rPr>
              <a:t> = </a:t>
            </a:r>
            <a:r>
              <a:rPr lang="en-US" sz="1600" dirty="0" err="1">
                <a:solidFill>
                  <a:srgbClr val="BCBEC4"/>
                </a:solidFill>
                <a:effectLst/>
              </a:rPr>
              <a:t>random.choices</a:t>
            </a:r>
            <a:r>
              <a:rPr lang="en-US" sz="1600" dirty="0">
                <a:solidFill>
                  <a:srgbClr val="BCBEC4"/>
                </a:solidFill>
                <a:effectLst/>
              </a:rPr>
              <a:t>(PUNCTUATION, </a:t>
            </a:r>
            <a:r>
              <a:rPr lang="en-US" sz="1600" dirty="0">
                <a:solidFill>
                  <a:srgbClr val="AA4926"/>
                </a:solidFill>
                <a:effectLst/>
              </a:rPr>
              <a:t>k</a:t>
            </a:r>
            <a:r>
              <a:rPr lang="en-US" sz="1600" dirty="0">
                <a:solidFill>
                  <a:srgbClr val="BCBEC4"/>
                </a:solidFill>
                <a:effectLst/>
              </a:rPr>
              <a:t>=</a:t>
            </a:r>
            <a:r>
              <a:rPr lang="en-US" sz="1600" dirty="0" err="1">
                <a:solidFill>
                  <a:srgbClr val="BCBEC4"/>
                </a:solidFill>
                <a:effectLst/>
              </a:rPr>
              <a:t>n_punctuation</a:t>
            </a:r>
            <a:r>
              <a:rPr lang="en-US" sz="1600" dirty="0">
                <a:solidFill>
                  <a:srgbClr val="BCBEC4"/>
                </a:solidFill>
                <a:effectLst/>
              </a:rPr>
              <a:t>)</a:t>
            </a:r>
            <a:br>
              <a:rPr lang="en-US" sz="1600" dirty="0">
                <a:solidFill>
                  <a:srgbClr val="BCBEC4"/>
                </a:solidFill>
                <a:effectLst/>
              </a:rPr>
            </a:br>
            <a:br>
              <a:rPr lang="en-US" sz="1600" dirty="0">
                <a:solidFill>
                  <a:srgbClr val="BCBEC4"/>
                </a:solidFill>
                <a:effectLst/>
              </a:rPr>
            </a:br>
            <a:r>
              <a:rPr lang="en-US" sz="1600" dirty="0">
                <a:solidFill>
                  <a:srgbClr val="BCBEC4"/>
                </a:solidFill>
                <a:effectLst/>
              </a:rPr>
              <a:t>    </a:t>
            </a:r>
            <a:r>
              <a:rPr lang="en-US" sz="1600" dirty="0" err="1">
                <a:solidFill>
                  <a:srgbClr val="BCBEC4"/>
                </a:solidFill>
                <a:effectLst/>
              </a:rPr>
              <a:t>total_password</a:t>
            </a:r>
            <a:r>
              <a:rPr lang="en-US" sz="1600" dirty="0">
                <a:solidFill>
                  <a:srgbClr val="BCBEC4"/>
                </a:solidFill>
                <a:effectLst/>
              </a:rPr>
              <a:t> = </a:t>
            </a:r>
            <a:r>
              <a:rPr lang="en-US" sz="1600" dirty="0" err="1">
                <a:solidFill>
                  <a:srgbClr val="BCBEC4"/>
                </a:solidFill>
                <a:effectLst/>
              </a:rPr>
              <a:t>letters_part</a:t>
            </a:r>
            <a:r>
              <a:rPr lang="en-US" sz="1600" dirty="0">
                <a:solidFill>
                  <a:srgbClr val="BCBEC4"/>
                </a:solidFill>
                <a:effectLst/>
              </a:rPr>
              <a:t> + </a:t>
            </a:r>
            <a:r>
              <a:rPr lang="en-US" sz="1600" dirty="0" err="1">
                <a:solidFill>
                  <a:srgbClr val="BCBEC4"/>
                </a:solidFill>
                <a:effectLst/>
              </a:rPr>
              <a:t>numbers_part</a:t>
            </a:r>
            <a:r>
              <a:rPr lang="en-US" sz="1600" dirty="0">
                <a:solidFill>
                  <a:srgbClr val="BCBEC4"/>
                </a:solidFill>
                <a:effectLst/>
              </a:rPr>
              <a:t> + </a:t>
            </a:r>
            <a:r>
              <a:rPr lang="en-US" sz="1600" dirty="0" err="1">
                <a:solidFill>
                  <a:srgbClr val="BCBEC4"/>
                </a:solidFill>
                <a:effectLst/>
              </a:rPr>
              <a:t>punctuation_part</a:t>
            </a:r>
            <a:br>
              <a:rPr lang="en-US" sz="1600" dirty="0">
                <a:solidFill>
                  <a:srgbClr val="BCBEC4"/>
                </a:solidFill>
                <a:effectLst/>
              </a:rPr>
            </a:br>
            <a:r>
              <a:rPr lang="en-US" sz="1600" dirty="0">
                <a:solidFill>
                  <a:srgbClr val="BCBEC4"/>
                </a:solidFill>
                <a:effectLst/>
              </a:rPr>
              <a:t>    </a:t>
            </a:r>
            <a:r>
              <a:rPr lang="en-US" sz="1600" dirty="0" err="1">
                <a:solidFill>
                  <a:srgbClr val="BCBEC4"/>
                </a:solidFill>
                <a:effectLst/>
              </a:rPr>
              <a:t>random.shuffle</a:t>
            </a:r>
            <a:r>
              <a:rPr lang="en-US" sz="1600" dirty="0">
                <a:solidFill>
                  <a:srgbClr val="BCBEC4"/>
                </a:solidFill>
                <a:effectLst/>
              </a:rPr>
              <a:t>(</a:t>
            </a:r>
            <a:r>
              <a:rPr lang="en-US" sz="1600" dirty="0" err="1">
                <a:solidFill>
                  <a:srgbClr val="BCBEC4"/>
                </a:solidFill>
                <a:effectLst/>
              </a:rPr>
              <a:t>total_password</a:t>
            </a:r>
            <a:r>
              <a:rPr lang="en-US" sz="1600" dirty="0">
                <a:solidFill>
                  <a:srgbClr val="BCBEC4"/>
                </a:solidFill>
                <a:effectLst/>
              </a:rPr>
              <a:t>)</a:t>
            </a:r>
            <a:br>
              <a:rPr lang="en-US" sz="1600" dirty="0">
                <a:solidFill>
                  <a:srgbClr val="BCBEC4"/>
                </a:solidFill>
                <a:effectLst/>
              </a:rPr>
            </a:br>
            <a:br>
              <a:rPr lang="en-US" sz="1600" dirty="0">
                <a:solidFill>
                  <a:srgbClr val="BCBEC4"/>
                </a:solidFill>
                <a:effectLst/>
              </a:rPr>
            </a:br>
            <a:r>
              <a:rPr lang="en-US" sz="1600" dirty="0">
                <a:solidFill>
                  <a:srgbClr val="BCBEC4"/>
                </a:solidFill>
                <a:effectLst/>
              </a:rPr>
              <a:t>    </a:t>
            </a:r>
            <a:r>
              <a:rPr lang="en-US" sz="1600" dirty="0">
                <a:solidFill>
                  <a:srgbClr val="CF8E6D"/>
                </a:solidFill>
                <a:effectLst/>
              </a:rPr>
              <a:t>return </a:t>
            </a:r>
            <a:r>
              <a:rPr lang="en-US" sz="1600" dirty="0">
                <a:solidFill>
                  <a:srgbClr val="6AAB73"/>
                </a:solidFill>
                <a:effectLst/>
              </a:rPr>
              <a:t>''</a:t>
            </a:r>
            <a:r>
              <a:rPr lang="en-US" sz="1600" dirty="0">
                <a:solidFill>
                  <a:srgbClr val="BCBEC4"/>
                </a:solidFill>
                <a:effectLst/>
              </a:rPr>
              <a:t>.join(</a:t>
            </a:r>
            <a:r>
              <a:rPr lang="en-US" sz="1600" dirty="0" err="1">
                <a:solidFill>
                  <a:srgbClr val="BCBEC4"/>
                </a:solidFill>
                <a:effectLst/>
              </a:rPr>
              <a:t>total_password</a:t>
            </a:r>
            <a:r>
              <a:rPr lang="en-US" sz="1600" dirty="0">
                <a:solidFill>
                  <a:srgbClr val="BCBEC4"/>
                </a:solidFill>
                <a:effectLst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vi-VN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vi-VN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KR" sz="1000" dirty="0"/>
          </a:p>
        </p:txBody>
      </p:sp>
    </p:spTree>
    <p:extLst>
      <p:ext uri="{BB962C8B-B14F-4D97-AF65-F5344CB8AC3E}">
        <p14:creationId xmlns:p14="http://schemas.microsoft.com/office/powerpoint/2010/main" val="423949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636D-7480-0743-3A4C-34057FDEA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3. Implemention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699D9-ECE5-53A8-7F5B-63753E015E6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CF8E6D"/>
                </a:solidFill>
                <a:effectLst/>
              </a:rPr>
              <a:t>def </a:t>
            </a:r>
            <a:r>
              <a:rPr lang="en-US" sz="1600" dirty="0">
                <a:solidFill>
                  <a:srgbClr val="56A8F5"/>
                </a:solidFill>
                <a:effectLst/>
              </a:rPr>
              <a:t>main</a:t>
            </a:r>
            <a:r>
              <a:rPr lang="en-US" sz="1600" dirty="0">
                <a:solidFill>
                  <a:srgbClr val="BCBEC4"/>
                </a:solidFill>
                <a:effectLst/>
              </a:rPr>
              <a:t>():</a:t>
            </a:r>
            <a:br>
              <a:rPr lang="en-US" sz="1600" dirty="0">
                <a:solidFill>
                  <a:srgbClr val="BCBEC4"/>
                </a:solidFill>
                <a:effectLst/>
              </a:rPr>
            </a:br>
            <a:r>
              <a:rPr lang="en-US" sz="1600" dirty="0">
                <a:solidFill>
                  <a:srgbClr val="BCBEC4"/>
                </a:solidFill>
                <a:effectLst/>
              </a:rPr>
              <a:t>    </a:t>
            </a:r>
            <a:r>
              <a:rPr lang="en-US" sz="1600" dirty="0">
                <a:solidFill>
                  <a:srgbClr val="8888C6"/>
                </a:solidFill>
                <a:effectLst/>
              </a:rPr>
              <a:t>print</a:t>
            </a:r>
            <a:r>
              <a:rPr lang="en-US" sz="1600" dirty="0">
                <a:solidFill>
                  <a:srgbClr val="BCBEC4"/>
                </a:solidFill>
                <a:effectLst/>
              </a:rPr>
              <a:t>(</a:t>
            </a:r>
            <a:r>
              <a:rPr lang="en-US" sz="1600" dirty="0">
                <a:solidFill>
                  <a:srgbClr val="6AAB73"/>
                </a:solidFill>
                <a:effectLst/>
              </a:rPr>
              <a:t>"=======Password Generator======="</a:t>
            </a:r>
            <a:r>
              <a:rPr lang="en-US" sz="1600" dirty="0">
                <a:solidFill>
                  <a:srgbClr val="BCBEC4"/>
                </a:solidFill>
                <a:effectLst/>
              </a:rPr>
              <a:t>)</a:t>
            </a:r>
            <a:br>
              <a:rPr lang="en-US" sz="1600" dirty="0">
                <a:solidFill>
                  <a:srgbClr val="BCBEC4"/>
                </a:solidFill>
                <a:effectLst/>
              </a:rPr>
            </a:br>
            <a:r>
              <a:rPr lang="en-US" sz="1600" dirty="0">
                <a:solidFill>
                  <a:srgbClr val="BCBEC4"/>
                </a:solidFill>
                <a:effectLst/>
              </a:rPr>
              <a:t>    </a:t>
            </a:r>
            <a:r>
              <a:rPr lang="en-US" sz="1600" dirty="0">
                <a:solidFill>
                  <a:srgbClr val="CF8E6D"/>
                </a:solidFill>
                <a:effectLst/>
              </a:rPr>
              <a:t>while True</a:t>
            </a:r>
            <a:r>
              <a:rPr lang="en-US" sz="1600" dirty="0">
                <a:solidFill>
                  <a:srgbClr val="BCBEC4"/>
                </a:solidFill>
                <a:effectLst/>
              </a:rPr>
              <a:t>:</a:t>
            </a:r>
            <a:br>
              <a:rPr lang="en-US" sz="1600" dirty="0">
                <a:solidFill>
                  <a:srgbClr val="BCBEC4"/>
                </a:solidFill>
                <a:effectLst/>
              </a:rPr>
            </a:br>
            <a:r>
              <a:rPr lang="en-US" sz="1600" dirty="0">
                <a:solidFill>
                  <a:srgbClr val="BCBEC4"/>
                </a:solidFill>
                <a:effectLst/>
              </a:rPr>
              <a:t>        </a:t>
            </a:r>
            <a:r>
              <a:rPr lang="en-US" sz="1600" dirty="0">
                <a:solidFill>
                  <a:srgbClr val="8888C6"/>
                </a:solidFill>
                <a:effectLst/>
              </a:rPr>
              <a:t>print</a:t>
            </a:r>
            <a:r>
              <a:rPr lang="en-US" sz="1600" dirty="0">
                <a:solidFill>
                  <a:srgbClr val="BCBEC4"/>
                </a:solidFill>
                <a:effectLst/>
              </a:rPr>
              <a:t>(</a:t>
            </a:r>
            <a:r>
              <a:rPr lang="en-US" sz="1600" dirty="0">
                <a:solidFill>
                  <a:srgbClr val="6AAB73"/>
                </a:solidFill>
                <a:effectLst/>
              </a:rPr>
              <a:t>"1.Password generator auto "</a:t>
            </a:r>
            <a:r>
              <a:rPr lang="en-US" sz="1600" dirty="0">
                <a:solidFill>
                  <a:srgbClr val="BCBEC4"/>
                </a:solidFill>
                <a:effectLst/>
              </a:rPr>
              <a:t>)</a:t>
            </a:r>
            <a:br>
              <a:rPr lang="en-US" sz="1600" dirty="0">
                <a:solidFill>
                  <a:srgbClr val="BCBEC4"/>
                </a:solidFill>
                <a:effectLst/>
              </a:rPr>
            </a:br>
            <a:r>
              <a:rPr lang="en-US" sz="1600" dirty="0">
                <a:solidFill>
                  <a:srgbClr val="BCBEC4"/>
                </a:solidFill>
                <a:effectLst/>
              </a:rPr>
              <a:t>        </a:t>
            </a:r>
            <a:r>
              <a:rPr lang="en-US" sz="1600" dirty="0">
                <a:solidFill>
                  <a:srgbClr val="8888C6"/>
                </a:solidFill>
                <a:effectLst/>
              </a:rPr>
              <a:t>print</a:t>
            </a:r>
            <a:r>
              <a:rPr lang="en-US" sz="1600" dirty="0">
                <a:solidFill>
                  <a:srgbClr val="BCBEC4"/>
                </a:solidFill>
                <a:effectLst/>
              </a:rPr>
              <a:t>(</a:t>
            </a:r>
            <a:r>
              <a:rPr lang="en-US" sz="1600" dirty="0">
                <a:solidFill>
                  <a:srgbClr val="6AAB73"/>
                </a:solidFill>
                <a:effectLst/>
              </a:rPr>
              <a:t>"2. Password generator custom "</a:t>
            </a:r>
            <a:r>
              <a:rPr lang="en-US" sz="1600" dirty="0">
                <a:solidFill>
                  <a:srgbClr val="BCBEC4"/>
                </a:solidFill>
                <a:effectLst/>
              </a:rPr>
              <a:t>)</a:t>
            </a:r>
            <a:br>
              <a:rPr lang="en-US" sz="1600" dirty="0">
                <a:solidFill>
                  <a:srgbClr val="BCBEC4"/>
                </a:solidFill>
                <a:effectLst/>
              </a:rPr>
            </a:br>
            <a:r>
              <a:rPr lang="en-US" sz="1600" dirty="0">
                <a:solidFill>
                  <a:srgbClr val="BCBEC4"/>
                </a:solidFill>
                <a:effectLst/>
              </a:rPr>
              <a:t>        choice = </a:t>
            </a:r>
            <a:r>
              <a:rPr lang="en-US" sz="1600" dirty="0">
                <a:solidFill>
                  <a:srgbClr val="8888C6"/>
                </a:solidFill>
                <a:effectLst/>
              </a:rPr>
              <a:t>input</a:t>
            </a:r>
            <a:r>
              <a:rPr lang="en-US" sz="1600" dirty="0">
                <a:solidFill>
                  <a:srgbClr val="BCBEC4"/>
                </a:solidFill>
                <a:effectLst/>
              </a:rPr>
              <a:t>(</a:t>
            </a:r>
            <a:r>
              <a:rPr lang="en-US" sz="1600" dirty="0">
                <a:solidFill>
                  <a:srgbClr val="6AAB73"/>
                </a:solidFill>
                <a:effectLst/>
              </a:rPr>
              <a:t>" Choose 1 or 2: "</a:t>
            </a:r>
            <a:r>
              <a:rPr lang="en-US" sz="1600" dirty="0">
                <a:solidFill>
                  <a:srgbClr val="BCBEC4"/>
                </a:solidFill>
                <a:effectLst/>
              </a:rPr>
              <a:t>)</a:t>
            </a:r>
            <a:br>
              <a:rPr lang="en-US" sz="1600" dirty="0">
                <a:solidFill>
                  <a:srgbClr val="BCBEC4"/>
                </a:solidFill>
                <a:effectLst/>
              </a:rPr>
            </a:br>
            <a:r>
              <a:rPr lang="en-US" sz="1600" dirty="0">
                <a:solidFill>
                  <a:srgbClr val="BCBEC4"/>
                </a:solidFill>
                <a:effectLst/>
              </a:rPr>
              <a:t>        </a:t>
            </a:r>
            <a:r>
              <a:rPr lang="en-US" sz="1600" dirty="0">
                <a:solidFill>
                  <a:srgbClr val="CF8E6D"/>
                </a:solidFill>
                <a:effectLst/>
              </a:rPr>
              <a:t>if </a:t>
            </a:r>
            <a:r>
              <a:rPr lang="en-US" sz="1600" dirty="0">
                <a:solidFill>
                  <a:srgbClr val="BCBEC4"/>
                </a:solidFill>
                <a:effectLst/>
              </a:rPr>
              <a:t>choice == </a:t>
            </a:r>
            <a:r>
              <a:rPr lang="en-US" sz="1600" dirty="0">
                <a:solidFill>
                  <a:srgbClr val="6AAB73"/>
                </a:solidFill>
                <a:effectLst/>
              </a:rPr>
              <a:t>"1"</a:t>
            </a:r>
            <a:r>
              <a:rPr lang="en-US" sz="1600" dirty="0">
                <a:solidFill>
                  <a:srgbClr val="BCBEC4"/>
                </a:solidFill>
                <a:effectLst/>
              </a:rPr>
              <a:t>:</a:t>
            </a:r>
            <a:br>
              <a:rPr lang="en-US" sz="1600" dirty="0">
                <a:solidFill>
                  <a:srgbClr val="BCBEC4"/>
                </a:solidFill>
                <a:effectLst/>
              </a:rPr>
            </a:br>
            <a:r>
              <a:rPr lang="en-US" sz="1600" dirty="0">
                <a:solidFill>
                  <a:srgbClr val="BCBEC4"/>
                </a:solidFill>
                <a:effectLst/>
              </a:rPr>
              <a:t>            </a:t>
            </a:r>
            <a:r>
              <a:rPr lang="en-US" sz="1600" dirty="0">
                <a:solidFill>
                  <a:srgbClr val="CF8E6D"/>
                </a:solidFill>
                <a:effectLst/>
              </a:rPr>
              <a:t>while True</a:t>
            </a:r>
            <a:r>
              <a:rPr lang="en-US" sz="1600" dirty="0">
                <a:solidFill>
                  <a:srgbClr val="BCBEC4"/>
                </a:solidFill>
                <a:effectLst/>
              </a:rPr>
              <a:t>:</a:t>
            </a:r>
            <a:br>
              <a:rPr lang="en-US" sz="1600" dirty="0">
                <a:solidFill>
                  <a:srgbClr val="BCBEC4"/>
                </a:solidFill>
                <a:effectLst/>
              </a:rPr>
            </a:br>
            <a:r>
              <a:rPr lang="en-US" sz="1600" dirty="0">
                <a:solidFill>
                  <a:srgbClr val="BCBEC4"/>
                </a:solidFill>
                <a:effectLst/>
              </a:rPr>
              <a:t>                </a:t>
            </a:r>
            <a:r>
              <a:rPr lang="en-US" sz="1600" dirty="0">
                <a:solidFill>
                  <a:srgbClr val="CF8E6D"/>
                </a:solidFill>
                <a:effectLst/>
              </a:rPr>
              <a:t>try</a:t>
            </a:r>
            <a:r>
              <a:rPr lang="en-US" sz="1600" dirty="0">
                <a:solidFill>
                  <a:srgbClr val="BCBEC4"/>
                </a:solidFill>
                <a:effectLst/>
              </a:rPr>
              <a:t>:</a:t>
            </a:r>
            <a:br>
              <a:rPr lang="en-US" sz="1600" dirty="0">
                <a:solidFill>
                  <a:srgbClr val="BCBEC4"/>
                </a:solidFill>
                <a:effectLst/>
              </a:rPr>
            </a:br>
            <a:r>
              <a:rPr lang="en-US" sz="1600" dirty="0">
                <a:solidFill>
                  <a:srgbClr val="BCBEC4"/>
                </a:solidFill>
                <a:effectLst/>
              </a:rPr>
              <a:t>                    </a:t>
            </a:r>
            <a:r>
              <a:rPr lang="en-US" sz="1600" dirty="0" err="1">
                <a:solidFill>
                  <a:srgbClr val="BCBEC4"/>
                </a:solidFill>
                <a:effectLst/>
              </a:rPr>
              <a:t>password_length</a:t>
            </a:r>
            <a:r>
              <a:rPr lang="en-US" sz="1600" dirty="0">
                <a:solidFill>
                  <a:srgbClr val="BCBEC4"/>
                </a:solidFill>
                <a:effectLst/>
              </a:rPr>
              <a:t> = </a:t>
            </a:r>
            <a:r>
              <a:rPr lang="en-US" sz="1600" dirty="0">
                <a:solidFill>
                  <a:srgbClr val="8888C6"/>
                </a:solidFill>
                <a:effectLst/>
              </a:rPr>
              <a:t>int</a:t>
            </a:r>
            <a:r>
              <a:rPr lang="en-US" sz="1600" dirty="0">
                <a:solidFill>
                  <a:srgbClr val="BCBEC4"/>
                </a:solidFill>
                <a:effectLst/>
              </a:rPr>
              <a:t>(</a:t>
            </a:r>
            <a:r>
              <a:rPr lang="en-US" sz="1600" dirty="0">
                <a:solidFill>
                  <a:srgbClr val="8888C6"/>
                </a:solidFill>
                <a:effectLst/>
              </a:rPr>
              <a:t>input</a:t>
            </a:r>
            <a:r>
              <a:rPr lang="en-US" sz="1600" dirty="0">
                <a:solidFill>
                  <a:srgbClr val="BCBEC4"/>
                </a:solidFill>
                <a:effectLst/>
              </a:rPr>
              <a:t>(</a:t>
            </a:r>
            <a:r>
              <a:rPr lang="en-US" sz="1600" dirty="0">
                <a:solidFill>
                  <a:srgbClr val="6AAB73"/>
                </a:solidFill>
                <a:effectLst/>
              </a:rPr>
              <a:t>"How long do you want your password</a:t>
            </a:r>
            <a:r>
              <a:rPr lang="en-US" sz="1600" dirty="0">
                <a:solidFill>
                  <a:srgbClr val="CF8E6D"/>
                </a:solidFill>
                <a:effectLst/>
              </a:rPr>
              <a:t>\n</a:t>
            </a:r>
            <a:r>
              <a:rPr lang="en-US" sz="1600" dirty="0">
                <a:solidFill>
                  <a:srgbClr val="6AAB73"/>
                </a:solidFill>
                <a:effectLst/>
              </a:rPr>
              <a:t>"</a:t>
            </a:r>
            <a:r>
              <a:rPr lang="en-US" sz="1600" dirty="0">
                <a:solidFill>
                  <a:srgbClr val="BCBEC4"/>
                </a:solidFill>
                <a:effectLst/>
              </a:rPr>
              <a:t>))</a:t>
            </a:r>
            <a:br>
              <a:rPr lang="en-US" sz="1600" dirty="0">
                <a:solidFill>
                  <a:srgbClr val="BCBEC4"/>
                </a:solidFill>
                <a:effectLst/>
              </a:rPr>
            </a:br>
            <a:r>
              <a:rPr lang="en-US" sz="1600" dirty="0">
                <a:solidFill>
                  <a:srgbClr val="BCBEC4"/>
                </a:solidFill>
                <a:effectLst/>
              </a:rPr>
              <a:t>                    password = </a:t>
            </a:r>
            <a:r>
              <a:rPr lang="en-US" sz="1600" dirty="0" err="1">
                <a:solidFill>
                  <a:srgbClr val="BCBEC4"/>
                </a:solidFill>
                <a:effectLst/>
              </a:rPr>
              <a:t>password_generator_auto</a:t>
            </a:r>
            <a:r>
              <a:rPr lang="en-US" sz="1600" dirty="0">
                <a:solidFill>
                  <a:srgbClr val="BCBEC4"/>
                </a:solidFill>
                <a:effectLst/>
              </a:rPr>
              <a:t>(</a:t>
            </a:r>
            <a:r>
              <a:rPr lang="en-US" sz="1600" dirty="0" err="1">
                <a:solidFill>
                  <a:srgbClr val="BCBEC4"/>
                </a:solidFill>
                <a:effectLst/>
              </a:rPr>
              <a:t>password_length</a:t>
            </a:r>
            <a:r>
              <a:rPr lang="en-US" sz="1600" dirty="0">
                <a:solidFill>
                  <a:srgbClr val="BCBEC4"/>
                </a:solidFill>
                <a:effectLst/>
              </a:rPr>
              <a:t>)</a:t>
            </a:r>
            <a:br>
              <a:rPr lang="en-US" sz="1600" dirty="0">
                <a:solidFill>
                  <a:srgbClr val="BCBEC4"/>
                </a:solidFill>
                <a:effectLst/>
              </a:rPr>
            </a:br>
            <a:r>
              <a:rPr lang="en-US" sz="1600" dirty="0">
                <a:solidFill>
                  <a:srgbClr val="BCBEC4"/>
                </a:solidFill>
                <a:effectLst/>
              </a:rPr>
              <a:t>                    </a:t>
            </a:r>
            <a:r>
              <a:rPr lang="en-US" sz="1600" dirty="0">
                <a:solidFill>
                  <a:srgbClr val="CF8E6D"/>
                </a:solidFill>
                <a:effectLst/>
              </a:rPr>
              <a:t>break</a:t>
            </a:r>
            <a:br>
              <a:rPr lang="en-US" sz="1600" dirty="0">
                <a:solidFill>
                  <a:srgbClr val="CF8E6D"/>
                </a:solidFill>
                <a:effectLst/>
              </a:rPr>
            </a:br>
            <a:r>
              <a:rPr lang="en-US" sz="1600" dirty="0">
                <a:solidFill>
                  <a:srgbClr val="CF8E6D"/>
                </a:solidFill>
                <a:effectLst/>
              </a:rPr>
              <a:t>                except </a:t>
            </a:r>
            <a:r>
              <a:rPr lang="en-US" sz="1600" dirty="0" err="1">
                <a:solidFill>
                  <a:srgbClr val="8888C6"/>
                </a:solidFill>
                <a:effectLst/>
              </a:rPr>
              <a:t>ValueError</a:t>
            </a:r>
            <a:r>
              <a:rPr lang="en-US" sz="1600" dirty="0">
                <a:solidFill>
                  <a:srgbClr val="8888C6"/>
                </a:solidFill>
                <a:effectLst/>
              </a:rPr>
              <a:t> </a:t>
            </a:r>
            <a:r>
              <a:rPr lang="en-US" sz="1600" dirty="0">
                <a:solidFill>
                  <a:srgbClr val="CF8E6D"/>
                </a:solidFill>
                <a:effectLst/>
              </a:rPr>
              <a:t>as </a:t>
            </a:r>
            <a:r>
              <a:rPr lang="en-US" sz="1600" dirty="0">
                <a:solidFill>
                  <a:srgbClr val="BCBEC4"/>
                </a:solidFill>
                <a:effectLst/>
              </a:rPr>
              <a:t>e:</a:t>
            </a:r>
            <a:br>
              <a:rPr lang="en-US" sz="1600" dirty="0">
                <a:solidFill>
                  <a:srgbClr val="BCBEC4"/>
                </a:solidFill>
                <a:effectLst/>
              </a:rPr>
            </a:br>
            <a:r>
              <a:rPr lang="en-US" sz="1600" dirty="0">
                <a:solidFill>
                  <a:srgbClr val="BCBEC4"/>
                </a:solidFill>
                <a:effectLst/>
              </a:rPr>
              <a:t>                    </a:t>
            </a:r>
            <a:r>
              <a:rPr lang="en-US" sz="1600" dirty="0">
                <a:solidFill>
                  <a:srgbClr val="8888C6"/>
                </a:solidFill>
                <a:effectLst/>
              </a:rPr>
              <a:t>print </a:t>
            </a:r>
            <a:r>
              <a:rPr lang="en-US" sz="1600" dirty="0">
                <a:solidFill>
                  <a:srgbClr val="BCBEC4"/>
                </a:solidFill>
                <a:effectLst/>
              </a:rPr>
              <a:t>(e)</a:t>
            </a:r>
            <a:br>
              <a:rPr lang="en-US" sz="1600" dirty="0">
                <a:solidFill>
                  <a:srgbClr val="BCBEC4"/>
                </a:solidFill>
                <a:effectLst/>
              </a:rPr>
            </a:br>
            <a:r>
              <a:rPr lang="en-US" sz="1600" dirty="0">
                <a:solidFill>
                  <a:srgbClr val="BCBEC4"/>
                </a:solidFill>
                <a:effectLst/>
              </a:rPr>
              <a:t>            </a:t>
            </a:r>
            <a:r>
              <a:rPr lang="en-US" sz="1600" dirty="0">
                <a:solidFill>
                  <a:srgbClr val="CF8E6D"/>
                </a:solidFill>
                <a:effectLst/>
              </a:rPr>
              <a:t>break</a:t>
            </a:r>
            <a:endParaRPr lang="en-US" sz="1600" dirty="0">
              <a:solidFill>
                <a:srgbClr val="BCBEC4"/>
              </a:solidFill>
              <a:effectLst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050" dirty="0">
              <a:solidFill>
                <a:srgbClr val="BCBEC4"/>
              </a:solidFill>
              <a:effectLst/>
            </a:endParaRPr>
          </a:p>
          <a:p>
            <a:pPr marL="0" indent="0">
              <a:lnSpc>
                <a:spcPct val="120000"/>
              </a:lnSpc>
              <a:buNone/>
            </a:pPr>
            <a:br>
              <a:rPr lang="en-US" sz="1050" dirty="0">
                <a:solidFill>
                  <a:srgbClr val="BCBEC4"/>
                </a:solidFill>
                <a:effectLst/>
              </a:rPr>
            </a:br>
            <a:endParaRPr lang="en-US" sz="1050" dirty="0">
              <a:solidFill>
                <a:srgbClr val="BCBEC4"/>
              </a:solidFill>
              <a:effectLst/>
            </a:endParaRPr>
          </a:p>
          <a:p>
            <a:pPr marL="0" indent="0">
              <a:lnSpc>
                <a:spcPct val="120000"/>
              </a:lnSpc>
              <a:buNone/>
            </a:pPr>
            <a:br>
              <a:rPr lang="en-US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US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KR" sz="1000" dirty="0"/>
          </a:p>
        </p:txBody>
      </p:sp>
    </p:spTree>
    <p:extLst>
      <p:ext uri="{BB962C8B-B14F-4D97-AF65-F5344CB8AC3E}">
        <p14:creationId xmlns:p14="http://schemas.microsoft.com/office/powerpoint/2010/main" val="2444065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32C7-8A67-6D88-990E-4603F9B9F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3. Implemention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0D905-20AC-396D-7EDC-CADA529B81E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 marL="457200" lvl="1" indent="0">
              <a:lnSpc>
                <a:spcPct val="120000"/>
              </a:lnSpc>
              <a:buNone/>
            </a:pPr>
            <a:r>
              <a:rPr lang="en-US" sz="2900" dirty="0">
                <a:solidFill>
                  <a:srgbClr val="BCBEC4"/>
                </a:solidFill>
                <a:effectLst/>
              </a:rPr>
              <a:t> </a:t>
            </a:r>
            <a:r>
              <a:rPr lang="en-US" sz="2900" dirty="0" err="1">
                <a:solidFill>
                  <a:srgbClr val="CF8E6D"/>
                </a:solidFill>
                <a:effectLst/>
              </a:rPr>
              <a:t>elif</a:t>
            </a:r>
            <a:r>
              <a:rPr lang="en-US" sz="2900" dirty="0">
                <a:solidFill>
                  <a:srgbClr val="CF8E6D"/>
                </a:solidFill>
                <a:effectLst/>
              </a:rPr>
              <a:t> </a:t>
            </a:r>
            <a:r>
              <a:rPr lang="en-US" sz="2900" dirty="0">
                <a:solidFill>
                  <a:srgbClr val="BCBEC4"/>
                </a:solidFill>
                <a:effectLst/>
              </a:rPr>
              <a:t>choice == </a:t>
            </a:r>
            <a:r>
              <a:rPr lang="en-US" sz="2900" dirty="0">
                <a:solidFill>
                  <a:srgbClr val="6AAB73"/>
                </a:solidFill>
                <a:effectLst/>
              </a:rPr>
              <a:t>"2"</a:t>
            </a:r>
            <a:r>
              <a:rPr lang="en-US" sz="2900" dirty="0">
                <a:solidFill>
                  <a:srgbClr val="BCBEC4"/>
                </a:solidFill>
                <a:effectLst/>
              </a:rPr>
              <a:t>:</a:t>
            </a:r>
            <a:br>
              <a:rPr lang="en-US" sz="2900" dirty="0">
                <a:solidFill>
                  <a:srgbClr val="BCBEC4"/>
                </a:solidFill>
                <a:effectLst/>
              </a:rPr>
            </a:br>
            <a:r>
              <a:rPr lang="en-US" sz="2900" dirty="0">
                <a:solidFill>
                  <a:srgbClr val="BCBEC4"/>
                </a:solidFill>
                <a:effectLst/>
              </a:rPr>
              <a:t>        </a:t>
            </a:r>
            <a:r>
              <a:rPr lang="en-US" sz="2900" dirty="0">
                <a:solidFill>
                  <a:srgbClr val="CF8E6D"/>
                </a:solidFill>
                <a:effectLst/>
              </a:rPr>
              <a:t>while True</a:t>
            </a:r>
            <a:r>
              <a:rPr lang="en-US" sz="2900" dirty="0">
                <a:solidFill>
                  <a:srgbClr val="BCBEC4"/>
                </a:solidFill>
                <a:effectLst/>
              </a:rPr>
              <a:t>:</a:t>
            </a:r>
            <a:br>
              <a:rPr lang="en-US" sz="2900" dirty="0">
                <a:solidFill>
                  <a:srgbClr val="BCBEC4"/>
                </a:solidFill>
                <a:effectLst/>
              </a:rPr>
            </a:br>
            <a:r>
              <a:rPr lang="en-US" sz="2900" dirty="0">
                <a:solidFill>
                  <a:srgbClr val="BCBEC4"/>
                </a:solidFill>
                <a:effectLst/>
              </a:rPr>
              <a:t>            </a:t>
            </a:r>
            <a:r>
              <a:rPr lang="en-US" sz="2900" dirty="0">
                <a:solidFill>
                  <a:srgbClr val="CF8E6D"/>
                </a:solidFill>
                <a:effectLst/>
              </a:rPr>
              <a:t>try</a:t>
            </a:r>
            <a:r>
              <a:rPr lang="en-US" sz="2900" dirty="0">
                <a:solidFill>
                  <a:srgbClr val="BCBEC4"/>
                </a:solidFill>
                <a:effectLst/>
              </a:rPr>
              <a:t>:</a:t>
            </a:r>
            <a:br>
              <a:rPr lang="en-US" sz="2900" dirty="0">
                <a:solidFill>
                  <a:srgbClr val="BCBEC4"/>
                </a:solidFill>
                <a:effectLst/>
              </a:rPr>
            </a:br>
            <a:r>
              <a:rPr lang="en-US" sz="2900" dirty="0">
                <a:solidFill>
                  <a:srgbClr val="BCBEC4"/>
                </a:solidFill>
                <a:effectLst/>
              </a:rPr>
              <a:t>                </a:t>
            </a:r>
            <a:r>
              <a:rPr lang="en-US" sz="2900" dirty="0" err="1">
                <a:solidFill>
                  <a:srgbClr val="BCBEC4"/>
                </a:solidFill>
                <a:effectLst/>
              </a:rPr>
              <a:t>n_letters</a:t>
            </a:r>
            <a:r>
              <a:rPr lang="en-US" sz="2900" dirty="0">
                <a:solidFill>
                  <a:srgbClr val="BCBEC4"/>
                </a:solidFill>
                <a:effectLst/>
              </a:rPr>
              <a:t> = </a:t>
            </a:r>
            <a:r>
              <a:rPr lang="en-US" sz="2900" dirty="0">
                <a:solidFill>
                  <a:srgbClr val="8888C6"/>
                </a:solidFill>
                <a:effectLst/>
              </a:rPr>
              <a:t>int</a:t>
            </a:r>
            <a:r>
              <a:rPr lang="en-US" sz="2900" dirty="0">
                <a:solidFill>
                  <a:srgbClr val="BCBEC4"/>
                </a:solidFill>
                <a:effectLst/>
              </a:rPr>
              <a:t>(</a:t>
            </a:r>
            <a:r>
              <a:rPr lang="en-US" sz="2900" dirty="0">
                <a:solidFill>
                  <a:srgbClr val="8888C6"/>
                </a:solidFill>
                <a:effectLst/>
              </a:rPr>
              <a:t>input</a:t>
            </a:r>
            <a:r>
              <a:rPr lang="en-US" sz="2900" dirty="0">
                <a:solidFill>
                  <a:srgbClr val="BCBEC4"/>
                </a:solidFill>
                <a:effectLst/>
              </a:rPr>
              <a:t>(</a:t>
            </a:r>
            <a:r>
              <a:rPr lang="en-US" sz="2900" dirty="0">
                <a:solidFill>
                  <a:srgbClr val="6AAB73"/>
                </a:solidFill>
                <a:effectLst/>
              </a:rPr>
              <a:t>"How many letters you want in your password?</a:t>
            </a:r>
            <a:r>
              <a:rPr lang="en-US" sz="2900" dirty="0">
                <a:solidFill>
                  <a:srgbClr val="CF8E6D"/>
                </a:solidFill>
                <a:effectLst/>
              </a:rPr>
              <a:t>\n</a:t>
            </a:r>
            <a:r>
              <a:rPr lang="en-US" sz="2900" dirty="0">
                <a:solidFill>
                  <a:srgbClr val="6AAB73"/>
                </a:solidFill>
                <a:effectLst/>
              </a:rPr>
              <a:t>"</a:t>
            </a:r>
            <a:r>
              <a:rPr lang="en-US" sz="2900" dirty="0">
                <a:solidFill>
                  <a:srgbClr val="BCBEC4"/>
                </a:solidFill>
                <a:effectLst/>
              </a:rPr>
              <a:t>))</a:t>
            </a:r>
            <a:br>
              <a:rPr lang="en-US" sz="2900" dirty="0">
                <a:solidFill>
                  <a:srgbClr val="BCBEC4"/>
                </a:solidFill>
                <a:effectLst/>
              </a:rPr>
            </a:br>
            <a:r>
              <a:rPr lang="en-US" sz="2900" dirty="0">
                <a:solidFill>
                  <a:srgbClr val="BCBEC4"/>
                </a:solidFill>
                <a:effectLst/>
              </a:rPr>
              <a:t>                </a:t>
            </a:r>
            <a:r>
              <a:rPr lang="en-US" sz="2900" dirty="0" err="1">
                <a:solidFill>
                  <a:srgbClr val="BCBEC4"/>
                </a:solidFill>
                <a:effectLst/>
              </a:rPr>
              <a:t>n_numbers</a:t>
            </a:r>
            <a:r>
              <a:rPr lang="en-US" sz="2900" dirty="0">
                <a:solidFill>
                  <a:srgbClr val="BCBEC4"/>
                </a:solidFill>
                <a:effectLst/>
              </a:rPr>
              <a:t> = </a:t>
            </a:r>
            <a:r>
              <a:rPr lang="en-US" sz="2900" dirty="0">
                <a:solidFill>
                  <a:srgbClr val="8888C6"/>
                </a:solidFill>
                <a:effectLst/>
              </a:rPr>
              <a:t>int</a:t>
            </a:r>
            <a:r>
              <a:rPr lang="en-US" sz="2900" dirty="0">
                <a:solidFill>
                  <a:srgbClr val="BCBEC4"/>
                </a:solidFill>
                <a:effectLst/>
              </a:rPr>
              <a:t>(</a:t>
            </a:r>
            <a:r>
              <a:rPr lang="en-US" sz="2900" dirty="0">
                <a:solidFill>
                  <a:srgbClr val="8888C6"/>
                </a:solidFill>
                <a:effectLst/>
              </a:rPr>
              <a:t>input</a:t>
            </a:r>
            <a:r>
              <a:rPr lang="en-US" sz="2900" dirty="0">
                <a:solidFill>
                  <a:srgbClr val="BCBEC4"/>
                </a:solidFill>
                <a:effectLst/>
              </a:rPr>
              <a:t>(</a:t>
            </a:r>
            <a:r>
              <a:rPr lang="en-US" sz="2900" dirty="0">
                <a:solidFill>
                  <a:srgbClr val="6AAB73"/>
                </a:solidFill>
                <a:effectLst/>
              </a:rPr>
              <a:t>"How many number you want in your password?</a:t>
            </a:r>
            <a:r>
              <a:rPr lang="en-US" sz="2900" dirty="0">
                <a:solidFill>
                  <a:srgbClr val="CF8E6D"/>
                </a:solidFill>
                <a:effectLst/>
              </a:rPr>
              <a:t>\n</a:t>
            </a:r>
            <a:r>
              <a:rPr lang="en-US" sz="2900" dirty="0">
                <a:solidFill>
                  <a:srgbClr val="6AAB73"/>
                </a:solidFill>
                <a:effectLst/>
              </a:rPr>
              <a:t>"</a:t>
            </a:r>
            <a:r>
              <a:rPr lang="en-US" sz="2900" dirty="0">
                <a:solidFill>
                  <a:srgbClr val="BCBEC4"/>
                </a:solidFill>
                <a:effectLst/>
              </a:rPr>
              <a:t>))</a:t>
            </a:r>
            <a:br>
              <a:rPr lang="en-US" sz="2900" dirty="0">
                <a:solidFill>
                  <a:srgbClr val="BCBEC4"/>
                </a:solidFill>
                <a:effectLst/>
              </a:rPr>
            </a:br>
            <a:r>
              <a:rPr lang="en-US" sz="2900" dirty="0">
                <a:solidFill>
                  <a:srgbClr val="BCBEC4"/>
                </a:solidFill>
                <a:effectLst/>
              </a:rPr>
              <a:t>                </a:t>
            </a:r>
            <a:r>
              <a:rPr lang="en-US" sz="2900" dirty="0" err="1">
                <a:solidFill>
                  <a:srgbClr val="BCBEC4"/>
                </a:solidFill>
                <a:effectLst/>
              </a:rPr>
              <a:t>n_punctuation</a:t>
            </a:r>
            <a:r>
              <a:rPr lang="en-US" sz="2900" dirty="0">
                <a:solidFill>
                  <a:srgbClr val="BCBEC4"/>
                </a:solidFill>
                <a:effectLst/>
              </a:rPr>
              <a:t> = </a:t>
            </a:r>
            <a:r>
              <a:rPr lang="en-US" sz="2900" dirty="0">
                <a:solidFill>
                  <a:srgbClr val="8888C6"/>
                </a:solidFill>
                <a:effectLst/>
              </a:rPr>
              <a:t>int</a:t>
            </a:r>
            <a:r>
              <a:rPr lang="en-US" sz="2900" dirty="0">
                <a:solidFill>
                  <a:srgbClr val="BCBEC4"/>
                </a:solidFill>
                <a:effectLst/>
              </a:rPr>
              <a:t>(</a:t>
            </a:r>
            <a:r>
              <a:rPr lang="en-US" sz="2900" dirty="0">
                <a:solidFill>
                  <a:srgbClr val="8888C6"/>
                </a:solidFill>
                <a:effectLst/>
              </a:rPr>
              <a:t>input</a:t>
            </a:r>
            <a:r>
              <a:rPr lang="en-US" sz="2900" dirty="0">
                <a:solidFill>
                  <a:srgbClr val="BCBEC4"/>
                </a:solidFill>
                <a:effectLst/>
              </a:rPr>
              <a:t>(</a:t>
            </a:r>
            <a:r>
              <a:rPr lang="en-US" sz="2900" dirty="0">
                <a:solidFill>
                  <a:srgbClr val="6AAB73"/>
                </a:solidFill>
                <a:effectLst/>
              </a:rPr>
              <a:t>"How long punctuation you want in your password?</a:t>
            </a:r>
            <a:r>
              <a:rPr lang="en-US" sz="2900" dirty="0">
                <a:solidFill>
                  <a:srgbClr val="CF8E6D"/>
                </a:solidFill>
                <a:effectLst/>
              </a:rPr>
              <a:t>\n</a:t>
            </a:r>
            <a:r>
              <a:rPr lang="en-US" sz="2900" dirty="0">
                <a:solidFill>
                  <a:srgbClr val="6AAB73"/>
                </a:solidFill>
                <a:effectLst/>
              </a:rPr>
              <a:t>"</a:t>
            </a:r>
            <a:r>
              <a:rPr lang="en-US" sz="2900" dirty="0">
                <a:solidFill>
                  <a:srgbClr val="BCBEC4"/>
                </a:solidFill>
                <a:effectLst/>
              </a:rPr>
              <a:t>))</a:t>
            </a:r>
            <a:br>
              <a:rPr lang="en-US" sz="2900" dirty="0">
                <a:solidFill>
                  <a:srgbClr val="BCBEC4"/>
                </a:solidFill>
                <a:effectLst/>
              </a:rPr>
            </a:br>
            <a:r>
              <a:rPr lang="en-US" sz="2900" dirty="0">
                <a:solidFill>
                  <a:srgbClr val="BCBEC4"/>
                </a:solidFill>
                <a:effectLst/>
              </a:rPr>
              <a:t>                password = </a:t>
            </a:r>
            <a:r>
              <a:rPr lang="en-US" sz="2900" dirty="0" err="1">
                <a:solidFill>
                  <a:srgbClr val="BCBEC4"/>
                </a:solidFill>
                <a:effectLst/>
              </a:rPr>
              <a:t>password_generator_custom</a:t>
            </a:r>
            <a:r>
              <a:rPr lang="en-US" sz="2900" dirty="0">
                <a:solidFill>
                  <a:srgbClr val="BCBEC4"/>
                </a:solidFill>
                <a:effectLst/>
              </a:rPr>
              <a:t>(</a:t>
            </a:r>
            <a:r>
              <a:rPr lang="en-US" sz="2900" dirty="0" err="1">
                <a:solidFill>
                  <a:srgbClr val="BCBEC4"/>
                </a:solidFill>
                <a:effectLst/>
              </a:rPr>
              <a:t>n_letters</a:t>
            </a:r>
            <a:r>
              <a:rPr lang="en-US" sz="2900" dirty="0">
                <a:solidFill>
                  <a:srgbClr val="BCBEC4"/>
                </a:solidFill>
                <a:effectLst/>
              </a:rPr>
              <a:t>, </a:t>
            </a:r>
            <a:r>
              <a:rPr lang="en-US" sz="2900" dirty="0" err="1">
                <a:solidFill>
                  <a:srgbClr val="BCBEC4"/>
                </a:solidFill>
                <a:effectLst/>
              </a:rPr>
              <a:t>n_numbers</a:t>
            </a:r>
            <a:r>
              <a:rPr lang="en-US" sz="2900" dirty="0">
                <a:solidFill>
                  <a:srgbClr val="BCBEC4"/>
                </a:solidFill>
                <a:effectLst/>
              </a:rPr>
              <a:t>, </a:t>
            </a:r>
            <a:r>
              <a:rPr lang="en-US" sz="2900" dirty="0" err="1">
                <a:solidFill>
                  <a:srgbClr val="BCBEC4"/>
                </a:solidFill>
                <a:effectLst/>
              </a:rPr>
              <a:t>n_punctuation</a:t>
            </a:r>
            <a:r>
              <a:rPr lang="en-US" sz="2900" dirty="0">
                <a:solidFill>
                  <a:srgbClr val="BCBEC4"/>
                </a:solidFill>
                <a:effectLst/>
              </a:rPr>
              <a:t>)</a:t>
            </a:r>
            <a:br>
              <a:rPr lang="en-US" sz="2900" dirty="0">
                <a:solidFill>
                  <a:srgbClr val="BCBEC4"/>
                </a:solidFill>
                <a:effectLst/>
              </a:rPr>
            </a:br>
            <a:r>
              <a:rPr lang="en-US" sz="2900" dirty="0">
                <a:solidFill>
                  <a:srgbClr val="BCBEC4"/>
                </a:solidFill>
                <a:effectLst/>
              </a:rPr>
              <a:t>                </a:t>
            </a:r>
            <a:r>
              <a:rPr lang="en-US" sz="2900" dirty="0">
                <a:solidFill>
                  <a:srgbClr val="CF8E6D"/>
                </a:solidFill>
                <a:effectLst/>
              </a:rPr>
              <a:t>break</a:t>
            </a:r>
            <a:br>
              <a:rPr lang="en-US" sz="2900" dirty="0">
                <a:solidFill>
                  <a:srgbClr val="CF8E6D"/>
                </a:solidFill>
                <a:effectLst/>
              </a:rPr>
            </a:br>
            <a:r>
              <a:rPr lang="en-US" sz="2900" dirty="0">
                <a:solidFill>
                  <a:srgbClr val="CF8E6D"/>
                </a:solidFill>
                <a:effectLst/>
              </a:rPr>
              <a:t>            except </a:t>
            </a:r>
            <a:r>
              <a:rPr lang="en-US" sz="2900" dirty="0" err="1">
                <a:solidFill>
                  <a:srgbClr val="8888C6"/>
                </a:solidFill>
                <a:effectLst/>
              </a:rPr>
              <a:t>ValueError</a:t>
            </a:r>
            <a:r>
              <a:rPr lang="en-US" sz="2900" dirty="0">
                <a:solidFill>
                  <a:srgbClr val="8888C6"/>
                </a:solidFill>
                <a:effectLst/>
              </a:rPr>
              <a:t> </a:t>
            </a:r>
            <a:r>
              <a:rPr lang="en-US" sz="2900" dirty="0">
                <a:solidFill>
                  <a:srgbClr val="CF8E6D"/>
                </a:solidFill>
                <a:effectLst/>
              </a:rPr>
              <a:t>as </a:t>
            </a:r>
            <a:r>
              <a:rPr lang="en-US" sz="2900" dirty="0">
                <a:solidFill>
                  <a:srgbClr val="BCBEC4"/>
                </a:solidFill>
                <a:effectLst/>
              </a:rPr>
              <a:t>e:</a:t>
            </a:r>
            <a:br>
              <a:rPr lang="en-US" sz="2900" dirty="0">
                <a:solidFill>
                  <a:srgbClr val="BCBEC4"/>
                </a:solidFill>
                <a:effectLst/>
              </a:rPr>
            </a:br>
            <a:r>
              <a:rPr lang="en-US" sz="2900" dirty="0">
                <a:solidFill>
                  <a:srgbClr val="BCBEC4"/>
                </a:solidFill>
                <a:effectLst/>
              </a:rPr>
              <a:t>                </a:t>
            </a:r>
            <a:r>
              <a:rPr lang="en-US" sz="2900" dirty="0">
                <a:solidFill>
                  <a:srgbClr val="8888C6"/>
                </a:solidFill>
                <a:effectLst/>
              </a:rPr>
              <a:t>print</a:t>
            </a:r>
            <a:r>
              <a:rPr lang="en-US" sz="2900" dirty="0">
                <a:solidFill>
                  <a:srgbClr val="BCBEC4"/>
                </a:solidFill>
                <a:effectLst/>
              </a:rPr>
              <a:t>(e)</a:t>
            </a:r>
            <a:br>
              <a:rPr lang="en-US" sz="2900" dirty="0">
                <a:solidFill>
                  <a:srgbClr val="BCBEC4"/>
                </a:solidFill>
                <a:effectLst/>
              </a:rPr>
            </a:br>
            <a:r>
              <a:rPr lang="en-US" sz="2900" dirty="0">
                <a:solidFill>
                  <a:srgbClr val="BCBEC4"/>
                </a:solidFill>
                <a:effectLst/>
              </a:rPr>
              <a:t>        </a:t>
            </a:r>
            <a:r>
              <a:rPr lang="en-US" sz="2900" dirty="0">
                <a:solidFill>
                  <a:srgbClr val="CF8E6D"/>
                </a:solidFill>
                <a:effectLst/>
              </a:rPr>
              <a:t>break</a:t>
            </a:r>
            <a:br>
              <a:rPr lang="en-US" sz="2900" dirty="0">
                <a:solidFill>
                  <a:srgbClr val="CF8E6D"/>
                </a:solidFill>
                <a:effectLst/>
              </a:rPr>
            </a:br>
            <a:r>
              <a:rPr lang="en-US" sz="2900" dirty="0">
                <a:solidFill>
                  <a:srgbClr val="CF8E6D"/>
                </a:solidFill>
                <a:effectLst/>
              </a:rPr>
              <a:t>    else</a:t>
            </a:r>
            <a:r>
              <a:rPr lang="en-US" sz="2900" dirty="0">
                <a:solidFill>
                  <a:srgbClr val="BCBEC4"/>
                </a:solidFill>
                <a:effectLst/>
              </a:rPr>
              <a:t>:</a:t>
            </a:r>
            <a:br>
              <a:rPr lang="en-US" sz="2900" dirty="0">
                <a:solidFill>
                  <a:srgbClr val="BCBEC4"/>
                </a:solidFill>
                <a:effectLst/>
              </a:rPr>
            </a:br>
            <a:r>
              <a:rPr lang="en-US" sz="2900" dirty="0">
                <a:solidFill>
                  <a:srgbClr val="BCBEC4"/>
                </a:solidFill>
                <a:effectLst/>
              </a:rPr>
              <a:t>        </a:t>
            </a:r>
            <a:r>
              <a:rPr lang="en-US" sz="2900" dirty="0">
                <a:solidFill>
                  <a:srgbClr val="8888C6"/>
                </a:solidFill>
                <a:effectLst/>
              </a:rPr>
              <a:t>print</a:t>
            </a:r>
            <a:r>
              <a:rPr lang="en-US" sz="2900" dirty="0">
                <a:solidFill>
                  <a:srgbClr val="BCBEC4"/>
                </a:solidFill>
                <a:effectLst/>
              </a:rPr>
              <a:t>(</a:t>
            </a:r>
            <a:r>
              <a:rPr lang="en-US" sz="2900" dirty="0">
                <a:solidFill>
                  <a:srgbClr val="6AAB73"/>
                </a:solidFill>
                <a:effectLst/>
              </a:rPr>
              <a:t>"Invalid choice. Please try again.</a:t>
            </a:r>
            <a:r>
              <a:rPr lang="en-US" sz="2900" dirty="0">
                <a:solidFill>
                  <a:srgbClr val="CF8E6D"/>
                </a:solidFill>
                <a:effectLst/>
              </a:rPr>
              <a:t>\n</a:t>
            </a:r>
            <a:r>
              <a:rPr lang="en-US" sz="2900" dirty="0">
                <a:solidFill>
                  <a:srgbClr val="6AAB73"/>
                </a:solidFill>
                <a:effectLst/>
              </a:rPr>
              <a:t>"</a:t>
            </a:r>
            <a:r>
              <a:rPr lang="en-US" sz="2900" dirty="0">
                <a:solidFill>
                  <a:srgbClr val="BCBEC4"/>
                </a:solidFill>
                <a:effectLst/>
              </a:rPr>
              <a:t>)</a:t>
            </a:r>
            <a:br>
              <a:rPr lang="en-US" sz="2900" dirty="0">
                <a:solidFill>
                  <a:srgbClr val="BCBEC4"/>
                </a:solidFill>
                <a:effectLst/>
              </a:rPr>
            </a:br>
            <a:r>
              <a:rPr lang="en-US" sz="2900" dirty="0">
                <a:solidFill>
                  <a:srgbClr val="8888C6"/>
                </a:solidFill>
                <a:effectLst/>
              </a:rPr>
              <a:t>print</a:t>
            </a:r>
            <a:r>
              <a:rPr lang="en-US" sz="2900" dirty="0">
                <a:solidFill>
                  <a:srgbClr val="BCBEC4"/>
                </a:solidFill>
                <a:effectLst/>
              </a:rPr>
              <a:t>(</a:t>
            </a:r>
            <a:r>
              <a:rPr lang="en-US" sz="2900" dirty="0">
                <a:solidFill>
                  <a:srgbClr val="6AAB73"/>
                </a:solidFill>
                <a:effectLst/>
              </a:rPr>
              <a:t>"Generated password: "</a:t>
            </a:r>
            <a:r>
              <a:rPr lang="en-US" sz="2900" dirty="0">
                <a:solidFill>
                  <a:srgbClr val="BCBEC4"/>
                </a:solidFill>
                <a:effectLst/>
              </a:rPr>
              <a:t>, password)</a:t>
            </a:r>
            <a:endParaRPr lang="en-US" sz="2900" dirty="0">
              <a:solidFill>
                <a:srgbClr val="CF8E6D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900" dirty="0">
                <a:solidFill>
                  <a:srgbClr val="CF8E6D"/>
                </a:solidFill>
                <a:effectLst/>
              </a:rPr>
              <a:t>if </a:t>
            </a:r>
            <a:r>
              <a:rPr lang="en-US" sz="2900" dirty="0">
                <a:solidFill>
                  <a:srgbClr val="BCBEC4"/>
                </a:solidFill>
                <a:effectLst/>
              </a:rPr>
              <a:t>__name__ == </a:t>
            </a:r>
            <a:r>
              <a:rPr lang="en-US" sz="2900" dirty="0">
                <a:solidFill>
                  <a:srgbClr val="6AAB73"/>
                </a:solidFill>
                <a:effectLst/>
              </a:rPr>
              <a:t>'__main__'</a:t>
            </a:r>
            <a:r>
              <a:rPr lang="en-US" sz="2900" dirty="0">
                <a:solidFill>
                  <a:srgbClr val="BCBEC4"/>
                </a:solidFill>
                <a:effectLst/>
              </a:rPr>
              <a:t>:</a:t>
            </a:r>
            <a:br>
              <a:rPr lang="en-US" sz="2900" dirty="0">
                <a:solidFill>
                  <a:srgbClr val="BCBEC4"/>
                </a:solidFill>
                <a:effectLst/>
              </a:rPr>
            </a:br>
            <a:r>
              <a:rPr lang="en-US" sz="2900" dirty="0">
                <a:solidFill>
                  <a:srgbClr val="BCBEC4"/>
                </a:solidFill>
                <a:effectLst/>
              </a:rPr>
              <a:t>    main()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endParaRPr lang="en-US" dirty="0">
              <a:solidFill>
                <a:srgbClr val="BCBEC4"/>
              </a:solidFill>
              <a:effectLst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29093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4B36-9F64-10B6-41EF-AD533361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3. Implemention</a:t>
            </a:r>
          </a:p>
        </p:txBody>
      </p:sp>
      <p:pic>
        <p:nvPicPr>
          <p:cNvPr id="12" name="Content Placeholder 11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8582A731-BB52-95C2-6198-C9DFBBD80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671" y="2009208"/>
            <a:ext cx="3898900" cy="2057400"/>
          </a:xfrm>
        </p:spPr>
      </p:pic>
      <p:pic>
        <p:nvPicPr>
          <p:cNvPr id="14" name="Picture 1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841CE73-1EE6-09B2-8095-E4B964BA7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829" y="2009208"/>
            <a:ext cx="48895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18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2207</TotalTime>
  <Words>870</Words>
  <Application>Microsoft Macintosh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Menlo</vt:lpstr>
      <vt:lpstr>Office Theme</vt:lpstr>
      <vt:lpstr>Password Generator</vt:lpstr>
      <vt:lpstr>1. Requirement Anlysis</vt:lpstr>
      <vt:lpstr>1. Requirement Anlysis</vt:lpstr>
      <vt:lpstr>2. System design</vt:lpstr>
      <vt:lpstr>3. Implemention</vt:lpstr>
      <vt:lpstr>3. Implemention</vt:lpstr>
      <vt:lpstr>3. Implemention</vt:lpstr>
      <vt:lpstr>3. Implemention</vt:lpstr>
      <vt:lpstr>3. Implemention</vt:lpstr>
      <vt:lpstr>4. Testing</vt:lpstr>
      <vt:lpstr>5. Deploying</vt:lpstr>
      <vt:lpstr>6. Maintenance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TRANG PHAM</dc:creator>
  <cp:lastModifiedBy>TRANG PHAM</cp:lastModifiedBy>
  <cp:revision>4</cp:revision>
  <dcterms:created xsi:type="dcterms:W3CDTF">2025-04-01T04:04:20Z</dcterms:created>
  <dcterms:modified xsi:type="dcterms:W3CDTF">2025-04-06T02:30:03Z</dcterms:modified>
</cp:coreProperties>
</file>