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32B95-6E18-4CA5-B639-8837FEBE814B}" v="152" dt="2021-05-10T05:59:55.933"/>
    <p1510:client id="{2E89CCDF-A493-400F-8670-D5B23C16DFB6}" v="270" dt="2021-05-09T23:26:26.473"/>
    <p1510:client id="{DABB87D8-B8DB-407E-A543-7D0A8AFFFC5E}" v="2571" dt="2021-05-09T22:58:36.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09.05.2021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09.05.2021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09.05.2021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09.05.2021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de-DE" smtClean="0"/>
              <a:t>09.05.2021</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p:cNvSpPr>
            <a:spLocks noGrp="1"/>
          </p:cNvSpPr>
          <p:nvPr>
            <p:ph type="dt" sz="half" idx="10"/>
          </p:nvPr>
        </p:nvSpPr>
        <p:spPr/>
        <p:txBody>
          <a:bodyPr/>
          <a:lstStyle/>
          <a:p>
            <a:fld id="{638941B0-F4D5-4460-BCAD-F7E2B41A8257}" type="datetimeFigureOut">
              <a:rPr lang="de-DE" smtClean="0"/>
              <a:t>09.05.2021</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p:cNvSpPr>
            <a:spLocks noGrp="1"/>
          </p:cNvSpPr>
          <p:nvPr>
            <p:ph type="dt" sz="half" idx="10"/>
          </p:nvPr>
        </p:nvSpPr>
        <p:spPr/>
        <p:txBody>
          <a:bodyPr/>
          <a:lstStyle/>
          <a:p>
            <a:fld id="{638941B0-F4D5-4460-BCAD-F7E2B41A8257}" type="datetimeFigureOut">
              <a:rPr lang="de-DE" smtClean="0"/>
              <a:t>09.05.2021</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638941B0-F4D5-4460-BCAD-F7E2B41A8257}" type="datetimeFigureOut">
              <a:rPr lang="de-DE" smtClean="0"/>
              <a:t>09.05.2021</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de-DE" smtClean="0"/>
              <a:t>09.05.2021</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09.05.2021</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09.05.2021</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de-DE" smtClean="0"/>
              <a:t>09.05.2021</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‹N°›</a:t>
            </a:fld>
            <a:endParaRPr lang="de-DE"/>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de-DE" dirty="0" err="1">
                <a:cs typeface="Calibri Light"/>
              </a:rPr>
              <a:t>Présentation</a:t>
            </a:r>
            <a:r>
              <a:rPr lang="de-DE" dirty="0">
                <a:cs typeface="Calibri Light"/>
              </a:rPr>
              <a:t> 3</a:t>
            </a:r>
            <a:endParaRPr lang="fr-FR" dirty="0"/>
          </a:p>
        </p:txBody>
      </p:sp>
      <p:sp>
        <p:nvSpPr>
          <p:cNvPr id="3" name="Sous-titre 2"/>
          <p:cNvSpPr>
            <a:spLocks noGrp="1"/>
          </p:cNvSpPr>
          <p:nvPr>
            <p:ph type="subTitle" idx="1"/>
          </p:nvPr>
        </p:nvSpPr>
        <p:spPr/>
        <p:txBody>
          <a:bodyPr vert="horz" lIns="91440" tIns="45720" rIns="91440" bIns="45720" rtlCol="0" anchor="t">
            <a:normAutofit/>
          </a:bodyPr>
          <a:lstStyle/>
          <a:p>
            <a:r>
              <a:rPr lang="de-DE" dirty="0">
                <a:cs typeface="Calibri"/>
              </a:rPr>
              <a:t>Stage ANR </a:t>
            </a:r>
            <a:r>
              <a:rPr lang="de-DE" dirty="0" err="1">
                <a:cs typeface="Calibri"/>
              </a:rPr>
              <a:t>Maritem</a:t>
            </a:r>
          </a:p>
          <a:p>
            <a:r>
              <a:rPr lang="de-DE" dirty="0">
                <a:cs typeface="Calibri"/>
              </a:rPr>
              <a:t>10/05/2021</a:t>
            </a:r>
          </a:p>
          <a:p>
            <a:r>
              <a:rPr lang="de-DE" dirty="0">
                <a:cs typeface="Calibri"/>
              </a:rPr>
              <a:t>Pierre </a:t>
            </a:r>
            <a:r>
              <a:rPr lang="de-DE" dirty="0" err="1">
                <a:cs typeface="Calibri"/>
              </a:rPr>
              <a:t>Tuloup</a:t>
            </a:r>
          </a:p>
        </p:txBody>
      </p: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70F1F-63BA-4576-957E-9B0015754767}"/>
              </a:ext>
            </a:extLst>
          </p:cNvPr>
          <p:cNvSpPr>
            <a:spLocks noGrp="1"/>
          </p:cNvSpPr>
          <p:nvPr>
            <p:ph type="title"/>
          </p:nvPr>
        </p:nvSpPr>
        <p:spPr>
          <a:xfrm>
            <a:off x="838200" y="365125"/>
            <a:ext cx="10515600" cy="721714"/>
          </a:xfrm>
        </p:spPr>
        <p:txBody>
          <a:bodyPr/>
          <a:lstStyle/>
          <a:p>
            <a:pPr algn="ctr"/>
            <a:r>
              <a:rPr lang="fr-FR" dirty="0" err="1">
                <a:cs typeface="Calibri Light" panose="020F0302020204030204"/>
              </a:rPr>
              <a:t>Verovio</a:t>
            </a:r>
            <a:r>
              <a:rPr lang="fr-FR" dirty="0">
                <a:cs typeface="Calibri Light" panose="020F0302020204030204"/>
              </a:rPr>
              <a:t>   -  Fichiers MEI</a:t>
            </a:r>
          </a:p>
        </p:txBody>
      </p:sp>
      <p:sp>
        <p:nvSpPr>
          <p:cNvPr id="3" name="Espace réservé du contenu 2">
            <a:extLst>
              <a:ext uri="{FF2B5EF4-FFF2-40B4-BE49-F238E27FC236}">
                <a16:creationId xmlns:a16="http://schemas.microsoft.com/office/drawing/2014/main" id="{448CCF43-223F-4C3A-B64B-66BD1DDC9F05}"/>
              </a:ext>
            </a:extLst>
          </p:cNvPr>
          <p:cNvSpPr>
            <a:spLocks noGrp="1"/>
          </p:cNvSpPr>
          <p:nvPr>
            <p:ph idx="1"/>
          </p:nvPr>
        </p:nvSpPr>
        <p:spPr>
          <a:xfrm>
            <a:off x="838200" y="1293663"/>
            <a:ext cx="10515600" cy="4897677"/>
          </a:xfrm>
        </p:spPr>
        <p:txBody>
          <a:bodyPr vert="horz" lIns="91440" tIns="45720" rIns="91440" bIns="45720" rtlCol="0" anchor="t">
            <a:normAutofit fontScale="92500"/>
          </a:bodyPr>
          <a:lstStyle/>
          <a:p>
            <a:pPr marL="0" indent="0">
              <a:buNone/>
            </a:pPr>
            <a:r>
              <a:rPr lang="fr-FR" dirty="0">
                <a:cs typeface="Calibri"/>
              </a:rPr>
              <a:t>Représentation des notes et des textes du Manuscrit du Roi.</a:t>
            </a:r>
          </a:p>
          <a:p>
            <a:pPr marL="0" indent="0">
              <a:buNone/>
            </a:pPr>
            <a:r>
              <a:rPr lang="fr-FR" dirty="0">
                <a:cs typeface="Calibri"/>
              </a:rPr>
              <a:t>Possibilités : </a:t>
            </a:r>
          </a:p>
          <a:p>
            <a:pPr marL="0" indent="0">
              <a:buNone/>
            </a:pPr>
            <a:r>
              <a:rPr lang="fr-FR" dirty="0">
                <a:cs typeface="Calibri"/>
              </a:rPr>
              <a:t>- Notation neumatique : notes représentées sans @dur (durée) et en indiquant plusieurs clefs.</a:t>
            </a:r>
          </a:p>
          <a:p>
            <a:pPr marL="0" indent="0">
              <a:buNone/>
            </a:pPr>
            <a:r>
              <a:rPr lang="fr-FR" dirty="0">
                <a:cs typeface="Calibri"/>
              </a:rPr>
              <a:t>Les syllabes correspondant à chaque note sont renseignées par la balise &lt;</a:t>
            </a:r>
            <a:r>
              <a:rPr lang="fr-FR" dirty="0" err="1">
                <a:cs typeface="Calibri"/>
              </a:rPr>
              <a:t>syllable</a:t>
            </a:r>
            <a:r>
              <a:rPr lang="fr-FR" dirty="0">
                <a:cs typeface="Calibri"/>
              </a:rPr>
              <a:t>&gt; contenant &lt;neume&gt; et &lt;</a:t>
            </a:r>
            <a:r>
              <a:rPr lang="fr-FR" dirty="0" err="1">
                <a:cs typeface="Calibri"/>
              </a:rPr>
              <a:t>syl</a:t>
            </a:r>
            <a:r>
              <a:rPr lang="fr-FR" dirty="0">
                <a:cs typeface="Calibri"/>
              </a:rPr>
              <a:t>&gt;. </a:t>
            </a:r>
          </a:p>
          <a:p>
            <a:pPr marL="0" indent="0">
              <a:buNone/>
            </a:pPr>
            <a:r>
              <a:rPr lang="fr-FR" dirty="0">
                <a:cs typeface="Calibri"/>
              </a:rPr>
              <a:t>&lt;neume&gt; : contient le groupe de notes (de 1 à 3 notes pour cet exemple)</a:t>
            </a:r>
          </a:p>
          <a:p>
            <a:pPr marL="0" indent="0">
              <a:buNone/>
            </a:pPr>
            <a:r>
              <a:rPr lang="fr-FR" dirty="0">
                <a:cs typeface="Calibri"/>
              </a:rPr>
              <a:t>&lt;</a:t>
            </a:r>
            <a:r>
              <a:rPr lang="fr-FR" dirty="0" err="1">
                <a:cs typeface="Calibri"/>
              </a:rPr>
              <a:t>syl</a:t>
            </a:r>
            <a:r>
              <a:rPr lang="fr-FR" dirty="0">
                <a:cs typeface="Calibri"/>
              </a:rPr>
              <a:t>&gt; : contient la syllabe.</a:t>
            </a:r>
          </a:p>
          <a:p>
            <a:pPr marL="0" indent="0">
              <a:buNone/>
            </a:pPr>
            <a:r>
              <a:rPr lang="fr-FR" dirty="0">
                <a:cs typeface="Calibri"/>
              </a:rPr>
              <a:t>- Notation commune : Pour les notes rondes, elles doivent être représentées avec l'@dur de valeur @dur = "4" (par défaut). Clé de sol unique (par défaut) </a:t>
            </a:r>
            <a:endParaRPr lang="fr-FR"/>
          </a:p>
          <a:p>
            <a:endParaRPr lang="fr-FR" dirty="0">
              <a:cs typeface="Calibri"/>
            </a:endParaRPr>
          </a:p>
        </p:txBody>
      </p:sp>
    </p:spTree>
    <p:extLst>
      <p:ext uri="{BB962C8B-B14F-4D97-AF65-F5344CB8AC3E}">
        <p14:creationId xmlns:p14="http://schemas.microsoft.com/office/powerpoint/2010/main" val="324272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052CC1-E147-4990-B28A-2D5733464594}"/>
              </a:ext>
            </a:extLst>
          </p:cNvPr>
          <p:cNvSpPr>
            <a:spLocks noGrp="1"/>
          </p:cNvSpPr>
          <p:nvPr>
            <p:ph type="title"/>
          </p:nvPr>
        </p:nvSpPr>
        <p:spPr>
          <a:xfrm>
            <a:off x="838200" y="365125"/>
            <a:ext cx="10515600" cy="577941"/>
          </a:xfrm>
        </p:spPr>
        <p:txBody>
          <a:bodyPr>
            <a:normAutofit fontScale="90000"/>
          </a:bodyPr>
          <a:lstStyle/>
          <a:p>
            <a:pPr algn="ctr"/>
            <a:r>
              <a:rPr lang="fr-FR" dirty="0">
                <a:cs typeface="Calibri Light" panose="020F0302020204030204"/>
              </a:rPr>
              <a:t>Notation neumatique</a:t>
            </a:r>
          </a:p>
        </p:txBody>
      </p:sp>
      <p:sp>
        <p:nvSpPr>
          <p:cNvPr id="3" name="Espace réservé du contenu 2">
            <a:extLst>
              <a:ext uri="{FF2B5EF4-FFF2-40B4-BE49-F238E27FC236}">
                <a16:creationId xmlns:a16="http://schemas.microsoft.com/office/drawing/2014/main" id="{D2C3D3E3-441C-4823-B51D-BE67C5A63251}"/>
              </a:ext>
            </a:extLst>
          </p:cNvPr>
          <p:cNvSpPr>
            <a:spLocks noGrp="1"/>
          </p:cNvSpPr>
          <p:nvPr>
            <p:ph idx="1"/>
          </p:nvPr>
        </p:nvSpPr>
        <p:spPr>
          <a:xfrm>
            <a:off x="838200" y="1193022"/>
            <a:ext cx="10515600" cy="4983941"/>
          </a:xfrm>
        </p:spPr>
        <p:txBody>
          <a:bodyPr vert="horz" lIns="91440" tIns="45720" rIns="91440" bIns="45720" rtlCol="0" anchor="t">
            <a:normAutofit/>
          </a:bodyPr>
          <a:lstStyle/>
          <a:p>
            <a:pPr marL="0" indent="0">
              <a:buNone/>
            </a:pPr>
            <a:r>
              <a:rPr lang="fr-FR" dirty="0">
                <a:cs typeface="Calibri"/>
              </a:rPr>
              <a:t>- Problèmes rencontrés : La clef de chaque section ne s'affiche pas sur chaque ligne du fichier en notation neumatique. Il est également difficile de changer de clé en cours de ligne. L'octave des notes doit être inférieure à celle de la clef.</a:t>
            </a:r>
          </a:p>
          <a:p>
            <a:pPr marL="0" indent="0">
              <a:buNone/>
            </a:pPr>
            <a:r>
              <a:rPr lang="fr-FR" dirty="0">
                <a:cs typeface="Calibri"/>
              </a:rPr>
              <a:t>- Avantage de la notation neumatique : la syllabe notée &lt;</a:t>
            </a:r>
            <a:r>
              <a:rPr lang="fr-FR" dirty="0" err="1">
                <a:cs typeface="Calibri"/>
              </a:rPr>
              <a:t>syl</a:t>
            </a:r>
            <a:r>
              <a:rPr lang="fr-FR" dirty="0">
                <a:cs typeface="Calibri"/>
              </a:rPr>
              <a:t>&gt; correspond avec la balise &lt;neume&gt; contenant une ou plusieurs notes, ce qui évite donc les répétitions de syllabes.</a:t>
            </a:r>
          </a:p>
          <a:p>
            <a:endParaRPr lang="fr-FR" dirty="0">
              <a:cs typeface="Calibri"/>
            </a:endParaRPr>
          </a:p>
        </p:txBody>
      </p:sp>
      <p:pic>
        <p:nvPicPr>
          <p:cNvPr id="4" name="Image 4">
            <a:extLst>
              <a:ext uri="{FF2B5EF4-FFF2-40B4-BE49-F238E27FC236}">
                <a16:creationId xmlns:a16="http://schemas.microsoft.com/office/drawing/2014/main" id="{077B38EC-1E06-403C-BC1D-3300D6CE735D}"/>
              </a:ext>
            </a:extLst>
          </p:cNvPr>
          <p:cNvPicPr>
            <a:picLocks noChangeAspect="1"/>
          </p:cNvPicPr>
          <p:nvPr/>
        </p:nvPicPr>
        <p:blipFill>
          <a:blip r:embed="rId2"/>
          <a:stretch>
            <a:fillRect/>
          </a:stretch>
        </p:blipFill>
        <p:spPr>
          <a:xfrm>
            <a:off x="2999117" y="4289832"/>
            <a:ext cx="5359879" cy="1369470"/>
          </a:xfrm>
          <a:prstGeom prst="rect">
            <a:avLst/>
          </a:prstGeom>
        </p:spPr>
      </p:pic>
    </p:spTree>
    <p:extLst>
      <p:ext uri="{BB962C8B-B14F-4D97-AF65-F5344CB8AC3E}">
        <p14:creationId xmlns:p14="http://schemas.microsoft.com/office/powerpoint/2010/main" val="371218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052CC1-E147-4990-B28A-2D5733464594}"/>
              </a:ext>
            </a:extLst>
          </p:cNvPr>
          <p:cNvSpPr>
            <a:spLocks noGrp="1"/>
          </p:cNvSpPr>
          <p:nvPr>
            <p:ph type="title"/>
          </p:nvPr>
        </p:nvSpPr>
        <p:spPr>
          <a:xfrm>
            <a:off x="838200" y="365125"/>
            <a:ext cx="10515600" cy="577941"/>
          </a:xfrm>
        </p:spPr>
        <p:txBody>
          <a:bodyPr>
            <a:normAutofit fontScale="90000"/>
          </a:bodyPr>
          <a:lstStyle/>
          <a:p>
            <a:pPr algn="ctr"/>
            <a:r>
              <a:rPr lang="fr-FR" dirty="0">
                <a:cs typeface="Calibri Light" panose="020F0302020204030204"/>
              </a:rPr>
              <a:t>Notation commune</a:t>
            </a:r>
          </a:p>
        </p:txBody>
      </p:sp>
      <p:sp>
        <p:nvSpPr>
          <p:cNvPr id="3" name="Espace réservé du contenu 2">
            <a:extLst>
              <a:ext uri="{FF2B5EF4-FFF2-40B4-BE49-F238E27FC236}">
                <a16:creationId xmlns:a16="http://schemas.microsoft.com/office/drawing/2014/main" id="{D2C3D3E3-441C-4823-B51D-BE67C5A63251}"/>
              </a:ext>
            </a:extLst>
          </p:cNvPr>
          <p:cNvSpPr>
            <a:spLocks noGrp="1"/>
          </p:cNvSpPr>
          <p:nvPr>
            <p:ph idx="1"/>
          </p:nvPr>
        </p:nvSpPr>
        <p:spPr>
          <a:xfrm>
            <a:off x="838200" y="1193022"/>
            <a:ext cx="10515600" cy="3812719"/>
          </a:xfrm>
        </p:spPr>
        <p:txBody>
          <a:bodyPr vert="horz" lIns="91440" tIns="45720" rIns="91440" bIns="45720" rtlCol="0" anchor="t">
            <a:normAutofit fontScale="92500" lnSpcReduction="10000"/>
          </a:bodyPr>
          <a:lstStyle/>
          <a:p>
            <a:pPr marL="0" indent="0">
              <a:buNone/>
            </a:pPr>
            <a:r>
              <a:rPr lang="fr-FR" dirty="0">
                <a:cs typeface="Calibri"/>
              </a:rPr>
              <a:t>- Problèmes rencontrés : La syllabe notée par &lt;</a:t>
            </a:r>
            <a:r>
              <a:rPr lang="fr-FR" dirty="0" err="1">
                <a:cs typeface="Calibri"/>
              </a:rPr>
              <a:t>syl</a:t>
            </a:r>
            <a:r>
              <a:rPr lang="fr-FR" dirty="0">
                <a:cs typeface="Calibri"/>
              </a:rPr>
              <a:t>&gt; doit être contenue dans la balise &lt;verse&gt; en tant que sous-élément de &lt;note&gt;, ce qui provoque la répétition d'une syllabe qui correspond à plusieurs notes. </a:t>
            </a:r>
          </a:p>
          <a:p>
            <a:pPr marL="0" indent="0">
              <a:buNone/>
            </a:pPr>
            <a:r>
              <a:rPr lang="fr-FR" dirty="0">
                <a:cs typeface="Calibri"/>
              </a:rPr>
              <a:t>Question : Comment faire pour ne pas répéter chaque syllabe sur chaque note ?</a:t>
            </a:r>
          </a:p>
          <a:p>
            <a:pPr marL="0" indent="0">
              <a:buNone/>
            </a:pPr>
            <a:r>
              <a:rPr lang="fr-FR" dirty="0">
                <a:cs typeface="Calibri"/>
              </a:rPr>
              <a:t>L'@tie présent dans &lt;note&gt; permet de représenter plusieurs notes liées.</a:t>
            </a:r>
          </a:p>
          <a:p>
            <a:pPr marL="0" indent="0">
              <a:buNone/>
            </a:pPr>
            <a:r>
              <a:rPr lang="fr-FR" dirty="0">
                <a:cs typeface="Calibri"/>
              </a:rPr>
              <a:t>Afin de représenter les notes en notes rondes, l'@dur (durée) est requis.</a:t>
            </a:r>
          </a:p>
          <a:p>
            <a:pPr marL="0" indent="0">
              <a:buNone/>
            </a:pPr>
            <a:r>
              <a:rPr lang="fr-FR" dirty="0">
                <a:cs typeface="Calibri"/>
              </a:rPr>
              <a:t>- Avantage de la notation commune : chaque ligne de la partition correspond à une &lt;section&gt; du fichier MEI. L'octave de la clé notée dans &lt;</a:t>
            </a:r>
            <a:r>
              <a:rPr lang="fr-FR" dirty="0" err="1">
                <a:cs typeface="Calibri"/>
              </a:rPr>
              <a:t>staffDef</a:t>
            </a:r>
            <a:r>
              <a:rPr lang="fr-FR" dirty="0">
                <a:cs typeface="Calibri"/>
              </a:rPr>
              <a:t>&gt; correspond à celle de la &lt;note&gt;.</a:t>
            </a:r>
          </a:p>
        </p:txBody>
      </p:sp>
      <p:pic>
        <p:nvPicPr>
          <p:cNvPr id="4" name="Image 4" descr="Une image contenant texte, noir, capture d’écran&#10;&#10;Description générée automatiquement">
            <a:extLst>
              <a:ext uri="{FF2B5EF4-FFF2-40B4-BE49-F238E27FC236}">
                <a16:creationId xmlns:a16="http://schemas.microsoft.com/office/drawing/2014/main" id="{CB416024-F02C-40A7-A9DE-8167D3006BCF}"/>
              </a:ext>
            </a:extLst>
          </p:cNvPr>
          <p:cNvPicPr>
            <a:picLocks noChangeAspect="1"/>
          </p:cNvPicPr>
          <p:nvPr/>
        </p:nvPicPr>
        <p:blipFill>
          <a:blip r:embed="rId2"/>
          <a:stretch>
            <a:fillRect/>
          </a:stretch>
        </p:blipFill>
        <p:spPr>
          <a:xfrm>
            <a:off x="3588590" y="5004241"/>
            <a:ext cx="3102633" cy="932688"/>
          </a:xfrm>
          <a:prstGeom prst="rect">
            <a:avLst/>
          </a:prstGeom>
        </p:spPr>
      </p:pic>
    </p:spTree>
    <p:extLst>
      <p:ext uri="{BB962C8B-B14F-4D97-AF65-F5344CB8AC3E}">
        <p14:creationId xmlns:p14="http://schemas.microsoft.com/office/powerpoint/2010/main" val="293149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
            <a:extLst>
              <a:ext uri="{FF2B5EF4-FFF2-40B4-BE49-F238E27FC236}">
                <a16:creationId xmlns:a16="http://schemas.microsoft.com/office/drawing/2014/main" id="{2926E94D-77C9-4592-AA18-7C639D47A051}"/>
              </a:ext>
            </a:extLst>
          </p:cNvPr>
          <p:cNvPicPr>
            <a:picLocks noChangeAspect="1"/>
          </p:cNvPicPr>
          <p:nvPr/>
        </p:nvPicPr>
        <p:blipFill>
          <a:blip r:embed="rId2"/>
          <a:stretch>
            <a:fillRect/>
          </a:stretch>
        </p:blipFill>
        <p:spPr>
          <a:xfrm>
            <a:off x="-5749" y="1634718"/>
            <a:ext cx="6107501" cy="4221171"/>
          </a:xfrm>
          <a:prstGeom prst="rect">
            <a:avLst/>
          </a:prstGeom>
        </p:spPr>
      </p:pic>
      <p:pic>
        <p:nvPicPr>
          <p:cNvPr id="3" name="Image 3">
            <a:extLst>
              <a:ext uri="{FF2B5EF4-FFF2-40B4-BE49-F238E27FC236}">
                <a16:creationId xmlns:a16="http://schemas.microsoft.com/office/drawing/2014/main" id="{E34F627A-58C2-46C4-8D0C-12E572267AEB}"/>
              </a:ext>
            </a:extLst>
          </p:cNvPr>
          <p:cNvPicPr>
            <a:picLocks noChangeAspect="1"/>
          </p:cNvPicPr>
          <p:nvPr/>
        </p:nvPicPr>
        <p:blipFill>
          <a:blip r:embed="rId3"/>
          <a:stretch>
            <a:fillRect/>
          </a:stretch>
        </p:blipFill>
        <p:spPr>
          <a:xfrm>
            <a:off x="8131834" y="1637802"/>
            <a:ext cx="4065916" cy="3740549"/>
          </a:xfrm>
          <a:prstGeom prst="rect">
            <a:avLst/>
          </a:prstGeom>
        </p:spPr>
      </p:pic>
      <p:sp>
        <p:nvSpPr>
          <p:cNvPr id="4" name="ZoneTexte 3">
            <a:extLst>
              <a:ext uri="{FF2B5EF4-FFF2-40B4-BE49-F238E27FC236}">
                <a16:creationId xmlns:a16="http://schemas.microsoft.com/office/drawing/2014/main" id="{B425A6D9-7C17-4255-9450-69AF06593768}"/>
              </a:ext>
            </a:extLst>
          </p:cNvPr>
          <p:cNvSpPr txBox="1"/>
          <p:nvPr/>
        </p:nvSpPr>
        <p:spPr>
          <a:xfrm>
            <a:off x="3372929" y="396815"/>
            <a:ext cx="54605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Comparaison de l'ajout de syllabes en notation commune (gauche) et en notation neumatique (droite).</a:t>
            </a:r>
          </a:p>
        </p:txBody>
      </p:sp>
    </p:spTree>
    <p:extLst>
      <p:ext uri="{BB962C8B-B14F-4D97-AF65-F5344CB8AC3E}">
        <p14:creationId xmlns:p14="http://schemas.microsoft.com/office/powerpoint/2010/main" val="41200839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Thème Office</vt:lpstr>
      <vt:lpstr>Présentation 3</vt:lpstr>
      <vt:lpstr>Verovio   -  Fichiers MEI</vt:lpstr>
      <vt:lpstr>Notation neumatique</vt:lpstr>
      <vt:lpstr>Notation commune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dc:title>
  <dc:creator/>
  <cp:lastModifiedBy/>
  <cp:revision>256</cp:revision>
  <dcterms:created xsi:type="dcterms:W3CDTF">2021-05-09T22:21:16Z</dcterms:created>
  <dcterms:modified xsi:type="dcterms:W3CDTF">2021-05-10T06:02:33Z</dcterms:modified>
</cp:coreProperties>
</file>