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4465D9-F8ED-46BD-B32E-921B7581B785}" v="2797" dt="2021-05-16T10:58:02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l'@stem.l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l'@accid.g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Présentation</a:t>
            </a:r>
            <a:r>
              <a:rPr lang="de-DE" dirty="0">
                <a:cs typeface="Calibri Light"/>
              </a:rPr>
              <a:t> 4</a:t>
            </a:r>
            <a:endParaRPr lang="de-D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Point </a:t>
            </a:r>
            <a:r>
              <a:rPr lang="de-DE" dirty="0" err="1">
                <a:cs typeface="Calibri"/>
              </a:rPr>
              <a:t>d'avancement</a:t>
            </a:r>
          </a:p>
          <a:p>
            <a:r>
              <a:rPr lang="de-DE" dirty="0">
                <a:cs typeface="Calibri"/>
              </a:rPr>
              <a:t>Stage ANR </a:t>
            </a:r>
            <a:r>
              <a:rPr lang="de-DE" dirty="0" err="1">
                <a:cs typeface="Calibri"/>
              </a:rPr>
              <a:t>Maritem</a:t>
            </a:r>
          </a:p>
          <a:p>
            <a:r>
              <a:rPr lang="de-DE" dirty="0">
                <a:cs typeface="Calibri"/>
              </a:rPr>
              <a:t>Pierre </a:t>
            </a:r>
            <a:r>
              <a:rPr lang="de-DE" dirty="0" err="1">
                <a:cs typeface="Calibri"/>
              </a:rPr>
              <a:t>Tuloup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0A79F-9F81-4918-9A27-CAE11848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cs typeface="Calibri Light" panose="020F0302020204030204"/>
              </a:rPr>
              <a:t>Fichiers JSON-MEI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17C6F1-31DA-49D8-A848-A8DA21F13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>
                <a:cs typeface="Calibri"/>
              </a:rPr>
              <a:t>Notation commune : Création d'un fichier de conversion XSLT commune.xsl</a:t>
            </a:r>
            <a:endParaRPr lang="fr-FR"/>
          </a:p>
          <a:p>
            <a:pPr marL="0" indent="0">
              <a:buNone/>
            </a:pPr>
            <a:r>
              <a:rPr lang="fr-FR" dirty="0">
                <a:cs typeface="Calibri"/>
              </a:rPr>
              <a:t>Suppression des indications de mesures : le fichier SVG contient 6 clés de sol pour 6 sections de notes.</a:t>
            </a:r>
          </a:p>
          <a:p>
            <a:pPr marL="0" indent="0">
              <a:buNone/>
            </a:pPr>
            <a:r>
              <a:rPr lang="fr-FR" dirty="0">
                <a:cs typeface="Calibri"/>
              </a:rPr>
              <a:t>Ajout de la balise &lt;</a:t>
            </a:r>
            <a:r>
              <a:rPr lang="fr-FR" dirty="0" err="1">
                <a:cs typeface="Calibri"/>
              </a:rPr>
              <a:t>slur</a:t>
            </a:r>
            <a:r>
              <a:rPr lang="fr-FR" dirty="0">
                <a:cs typeface="Calibri"/>
              </a:rPr>
              <a:t>&gt; pour indiquer les groupes de notes. Cette dernière doit être encadrée par &lt;</a:t>
            </a:r>
            <a:r>
              <a:rPr lang="fr-FR" dirty="0" err="1">
                <a:cs typeface="Calibri"/>
              </a:rPr>
              <a:t>measure</a:t>
            </a:r>
            <a:r>
              <a:rPr lang="fr-FR" dirty="0">
                <a:cs typeface="Calibri"/>
              </a:rPr>
              <a:t>&gt; et placée après &lt;staff/&gt;.</a:t>
            </a:r>
          </a:p>
          <a:p>
            <a:pPr marL="0" indent="0">
              <a:buNone/>
            </a:pPr>
            <a:r>
              <a:rPr lang="fr-FR" dirty="0">
                <a:cs typeface="Calibri"/>
              </a:rPr>
              <a:t>Petites notes : ajout de l'attribut @grace dans l'élément &lt;note&gt; au cas par cas.</a:t>
            </a:r>
          </a:p>
          <a:p>
            <a:pPr marL="0" indent="0">
              <a:buNone/>
            </a:pPr>
            <a:r>
              <a:rPr lang="fr-FR" dirty="0">
                <a:cs typeface="Calibri"/>
              </a:rPr>
              <a:t>Pliques : ajout de la balise &lt;plica&gt; dans le &lt;layer&gt; OU ajout </a:t>
            </a:r>
            <a:r>
              <a:rPr lang="fr-FR" dirty="0" err="1">
                <a:cs typeface="Calibri"/>
              </a:rPr>
              <a:t>ajout</a:t>
            </a:r>
            <a:r>
              <a:rPr lang="fr-FR" dirty="0">
                <a:cs typeface="Calibri"/>
              </a:rPr>
              <a:t> d'un attribut @name dans l'élément &lt;note&gt;. </a:t>
            </a:r>
          </a:p>
          <a:p>
            <a:pPr marL="0" indent="0">
              <a:buNone/>
            </a:pPr>
            <a:r>
              <a:rPr lang="fr-FR" dirty="0">
                <a:cs typeface="Calibri"/>
              </a:rPr>
              <a:t>Question : Comment représenter efficacement les pliques dans le fichier image ?</a:t>
            </a: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06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67C83F7-88BF-4818-9326-AFBED6EF8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2" y="1368852"/>
            <a:ext cx="6595533" cy="393685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95D679F-85FA-4BC9-8AB0-5CFE1BD00EC7}"/>
              </a:ext>
            </a:extLst>
          </p:cNvPr>
          <p:cNvSpPr txBox="1"/>
          <p:nvPr/>
        </p:nvSpPr>
        <p:spPr>
          <a:xfrm>
            <a:off x="6587067" y="1365955"/>
            <a:ext cx="5607755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L'élément &lt;note&gt; contient &lt;verse&gt; et &lt;</a:t>
            </a:r>
            <a:r>
              <a:rPr lang="fr-FR" dirty="0" err="1"/>
              <a:t>syl</a:t>
            </a:r>
            <a:r>
              <a:rPr lang="fr-FR" dirty="0"/>
              <a:t>&gt; en notation commune.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Ajout d'un @xml:id à &lt;note&gt; : Quelle est la meilleure numérotation des notes ?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Ajout de </a:t>
            </a:r>
            <a:r>
              <a:rPr lang="fr-FR" dirty="0">
                <a:cs typeface="Calibri"/>
                <a:hlinkClick r:id="rId3"/>
              </a:rPr>
              <a:t>l'@stem.len</a:t>
            </a:r>
            <a:r>
              <a:rPr lang="fr-FR" dirty="0">
                <a:cs typeface="Calibri"/>
              </a:rPr>
              <a:t> avec une valeur nulle par défaut pour ne pas afficher de hampe.</a:t>
            </a:r>
          </a:p>
          <a:p>
            <a:r>
              <a:rPr lang="fr-FR" dirty="0">
                <a:cs typeface="Calibri"/>
              </a:rPr>
              <a:t>Ajout de </a:t>
            </a:r>
            <a:r>
              <a:rPr lang="fr-FR" dirty="0">
                <a:cs typeface="Calibri"/>
                <a:hlinkClick r:id="rId4"/>
              </a:rPr>
              <a:t>l'@accid.ges</a:t>
            </a:r>
            <a:r>
              <a:rPr lang="fr-FR" dirty="0">
                <a:cs typeface="Calibri"/>
              </a:rPr>
              <a:t> avec une valeur n par défaut : Indique la nature du ton et l'inflexion des notes.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Ajout de l'@con : </a:t>
            </a:r>
            <a:r>
              <a:rPr lang="fr-FR" dirty="0">
                <a:ea typeface="+mn-lt"/>
                <a:cs typeface="+mn-lt"/>
              </a:rPr>
              <a:t>Décrit les symboles généralement utilisés pour indiquer les coupures entre les syllabes.</a:t>
            </a:r>
          </a:p>
          <a:p>
            <a:r>
              <a:rPr lang="fr-FR" dirty="0">
                <a:cs typeface="Calibri"/>
              </a:rPr>
              <a:t>Ajout de l'@wordpos : Indique la position de la syllabe dans le mot.</a:t>
            </a:r>
          </a:p>
        </p:txBody>
      </p:sp>
    </p:spTree>
    <p:extLst>
      <p:ext uri="{BB962C8B-B14F-4D97-AF65-F5344CB8AC3E}">
        <p14:creationId xmlns:p14="http://schemas.microsoft.com/office/powerpoint/2010/main" val="1915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FC7797E-28AF-400F-B568-0B348D3B727C}"/>
              </a:ext>
            </a:extLst>
          </p:cNvPr>
          <p:cNvSpPr txBox="1"/>
          <p:nvPr/>
        </p:nvSpPr>
        <p:spPr>
          <a:xfrm>
            <a:off x="-2822" y="-2823"/>
            <a:ext cx="12197644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fr-FR" dirty="0">
              <a:cs typeface="Calibri"/>
            </a:endParaRPr>
          </a:p>
          <a:p>
            <a:pPr algn="ctr"/>
            <a:r>
              <a:rPr lang="fr-FR" sz="4400" dirty="0">
                <a:latin typeface="Calibri Light"/>
                <a:cs typeface="Calibri"/>
              </a:rPr>
              <a:t>Représentation visuelle – Fichiers SVG</a:t>
            </a: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CF5CBEAC-4C25-4793-A020-8B48596FB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210" y="1601328"/>
            <a:ext cx="8899674" cy="364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4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D9FD6-61DA-4C6C-A14F-BDBA198A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cs typeface="Calibri Light" panose="020F0302020204030204"/>
              </a:rPr>
              <a:t>Format pivot TEI/MEI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1F6661-BC0E-43BA-9E48-BF5F09B6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cs typeface="Calibri"/>
              </a:rPr>
              <a:t>Intégration de la MEI au sein du texte TEI en vers</a:t>
            </a:r>
          </a:p>
          <a:p>
            <a:pPr marL="0" indent="0">
              <a:buNone/>
            </a:pPr>
            <a:r>
              <a:rPr lang="fr-FR" dirty="0">
                <a:cs typeface="Calibri"/>
              </a:rPr>
              <a:t>Questions : Comment placer la musique au bon endroit ?</a:t>
            </a:r>
          </a:p>
          <a:p>
            <a:pPr marL="0" indent="0">
              <a:buNone/>
            </a:pPr>
            <a:r>
              <a:rPr lang="fr-FR" dirty="0">
                <a:cs typeface="Calibri"/>
              </a:rPr>
              <a:t>Faut-il placer la musique avant le texte ? </a:t>
            </a:r>
          </a:p>
          <a:p>
            <a:pPr marL="0" indent="0">
              <a:buNone/>
            </a:pPr>
            <a:r>
              <a:rPr lang="fr-FR" dirty="0">
                <a:cs typeface="Calibri"/>
              </a:rPr>
              <a:t>Faut-il placer la musique après chaque vers ? </a:t>
            </a:r>
            <a:endParaRPr lang="fr-FR">
              <a:cs typeface="Calibri"/>
            </a:endParaRPr>
          </a:p>
          <a:p>
            <a:pPr marL="0" indent="0">
              <a:buNone/>
            </a:pPr>
            <a:r>
              <a:rPr lang="fr-FR" dirty="0">
                <a:cs typeface="Calibri"/>
              </a:rPr>
              <a:t>Faut-il placer la musique correspondant à un groupe de vers rimés après celui-ci ?</a:t>
            </a:r>
          </a:p>
          <a:p>
            <a:pPr marL="0" indent="0">
              <a:buNone/>
            </a:pPr>
            <a:r>
              <a:rPr lang="fr-FR" dirty="0">
                <a:cs typeface="Calibri"/>
              </a:rPr>
              <a:t>Espaces de noms : Faut-il noter les éléments MEI sur le modèle &lt;</a:t>
            </a:r>
            <a:r>
              <a:rPr lang="fr-FR" dirty="0" err="1">
                <a:cs typeface="Calibri"/>
              </a:rPr>
              <a:t>ns:element</a:t>
            </a:r>
            <a:r>
              <a:rPr lang="fr-FR" dirty="0">
                <a:cs typeface="Calibri"/>
              </a:rPr>
              <a:t>/&gt; ?</a:t>
            </a:r>
          </a:p>
        </p:txBody>
      </p:sp>
    </p:spTree>
    <p:extLst>
      <p:ext uri="{BB962C8B-B14F-4D97-AF65-F5344CB8AC3E}">
        <p14:creationId xmlns:p14="http://schemas.microsoft.com/office/powerpoint/2010/main" val="113113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408D1-E789-42BA-A606-A281DD3B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67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cs typeface="Calibri Light" panose="020F0302020204030204"/>
              </a:rPr>
              <a:t>Fichier pivot TEI/MEI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3CBC0141-25C6-4A3A-AF29-63C863F49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7" y="1303514"/>
            <a:ext cx="6688726" cy="5550782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E296D20-3C71-42B0-BB84-210179FB7AAC}"/>
              </a:ext>
            </a:extLst>
          </p:cNvPr>
          <p:cNvSpPr txBox="1"/>
          <p:nvPr/>
        </p:nvSpPr>
        <p:spPr>
          <a:xfrm>
            <a:off x="6828972" y="1301448"/>
            <a:ext cx="49082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Exemple d'encodage de la notation musicale dans le fichier pivot.</a:t>
            </a: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88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A1A2E-0B4F-487E-B81E-7A87F294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cs typeface="Calibri Light" panose="020F0302020204030204"/>
              </a:rPr>
              <a:t>ODD – Texte et Musique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1B9E6D-17F5-4FC9-9AD0-25787CEE0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cs typeface="Calibri" panose="020F0502020204030204"/>
              </a:rPr>
              <a:t>Vérification des éléments TEI et MEI nécessaires à la création des deux fichiers ODD.</a:t>
            </a:r>
          </a:p>
          <a:p>
            <a:pPr marL="0" indent="0">
              <a:buNone/>
            </a:pPr>
            <a:r>
              <a:rPr lang="fr-FR" dirty="0">
                <a:cs typeface="Calibri" panose="020F0502020204030204"/>
              </a:rPr>
              <a:t>Méthode ODD </a:t>
            </a:r>
            <a:r>
              <a:rPr lang="fr-FR" dirty="0" err="1">
                <a:cs typeface="Calibri" panose="020F0502020204030204"/>
              </a:rPr>
              <a:t>chaining</a:t>
            </a:r>
            <a:r>
              <a:rPr lang="fr-FR" dirty="0">
                <a:cs typeface="Calibri" panose="020F0502020204030204"/>
              </a:rPr>
              <a:t> : Faut-il placer l'@source dans l'élément &lt;</a:t>
            </a:r>
            <a:r>
              <a:rPr lang="fr-FR" dirty="0" err="1">
                <a:cs typeface="Calibri" panose="020F0502020204030204"/>
              </a:rPr>
              <a:t>schemaSpec</a:t>
            </a:r>
            <a:r>
              <a:rPr lang="fr-FR" dirty="0">
                <a:cs typeface="Calibri" panose="020F0502020204030204"/>
              </a:rPr>
              <a:t>/&gt; de l'ODD musicale ou bien dans celui de l'ODD texte ?</a:t>
            </a:r>
          </a:p>
          <a:p>
            <a:pPr marL="0" indent="0">
              <a:buNone/>
            </a:pPr>
            <a:r>
              <a:rPr lang="fr-FR" dirty="0">
                <a:cs typeface="Calibri" panose="020F0502020204030204"/>
              </a:rPr>
              <a:t>Problèmes rencontrés lors de la création d'un fichier test </a:t>
            </a:r>
            <a:r>
              <a:rPr lang="fr-FR" dirty="0" err="1">
                <a:cs typeface="Calibri" panose="020F0502020204030204"/>
              </a:rPr>
              <a:t>RelaxNG</a:t>
            </a:r>
            <a:r>
              <a:rPr lang="fr-FR" dirty="0">
                <a:cs typeface="Calibri" panose="020F0502020204030204"/>
              </a:rPr>
              <a:t> : présence de l'espace de nom MEI mais les éléments de l'ODD musicale n'apparaissent pas.</a:t>
            </a:r>
          </a:p>
          <a:p>
            <a:pPr marL="0" indent="0">
              <a:buNone/>
            </a:pPr>
            <a:r>
              <a:rPr lang="fr-FR" dirty="0">
                <a:cs typeface="Calibri" panose="020F0502020204030204"/>
              </a:rPr>
              <a:t>Question : Comment régler ce problème technique ?</a:t>
            </a:r>
          </a:p>
        </p:txBody>
      </p:sp>
    </p:spTree>
    <p:extLst>
      <p:ext uri="{BB962C8B-B14F-4D97-AF65-F5344CB8AC3E}">
        <p14:creationId xmlns:p14="http://schemas.microsoft.com/office/powerpoint/2010/main" val="28666047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4</vt:lpstr>
      <vt:lpstr>Fichiers JSON-MEI</vt:lpstr>
      <vt:lpstr>Présentation PowerPoint</vt:lpstr>
      <vt:lpstr>Présentation PowerPoint</vt:lpstr>
      <vt:lpstr>Format pivot TEI/MEI</vt:lpstr>
      <vt:lpstr>Fichier pivot TEI/MEI</vt:lpstr>
      <vt:lpstr>ODD – Texte et Musique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4</dc:title>
  <dc:creator/>
  <cp:lastModifiedBy/>
  <cp:revision>243</cp:revision>
  <dcterms:created xsi:type="dcterms:W3CDTF">2021-05-16T09:56:05Z</dcterms:created>
  <dcterms:modified xsi:type="dcterms:W3CDTF">2021-05-16T10:58:23Z</dcterms:modified>
</cp:coreProperties>
</file>