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sldIdLst>
    <p:sldId id="309" r:id="rId2"/>
    <p:sldId id="286" r:id="rId3"/>
    <p:sldId id="289" r:id="rId4"/>
    <p:sldId id="290" r:id="rId5"/>
    <p:sldId id="291" r:id="rId6"/>
    <p:sldId id="282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305" r:id="rId22"/>
    <p:sldId id="307" r:id="rId23"/>
    <p:sldId id="30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7A0A1-EBFF-4E77-9656-DEA2B0BCADE0}" v="3662" dt="2021-04-24T14:25:28.461"/>
    <p1510:client id="{64E60F7D-177C-48C9-B6E3-7A9E8421BC18}" v="245" dt="2021-04-25T09:15:52.673"/>
    <p1510:client id="{D7395F12-7CCD-43D5-BB49-CF49AEE445D1}" v="7622" dt="2021-04-25T22:37:51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830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6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14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15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347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0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01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788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38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665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27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32E6E-6951-45FC-9062-D97290F5F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132" y="929"/>
            <a:ext cx="9144000" cy="2387600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Stage ANR Maritem</a:t>
            </a:r>
            <a:br>
              <a:rPr lang="fr-FR" dirty="0">
                <a:cs typeface="Calibri Light"/>
              </a:rPr>
            </a:br>
            <a:r>
              <a:rPr lang="fr-FR">
                <a:cs typeface="Calibri Light"/>
              </a:rPr>
              <a:t>Point d'avancement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7D72A0-875A-47D3-873B-A09DA9491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>
                <a:cs typeface="Calibri"/>
              </a:rPr>
              <a:t>Pierre Tuloup</a:t>
            </a:r>
          </a:p>
          <a:p>
            <a:r>
              <a:rPr lang="fr-FR" sz="4000">
                <a:cs typeface="Calibri"/>
              </a:rPr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26387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 classes d'attributs</a:t>
            </a:r>
            <a:endParaRPr lang="fr-FR"/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La suppression de certaines classes d'attributs n'est pas encore </a:t>
            </a:r>
            <a:r>
              <a:rPr lang="fr-FR">
                <a:cs typeface="Calibri" panose="020F0502020204030204"/>
              </a:rPr>
              <a:t>effective car ces classes restent utilisées par certains éléments du modèle.</a:t>
            </a: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Cet aspect est à préciser.</a:t>
            </a: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tei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B49F566-7F9C-46E3-9770-4B0833D4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33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TEI back body front div text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Ce sont les éléments de structure utiles à la construction du fichier TEI de référence. Ces éléments englobent la totalité des autres éléments. </a:t>
            </a:r>
            <a:r>
              <a:rPr lang="fr-FR">
                <a:ea typeface="+mn-lt"/>
                <a:cs typeface="+mn-lt"/>
              </a:rPr>
              <a:t>Ce module n'a pas nécessité de rajout ni de suppression lors de la mise à jour.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textsructure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1B7BF2B-DE79-4833-9C31-DD1657AF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486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5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</a:t>
            </a:r>
            <a:r>
              <a:rPr lang="fr-FR" b="1" i="1">
                <a:ea typeface="+mn-lt"/>
                <a:cs typeface="+mn-lt"/>
              </a:rPr>
              <a:t>rhyme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Ajout du module verse pour les besoins d'édition. Ce module contient </a:t>
            </a:r>
            <a:r>
              <a:rPr lang="fr-FR">
                <a:ea typeface="+mn-lt"/>
                <a:cs typeface="+mn-lt"/>
              </a:rPr>
              <a:t>l'élément rhyme.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verse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BA5EF3-B33B-4599-8501-752B397A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fr-FR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83E3BD50-1BAB-4DC1-98DE-EB9313BB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12" y="3768306"/>
            <a:ext cx="5057954" cy="24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35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app lacunaStart lacunaEnd lem listWit rdg wit witDetail </a:t>
            </a:r>
            <a:endParaRPr lang="fr-FR"/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witness</a:t>
            </a:r>
            <a:endParaRPr lang="fr-FR"/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Aucun élément n'a été supprimé ni rajouté.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Remarque : Lors de la rédaction de l'apparat critique, il est demandé de </a:t>
            </a:r>
            <a:r>
              <a:rPr lang="fr-FR" dirty="0">
                <a:ea typeface="+mn-lt"/>
                <a:cs typeface="+mn-lt"/>
              </a:rPr>
              <a:t>documenter la classe d'attributs att.textCritical correspondant à ce </a:t>
            </a:r>
            <a:r>
              <a:rPr lang="fr-FR">
                <a:ea typeface="+mn-lt"/>
                <a:cs typeface="+mn-lt"/>
              </a:rPr>
              <a:t>module, avec rajout de l'@hand et de l'@subtype. 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textcrit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BDC350-A631-41FB-92AF-C8DF8640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26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c pc w</a:t>
            </a:r>
            <a:endParaRPr lang="fr-FR"/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Pour l'élément c, rajout de l'attribut @rend avec valeur "apos", comme </a:t>
            </a:r>
            <a:r>
              <a:rPr lang="fr-FR">
                <a:ea typeface="+mn-lt"/>
                <a:cs typeface="+mn-lt"/>
              </a:rPr>
              <a:t>indiqué dans le fichier DTD abréviations, pour l'édition allographétique.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analysis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42945C-4814-4F16-8613-34A22B21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fr-FR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FDBD24AE-7F26-4DBF-8046-61E0C4C3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5" y="3900128"/>
            <a:ext cx="3620937" cy="912423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4AA550-867D-4584-BF0E-70D65C7E6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72" y="3901772"/>
            <a:ext cx="4727275" cy="21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9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 addName country forename listPerson listPlace nameLink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orgName persName person placeName roleName settlement surname</a:t>
            </a:r>
            <a:endParaRPr lang="fr-FR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i="1">
                <a:ea typeface="+mn-lt"/>
                <a:cs typeface="+mn-lt"/>
              </a:rPr>
              <a:t>-&gt; Eléments inchangés par rapport au modèle initial</a:t>
            </a:r>
            <a:endParaRPr lang="fr-FR"/>
          </a:p>
          <a:p>
            <a:pPr marL="0" indent="0">
              <a:buNone/>
            </a:pPr>
            <a:endParaRPr lang="fr-FR" i="1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namesdate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03C2F4-4387-4AC1-9AA2-98DA928C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655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  am damage ex facsimile </a:t>
            </a:r>
            <a:r>
              <a:rPr lang="fr-FR" b="1" i="1">
                <a:ea typeface="+mn-lt"/>
                <a:cs typeface="+mn-lt"/>
              </a:rPr>
              <a:t>fw</a:t>
            </a:r>
            <a:r>
              <a:rPr lang="fr-FR">
                <a:ea typeface="+mn-lt"/>
                <a:cs typeface="+mn-lt"/>
              </a:rPr>
              <a:t> handShift space subst supplied surface surfaceGrp zone</a:t>
            </a:r>
            <a:endParaRPr lang="fr-FR"/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- Rajout de la balise fw pour les réclames, avec l'@type et l'@place, </a:t>
            </a:r>
            <a:r>
              <a:rPr lang="fr-FR">
                <a:ea typeface="+mn-lt"/>
                <a:cs typeface="+mn-lt"/>
              </a:rPr>
              <a:t>suivant les indications décrivant l'encodage du Liederbuch de Thibault de Champagne.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</a:t>
            </a:r>
            <a:r>
              <a:rPr lang="fr-FR" b="1">
                <a:cs typeface="Calibri" panose="020F0502020204030204"/>
              </a:rPr>
              <a:t>Question : Où faudrait-il ajouter idéalement l'élément &lt;specDesc key="fw"/&gt; pour documenter les réclames </a:t>
            </a:r>
            <a:r>
              <a:rPr lang="fr-FR" b="1" dirty="0">
                <a:cs typeface="Calibri" panose="020F0502020204030204"/>
              </a:rPr>
              <a:t>?</a:t>
            </a: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transcr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20E39F6-5DE9-4661-936B-23A2E10D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67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  ab seg</a:t>
            </a:r>
            <a:endParaRPr lang="fr-FR"/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>
              <a:buNone/>
            </a:pPr>
            <a:r>
              <a:rPr lang="fr-FR" i="1">
                <a:ea typeface="+mn-lt"/>
                <a:cs typeface="+mn-lt"/>
              </a:rPr>
              <a:t>-&gt; Eléments inchangés par rapport au modèle initial</a:t>
            </a: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linking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2493AF-1ACA-4E5F-87D8-1ACAC859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73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28" y="1250531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 accMat acquisition additional additions altIdentifier binding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bindingDesc catchwords collation collection colophon condition </a:t>
            </a: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decoDesc decoNote depth dim dimensions explicit filiation finalRubric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foliation handDesc </a:t>
            </a:r>
            <a:r>
              <a:rPr lang="fr-FR" b="1" i="1">
                <a:ea typeface="+mn-lt"/>
                <a:cs typeface="+mn-lt"/>
              </a:rPr>
              <a:t>handNote</a:t>
            </a:r>
            <a:r>
              <a:rPr lang="fr-FR">
                <a:ea typeface="+mn-lt"/>
                <a:cs typeface="+mn-lt"/>
              </a:rPr>
              <a:t> height heraldry history incipit institution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layout layoutDesc locus locusGrp material msContents msDesc msFrag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msIdentifier msItem msName musicNotation objectDesc objectType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origDate origPlace origin physDesc provenance recordHist repository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rubric scriptDesc scriptNote seal sealDesc secFol signatures source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stamp summary support supportDesc surrogates watermark width</a:t>
            </a:r>
            <a:endParaRPr lang="fr-FR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>
              <a:buNone/>
            </a:pPr>
            <a:r>
              <a:rPr lang="fr-FR" b="1" i="1" dirty="0">
                <a:ea typeface="+mn-lt"/>
                <a:cs typeface="+mn-lt"/>
              </a:rPr>
              <a:t>-&gt; 1 élément rajouté en italique et gras. </a:t>
            </a:r>
            <a:r>
              <a:rPr lang="fr-FR">
                <a:ea typeface="+mn-lt"/>
                <a:cs typeface="+mn-lt"/>
              </a:rPr>
              <a:t>Il est utilisé pour définir les mains manuscrites.</a:t>
            </a: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678582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cs typeface="Calibri Light"/>
              </a:rPr>
              <a:t>Module msdescription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80DBAF-8AA9-4FFF-9DE1-65BAAAB7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89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7465" indent="0">
              <a:buNone/>
            </a:pPr>
            <a:r>
              <a:rPr lang="fr-FR">
                <a:ea typeface="+mn-lt"/>
                <a:cs typeface="+mn-lt"/>
              </a:rPr>
              <a:t>- Initialisation du format pivot MEI documenté par une ODD musicale.</a:t>
            </a:r>
            <a:endParaRPr lang="fr-FR" dirty="0">
              <a:ea typeface="+mn-lt"/>
              <a:cs typeface="+mn-lt"/>
            </a:endParaRPr>
          </a:p>
          <a:p>
            <a:pPr marL="37465" indent="0">
              <a:buNone/>
            </a:pPr>
            <a:endParaRPr lang="fr-FR" dirty="0">
              <a:ea typeface="+mn-lt"/>
              <a:cs typeface="+mn-lt"/>
            </a:endParaRPr>
          </a:p>
          <a:p>
            <a:pPr marL="37465" indent="0">
              <a:buNone/>
            </a:pPr>
            <a:r>
              <a:rPr lang="fr-FR">
                <a:ea typeface="+mn-lt"/>
                <a:cs typeface="+mn-lt"/>
              </a:rPr>
              <a:t>- Validation de la structure du modèle ODD (MEI)</a:t>
            </a:r>
            <a:endParaRPr lang="en-US">
              <a:ea typeface="+mn-lt"/>
              <a:cs typeface="+mn-lt"/>
            </a:endParaRPr>
          </a:p>
          <a:p>
            <a:pPr marL="37465" indent="0">
              <a:buNone/>
            </a:pPr>
            <a:endParaRPr lang="fr-FR" dirty="0">
              <a:ea typeface="+mn-lt"/>
              <a:cs typeface="+mn-lt"/>
            </a:endParaRPr>
          </a:p>
          <a:p>
            <a:pPr marL="37465" indent="0">
              <a:buNone/>
            </a:pPr>
            <a:r>
              <a:rPr lang="fr-FR">
                <a:ea typeface="+mn-lt"/>
                <a:cs typeface="+mn-lt"/>
              </a:rPr>
              <a:t>- </a:t>
            </a:r>
            <a:r>
              <a:rPr lang="fr-FR" b="1">
                <a:ea typeface="+mn-lt"/>
                <a:cs typeface="+mn-lt"/>
              </a:rPr>
              <a:t>Alerte : la validation bloque lors de la transformation ODD vers RelaxNG au niveau du scénario XSL.</a:t>
            </a:r>
            <a:endParaRPr lang="en-US">
              <a:ea typeface="+mn-lt"/>
              <a:cs typeface="+mn-lt"/>
            </a:endParaRPr>
          </a:p>
          <a:p>
            <a:pPr marL="37465" indent="0">
              <a:buNone/>
            </a:pPr>
            <a:endParaRPr lang="fr-FR" dirty="0">
              <a:ea typeface="+mn-lt"/>
              <a:cs typeface="+mn-lt"/>
            </a:endParaRPr>
          </a:p>
          <a:p>
            <a:pPr marL="37465" indent="0">
              <a:buNone/>
            </a:pPr>
            <a:r>
              <a:rPr lang="fr-FR" b="1">
                <a:ea typeface="+mn-lt"/>
                <a:cs typeface="+mn-lt"/>
              </a:rPr>
              <a:t>Question : Le schéma RNG est-il compatible avec une ODD MEI ?</a:t>
            </a:r>
            <a:endParaRPr lang="fr-FR"/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Etat d'avancement : ODD MEI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83D2880-D367-4A3A-B8AD-7980D002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01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Mise en place d'un format pivot (TEI et MEI) documenté par un schéma (ODD et RelaxNG)</a:t>
            </a:r>
          </a:p>
          <a:p>
            <a:r>
              <a:rPr lang="fr-FR">
                <a:cs typeface="Calibri"/>
              </a:rPr>
              <a:t>Transformations nécessaires (vers ou depuis ce format)</a:t>
            </a:r>
          </a:p>
          <a:p>
            <a:r>
              <a:rPr lang="fr-FR">
                <a:cs typeface="Calibri"/>
              </a:rPr>
              <a:t>Prototypage d'une édition numérique à partir d'une partie des documents.</a:t>
            </a:r>
          </a:p>
          <a:p>
            <a:r>
              <a:rPr lang="fr-FR">
                <a:cs typeface="Calibri"/>
              </a:rPr>
              <a:t>Conception d'un modèle textuel et musical d'édition à couche.</a:t>
            </a:r>
          </a:p>
          <a:p>
            <a:r>
              <a:rPr lang="fr-FR">
                <a:cs typeface="Calibri"/>
              </a:rPr>
              <a:t>Prototype de site web</a:t>
            </a:r>
            <a:endParaRPr lang="fr-FR" dirty="0">
              <a:cs typeface="Calibri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Objectifs et livrables</a:t>
            </a:r>
            <a:endParaRPr lang="fr-FR" dirty="0">
              <a:cs typeface="Calibri Ligh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A80E6F-8CF9-426C-B34B-A57638E5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8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7465" indent="0">
              <a:buNone/>
            </a:pPr>
            <a:r>
              <a:rPr lang="fr-FR">
                <a:ea typeface="+mn-lt"/>
                <a:cs typeface="+mn-lt"/>
              </a:rPr>
              <a:t>- Objectif : Visualiser les exports JSON sous format SVG</a:t>
            </a:r>
            <a:endParaRPr lang="fr-FR"/>
          </a:p>
          <a:p>
            <a:pPr marL="37465" indent="0">
              <a:buNone/>
            </a:pPr>
            <a:endParaRPr lang="fr-FR" dirty="0">
              <a:cs typeface="Calibri"/>
            </a:endParaRPr>
          </a:p>
          <a:p>
            <a:pPr marL="37465" indent="0">
              <a:buNone/>
            </a:pPr>
            <a:r>
              <a:rPr lang="fr-FR">
                <a:cs typeface="Calibri"/>
              </a:rPr>
              <a:t>- Conversion JSON vers XML via script Python</a:t>
            </a:r>
            <a:endParaRPr lang="fr-FR" dirty="0">
              <a:cs typeface="Calibri"/>
            </a:endParaRPr>
          </a:p>
          <a:p>
            <a:pPr marL="37465" indent="0">
              <a:buNone/>
            </a:pPr>
            <a:r>
              <a:rPr lang="fr-FR">
                <a:ea typeface="+mn-lt"/>
                <a:cs typeface="+mn-lt"/>
              </a:rPr>
              <a:t>- Conversion XML vers MEI via script XSLT</a:t>
            </a:r>
            <a:endParaRPr lang="fr-FR" dirty="0">
              <a:ea typeface="+mn-lt"/>
              <a:cs typeface="+mn-lt"/>
            </a:endParaRPr>
          </a:p>
          <a:p>
            <a:pPr marL="37465" indent="0">
              <a:buNone/>
            </a:pPr>
            <a:r>
              <a:rPr lang="fr-FR">
                <a:cs typeface="Calibri" panose="020F0502020204030204"/>
              </a:rPr>
              <a:t>- Conversion MEI vers SVG sur un Terminal avec l'application Verovio</a:t>
            </a:r>
            <a:endParaRPr lang="fr-FR" dirty="0">
              <a:cs typeface="Calibri" panose="020F0502020204030204"/>
            </a:endParaRPr>
          </a:p>
          <a:p>
            <a:pPr marL="37465" indent="0">
              <a:buNone/>
            </a:pPr>
            <a:endParaRPr lang="fr-FR" dirty="0">
              <a:solidFill>
                <a:srgbClr val="000000"/>
              </a:solidFill>
              <a:ea typeface="+mn-lt"/>
              <a:cs typeface="+mn-lt"/>
            </a:endParaRPr>
          </a:p>
          <a:p>
            <a:pPr marL="37465" indent="0">
              <a:buNone/>
            </a:pP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- Obtention d'une représentation des notes de musique</a:t>
            </a: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Etat d'avancement : Monodi+ vers HTML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C83DEF-0247-4CBD-B50F-F918A069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5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621073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cs typeface="Calibri Light"/>
              </a:rPr>
              <a:t>Schéma : Monodi+ vers HTML</a:t>
            </a:r>
            <a:endParaRPr lang="fr-FR"/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1BE80400-F4AE-4915-8238-B0CD7C13A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18" y="-299"/>
            <a:ext cx="1902048" cy="6852996"/>
          </a:xfr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ED36AA31-AE28-4A8A-9BDD-363F0B8D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07" y="2078514"/>
            <a:ext cx="3864634" cy="2715349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AD55F6E-1ED1-415B-9291-7B9EDC7F7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28" y="897169"/>
            <a:ext cx="4971690" cy="56100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93C7F-FF62-4E48-A302-05E2A008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22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7465" indent="0">
              <a:buNone/>
            </a:pPr>
            <a:r>
              <a:rPr lang="fr-FR" dirty="0">
                <a:ea typeface="+mn-lt"/>
                <a:cs typeface="+mn-lt"/>
              </a:rPr>
              <a:t>- Objectif : Passage d'un fichier TEI non segmenté à un fichier TEI </a:t>
            </a:r>
            <a:r>
              <a:rPr lang="fr-FR">
                <a:ea typeface="+mn-lt"/>
                <a:cs typeface="+mn-lt"/>
              </a:rPr>
              <a:t>segmenté par des balises &lt;w&gt;.</a:t>
            </a:r>
            <a:endParaRPr lang="fr-FR"/>
          </a:p>
          <a:p>
            <a:pPr marL="37465" indent="0">
              <a:buNone/>
            </a:pPr>
            <a:r>
              <a:rPr lang="fr-FR">
                <a:cs typeface="Calibri"/>
              </a:rPr>
              <a:t>- Analyse de la méthode de transformation : 2 possibilités (Python et XSLT)</a:t>
            </a:r>
            <a:endParaRPr lang="fr-FR" dirty="0">
              <a:cs typeface="Calibri"/>
            </a:endParaRPr>
          </a:p>
          <a:p>
            <a:pPr marL="37465" indent="0">
              <a:buNone/>
            </a:pPr>
            <a:r>
              <a:rPr lang="fr-FR" dirty="0">
                <a:ea typeface="+mn-lt"/>
                <a:cs typeface="+mn-lt"/>
              </a:rPr>
              <a:t>- Première approche -&gt; Python (Boudams, bibliothèques nltk, lxml) : </a:t>
            </a:r>
            <a:r>
              <a:rPr lang="fr-FR">
                <a:ea typeface="+mn-lt"/>
                <a:cs typeface="+mn-lt"/>
              </a:rPr>
              <a:t>cette phase est en cours d'analyse. </a:t>
            </a:r>
            <a:endParaRPr lang="fr-FR" dirty="0">
              <a:ea typeface="+mn-lt"/>
              <a:cs typeface="+mn-lt"/>
            </a:endParaRPr>
          </a:p>
          <a:p>
            <a:pPr marL="37465" indent="0">
              <a:buNone/>
            </a:pPr>
            <a:r>
              <a:rPr lang="fr-FR" b="1">
                <a:cs typeface="Calibri" panose="020F0502020204030204"/>
              </a:rPr>
              <a:t>Question : Comment capitaliser efficacement l'apport de Boudams ?</a:t>
            </a:r>
          </a:p>
          <a:p>
            <a:pPr marL="37465" indent="0">
              <a:buNone/>
            </a:pPr>
            <a:r>
              <a:rPr lang="fr-FR" dirty="0">
                <a:cs typeface="Calibri" panose="020F0502020204030204"/>
              </a:rPr>
              <a:t>- Deuxième approche -&gt; XSLT (utilisation du fichier XSL de tokenization de la base Geste comme modèle) : les modalités de cette approche </a:t>
            </a:r>
            <a:r>
              <a:rPr lang="fr-FR">
                <a:cs typeface="Calibri" panose="020F0502020204030204"/>
              </a:rPr>
              <a:t>seront approfondies (lors d'une prochaine réunion).</a:t>
            </a:r>
            <a:endParaRPr lang="fr-FR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Etat d'avancement : Segmentation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DCE108-6F24-44EB-A22A-26F85ECD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266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91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- Normalisation de la segmentation</a:t>
            </a: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- Lemmatisation du texte...</a:t>
            </a: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822356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Prochaines étapes</a:t>
            </a:r>
            <a:endParaRPr lang="fr-FR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E4695714-2594-4F0B-A474-5B088147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211" y="720457"/>
            <a:ext cx="3994030" cy="546021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2B0B99A-B894-4462-923B-7061B1458CF5}"/>
              </a:ext>
            </a:extLst>
          </p:cNvPr>
          <p:cNvSpPr txBox="1"/>
          <p:nvPr/>
        </p:nvSpPr>
        <p:spPr>
          <a:xfrm>
            <a:off x="7556740" y="6420928"/>
            <a:ext cx="46410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i="1"/>
              <a:t>Source : edotor.net Auteur</a:t>
            </a:r>
            <a:r>
              <a:rPr lang="fr-FR" sz="1400" i="1">
                <a:cs typeface="Calibri"/>
              </a:rPr>
              <a:t> : J-B Camps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88A059-0E52-43BC-BCDE-D20141F1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62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indent="-305435">
              <a:buFont typeface="Arial,Sans-Serif" panose="020B0604020202020204" pitchFamily="34" charset="0"/>
            </a:pPr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L'édition numérique du Manuscrit du Roi comporte plusieurs étapes importantes.</a:t>
            </a:r>
            <a:endParaRPr lang="en-US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</a:pPr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Grâce au logiciel Transkribus, les données du Manuscrit ont pu être entrainées par méthode OCR puis exportées en format XML-TEI traitable.</a:t>
            </a:r>
            <a:endParaRPr lang="en-US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</a:pPr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Afin de répondre au besoin d'une édition à couches du Manuscrit du Roi, regroupant à la fois la notation textuelle et musicale, je me suis dans un premier temps appuyé sur les documents de la base Geste du dépôt Github de M. Jean-Baptiste Camps</a:t>
            </a:r>
          </a:p>
          <a:p>
            <a:pPr indent="-305435">
              <a:buFont typeface="Arial,Sans-Serif" panose="020B0604020202020204" pitchFamily="34" charset="0"/>
            </a:pPr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Je me suis également appuyé sur le site des Guidelines TEI afin de documenter l'ODD.</a:t>
            </a:r>
            <a:endParaRPr lang="fr-FR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Etat de l'art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DA7D15-8290-406C-8372-A164DE68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- Tanskribus : exports TEI non segmentés</a:t>
            </a:r>
            <a:endParaRPr lang="en-US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- Modèle ODD de la base Geste de M. Camps</a:t>
            </a:r>
            <a:endParaRPr lang="en-US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- Fichier DTD : description des abréviations (source : base Geste)</a:t>
            </a:r>
            <a:endParaRPr lang="en-US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- Fichier XSL de tokenization adaptable au Manuscrit du Roi.</a:t>
            </a:r>
            <a:endParaRPr lang="en-US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- Fichier Word de documentation ODD (régulièrement mis à jour par Mme Mariotti)</a:t>
            </a:r>
            <a:endParaRPr lang="en-US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r>
              <a:rPr lang="fr-FR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- 2 fichiers d'export JSON provenant du logiciel Monodi+</a:t>
            </a:r>
            <a:endParaRPr lang="en-US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Existant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A0EA60-E994-4ECB-ABE9-7275668D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25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ea typeface="+mn-lt"/>
                <a:cs typeface="+mn-lt"/>
              </a:rPr>
              <a:t>- Mise à jour du modèle ODD de la base Geste en conformité avec le document Word de spécification</a:t>
            </a:r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- Validation du modèle ODD (TEI) via un schéma RNG</a:t>
            </a:r>
            <a:endParaRPr lang="en-US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- Mise en évidence de la nécessité du chaining pour intégrer les spécifications musicales.</a:t>
            </a:r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- </a:t>
            </a:r>
            <a:r>
              <a:rPr lang="fr-FR" b="1">
                <a:ea typeface="+mn-lt"/>
                <a:cs typeface="+mn-lt"/>
              </a:rPr>
              <a:t>Alerte : la validation RNG bloque lors de l'intégration de la source musicale dans l'ODD.</a:t>
            </a:r>
            <a:endParaRPr lang="fr-FR"/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Etat d'avancement ODD TEI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6C70F3-4F86-4563-A037-2B3F800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3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0B3071-B7D0-49B3-8C6B-0764C8F2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07" y="-298"/>
            <a:ext cx="12195816" cy="6852996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CD4A18-3194-480B-A852-C9922BDE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0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indent="-305435">
              <a:buFont typeface="Arial"/>
            </a:pPr>
            <a:r>
              <a:rPr lang="fr-FR">
                <a:ea typeface="+mn-lt"/>
                <a:cs typeface="+mn-lt"/>
              </a:rPr>
              <a:t>Balise &lt;schemaSpec&gt; : Mention du nom du schéma, de l'espace de nom TEI, de la langue du document et d'une source d'un document chaîné, ici la partie musicale de l'ODD.</a:t>
            </a:r>
            <a:endParaRPr lang="en-US">
              <a:ea typeface="+mn-lt"/>
              <a:cs typeface="+mn-lt"/>
            </a:endParaRPr>
          </a:p>
          <a:p>
            <a:pPr indent="-305435">
              <a:buFont typeface="Arial"/>
            </a:pPr>
            <a:r>
              <a:rPr lang="fr-FR">
                <a:ea typeface="+mn-lt"/>
                <a:cs typeface="+mn-lt"/>
              </a:rPr>
              <a:t>Chaque module est utilisé comme un dictionnaire des seules balises utiles au projet, lisibles dans l'attribut @include du &lt;moduleRef&gt;.</a:t>
            </a:r>
            <a:endParaRPr lang="en-US">
              <a:ea typeface="+mn-lt"/>
              <a:cs typeface="+mn-lt"/>
            </a:endParaRPr>
          </a:p>
          <a:p>
            <a:pPr indent="-305435">
              <a:buFont typeface="Arial"/>
            </a:pPr>
            <a:r>
              <a:rPr lang="fr-FR">
                <a:ea typeface="+mn-lt"/>
                <a:cs typeface="+mn-lt"/>
              </a:rPr>
              <a:t>Balise &lt;elementSpec&gt; : Chaque module comporte plusieurs éléments, chacun défini par une balise &lt;elementSpec&gt;. Le sous-élément &lt;content&gt; décrit son contenu et mentionne les éléments auxquels il est associé ainsi que les attributs qui lui sont liés dans une balise &lt;attList&gt;.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Focus : méthode d'encodage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7875A3-959E-46DA-80B1-A8131D8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86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teiHeader fileDesc titleStmt authority idno availability 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biblFull </a:t>
            </a:r>
            <a:r>
              <a:rPr lang="fr-FR" b="1" i="1">
                <a:ea typeface="+mn-lt"/>
                <a:cs typeface="+mn-lt"/>
              </a:rPr>
              <a:t>notesStmt</a:t>
            </a:r>
            <a:r>
              <a:rPr lang="fr-FR">
                <a:ea typeface="+mn-lt"/>
                <a:cs typeface="+mn-lt"/>
              </a:rPr>
              <a:t> licence </a:t>
            </a:r>
            <a:r>
              <a:rPr lang="fr-FR" b="1" i="1">
                <a:ea typeface="+mn-lt"/>
                <a:cs typeface="+mn-lt"/>
              </a:rPr>
              <a:t>encodingDesc</a:t>
            </a:r>
            <a:r>
              <a:rPr lang="fr-FR" i="1" dirty="0">
                <a:ea typeface="+mn-lt"/>
                <a:cs typeface="+mn-lt"/>
              </a:rPr>
              <a:t> </a:t>
            </a:r>
            <a:r>
              <a:rPr lang="fr-FR" b="1" i="1">
                <a:ea typeface="+mn-lt"/>
                <a:cs typeface="+mn-lt"/>
              </a:rPr>
              <a:t>classDecl</a:t>
            </a:r>
            <a:r>
              <a:rPr lang="fr-FR" i="1" dirty="0">
                <a:ea typeface="+mn-lt"/>
                <a:cs typeface="+mn-lt"/>
              </a:rPr>
              <a:t> </a:t>
            </a:r>
            <a:r>
              <a:rPr lang="fr-FR" b="1" i="1">
                <a:ea typeface="+mn-lt"/>
                <a:cs typeface="+mn-lt"/>
              </a:rPr>
              <a:t>taxonomy</a:t>
            </a:r>
            <a:r>
              <a:rPr lang="fr-FR" i="1" dirty="0">
                <a:ea typeface="+mn-lt"/>
                <a:cs typeface="+mn-lt"/>
              </a:rPr>
              <a:t> </a:t>
            </a:r>
            <a:r>
              <a:rPr lang="fr-FR" b="1" i="1">
                <a:ea typeface="+mn-lt"/>
                <a:cs typeface="+mn-lt"/>
              </a:rPr>
              <a:t>catDesc</a:t>
            </a:r>
            <a:r>
              <a:rPr lang="fr-FR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fr-FR" b="1" i="1">
                <a:ea typeface="+mn-lt"/>
                <a:cs typeface="+mn-lt"/>
              </a:rPr>
              <a:t>category</a:t>
            </a:r>
            <a:r>
              <a:rPr lang="fr-FR" i="1" dirty="0">
                <a:ea typeface="+mn-lt"/>
                <a:cs typeface="+mn-lt"/>
              </a:rPr>
              <a:t> </a:t>
            </a:r>
            <a:r>
              <a:rPr lang="fr-FR" b="1" i="1">
                <a:ea typeface="+mn-lt"/>
                <a:cs typeface="+mn-lt"/>
              </a:rPr>
              <a:t>projectDesc</a:t>
            </a:r>
            <a:r>
              <a:rPr lang="fr-FR" i="1" dirty="0">
                <a:ea typeface="+mn-lt"/>
                <a:cs typeface="+mn-lt"/>
              </a:rPr>
              <a:t> </a:t>
            </a:r>
            <a:r>
              <a:rPr lang="fr-FR" b="1" i="1">
                <a:ea typeface="+mn-lt"/>
                <a:cs typeface="+mn-lt"/>
              </a:rPr>
              <a:t>editorialDecl</a:t>
            </a:r>
            <a:r>
              <a:rPr lang="fr-FR">
                <a:ea typeface="+mn-lt"/>
                <a:cs typeface="+mn-lt"/>
              </a:rPr>
              <a:t> publicationStmt sourceDesc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profileDesc creation language langUsage revisionDesc change</a:t>
            </a:r>
            <a:endParaRPr lang="fr-FR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b="1" i="1">
                <a:solidFill>
                  <a:srgbClr val="000000"/>
                </a:solidFill>
                <a:ea typeface="+mn-lt"/>
                <a:cs typeface="+mn-lt"/>
              </a:rPr>
              <a:t>-&gt; 7 éléments rajoutés en italique et gras.</a:t>
            </a:r>
            <a:endParaRPr lang="fr-FR" b="1" i="1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indent="-305435">
              <a:buFont typeface="Arial,Sans-Serif" panose="020B0604020202020204" pitchFamily="34" charset="0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header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F175BE7-B28A-4A3F-8017-E42150A9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915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D701C-5942-453F-8713-318A7E24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>
                <a:ea typeface="+mn-lt"/>
                <a:cs typeface="+mn-lt"/>
              </a:rPr>
              <a:t>Elements</a:t>
            </a:r>
            <a:r>
              <a:rPr lang="fr-FR">
                <a:ea typeface="+mn-lt"/>
                <a:cs typeface="+mn-lt"/>
              </a:rPr>
              <a:t> : abbr add address addrLine analytic author bibl biblScope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biblStruct cb choice citedRange corr date del edition editor email emph</a:t>
            </a: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expan extent </a:t>
            </a:r>
            <a:r>
              <a:rPr lang="fr-FR" b="1" i="1">
                <a:ea typeface="+mn-lt"/>
                <a:cs typeface="+mn-lt"/>
              </a:rPr>
              <a:t>foreign</a:t>
            </a:r>
            <a:r>
              <a:rPr lang="fr-FR">
                <a:ea typeface="+mn-lt"/>
                <a:cs typeface="+mn-lt"/>
              </a:rPr>
              <a:t> gap gb </a:t>
            </a:r>
            <a:r>
              <a:rPr lang="fr-FR" b="1" i="1">
                <a:ea typeface="+mn-lt"/>
                <a:cs typeface="+mn-lt"/>
              </a:rPr>
              <a:t>gloss</a:t>
            </a:r>
            <a:r>
              <a:rPr lang="fr-FR">
                <a:ea typeface="+mn-lt"/>
                <a:cs typeface="+mn-lt"/>
              </a:rPr>
              <a:t> graphic head </a:t>
            </a:r>
            <a:r>
              <a:rPr lang="fr-FR" b="1" i="1">
                <a:ea typeface="+mn-lt"/>
                <a:cs typeface="+mn-lt"/>
              </a:rPr>
              <a:t>height</a:t>
            </a:r>
            <a:r>
              <a:rPr lang="fr-FR">
                <a:ea typeface="+mn-lt"/>
                <a:cs typeface="+mn-lt"/>
              </a:rPr>
              <a:t> hi imprint item l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lb lg list listBibl measure mentioned monogr name note num orig p pb</a:t>
            </a: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 </a:t>
            </a:r>
            <a:r>
              <a:rPr lang="fr-FR">
                <a:ea typeface="+mn-lt"/>
                <a:cs typeface="+mn-lt"/>
              </a:rPr>
              <a:t>pubPlace publisher q quote ref reg resp respStmt series sic term 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textLang title unclear </a:t>
            </a:r>
            <a:r>
              <a:rPr lang="fr-FR" b="1" i="1">
                <a:ea typeface="+mn-lt"/>
                <a:cs typeface="+mn-lt"/>
              </a:rPr>
              <a:t>width</a:t>
            </a:r>
            <a:endParaRPr lang="fr-FR" b="1" i="1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>
              <a:buNone/>
            </a:pPr>
            <a:r>
              <a:rPr lang="fr-FR" b="1" i="1">
                <a:ea typeface="+mn-lt"/>
                <a:cs typeface="+mn-lt"/>
              </a:rPr>
              <a:t>-&gt; 4 éléments rajoutés en italique et gras.</a:t>
            </a: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indent="-305435">
              <a:buFont typeface="Arial,Sans-Serif" panose="020B0604020202020204" pitchFamily="34" charset="0"/>
              <a:buChar char="•"/>
            </a:pPr>
            <a:endParaRPr lang="fr-FR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C8AFD28-A0FA-4C1E-802B-97F87F0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Module core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23496E-676A-42CE-BA09-DA385E52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8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Office Theme</vt:lpstr>
      <vt:lpstr>Stage ANR Maritem Point d'avancement</vt:lpstr>
      <vt:lpstr>Objectifs et livrables</vt:lpstr>
      <vt:lpstr>Etat de l'art</vt:lpstr>
      <vt:lpstr>Existant</vt:lpstr>
      <vt:lpstr>Etat d'avancement ODD TEI</vt:lpstr>
      <vt:lpstr>Présentation PowerPoint</vt:lpstr>
      <vt:lpstr>Focus : méthode d'encodage</vt:lpstr>
      <vt:lpstr>Module header</vt:lpstr>
      <vt:lpstr>Module core</vt:lpstr>
      <vt:lpstr>Module tei</vt:lpstr>
      <vt:lpstr>Module textsructure</vt:lpstr>
      <vt:lpstr>Module verse</vt:lpstr>
      <vt:lpstr>Module textcrit</vt:lpstr>
      <vt:lpstr>Module analysis</vt:lpstr>
      <vt:lpstr>Module namesdate</vt:lpstr>
      <vt:lpstr>Module transcr</vt:lpstr>
      <vt:lpstr>Module linking</vt:lpstr>
      <vt:lpstr>Module msdescription</vt:lpstr>
      <vt:lpstr>Etat d'avancement : ODD MEI</vt:lpstr>
      <vt:lpstr>Etat d'avancement : Monodi+ vers HTML</vt:lpstr>
      <vt:lpstr>Schéma : Monodi+ vers HTML</vt:lpstr>
      <vt:lpstr>Etat d'avancement : Segmentation</vt:lpstr>
      <vt:lpstr>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1195</cp:revision>
  <dcterms:created xsi:type="dcterms:W3CDTF">2021-04-24T12:23:39Z</dcterms:created>
  <dcterms:modified xsi:type="dcterms:W3CDTF">2021-04-25T22:39:12Z</dcterms:modified>
</cp:coreProperties>
</file>