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1" r:id="rId6"/>
    <p:sldId id="259" r:id="rId7"/>
    <p:sldId id="262" r:id="rId8"/>
    <p:sldId id="258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06B20-469F-4BBA-9765-5885EB051D24}" v="797" dt="2021-05-02T17:23:39.459"/>
    <p1510:client id="{D9BC71D6-7A58-46B9-8AE3-0493B94415F2}" v="3194" dt="2021-05-02T19:24:43.985"/>
    <p1510:client id="{E86C3084-3636-495F-88F0-8A63C6B18B1E}" v="2473" dt="2021-05-02T20:30:13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9489"/>
          </a:xfrm>
        </p:spPr>
        <p:txBody>
          <a:bodyPr>
            <a:normAutofit fontScale="90000"/>
          </a:bodyPr>
          <a:lstStyle/>
          <a:p>
            <a:r>
              <a:rPr lang="de-DE" err="1">
                <a:cs typeface="Calibri Light"/>
              </a:rPr>
              <a:t>Présentation</a:t>
            </a:r>
            <a:r>
              <a:rPr lang="de-DE">
                <a:cs typeface="Calibri Light"/>
              </a:rPr>
              <a:t> 2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529594"/>
            <a:ext cx="9144000" cy="3292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>
                <a:cs typeface="Calibri"/>
              </a:rPr>
              <a:t>Point </a:t>
            </a:r>
            <a:r>
              <a:rPr lang="de-DE" sz="2800" dirty="0" err="1">
                <a:cs typeface="Calibri"/>
              </a:rPr>
              <a:t>d'avancement</a:t>
            </a:r>
            <a:r>
              <a:rPr lang="de-DE" sz="2800" dirty="0">
                <a:cs typeface="Calibri"/>
              </a:rPr>
              <a:t> </a:t>
            </a:r>
          </a:p>
          <a:p>
            <a:r>
              <a:rPr lang="de-DE" sz="2800" dirty="0">
                <a:cs typeface="Calibri"/>
              </a:rPr>
              <a:t>Stage ANR </a:t>
            </a:r>
            <a:r>
              <a:rPr lang="de-DE" sz="2800" dirty="0" err="1">
                <a:cs typeface="Calibri"/>
              </a:rPr>
              <a:t>Maritem</a:t>
            </a:r>
            <a:endParaRPr lang="de-DE" sz="2800" dirty="0">
              <a:cs typeface="Calibri"/>
            </a:endParaRPr>
          </a:p>
          <a:p>
            <a:r>
              <a:rPr lang="de-DE" sz="2800" dirty="0">
                <a:cs typeface="Calibri"/>
              </a:rPr>
              <a:t>3/05/2021</a:t>
            </a:r>
          </a:p>
          <a:p>
            <a:endParaRPr lang="de-DE" sz="2800" dirty="0">
              <a:cs typeface="Calibri"/>
            </a:endParaRPr>
          </a:p>
          <a:p>
            <a:r>
              <a:rPr lang="de-DE" sz="2800" dirty="0">
                <a:cs typeface="Calibri"/>
              </a:rPr>
              <a:t>Pierre </a:t>
            </a:r>
            <a:r>
              <a:rPr lang="de-DE" sz="2800" dirty="0" err="1">
                <a:cs typeface="Calibri"/>
              </a:rPr>
              <a:t>Tuloup</a:t>
            </a:r>
            <a:endParaRPr lang="de-DE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9AE46-CB35-4C8A-8B55-1E1D2E60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822356"/>
          </a:xfrm>
        </p:spPr>
        <p:txBody>
          <a:bodyPr/>
          <a:lstStyle/>
          <a:p>
            <a:r>
              <a:rPr lang="fr-FR" dirty="0">
                <a:cs typeface="Calibri Light"/>
              </a:rPr>
              <a:t>Segmentation du texte du Manuscrit du Roi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6E75A-1A1B-4728-AD88-A898BC20A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984"/>
            <a:ext cx="10515600" cy="5213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Objectif : Segmentation/</a:t>
            </a:r>
            <a:r>
              <a:rPr lang="fr-FR" dirty="0" err="1">
                <a:cs typeface="Calibri" panose="020F0502020204030204"/>
              </a:rPr>
              <a:t>tokenization</a:t>
            </a:r>
            <a:r>
              <a:rPr lang="fr-FR" dirty="0">
                <a:cs typeface="Calibri" panose="020F0502020204030204"/>
              </a:rPr>
              <a:t> du texte du Manuscrit du Roi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Utilisation dans un premier temps d'un programme Python permettant d'encadrer tous les mots du texte par une balise &lt;w&gt;. </a:t>
            </a: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Afin d'ajouter les attributs @lemma et @pos de cette balise, j'ai tenté d'utiliser Deucalion pour faire ressortir une lemmatisation pour chaque mot et pouvoir ainsi les inclure dans le fichier pivot.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Cette segmentation n'est pas définitive. Elle devra s'effectuer avec la bibliothèque Python </a:t>
            </a:r>
            <a:r>
              <a:rPr lang="fr-FR" dirty="0" err="1">
                <a:cs typeface="Calibri" panose="020F0502020204030204"/>
              </a:rPr>
              <a:t>boudams</a:t>
            </a:r>
            <a:r>
              <a:rPr lang="fr-FR" dirty="0">
                <a:cs typeface="Calibri" panose="020F0502020204030204"/>
              </a:rPr>
              <a:t> afin de faire un tri précis dans le texte.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915587-7434-4C7E-BE0A-DFC9B6F3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8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2883E-3620-4D3D-9738-1A7A6B3F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691"/>
            <a:ext cx="10515600" cy="721714"/>
          </a:xfrm>
        </p:spPr>
        <p:txBody>
          <a:bodyPr/>
          <a:lstStyle/>
          <a:p>
            <a:pPr algn="ctr"/>
            <a:r>
              <a:rPr lang="fr-FR" dirty="0">
                <a:cs typeface="Calibri Light"/>
              </a:rPr>
              <a:t>Aperçu du texte segmenté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BE8F3A-4243-4226-9A4A-F8257F3C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61653"/>
            <a:ext cx="5157787" cy="823912"/>
          </a:xfrm>
        </p:spPr>
        <p:txBody>
          <a:bodyPr/>
          <a:lstStyle/>
          <a:p>
            <a:pPr algn="ctr"/>
            <a:r>
              <a:rPr lang="fr-FR" dirty="0">
                <a:cs typeface="Calibri"/>
              </a:rPr>
              <a:t>Programme Python utilisant les expressions régulières</a:t>
            </a: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F83855-3493-456C-8653-0B913805FC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799367"/>
            <a:ext cx="5157787" cy="4248274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A9BA70-8E18-412E-80FE-1E03915A6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34181"/>
            <a:ext cx="5183188" cy="464479"/>
          </a:xfrm>
        </p:spPr>
        <p:txBody>
          <a:bodyPr/>
          <a:lstStyle/>
          <a:p>
            <a:pPr algn="ctr"/>
            <a:r>
              <a:rPr lang="fr-FR" dirty="0">
                <a:cs typeface="Calibri"/>
              </a:rPr>
              <a:t>Résultat</a:t>
            </a: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BB4352-2A89-477B-A9D5-50C3EF21B3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15176" y="1802075"/>
            <a:ext cx="1939571" cy="4256969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5838AA-1E17-49A5-8D7D-EA5F725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40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4CA8C-1FA8-48A0-B36D-12AE1F7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789341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Mise en place d'un format pivot TEI/MEI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791AE-562A-425B-96B3-ECE36708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847"/>
            <a:ext cx="10515600" cy="53814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Objectif : inclure dans un même fichier de référence le texte et la musique du Manuscrit du Roi.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Action : Je me suis basé sur les deux fichiers export JSON dont nous connaissons la musique et le texte.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- Le TEI header contient dans l'ordre le &lt;</a:t>
            </a:r>
            <a:r>
              <a:rPr lang="fr-FR" dirty="0" err="1">
                <a:cs typeface="Calibri"/>
              </a:rPr>
              <a:t>fileDesc</a:t>
            </a:r>
            <a:r>
              <a:rPr lang="fr-FR" dirty="0">
                <a:cs typeface="Calibri"/>
              </a:rPr>
              <a:t>&gt;, &lt;</a:t>
            </a:r>
            <a:r>
              <a:rPr lang="fr-FR" dirty="0" err="1">
                <a:cs typeface="Calibri"/>
              </a:rPr>
              <a:t>encodingDesc</a:t>
            </a:r>
            <a:r>
              <a:rPr lang="fr-FR" dirty="0">
                <a:cs typeface="Calibri"/>
              </a:rPr>
              <a:t>&gt;, &lt;</a:t>
            </a:r>
            <a:r>
              <a:rPr lang="fr-FR" dirty="0" err="1">
                <a:cs typeface="Calibri"/>
              </a:rPr>
              <a:t>profileDesc</a:t>
            </a:r>
            <a:r>
              <a:rPr lang="fr-FR" dirty="0">
                <a:cs typeface="Calibri"/>
              </a:rPr>
              <a:t>&gt; et &lt;</a:t>
            </a:r>
            <a:r>
              <a:rPr lang="fr-FR" dirty="0" err="1">
                <a:cs typeface="Calibri"/>
              </a:rPr>
              <a:t>revisionDesc</a:t>
            </a:r>
            <a:r>
              <a:rPr lang="fr-FR" dirty="0">
                <a:cs typeface="Calibri"/>
              </a:rPr>
              <a:t>&gt;.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- La balise &lt;</a:t>
            </a:r>
            <a:r>
              <a:rPr lang="fr-FR" dirty="0" err="1">
                <a:cs typeface="Calibri"/>
              </a:rPr>
              <a:t>sourceDesc</a:t>
            </a:r>
            <a:r>
              <a:rPr lang="fr-FR" dirty="0">
                <a:cs typeface="Calibri"/>
              </a:rPr>
              <a:t>&gt; contient par un sous-élément &lt;</a:t>
            </a:r>
            <a:r>
              <a:rPr lang="fr-FR" dirty="0" err="1">
                <a:cs typeface="Calibri"/>
              </a:rPr>
              <a:t>msDesc</a:t>
            </a:r>
            <a:r>
              <a:rPr lang="fr-FR" dirty="0">
                <a:cs typeface="Calibri"/>
              </a:rPr>
              <a:t>&gt; la description générale du Manuscrit du Roi.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Question : La balise &lt;</a:t>
            </a:r>
            <a:r>
              <a:rPr lang="fr-FR" dirty="0" err="1">
                <a:cs typeface="Calibri"/>
              </a:rPr>
              <a:t>physDesc</a:t>
            </a:r>
            <a:r>
              <a:rPr lang="fr-FR" dirty="0">
                <a:cs typeface="Calibri"/>
              </a:rPr>
              <a:t>&gt;, contenant &lt;</a:t>
            </a:r>
            <a:r>
              <a:rPr lang="fr-FR" dirty="0" err="1">
                <a:cs typeface="Calibri"/>
              </a:rPr>
              <a:t>handDesc</a:t>
            </a:r>
            <a:r>
              <a:rPr lang="fr-FR" dirty="0">
                <a:cs typeface="Calibri"/>
              </a:rPr>
              <a:t>&gt; et &lt;</a:t>
            </a:r>
            <a:r>
              <a:rPr lang="fr-FR" dirty="0" err="1">
                <a:cs typeface="Calibri"/>
              </a:rPr>
              <a:t>decoDesc</a:t>
            </a:r>
            <a:r>
              <a:rPr lang="fr-FR" dirty="0">
                <a:cs typeface="Calibri"/>
              </a:rPr>
              <a:t>&gt; doit-elle contenir &lt;</a:t>
            </a:r>
            <a:r>
              <a:rPr lang="fr-FR" dirty="0" err="1">
                <a:cs typeface="Calibri"/>
              </a:rPr>
              <a:t>notatedMusic</a:t>
            </a:r>
            <a:r>
              <a:rPr lang="fr-FR" dirty="0">
                <a:cs typeface="Calibri"/>
              </a:rPr>
              <a:t>&gt; comme sous-élément, sachant que cette dernière balise peut également être contenue dans le &lt;body&gt;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7173AF-D725-43A5-AFFB-278FF5C4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39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E3156F-FC62-46D1-8CFA-89187EC2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2810703"/>
            <a:ext cx="12203500" cy="4040180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37AD54-903A-4374-9C10-76B06EBF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6869"/>
            <a:ext cx="8177841" cy="28317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822DB7A-DB3F-4839-BD62-9476BAE5DD5D}"/>
              </a:ext>
            </a:extLst>
          </p:cNvPr>
          <p:cNvSpPr txBox="1"/>
          <p:nvPr/>
        </p:nvSpPr>
        <p:spPr>
          <a:xfrm>
            <a:off x="8160589" y="1015042"/>
            <a:ext cx="40371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La balise &lt;</a:t>
            </a:r>
            <a:r>
              <a:rPr lang="fr-FR" dirty="0" err="1">
                <a:cs typeface="Calibri"/>
              </a:rPr>
              <a:t>notatedMusic</a:t>
            </a:r>
            <a:r>
              <a:rPr lang="fr-FR" dirty="0">
                <a:cs typeface="Calibri"/>
              </a:rPr>
              <a:t>&gt; peut se situer à la fois dans l'en-tête TEI et dans le &lt;body&gt;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 A quoi correspondent les attributs @met et @real ?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60DDA-2B94-498C-9258-820CA914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08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4CA8C-1FA8-48A0-B36D-12AE1F7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704675"/>
          </a:xfrm>
        </p:spPr>
        <p:txBody>
          <a:bodyPr/>
          <a:lstStyle/>
          <a:p>
            <a:pPr algn="ctr"/>
            <a:r>
              <a:rPr lang="fr-FR">
                <a:cs typeface="Calibri Light"/>
              </a:rPr>
              <a:t>Mise en place d'un format pivot TEI/MEI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791AE-562A-425B-96B3-ECE36708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14"/>
            <a:ext cx="10515600" cy="56354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Objectif : inclure dans un même fichier de référence le texte et la musique du Manuscrit du Roi.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Action : Je me suis basé sur les deux fichiers export JSON pour lesquels nous connaissons la musique et le texte.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- Dans le fichier TEI pivot, le texte a été mis en vers avec des balises &lt;lg&gt; contenant l'@type et l'@rhyme ainsi qu'avec &lt;l&gt; contenant les attributs de classe </a:t>
            </a:r>
            <a:r>
              <a:rPr lang="fr-FR" dirty="0" err="1">
                <a:cs typeface="Calibri"/>
              </a:rPr>
              <a:t>att.metrical</a:t>
            </a:r>
            <a:r>
              <a:rPr lang="fr-FR" dirty="0">
                <a:cs typeface="Calibri"/>
              </a:rPr>
              <a:t> des TEI Guidelines (@met, @real) ainsi que l'@n.  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- Les mots ont été segmentés avec des balises &lt;</a:t>
            </a:r>
            <a:r>
              <a:rPr lang="fr-FR" dirty="0" err="1">
                <a:cs typeface="Calibri"/>
              </a:rPr>
              <a:t>seg</a:t>
            </a:r>
            <a:r>
              <a:rPr lang="fr-FR" dirty="0">
                <a:cs typeface="Calibri"/>
              </a:rPr>
              <a:t>&gt; comme indiqué dans le fichier JSON de référence. J'ai par défaut défini l'@type avec une valeur "</a:t>
            </a:r>
            <a:r>
              <a:rPr lang="fr-FR" dirty="0" err="1">
                <a:cs typeface="Calibri"/>
              </a:rPr>
              <a:t>syll</a:t>
            </a:r>
            <a:r>
              <a:rPr lang="fr-FR" dirty="0">
                <a:cs typeface="Calibri"/>
              </a:rPr>
              <a:t>" pour indiquer un découpage du texte par syllabe.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Question : Faut-il indiquer dans le cas de &lt;w&gt; les attributs qui lui correspondent dans le fichier pivot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4FFCB2-2A2B-46D1-AE5B-7990715B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63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297CD590-01B9-4E72-B175-0A717D92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987858"/>
            <a:ext cx="4037161" cy="4866359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93D1980A-5E8E-4976-9E49-62F0C592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313243"/>
            <a:ext cx="11168332" cy="2936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6AC995-B4B8-44BF-BFB5-97AC048AA0E4}"/>
              </a:ext>
            </a:extLst>
          </p:cNvPr>
          <p:cNvSpPr txBox="1"/>
          <p:nvPr/>
        </p:nvSpPr>
        <p:spPr>
          <a:xfrm>
            <a:off x="3042249" y="785004"/>
            <a:ext cx="57049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Mention de l'espace de nom </a:t>
            </a:r>
            <a:r>
              <a:rPr lang="fr-FR" dirty="0" err="1"/>
              <a:t>xmlns:mei</a:t>
            </a:r>
            <a:r>
              <a:rPr lang="fr-FR" dirty="0"/>
              <a:t> en début de fichier</a:t>
            </a:r>
            <a:endParaRPr lang="fr-FR" dirty="0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8F2041-FF02-417A-9E12-23835BE22619}"/>
              </a:ext>
            </a:extLst>
          </p:cNvPr>
          <p:cNvSpPr txBox="1"/>
          <p:nvPr/>
        </p:nvSpPr>
        <p:spPr>
          <a:xfrm>
            <a:off x="4781011" y="1991803"/>
            <a:ext cx="681199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Exemple de segmentation d'un mot : La balise &lt;</a:t>
            </a:r>
            <a:r>
              <a:rPr lang="fr-FR" dirty="0" err="1"/>
              <a:t>ptr</a:t>
            </a:r>
            <a:r>
              <a:rPr lang="fr-FR" dirty="0"/>
              <a:t>&gt; doit être indiquée à l'intérieur de &lt;</a:t>
            </a:r>
            <a:r>
              <a:rPr lang="fr-FR" dirty="0" err="1"/>
              <a:t>notatedMusic</a:t>
            </a:r>
            <a:r>
              <a:rPr lang="fr-FR" dirty="0"/>
              <a:t>&gt;. L'attribut @target prend ici la valeur du nom d'un fichier </a:t>
            </a:r>
            <a:r>
              <a:rPr lang="fr-FR" dirty="0" err="1"/>
              <a:t>Verovio</a:t>
            </a:r>
            <a:r>
              <a:rPr lang="fr-FR" dirty="0"/>
              <a:t> (.</a:t>
            </a:r>
            <a:r>
              <a:rPr lang="fr-FR" dirty="0" err="1"/>
              <a:t>svg</a:t>
            </a:r>
            <a:r>
              <a:rPr lang="fr-FR" dirty="0"/>
              <a:t>). 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Doit-elle prendre la valeur de l'espace de nom MEI ?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La balise &lt;</a:t>
            </a:r>
            <a:r>
              <a:rPr lang="fr-FR" dirty="0" err="1">
                <a:cs typeface="Calibri"/>
              </a:rPr>
              <a:t>desc</a:t>
            </a:r>
            <a:r>
              <a:rPr lang="fr-FR" dirty="0">
                <a:cs typeface="Calibri"/>
              </a:rPr>
              <a:t>&gt; décrit précisément par un court texte la note encodée. Faut-il ajouter une balise supplémentaire à l'intérieur de &lt;</a:t>
            </a:r>
            <a:r>
              <a:rPr lang="fr-FR" dirty="0" err="1">
                <a:cs typeface="Calibri"/>
              </a:rPr>
              <a:t>notatedMusic</a:t>
            </a:r>
            <a:r>
              <a:rPr lang="fr-FR" dirty="0">
                <a:cs typeface="Calibri"/>
              </a:rPr>
              <a:t>&gt; ?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13FEF-8FCC-468E-87E9-B7283EF0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95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4CA8C-1FA8-48A0-B36D-12AE1F7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212675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cs typeface="Calibri Light"/>
              </a:rPr>
              <a:t>Mise en place d'un format pivot et notation musicale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791AE-562A-425B-96B3-ECE36708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847"/>
            <a:ext cx="10515600" cy="52544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Objectif : inclure dans un même fichier de référence le texte et la musique du Manuscrit du Roi.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Action : Dans le cas présent d'une notation musicale liée au texte, la balise &lt;</a:t>
            </a:r>
            <a:r>
              <a:rPr lang="fr-FR" err="1">
                <a:cs typeface="Calibri"/>
              </a:rPr>
              <a:t>notatedMusic</a:t>
            </a:r>
            <a:r>
              <a:rPr lang="fr-FR">
                <a:cs typeface="Calibri"/>
              </a:rPr>
              <a:t>&gt; permet de référencer par une balise enfant &lt;</a:t>
            </a:r>
            <a:r>
              <a:rPr lang="fr-FR" err="1">
                <a:cs typeface="Calibri"/>
              </a:rPr>
              <a:t>ptr</a:t>
            </a:r>
            <a:r>
              <a:rPr lang="fr-FR">
                <a:cs typeface="Calibri"/>
              </a:rPr>
              <a:t>&gt; pointeur à la fois un fichier musical </a:t>
            </a:r>
            <a:r>
              <a:rPr lang="fr-FR" err="1">
                <a:cs typeface="Calibri"/>
              </a:rPr>
              <a:t>Verovio</a:t>
            </a:r>
            <a:r>
              <a:rPr lang="fr-FR">
                <a:cs typeface="Calibri"/>
              </a:rPr>
              <a:t> (.</a:t>
            </a:r>
            <a:r>
              <a:rPr lang="fr-FR" err="1">
                <a:cs typeface="Calibri"/>
              </a:rPr>
              <a:t>svg</a:t>
            </a:r>
            <a:r>
              <a:rPr lang="fr-FR">
                <a:cs typeface="Calibri"/>
              </a:rPr>
              <a:t>) mais également l'adresse du site de la MEI.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Question : Comment bien référencer la MEI ? Faut-il l'inclure dans une balise particulière ?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Afin de faire correspondre texte et musique, &lt;</a:t>
            </a:r>
            <a:r>
              <a:rPr lang="fr-FR" err="1">
                <a:cs typeface="Calibri"/>
              </a:rPr>
              <a:t>notatedMusic</a:t>
            </a:r>
            <a:r>
              <a:rPr lang="fr-FR">
                <a:cs typeface="Calibri"/>
              </a:rPr>
              <a:t>&gt; est incluse dans &lt;w&gt; et contient &lt;</a:t>
            </a:r>
            <a:r>
              <a:rPr lang="fr-FR" err="1">
                <a:cs typeface="Calibri"/>
              </a:rPr>
              <a:t>ptr</a:t>
            </a:r>
            <a:r>
              <a:rPr lang="fr-FR">
                <a:cs typeface="Calibri"/>
              </a:rPr>
              <a:t>&gt; et une balise &lt;</a:t>
            </a:r>
            <a:r>
              <a:rPr lang="fr-FR" err="1">
                <a:cs typeface="Calibri"/>
              </a:rPr>
              <a:t>desc</a:t>
            </a:r>
            <a:r>
              <a:rPr lang="fr-FR">
                <a:cs typeface="Calibri"/>
              </a:rPr>
              <a:t>&gt; de description du neume.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56A6F-1A25-4B29-B0C9-7E1EF44A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6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4CA8C-1FA8-48A0-B36D-12AE1F7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732898"/>
          </a:xfrm>
        </p:spPr>
        <p:txBody>
          <a:bodyPr>
            <a:normAutofit/>
          </a:bodyPr>
          <a:lstStyle/>
          <a:p>
            <a:pPr algn="ctr"/>
            <a:r>
              <a:rPr lang="fr-FR">
                <a:cs typeface="Calibri Light"/>
              </a:rPr>
              <a:t>Transformations vers la MEI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791AE-562A-425B-96B3-ECE36708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625"/>
            <a:ext cx="10515600" cy="605185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Objectif : Transformer efficacement les fichiers de </a:t>
            </a:r>
            <a:r>
              <a:rPr lang="fr-FR" dirty="0" err="1">
                <a:cs typeface="Calibri"/>
              </a:rPr>
              <a:t>Monodi</a:t>
            </a:r>
            <a:r>
              <a:rPr lang="fr-FR" dirty="0">
                <a:cs typeface="Calibri"/>
              </a:rPr>
              <a:t>+ vers le format MEI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Action : Utilisation d'une transformation XSLT pour la création de fichiers MEI valides.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L'élément MEI &lt;syllabe&gt; contient à la fois le texte noté dans &lt;</a:t>
            </a:r>
            <a:r>
              <a:rPr lang="fr-FR" dirty="0" err="1">
                <a:cs typeface="Calibri"/>
              </a:rPr>
              <a:t>syl</a:t>
            </a:r>
            <a:r>
              <a:rPr lang="fr-FR" dirty="0">
                <a:cs typeface="Calibri"/>
              </a:rPr>
              <a:t>&gt; et le neume musical dans &lt;neume&gt;. Certaines syllabes contiennent un groupe de plusieurs notes. 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Afin de mentionner la direction de la note (ascendante/descendante), j'ai utilisé les clés JSON &lt;</a:t>
            </a:r>
            <a:r>
              <a:rPr lang="fr-FR" dirty="0" err="1">
                <a:cs typeface="Calibri"/>
              </a:rPr>
              <a:t>noteType</a:t>
            </a:r>
            <a:r>
              <a:rPr lang="fr-FR" dirty="0">
                <a:cs typeface="Calibri"/>
              </a:rPr>
              <a:t>&gt; qui indique la direction et la balise &lt;focus&gt;. La valeur de ces deux balises est associée comme suit : si &lt;focus&gt;="</a:t>
            </a:r>
            <a:r>
              <a:rPr lang="fr-FR" dirty="0" err="1">
                <a:cs typeface="Calibri"/>
              </a:rPr>
              <a:t>True</a:t>
            </a:r>
            <a:r>
              <a:rPr lang="fr-FR" dirty="0">
                <a:cs typeface="Calibri"/>
              </a:rPr>
              <a:t>", &lt;</a:t>
            </a:r>
            <a:r>
              <a:rPr lang="fr-FR" dirty="0" err="1">
                <a:cs typeface="Calibri"/>
              </a:rPr>
              <a:t>noteType</a:t>
            </a:r>
            <a:r>
              <a:rPr lang="fr-FR" dirty="0">
                <a:cs typeface="Calibri"/>
              </a:rPr>
              <a:t>&gt;="</a:t>
            </a:r>
            <a:r>
              <a:rPr lang="fr-FR" dirty="0" err="1">
                <a:cs typeface="Calibri"/>
              </a:rPr>
              <a:t>Ascending</a:t>
            </a:r>
            <a:r>
              <a:rPr lang="fr-FR" dirty="0">
                <a:cs typeface="Calibri"/>
              </a:rPr>
              <a:t>" OU "</a:t>
            </a:r>
            <a:r>
              <a:rPr lang="fr-FR" dirty="0" err="1">
                <a:cs typeface="Calibri"/>
              </a:rPr>
              <a:t>Descending</a:t>
            </a:r>
            <a:r>
              <a:rPr lang="fr-FR" dirty="0">
                <a:cs typeface="Calibri"/>
              </a:rPr>
              <a:t>". </a:t>
            </a:r>
            <a:endParaRPr lang="fr-FR" dirty="0">
              <a:ea typeface="+mn-lt"/>
              <a:cs typeface="+mn-lt"/>
            </a:endParaRP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Afin de faire correspondre texte et musique, &lt;</a:t>
            </a:r>
            <a:r>
              <a:rPr lang="fr-FR" dirty="0" err="1">
                <a:ea typeface="+mn-lt"/>
                <a:cs typeface="+mn-lt"/>
              </a:rPr>
              <a:t>notatedMusic</a:t>
            </a:r>
            <a:r>
              <a:rPr lang="fr-FR" dirty="0">
                <a:ea typeface="+mn-lt"/>
                <a:cs typeface="+mn-lt"/>
              </a:rPr>
              <a:t>&gt; est incluse dans &lt;w&gt; et contient &lt;</a:t>
            </a:r>
            <a:r>
              <a:rPr lang="fr-FR" dirty="0" err="1">
                <a:ea typeface="+mn-lt"/>
                <a:cs typeface="+mn-lt"/>
              </a:rPr>
              <a:t>ptr</a:t>
            </a:r>
            <a:r>
              <a:rPr lang="fr-FR" dirty="0">
                <a:ea typeface="+mn-lt"/>
                <a:cs typeface="+mn-lt"/>
              </a:rPr>
              <a:t>&gt; et une balise &lt;</a:t>
            </a:r>
            <a:r>
              <a:rPr lang="fr-FR" dirty="0" err="1">
                <a:ea typeface="+mn-lt"/>
                <a:cs typeface="+mn-lt"/>
              </a:rPr>
              <a:t>desc</a:t>
            </a:r>
            <a:r>
              <a:rPr lang="fr-FR" dirty="0">
                <a:ea typeface="+mn-lt"/>
                <a:cs typeface="+mn-lt"/>
              </a:rPr>
              <a:t>&gt; de description du neume. </a:t>
            </a: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Les notes sont groupées à l'intérieur de &lt;neume&gt; dans un sous-élément &lt;</a:t>
            </a:r>
            <a:r>
              <a:rPr lang="fr-FR" dirty="0" err="1">
                <a:ea typeface="+mn-lt"/>
                <a:cs typeface="+mn-lt"/>
              </a:rPr>
              <a:t>nc</a:t>
            </a:r>
            <a:r>
              <a:rPr lang="fr-FR" dirty="0">
                <a:ea typeface="+mn-lt"/>
                <a:cs typeface="+mn-lt"/>
              </a:rPr>
              <a:t>&gt;. </a:t>
            </a:r>
          </a:p>
          <a:p>
            <a:pPr>
              <a:buNone/>
            </a:pPr>
            <a:r>
              <a:rPr lang="fr-FR" dirty="0">
                <a:ea typeface="+mn-lt"/>
                <a:cs typeface="+mn-lt"/>
              </a:rPr>
              <a:t>- Comment répliquer efficacement cette balise pour chaque neume ?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- Comment remplacer "</a:t>
            </a:r>
            <a:r>
              <a:rPr lang="fr-FR" dirty="0" err="1">
                <a:ea typeface="+mn-lt"/>
                <a:cs typeface="+mn-lt"/>
              </a:rPr>
              <a:t>Ascending</a:t>
            </a:r>
            <a:r>
              <a:rPr lang="fr-FR" dirty="0">
                <a:ea typeface="+mn-lt"/>
                <a:cs typeface="+mn-lt"/>
              </a:rPr>
              <a:t>" et "</a:t>
            </a:r>
            <a:r>
              <a:rPr lang="fr-FR" dirty="0" err="1">
                <a:ea typeface="+mn-lt"/>
                <a:cs typeface="+mn-lt"/>
              </a:rPr>
              <a:t>Descending</a:t>
            </a:r>
            <a:r>
              <a:rPr lang="fr-FR" dirty="0">
                <a:ea typeface="+mn-lt"/>
                <a:cs typeface="+mn-lt"/>
              </a:rPr>
              <a:t>" par "up" et "down" pour chaque neume ? </a:t>
            </a:r>
            <a:endParaRPr lang="fr-FR" dirty="0"/>
          </a:p>
          <a:p>
            <a:pPr marL="0" indent="0">
              <a:buNone/>
            </a:pPr>
            <a:r>
              <a:rPr lang="fr-FR" dirty="0">
                <a:cs typeface="Calibri"/>
              </a:rPr>
              <a:t>- Quelle arborescence faut-il établir afin d'aboutir à un fichier SVG valide ? 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- Faut-il conserver la balise &lt;neume&gt; dans &lt;syllabe&gt; ?</a:t>
            </a:r>
            <a:endParaRPr lang="fr-FR"/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40908-CD8A-4041-B28E-F8B015D9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173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2</vt:lpstr>
      <vt:lpstr>Segmentation du texte du Manuscrit du Roi</vt:lpstr>
      <vt:lpstr>Aperçu du texte segmenté </vt:lpstr>
      <vt:lpstr>Mise en place d'un format pivot TEI/MEI</vt:lpstr>
      <vt:lpstr>Présentation PowerPoint</vt:lpstr>
      <vt:lpstr>Mise en place d'un format pivot TEI/MEI</vt:lpstr>
      <vt:lpstr>Présentation PowerPoint</vt:lpstr>
      <vt:lpstr>Mise en place d'un format pivot et notation musicale</vt:lpstr>
      <vt:lpstr>Transformations vers la MEI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</dc:title>
  <dc:creator/>
  <cp:revision>979</cp:revision>
  <dcterms:created xsi:type="dcterms:W3CDTF">2021-05-02T17:11:00Z</dcterms:created>
  <dcterms:modified xsi:type="dcterms:W3CDTF">2021-05-02T20:33:36Z</dcterms:modified>
</cp:coreProperties>
</file>