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2E97B-75E9-4E90-A05B-2F3946A4231A}" v="59" dt="2021-07-04T18:22:38.383"/>
    <p1510:client id="{3C30C189-E1D4-480B-9FD9-52B21648B3A8}" v="1216" dt="2021-07-04T17:30:11.214"/>
    <p1510:client id="{56B31F4F-029B-4CD1-86F6-C001739B01AC}" v="680" dt="2021-07-05T06:39:36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-Baptiste-Camps/geste-nemo" TargetMode="External"/><Relationship Id="rId2" Type="http://schemas.openxmlformats.org/officeDocument/2006/relationships/hyperlink" Target="https://github.com/capitains/tutorial-n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itains/tutorial-nem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Présentation</a:t>
            </a:r>
            <a:r>
              <a:rPr lang="de-DE">
                <a:cs typeface="Calibri Light"/>
              </a:rPr>
              <a:t> 7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Point </a:t>
            </a:r>
            <a:r>
              <a:rPr lang="de-DE" err="1">
                <a:cs typeface="Calibri"/>
              </a:rPr>
              <a:t>d'avancement</a:t>
            </a:r>
          </a:p>
          <a:p>
            <a:r>
              <a:rPr lang="de-DE">
                <a:cs typeface="Calibri"/>
              </a:rPr>
              <a:t>Stage ANR </a:t>
            </a:r>
            <a:r>
              <a:rPr lang="de-DE" err="1">
                <a:cs typeface="Calibri"/>
              </a:rPr>
              <a:t>Maritem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Pierre </a:t>
            </a:r>
            <a:r>
              <a:rPr lang="de-DE" err="1">
                <a:cs typeface="Calibri"/>
              </a:rPr>
              <a:t>Tuloup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93DA2-23A5-4E18-83F4-184DE6E0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Structuration de la </a:t>
            </a:r>
            <a:r>
              <a:rPr lang="fr-FR" err="1">
                <a:cs typeface="Calibri Light" panose="020F0302020204030204"/>
              </a:rPr>
              <a:t>Database</a:t>
            </a:r>
            <a:r>
              <a:rPr lang="fr-FR">
                <a:cs typeface="Calibri Light" panose="020F0302020204030204"/>
              </a:rPr>
              <a:t> </a:t>
            </a:r>
            <a:br>
              <a:rPr lang="fr-FR">
                <a:cs typeface="Calibri Light" panose="020F0302020204030204"/>
              </a:rPr>
            </a:br>
            <a:r>
              <a:rPr lang="fr-FR">
                <a:cs typeface="Calibri Light" panose="020F0302020204030204"/>
              </a:rPr>
              <a:t>du Manuscrit du Roi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8F925-1A69-4D6C-A990-C15A644A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Adaptation des outils </a:t>
            </a:r>
            <a:r>
              <a:rPr lang="fr-FR" err="1">
                <a:cs typeface="Calibri"/>
              </a:rPr>
              <a:t>CapiTainS</a:t>
            </a:r>
            <a:r>
              <a:rPr lang="fr-FR">
                <a:cs typeface="Calibri"/>
              </a:rPr>
              <a:t> (Nautilus, Nemo) et documentation via plusieurs dépôts </a:t>
            </a:r>
            <a:r>
              <a:rPr lang="fr-FR" err="1">
                <a:cs typeface="Calibri"/>
              </a:rPr>
              <a:t>Github</a:t>
            </a:r>
            <a:r>
              <a:rPr lang="fr-FR">
                <a:cs typeface="Calibri"/>
              </a:rPr>
              <a:t> : 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  <a:hlinkClick r:id="rId2"/>
              </a:rPr>
              <a:t>https://github.com/capitains/tutorial-nemo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  <a:hlinkClick r:id="rId3"/>
              </a:rPr>
              <a:t>https://github.com/Jean-Baptiste-Camps/geste-nemo</a:t>
            </a: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Construction de la </a:t>
            </a:r>
            <a:r>
              <a:rPr lang="fr-FR" err="1">
                <a:cs typeface="Calibri"/>
              </a:rPr>
              <a:t>Database</a:t>
            </a:r>
            <a:r>
              <a:rPr lang="fr-FR">
                <a:cs typeface="Calibri"/>
              </a:rPr>
              <a:t> à l'aide de l'index du Manuscrit du Roi (fichier Excel).</a:t>
            </a:r>
          </a:p>
        </p:txBody>
      </p:sp>
    </p:spTree>
    <p:extLst>
      <p:ext uri="{BB962C8B-B14F-4D97-AF65-F5344CB8AC3E}">
        <p14:creationId xmlns:p14="http://schemas.microsoft.com/office/powerpoint/2010/main" val="248782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6242-A1EA-45A4-A933-679790FC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Collections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26FAD75-F572-4924-8A54-BEDB04B7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99" y="1983163"/>
            <a:ext cx="2314575" cy="288607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594767-A511-47D0-9EBC-492E5AAD9518}"/>
              </a:ext>
            </a:extLst>
          </p:cNvPr>
          <p:cNvSpPr txBox="1"/>
          <p:nvPr/>
        </p:nvSpPr>
        <p:spPr>
          <a:xfrm>
            <a:off x="2294627" y="1978325"/>
            <a:ext cx="888233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Création de cinq collections pour les textes du Manuscrit du Roi :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- Collection latine : regroupement des textes latins du Manuscrit du Roi et d'autres manuscrits à l'avenir. Classement par ordre alphabétique.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- </a:t>
            </a:r>
            <a:r>
              <a:rPr lang="fr-FR" err="1">
                <a:cs typeface="Calibri"/>
              </a:rPr>
              <a:t>Incipits</a:t>
            </a:r>
            <a:r>
              <a:rPr lang="fr-FR">
                <a:cs typeface="Calibri"/>
              </a:rPr>
              <a:t> : Liste des </a:t>
            </a:r>
            <a:r>
              <a:rPr lang="fr-FR" err="1">
                <a:cs typeface="Calibri"/>
              </a:rPr>
              <a:t>incipits</a:t>
            </a:r>
            <a:r>
              <a:rPr lang="fr-FR">
                <a:cs typeface="Calibri"/>
              </a:rPr>
              <a:t> du Manuscrit du Roi. Classement des titres par ordre alphabétique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- Motets : Liste des motets du Manuscrit du Roi. Classement des titres par ordre alphabétique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- Troubadours : Liste des troubadours du Manuscrit du Roi. Les entrées doivent renvoyer les textes (incipit) associés à chaque auteur.</a:t>
            </a: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- Trouvères : </a:t>
            </a:r>
            <a:r>
              <a:rPr lang="fr-FR">
                <a:ea typeface="+mn-lt"/>
                <a:cs typeface="+mn-lt"/>
              </a:rPr>
              <a:t>Liste des trouvères du Manuscrit du Roi. Les entrées doivent renvoyer les textes associés à chaque auteur.</a:t>
            </a: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3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3257-81B5-437A-BB05-872C53E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Page d'accueil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E22F3-6E06-466F-BF2B-8410C3BD2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" y="1825625"/>
            <a:ext cx="7557961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7B68B1D-F70A-47FA-8A4F-4B4F9560DA8A}"/>
              </a:ext>
            </a:extLst>
          </p:cNvPr>
          <p:cNvSpPr txBox="1"/>
          <p:nvPr/>
        </p:nvSpPr>
        <p:spPr>
          <a:xfrm>
            <a:off x="7560733" y="1718732"/>
            <a:ext cx="46340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Afin de visualiser chaque entrée de collection, je me suis appuyé sur le dépôt suivant : </a:t>
            </a:r>
            <a:r>
              <a:rPr lang="fr-FR" dirty="0">
                <a:ea typeface="+mn-lt"/>
                <a:cs typeface="+mn-lt"/>
                <a:hlinkClick r:id="rId3"/>
              </a:rPr>
              <a:t>https://github.com/capitains/tutorial-nemo</a:t>
            </a:r>
            <a:endParaRPr lang="fr-FR">
              <a:ea typeface="+mn-lt"/>
              <a:cs typeface="+mn-lt"/>
            </a:endParaRPr>
          </a:p>
          <a:p>
            <a:r>
              <a:rPr lang="fr-FR" dirty="0">
                <a:cs typeface="Calibri"/>
              </a:rPr>
              <a:t>, disposant d'un fichier XSLT et de fichiers TEI adaptables au projet actuel.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Question technique : Faudra-t-il dans chaque fichier __cts__.xml remplacer l'espace de nom </a:t>
            </a:r>
            <a:r>
              <a:rPr lang="fr-FR" dirty="0" err="1">
                <a:ea typeface="+mn-lt"/>
                <a:cs typeface="+mn-lt"/>
              </a:rPr>
              <a:t>xmlns</a:t>
            </a:r>
            <a:r>
              <a:rPr lang="fr-FR" dirty="0">
                <a:ea typeface="+mn-lt"/>
                <a:cs typeface="+mn-lt"/>
              </a:rPr>
              <a:t>="http://chs.harvard.edu/</a:t>
            </a:r>
            <a:r>
              <a:rPr lang="fr-FR" dirty="0" err="1">
                <a:ea typeface="+mn-lt"/>
                <a:cs typeface="+mn-lt"/>
              </a:rPr>
              <a:t>xmlns</a:t>
            </a:r>
            <a:r>
              <a:rPr lang="fr-FR" dirty="0">
                <a:ea typeface="+mn-lt"/>
                <a:cs typeface="+mn-lt"/>
              </a:rPr>
              <a:t>/cts"</a:t>
            </a:r>
            <a:r>
              <a:rPr lang="fr-FR" dirty="0">
                <a:cs typeface="Calibri"/>
              </a:rPr>
              <a:t> par celui de la DTS (</a:t>
            </a:r>
            <a:r>
              <a:rPr lang="fr-FR" dirty="0" err="1">
                <a:ea typeface="+mn-lt"/>
                <a:cs typeface="+mn-lt"/>
              </a:rPr>
              <a:t>xmlns:dts</a:t>
            </a:r>
            <a:r>
              <a:rPr lang="fr-FR" dirty="0">
                <a:ea typeface="+mn-lt"/>
                <a:cs typeface="+mn-lt"/>
              </a:rPr>
              <a:t>="http://w3id.org/</a:t>
            </a:r>
            <a:r>
              <a:rPr lang="fr-FR" dirty="0" err="1">
                <a:ea typeface="+mn-lt"/>
                <a:cs typeface="+mn-lt"/>
              </a:rPr>
              <a:t>dts-ontology</a:t>
            </a:r>
            <a:r>
              <a:rPr lang="fr-FR" dirty="0">
                <a:ea typeface="+mn-lt"/>
                <a:cs typeface="+mn-lt"/>
              </a:rPr>
              <a:t>/")</a:t>
            </a:r>
            <a:r>
              <a:rPr lang="fr-FR" dirty="0">
                <a:cs typeface="Calibri"/>
              </a:rPr>
              <a:t> pour chaque balise de la TEI comme par exemple </a:t>
            </a:r>
            <a:r>
              <a:rPr lang="fr-FR" dirty="0">
                <a:ea typeface="+mn-lt"/>
                <a:cs typeface="+mn-lt"/>
              </a:rPr>
              <a:t>&lt;</a:t>
            </a:r>
            <a:r>
              <a:rPr lang="fr-FR" dirty="0" err="1">
                <a:ea typeface="+mn-lt"/>
                <a:cs typeface="+mn-lt"/>
              </a:rPr>
              <a:t>groupname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xml:lang</a:t>
            </a:r>
            <a:r>
              <a:rPr lang="fr-FR" dirty="0">
                <a:ea typeface="+mn-lt"/>
                <a:cs typeface="+mn-lt"/>
              </a:rPr>
              <a:t>="</a:t>
            </a:r>
            <a:r>
              <a:rPr lang="fr-FR" dirty="0" err="1">
                <a:ea typeface="+mn-lt"/>
                <a:cs typeface="+mn-lt"/>
              </a:rPr>
              <a:t>fro</a:t>
            </a:r>
            <a:r>
              <a:rPr lang="fr-FR" dirty="0">
                <a:ea typeface="+mn-lt"/>
                <a:cs typeface="+mn-lt"/>
              </a:rPr>
              <a:t>"/&gt; par &lt;</a:t>
            </a:r>
            <a:r>
              <a:rPr lang="fr-FR" dirty="0" err="1">
                <a:ea typeface="+mn-lt"/>
                <a:cs typeface="+mn-lt"/>
              </a:rPr>
              <a:t>dts:groupname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xml:lang</a:t>
            </a:r>
            <a:r>
              <a:rPr lang="fr-FR" dirty="0">
                <a:ea typeface="+mn-lt"/>
                <a:cs typeface="+mn-lt"/>
              </a:rPr>
              <a:t>="</a:t>
            </a:r>
            <a:r>
              <a:rPr lang="fr-FR" dirty="0" err="1">
                <a:ea typeface="+mn-lt"/>
                <a:cs typeface="+mn-lt"/>
              </a:rPr>
              <a:t>fro</a:t>
            </a:r>
            <a:r>
              <a:rPr lang="fr-FR" dirty="0">
                <a:ea typeface="+mn-lt"/>
                <a:cs typeface="+mn-lt"/>
              </a:rPr>
              <a:t>"/&gt; ?</a:t>
            </a:r>
          </a:p>
        </p:txBody>
      </p:sp>
    </p:spTree>
    <p:extLst>
      <p:ext uri="{BB962C8B-B14F-4D97-AF65-F5344CB8AC3E}">
        <p14:creationId xmlns:p14="http://schemas.microsoft.com/office/powerpoint/2010/main" val="362183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3257-81B5-437A-BB05-872C53E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Collection latine</a:t>
            </a:r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675410-2903-416F-ADD7-1E97D7FF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" y="2441261"/>
            <a:ext cx="3533775" cy="2257425"/>
          </a:xfr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8A764C-FA22-414B-A882-9F25FC87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26918"/>
            <a:ext cx="5201728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8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3257-81B5-437A-BB05-872C53E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Motets</a:t>
            </a:r>
          </a:p>
        </p:txBody>
      </p:sp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3C1317-96F3-43DA-92D8-145B6595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2245680"/>
            <a:ext cx="2743200" cy="1906564"/>
          </a:xfrm>
          <a:prstGeom prst="rect">
            <a:avLst/>
          </a:prstGeom>
        </p:spPr>
      </p:pic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C1E222-F7EC-4CFD-A8B8-97125281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5" y="2242912"/>
            <a:ext cx="6265652" cy="18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3257-81B5-437A-BB05-872C53E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Incipit</a:t>
            </a:r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5D45DC-66ED-4AD0-B576-65683A069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" y="1847311"/>
            <a:ext cx="3371131" cy="1811906"/>
          </a:xfrm>
          <a:prstGeom prst="rect">
            <a:avLst/>
          </a:prstGeom>
        </p:spPr>
      </p:pic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1214E8C-E990-4575-9F94-CDC64E6F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9" y="1705482"/>
            <a:ext cx="3577086" cy="45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5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3257-81B5-437A-BB05-872C53EF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Trouvères et troubadours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183BDCD6-1BD8-4FF4-A3F7-81FF0449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3" y="1716656"/>
            <a:ext cx="2283348" cy="4704272"/>
          </a:xfrm>
          <a:prstGeom prst="rect">
            <a:avLst/>
          </a:prstGeom>
        </p:spPr>
      </p:pic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B6980B-3732-49D0-8C5E-6579FC62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1705059"/>
            <a:ext cx="2743200" cy="16938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35ED117-8B10-48F9-A33A-9B5C3B99A2A4}"/>
              </a:ext>
            </a:extLst>
          </p:cNvPr>
          <p:cNvSpPr txBox="1"/>
          <p:nvPr/>
        </p:nvSpPr>
        <p:spPr>
          <a:xfrm>
            <a:off x="2283178" y="5246510"/>
            <a:ext cx="7639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Chaque entrée devra également renvoyer les textes associés à chaque auteur.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78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7</vt:lpstr>
      <vt:lpstr>Structuration de la Database  du Manuscrit du Roi</vt:lpstr>
      <vt:lpstr>Collections</vt:lpstr>
      <vt:lpstr>Page d'accueil</vt:lpstr>
      <vt:lpstr>Collection latine</vt:lpstr>
      <vt:lpstr>Motets</vt:lpstr>
      <vt:lpstr>Incipit</vt:lpstr>
      <vt:lpstr>Trouvères et troubadours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revision>69</cp:revision>
  <dcterms:created xsi:type="dcterms:W3CDTF">2021-07-04T16:49:36Z</dcterms:created>
  <dcterms:modified xsi:type="dcterms:W3CDTF">2021-07-05T06:40:04Z</dcterms:modified>
</cp:coreProperties>
</file>