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4814F-EBCF-475B-B9C5-B014A1EE507D}" v="5236" dt="2021-07-07T17:05:18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itains/tutorial-n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ean-Baptiste-Camps/geste-nem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Projet</a:t>
            </a:r>
            <a:r>
              <a:rPr lang="de-DE" dirty="0">
                <a:cs typeface="Calibri Light"/>
              </a:rPr>
              <a:t> ANR </a:t>
            </a:r>
            <a:r>
              <a:rPr lang="de-DE" dirty="0" err="1">
                <a:cs typeface="Calibri Light"/>
              </a:rPr>
              <a:t>Maritem</a:t>
            </a:r>
            <a:endParaRPr lang="de-DE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CNRS/CESCM </a:t>
            </a:r>
            <a:r>
              <a:rPr lang="de-DE" dirty="0" err="1">
                <a:cs typeface="Calibri"/>
              </a:rPr>
              <a:t>Université</a:t>
            </a:r>
            <a:r>
              <a:rPr lang="de-DE" dirty="0">
                <a:cs typeface="Calibri"/>
              </a:rPr>
              <a:t> de Poitiers</a:t>
            </a:r>
          </a:p>
          <a:p>
            <a:r>
              <a:rPr lang="de-DE" dirty="0" err="1">
                <a:cs typeface="Calibri"/>
              </a:rPr>
              <a:t>Congrès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l'AIEO</a:t>
            </a:r>
            <a:endParaRPr lang="de-DE" dirty="0">
              <a:cs typeface="Calibri"/>
            </a:endParaRPr>
          </a:p>
          <a:p>
            <a:r>
              <a:rPr lang="de-DE" dirty="0" err="1">
                <a:cs typeface="Calibri"/>
              </a:rPr>
              <a:t>Présentation</a:t>
            </a:r>
            <a:r>
              <a:rPr lang="de-DE" dirty="0">
                <a:cs typeface="Calibri"/>
              </a:rPr>
              <a:t> des </a:t>
            </a:r>
            <a:r>
              <a:rPr lang="de-DE" dirty="0" err="1">
                <a:cs typeface="Calibri"/>
              </a:rPr>
              <a:t>travaux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6EE4E-F334-4505-AAF8-E32B9C9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874007"/>
          </a:xfrm>
        </p:spPr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Du Manuscrit du Roi à l'édition numérique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A6AE0-C318-42FF-AC37-6E39DE71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145630"/>
            <a:ext cx="8361925" cy="55648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>
                <a:cs typeface="Calibri" panose="020F0502020204030204"/>
              </a:rPr>
              <a:t>Le Manuscrit du Roi</a:t>
            </a: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Une collection de 602 pièces musicales (XIIIe siècle) de langues </a:t>
            </a:r>
            <a:r>
              <a:rPr lang="fr-FR" dirty="0">
                <a:cs typeface="Calibri" panose="020F0502020204030204"/>
              </a:rPr>
              <a:t>et de genres différents</a:t>
            </a:r>
            <a:endParaRPr lang="fr-FR" dirty="0"/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Un objet de recherche au croisement de plusieurs disciplines</a:t>
            </a: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b="1" u="sng">
                <a:cs typeface="Calibri" panose="020F0502020204030204"/>
              </a:rPr>
              <a:t>Principaux objectifs du projet Maritem</a:t>
            </a: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Comprendre les étapes de conception du Manuscrit et mettre en perspective la musique et le texte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Eclairer sur les pratiques musicales profanes peu connues de la fin du XIIIe </a:t>
            </a:r>
            <a:r>
              <a:rPr lang="fr-FR" dirty="0">
                <a:cs typeface="Calibri" panose="020F0502020204030204"/>
              </a:rPr>
              <a:t>siècle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Elaborer une édition numérique musico-textuelle de </a:t>
            </a:r>
            <a:r>
              <a:rPr lang="fr-FR">
                <a:cs typeface="Calibri" panose="020F0502020204030204"/>
              </a:rPr>
              <a:t>référence présentant les spécificités d'une édition à couches graphématique, allographétique et normalisée.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249187-7615-4F7C-A581-D8CE1EB8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933" y="1498600"/>
            <a:ext cx="2708356" cy="41148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AB446-ED45-4E76-959D-5CEFDD34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6EE4E-F334-4505-AAF8-E32B9C9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874007"/>
          </a:xfrm>
        </p:spPr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Méthodologie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A6AE0-C318-42FF-AC37-6E39DE71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1" y="872460"/>
            <a:ext cx="8606340" cy="55648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>
                <a:cs typeface="Calibri" panose="020F0502020204030204"/>
              </a:rPr>
              <a:t>Préparation des données textuelles (Text Encoding Initiative)</a:t>
            </a: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Reconnaissance et transcription des écritures du Manuscrit via </a:t>
            </a:r>
            <a:r>
              <a:rPr lang="fr-FR" dirty="0">
                <a:cs typeface="Calibri" panose="020F0502020204030204"/>
              </a:rPr>
              <a:t>le logiciel Transkribus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Création du document numérique au format XML-TEI permettant la rédaction d'une </a:t>
            </a:r>
            <a:r>
              <a:rPr lang="fr-FR">
                <a:cs typeface="Calibri" panose="020F0502020204030204"/>
              </a:rPr>
              <a:t>documentation sous forme de métadonnées.</a:t>
            </a:r>
          </a:p>
          <a:p>
            <a:pPr marL="0" indent="0">
              <a:buNone/>
            </a:pPr>
            <a:r>
              <a:rPr lang="fr-FR" b="1" u="sng">
                <a:cs typeface="Calibri" panose="020F0502020204030204"/>
              </a:rPr>
              <a:t>Préparation des données musicales (Music Encoding Initiative)</a:t>
            </a: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Transcription des mélodies du Manuscrit via le logiciel </a:t>
            </a:r>
            <a:r>
              <a:rPr lang="fr-FR">
                <a:cs typeface="Calibri" panose="020F0502020204030204"/>
              </a:rPr>
              <a:t>Monodi+ et export des données sous format JSON</a:t>
            </a: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Transformation des données JSON au format musical </a:t>
            </a:r>
            <a:r>
              <a:rPr lang="fr-FR">
                <a:cs typeface="Calibri" panose="020F0502020204030204"/>
              </a:rPr>
              <a:t>XML-MEI, compatible avec le format TEI.</a:t>
            </a: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Visualisation par un navigateur web des partitions musicales via l'outil Verovio.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1C167AD-55DC-40CE-9AFE-62CDD129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957" y="969035"/>
            <a:ext cx="2875065" cy="535125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9BD45-D212-46BC-8B3C-36F46DAE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4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C7797E-28AF-400F-B568-0B348D3B727C}"/>
              </a:ext>
            </a:extLst>
          </p:cNvPr>
          <p:cNvSpPr txBox="1"/>
          <p:nvPr/>
        </p:nvSpPr>
        <p:spPr>
          <a:xfrm>
            <a:off x="-2822" y="-2823"/>
            <a:ext cx="12197644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-FR" dirty="0">
              <a:cs typeface="Calibri"/>
            </a:endParaRPr>
          </a:p>
          <a:p>
            <a:pPr algn="ctr"/>
            <a:r>
              <a:rPr lang="fr-FR" sz="4400" dirty="0">
                <a:latin typeface="Calibri Light"/>
                <a:cs typeface="Calibri"/>
              </a:rPr>
              <a:t>Représentation visuelle – Fichiers SVG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F5CBEAC-4C25-4793-A020-8B48596F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10" y="1601328"/>
            <a:ext cx="8899674" cy="364324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118868-F7B0-4112-8460-1628DEF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8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6EE4E-F334-4505-AAF8-E32B9C9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874007"/>
          </a:xfrm>
        </p:spPr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Méthodologie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A6AE0-C318-42FF-AC37-6E39DE71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1" y="872460"/>
            <a:ext cx="11165509" cy="55648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b="1" u="sng" dirty="0">
                <a:cs typeface="Calibri" panose="020F0502020204030204"/>
              </a:rPr>
              <a:t>Définition des spécifications des fichiers musico-textuels </a:t>
            </a:r>
            <a:r>
              <a:rPr lang="fr-FR" b="1" u="sng">
                <a:cs typeface="Calibri" panose="020F0502020204030204"/>
              </a:rPr>
              <a:t>par la rédaction de 2 documents ODD (Texte et Musique)</a:t>
            </a:r>
            <a:endParaRPr lang="fr-FR" b="1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>
                <a:cs typeface="Calibri" panose="020F0502020204030204"/>
              </a:rPr>
              <a:t>- Choix du vocabulaire (balises) spécifiquement requis à l'élaboration du document numérique.</a:t>
            </a:r>
            <a:endParaRPr lang="fr-FR" b="1" u="sng"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- Description des éléments de représentation et d'analyse des partitions et du texte du Manuscrit du Roi.</a:t>
            </a: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>
              <a:buNone/>
            </a:pPr>
            <a:r>
              <a:rPr lang="fr-FR">
                <a:ea typeface="+mn-lt"/>
                <a:cs typeface="+mn-lt"/>
              </a:rPr>
              <a:t>- Rédaction de la documentation des deux fichiers ODD.</a:t>
            </a:r>
          </a:p>
          <a:p>
            <a:pPr>
              <a:buNone/>
            </a:pPr>
            <a:endParaRPr lang="fr-FR" dirty="0">
              <a:cs typeface="Calibri" panose="020F0502020204030204"/>
            </a:endParaRPr>
          </a:p>
          <a:p>
            <a:pPr marL="0" indent="0">
              <a:buNone/>
            </a:pPr>
            <a:r>
              <a:rPr lang="fr-FR" dirty="0">
                <a:cs typeface="Calibri" panose="020F0502020204030204"/>
              </a:rPr>
              <a:t>- Validation des documents ODD par un schéma (RNG) pour la mise en place </a:t>
            </a:r>
            <a:r>
              <a:rPr lang="fr-FR">
                <a:cs typeface="Calibri" panose="020F0502020204030204"/>
              </a:rPr>
              <a:t>d'un format pivot commun au Texte et à la Musique</a:t>
            </a:r>
            <a:r>
              <a:rPr lang="fr-FR" dirty="0">
                <a:cs typeface="Calibri" panose="020F0502020204030204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808F3E-0FCB-411C-8621-E87F2769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2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6242-A1EA-45A4-A933-679790F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678582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 panose="020F0302020204030204"/>
              </a:rPr>
              <a:t>Structuration de la Database du Manuscrit du Roi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26FAD75-F572-4924-8A54-BEDB04B7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099" y="1983163"/>
            <a:ext cx="2314575" cy="288607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594767-A511-47D0-9EBC-492E5AAD9518}"/>
              </a:ext>
            </a:extLst>
          </p:cNvPr>
          <p:cNvSpPr txBox="1"/>
          <p:nvPr/>
        </p:nvSpPr>
        <p:spPr>
          <a:xfrm>
            <a:off x="2294627" y="698739"/>
            <a:ext cx="9903123" cy="65043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b="1">
                <a:ea typeface="+mn-lt"/>
                <a:cs typeface="+mn-lt"/>
              </a:rPr>
              <a:t>Adaptation des outils CapiTainS (Nautilus, Nemo) et documentation via plusieurs dépôts Github :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ea typeface="+mn-lt"/>
                <a:cs typeface="+mn-lt"/>
                <a:hlinkClick r:id="rId3"/>
              </a:rPr>
              <a:t>https://github.com/capitains/tutorial-nemo</a:t>
            </a:r>
            <a:endParaRPr lang="fr-FR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000" dirty="0">
                <a:ea typeface="+mn-lt"/>
                <a:cs typeface="+mn-lt"/>
                <a:hlinkClick r:id="rId4"/>
              </a:rPr>
              <a:t>https://github.com/Jean-Baptiste-Camps/geste-nemo</a:t>
            </a:r>
            <a:endParaRPr lang="fr-FR" sz="2000">
              <a:ea typeface="+mn-lt"/>
              <a:cs typeface="+mn-lt"/>
            </a:endParaRPr>
          </a:p>
          <a:p>
            <a:endParaRPr lang="fr-FR" sz="2000" dirty="0">
              <a:cs typeface="Calibri"/>
            </a:endParaRPr>
          </a:p>
          <a:p>
            <a:r>
              <a:rPr lang="fr-FR" sz="2000" b="1"/>
              <a:t>Création de plusieurs collections pour les textes du Manuscrit du Roi :</a:t>
            </a:r>
            <a:endParaRPr lang="fr-FR" sz="2000" b="1" dirty="0">
              <a:cs typeface="Calibri"/>
            </a:endParaRPr>
          </a:p>
          <a:p>
            <a:endParaRPr lang="fr-FR" sz="2000" b="1" dirty="0">
              <a:cs typeface="Calibri"/>
            </a:endParaRPr>
          </a:p>
          <a:p>
            <a:r>
              <a:rPr lang="fr-FR" sz="2000">
                <a:cs typeface="Calibri"/>
              </a:rPr>
              <a:t>- Collection latine : regroupement des textes latins du Manuscrit du Roi et d'autres manuscrits à l'avenir. Classement par ordre alphabétique.</a:t>
            </a:r>
            <a:endParaRPr lang="fr-FR" sz="2000" dirty="0">
              <a:cs typeface="Calibri"/>
            </a:endParaRPr>
          </a:p>
          <a:p>
            <a:endParaRPr lang="fr-FR" sz="2000" dirty="0">
              <a:cs typeface="Calibri"/>
            </a:endParaRPr>
          </a:p>
          <a:p>
            <a:r>
              <a:rPr lang="fr-FR" sz="2000" dirty="0">
                <a:cs typeface="Calibri"/>
              </a:rPr>
              <a:t>- </a:t>
            </a:r>
            <a:r>
              <a:rPr lang="fr-FR" sz="2000" err="1">
                <a:cs typeface="Calibri"/>
              </a:rPr>
              <a:t>Incipits</a:t>
            </a:r>
            <a:r>
              <a:rPr lang="fr-FR" sz="2000">
                <a:cs typeface="Calibri"/>
              </a:rPr>
              <a:t> : Liste des incipits du Manuscrit du Roi. Classement des titres par ordre </a:t>
            </a:r>
            <a:r>
              <a:rPr lang="fr-FR" sz="2000" dirty="0">
                <a:cs typeface="Calibri"/>
              </a:rPr>
              <a:t>alphabétique.</a:t>
            </a:r>
          </a:p>
          <a:p>
            <a:endParaRPr lang="fr-FR" sz="2000" dirty="0">
              <a:cs typeface="Calibri"/>
            </a:endParaRPr>
          </a:p>
          <a:p>
            <a:r>
              <a:rPr lang="fr-FR" sz="2000">
                <a:cs typeface="Calibri"/>
              </a:rPr>
              <a:t>- Motets : Liste des motets du Manuscrit du Roi. Classement des titres par ordre alphabétique</a:t>
            </a:r>
            <a:endParaRPr lang="fr-FR" sz="2000" dirty="0">
              <a:cs typeface="Calibri"/>
            </a:endParaRPr>
          </a:p>
          <a:p>
            <a:endParaRPr lang="fr-FR" sz="2000" dirty="0">
              <a:cs typeface="Calibri"/>
            </a:endParaRPr>
          </a:p>
          <a:p>
            <a:r>
              <a:rPr lang="fr-FR" sz="2000">
                <a:cs typeface="Calibri"/>
              </a:rPr>
              <a:t>- Troubadours : Liste des troubadours du Manuscrit du Roi. Les entrées doivent renvoyer les textes (incipits) associés à chaque auteur.</a:t>
            </a:r>
            <a:endParaRPr lang="fr-FR" sz="2000" dirty="0">
              <a:cs typeface="Calibri"/>
            </a:endParaRPr>
          </a:p>
          <a:p>
            <a:endParaRPr lang="fr-FR" sz="2000" dirty="0">
              <a:cs typeface="Calibri"/>
            </a:endParaRPr>
          </a:p>
          <a:p>
            <a:r>
              <a:rPr lang="fr-FR" sz="2000">
                <a:cs typeface="Calibri"/>
              </a:rPr>
              <a:t>- Trouvères : </a:t>
            </a:r>
            <a:r>
              <a:rPr lang="fr-FR" sz="2000">
                <a:ea typeface="+mn-lt"/>
                <a:cs typeface="+mn-lt"/>
              </a:rPr>
              <a:t>Liste des trouvères du Manuscrit du Roi. Les entrées doivent renvoyer les textes (incipits) associés à chaque auteur.</a:t>
            </a:r>
          </a:p>
          <a:p>
            <a:endParaRPr lang="fr-F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8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56ED6-1C7C-48A7-A99D-A699C71C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052394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cs typeface="Calibri Light" panose="020F0302020204030204"/>
              </a:rPr>
              <a:t>Visualisation d'un exemple de structure </a:t>
            </a:r>
            <a:r>
              <a:rPr lang="fr-FR" dirty="0">
                <a:cs typeface="Calibri Light" panose="020F0302020204030204"/>
              </a:rPr>
              <a:t>d'indexation</a:t>
            </a: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A9FD9957-CF0D-45B5-A0E2-1B35579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40" y="3938278"/>
            <a:ext cx="2743200" cy="2777067"/>
          </a:xfrm>
          <a:prstGeom prst="rect">
            <a:avLst/>
          </a:prstGeom>
        </p:spPr>
      </p:pic>
      <p:pic>
        <p:nvPicPr>
          <p:cNvPr id="9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2E646D78-7955-4618-A9D7-772152C8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38" y="3806069"/>
            <a:ext cx="2470031" cy="3055861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7E66C5-F5BD-4F8A-B889-DF3CEA23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1470764"/>
            <a:ext cx="5287992" cy="2205564"/>
          </a:xfrm>
          <a:prstGeom prst="rect">
            <a:avLst/>
          </a:prstGeom>
        </p:spPr>
      </p:pic>
      <p:pic>
        <p:nvPicPr>
          <p:cNvPr id="11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2598777-FD4D-44B9-BF6D-2D0FF148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909" y="1410707"/>
            <a:ext cx="3605841" cy="2915153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4775E0D-DF11-44CC-8A2F-213BED50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063625"/>
            <a:ext cx="12183374" cy="340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FR">
                <a:cs typeface="Calibri" panose="020F0502020204030204"/>
              </a:rPr>
              <a:t>La recherche peut ici s'effectuer par titre d'incipit ou par auteur (exemple du trouvère Gasse Brulé).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9287AC1C-748C-489F-A224-5689C4765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268" y="1474514"/>
            <a:ext cx="2743200" cy="1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0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Thème Office</vt:lpstr>
      <vt:lpstr>Thème Office</vt:lpstr>
      <vt:lpstr>Projet ANR Maritem</vt:lpstr>
      <vt:lpstr>Du Manuscrit du Roi à l'édition numérique</vt:lpstr>
      <vt:lpstr>Méthodologie</vt:lpstr>
      <vt:lpstr>Présentation PowerPoint</vt:lpstr>
      <vt:lpstr>Méthodologie</vt:lpstr>
      <vt:lpstr>Structuration de la Database du Manuscrit du Roi</vt:lpstr>
      <vt:lpstr>Visualisation d'un exemple de structure d'indexation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570</cp:revision>
  <dcterms:created xsi:type="dcterms:W3CDTF">2021-07-07T12:02:42Z</dcterms:created>
  <dcterms:modified xsi:type="dcterms:W3CDTF">2021-07-07T17:06:04Z</dcterms:modified>
</cp:coreProperties>
</file>