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689325" cx="7562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7" orient="horz"/>
        <p:guide pos="23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6410" y="685800"/>
            <a:ext cx="2425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2216410" y="685800"/>
            <a:ext cx="2425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83" y="1547391"/>
            <a:ext cx="7046400" cy="42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76" y="5889935"/>
            <a:ext cx="70464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257776" y="8792066"/>
            <a:ext cx="49611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257776" y="2298771"/>
            <a:ext cx="7046400" cy="40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257776" y="6551017"/>
            <a:ext cx="7046400" cy="27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257776" y="4469940"/>
            <a:ext cx="70464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257776" y="924860"/>
            <a:ext cx="70464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257776" y="2395097"/>
            <a:ext cx="7046400" cy="7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257776" y="924860"/>
            <a:ext cx="70464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257776" y="2395097"/>
            <a:ext cx="3307800" cy="7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3996401" y="2395097"/>
            <a:ext cx="3307800" cy="7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257776" y="924860"/>
            <a:ext cx="70464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257776" y="1154659"/>
            <a:ext cx="2322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57776" y="2887895"/>
            <a:ext cx="2322300" cy="6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05437" y="935511"/>
            <a:ext cx="5266200" cy="85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3781050" y="-260"/>
            <a:ext cx="3780900" cy="1068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19569" y="2562809"/>
            <a:ext cx="33453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19569" y="5825407"/>
            <a:ext cx="33453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084973" y="1504787"/>
            <a:ext cx="3173100" cy="76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76" y="924860"/>
            <a:ext cx="70464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76" y="2395097"/>
            <a:ext cx="7046400" cy="7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6734" y="9691191"/>
            <a:ext cx="453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105050" y="1934100"/>
            <a:ext cx="3000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Margaret Sinclair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00300" y="2780950"/>
            <a:ext cx="30000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78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42950" y="3627800"/>
            <a:ext cx="24621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Victoria, BC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(two-bedroom apartment close to Beacon Hill Park)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2075" y="5720175"/>
            <a:ext cx="68187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</a:rPr>
              <a:t>Retired school teacher who dedicated over 40 years to education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Active member of her local community centre where she participated in </a:t>
            </a:r>
            <a:r>
              <a:rPr lang="en" sz="1300">
                <a:solidFill>
                  <a:schemeClr val="dk1"/>
                </a:solidFill>
              </a:rPr>
              <a:t>weekly</a:t>
            </a:r>
            <a:r>
              <a:rPr lang="en" sz="1300">
                <a:solidFill>
                  <a:schemeClr val="dk1"/>
                </a:solidFill>
              </a:rPr>
              <a:t> book clubs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Values her independence but noticed a decline in her mobility and overall physical capabilities, which is starting to affect her daily routines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She is comfortable using a smartphone to stay connected with friends and family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Her </a:t>
            </a:r>
            <a:r>
              <a:rPr lang="en" sz="1300">
                <a:solidFill>
                  <a:schemeClr val="dk1"/>
                </a:solidFill>
              </a:rPr>
              <a:t>family lives in different parts of Canada, so they cannot be there for her on a day-to-day basis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She is becoming increasingly concerned about her safety when she is home alone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47900" y="8163775"/>
            <a:ext cx="6818700" cy="15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chemeClr val="dk1"/>
                </a:solidFill>
              </a:rPr>
              <a:t>Tools that allow her to monitor her condition in real-time with automatic alerts for people concerned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She wants to stay in her own home for as long as possible and avoid relying on others for daily tasks.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She wants to have easy access to everything at her home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20115" r="0" t="0"/>
          <a:stretch/>
        </p:blipFill>
        <p:spPr>
          <a:xfrm>
            <a:off x="251700" y="1803025"/>
            <a:ext cx="2683275" cy="26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