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Weeks are bi-weekly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Use overhead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5" name="Shape 25"/>
          <p:cNvGrpSpPr/>
          <p:nvPr/>
        </p:nvGrpSpPr>
        <p:grpSpPr>
          <a:xfrm rot="10800000" flipH="1">
            <a:off y="-534" x="0"/>
            <a:ext cy="3086303" cx="9162288"/>
            <a:chOff y="4255637" x="-7937"/>
            <a:chExt cy="2606675" cx="9144000"/>
          </a:xfrm>
        </p:grpSpPr>
        <p:sp>
          <p:nvSpPr>
            <p:cNvPr id="26" name="Shape 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7" name="Shape 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8" name="Shape 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9" name="Shape 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0" name="Shape 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1" name="Shape 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3" name="Shape 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4" name="Shape 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8" name="Shape 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9" name="Shape 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1" name="Shape 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2" name="Shape 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3" name="Shape 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4" name="Shape 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5" name="Shape 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6" name="Shape 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7" name="Shape 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8" name="Shape 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9" name="Shape 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0" name="Shape 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1" name="Shape 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2" name="Shape 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3" name="Shape 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5" name="Shape 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6" name="Shape 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57" name="Shape 57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SzPct val="100000"/>
              <a:buNone/>
              <a:defRPr sz="2400" i="1"/>
            </a:lvl1pPr>
            <a:lvl2pPr algn="ctr" indent="152400" marL="0">
              <a:spcBef>
                <a:spcPts val="0"/>
              </a:spcBef>
              <a:buNone/>
              <a:defRPr i="1"/>
            </a:lvl2pPr>
            <a:lvl3pPr algn="ctr" indent="152400" marL="0">
              <a:spcBef>
                <a:spcPts val="0"/>
              </a:spcBef>
              <a:buNone/>
              <a:defRPr i="1"/>
            </a:lvl3pPr>
            <a:lvl4pPr algn="ctr" indent="152400" marL="0">
              <a:spcBef>
                <a:spcPts val="0"/>
              </a:spcBef>
              <a:buSzPct val="100000"/>
              <a:buNone/>
              <a:defRPr sz="2400" i="1"/>
            </a:lvl4pPr>
            <a:lvl5pPr algn="ctr" indent="152400" marL="0">
              <a:spcBef>
                <a:spcPts val="0"/>
              </a:spcBef>
              <a:buSzPct val="100000"/>
              <a:buNone/>
              <a:defRPr sz="2400" i="1"/>
            </a:lvl5pPr>
            <a:lvl6pPr algn="ctr" indent="152400" marL="0">
              <a:spcBef>
                <a:spcPts val="0"/>
              </a:spcBef>
              <a:buSzPct val="100000"/>
              <a:buNone/>
              <a:defRPr sz="2400" i="1"/>
            </a:lvl6pPr>
            <a:lvl7pPr algn="ctr" indent="152400" marL="0">
              <a:spcBef>
                <a:spcPts val="0"/>
              </a:spcBef>
              <a:buSzPct val="100000"/>
              <a:buNone/>
              <a:defRPr sz="2400" i="1"/>
            </a:lvl7pPr>
            <a:lvl8pPr algn="ctr" indent="152400" marL="0">
              <a:spcBef>
                <a:spcPts val="0"/>
              </a:spcBef>
              <a:buSzPct val="100000"/>
              <a:buNone/>
              <a:defRPr sz="2400" i="1"/>
            </a:lvl8pPr>
            <a:lvl9pPr algn="ctr" indent="152400" marL="0">
              <a:spcBef>
                <a:spcPts val="0"/>
              </a:spcBef>
              <a:buSzPct val="100000"/>
              <a:buNone/>
              <a:defRPr sz="2400" i="1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97780" x="457200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297780" x="4645148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9" name="Shape 69"/>
          <p:cNvGrpSpPr/>
          <p:nvPr/>
        </p:nvGrpSpPr>
        <p:grpSpPr>
          <a:xfrm>
            <a:off y="4082016" x="0"/>
            <a:ext cy="1073168" cx="9162288"/>
            <a:chOff y="4255637" x="-7937"/>
            <a:chExt cy="2606675" cx="9144000"/>
          </a:xfrm>
        </p:grpSpPr>
        <p:sp>
          <p:nvSpPr>
            <p:cNvPr id="70" name="Shape 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1" name="Shape 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2" name="Shape 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3" name="Shape 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4" name="Shape 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5" name="Shape 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7" name="Shape 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8" name="Shape 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9" name="Shape 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0" name="Shape 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2" name="Shape 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3" name="Shape 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4" name="Shape 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5" name="Shape 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6" name="Shape 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7" name="Shape 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8" name="Shape 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9" name="Shape 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0" name="Shape 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1" name="Shape 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2" name="Shape 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3" name="Shape 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4" name="Shape 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5" name="Shape 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6" name="Shape 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7" name="Shape 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8" name="Shape 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9" name="Shape 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0" name="Shape 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101" name="Shape 101"/>
          <p:cNvSpPr txBox="1"/>
          <p:nvPr>
            <p:ph idx="1" type="body"/>
          </p:nvPr>
        </p:nvSpPr>
        <p:spPr>
          <a:xfrm>
            <a:off y="4246565" x="457200"/>
            <a:ext cy="6792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5148512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grpSp>
        <p:nvGrpSpPr>
          <p:cNvPr id="8" name="Shape 8"/>
          <p:cNvGrpSpPr/>
          <p:nvPr/>
        </p:nvGrpSpPr>
        <p:grpSpPr>
          <a:xfrm>
            <a:off y="457200" x="3175"/>
            <a:ext cy="2840831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StudentScheduler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Bresia, Eddie, Andrey, Saleha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049452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Current Progress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/>
        </p:nvSpPr>
        <p:spPr>
          <a:xfrm>
            <a:off y="-2" x="0"/>
            <a:ext cy="5641704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Current Issues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push notifications</a:t>
            </a:r>
          </a:p>
          <a:p>
            <a:pPr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API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Questions/Suggestions?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49452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Background &amp; History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Concept</a:t>
            </a:r>
          </a:p>
        </p:txBody>
      </p:sp>
      <p:sp>
        <p:nvSpPr>
          <p:cNvPr id="116" name="Shape 116"/>
          <p:cNvSpPr/>
          <p:nvPr/>
        </p:nvSpPr>
        <p:spPr>
          <a:xfrm>
            <a:off y="1667486" x="0"/>
            <a:ext cy="3037726" cx="914399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StudentScheduler?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Cross-platform application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User adds semester and classes accordingly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GPA calculator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49452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Prototype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UML</a:t>
            </a:r>
          </a:p>
        </p:txBody>
      </p:sp>
      <p:sp>
        <p:nvSpPr>
          <p:cNvPr id="133" name="Shape 133"/>
          <p:cNvSpPr/>
          <p:nvPr/>
        </p:nvSpPr>
        <p:spPr>
          <a:xfrm>
            <a:off y="155612" x="2093350"/>
            <a:ext cy="4975675" cx="66337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Cloud</a:t>
            </a:r>
          </a:p>
        </p:txBody>
      </p:sp>
      <p:sp>
        <p:nvSpPr>
          <p:cNvPr id="139" name="Shape 139"/>
          <p:cNvSpPr/>
          <p:nvPr/>
        </p:nvSpPr>
        <p:spPr>
          <a:xfrm>
            <a:off y="228600" x="2200169"/>
            <a:ext cy="4914899" cx="655415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155625" x="457200"/>
            <a:ext cy="1937099" cx="2479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How it </a:t>
            </a:r>
            <a:br>
              <a:rPr lang="en"/>
            </a:br>
            <a:r>
              <a:rPr lang="en"/>
              <a:t>works?</a:t>
            </a:r>
          </a:p>
        </p:txBody>
      </p:sp>
      <p:sp>
        <p:nvSpPr>
          <p:cNvPr id="145" name="Shape 145"/>
          <p:cNvSpPr/>
          <p:nvPr/>
        </p:nvSpPr>
        <p:spPr>
          <a:xfrm>
            <a:off y="77025" x="1698000"/>
            <a:ext cy="5681275" cx="75728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Qt Network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y="1200225" x="457200"/>
            <a:ext cy="3558900" cx="8356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000080"/>
                </a:solidFill>
              </a:rPr>
              <a:t>
</a:t>
            </a:r>
            <a:r>
              <a:rPr sz="1800" lang="en">
                <a:solidFill>
                  <a:srgbClr val="000080"/>
                </a:solidFill>
              </a:rPr>
              <a:t>#include</a:t>
            </a:r>
            <a:r>
              <a:rPr sz="1800" lang="en">
                <a:solidFill>
                  <a:srgbClr val="C0C0C0"/>
                </a:solidFill>
              </a:rPr>
              <a:t> </a:t>
            </a:r>
            <a:r>
              <a:rPr sz="1800" lang="en">
                <a:solidFill>
                  <a:srgbClr val="008000"/>
                </a:solidFill>
              </a:rPr>
              <a:t>&lt;QNetworkAccessManager&gt;</a:t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0080"/>
                </a:solidFill>
              </a:rPr>
              <a:t>#include</a:t>
            </a:r>
            <a:r>
              <a:rPr sz="1800" lang="en">
                <a:solidFill>
                  <a:srgbClr val="C0C0C0"/>
                </a:solidFill>
              </a:rPr>
              <a:t> </a:t>
            </a:r>
            <a:r>
              <a:rPr sz="1800" lang="en">
                <a:solidFill>
                  <a:srgbClr val="008000"/>
                </a:solidFill>
              </a:rPr>
              <a:t>&lt;QNetworkRequest&gt;</a:t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0080"/>
                </a:solidFill>
              </a:rPr>
              <a:t>#include</a:t>
            </a:r>
            <a:r>
              <a:rPr sz="1800" lang="en">
                <a:solidFill>
                  <a:srgbClr val="C0C0C0"/>
                </a:solidFill>
              </a:rPr>
              <a:t> </a:t>
            </a:r>
            <a:r>
              <a:rPr sz="1800" lang="en">
                <a:solidFill>
                  <a:srgbClr val="008000"/>
                </a:solidFill>
              </a:rPr>
              <a:t>&lt;QNetworkReply&gt;</a:t>
            </a:r>
          </a:p>
          <a:p>
            <a:r>
              <a:t/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0080"/>
                </a:solidFill>
              </a:rPr>
              <a:t>#include</a:t>
            </a:r>
            <a:r>
              <a:rPr sz="1800" lang="en">
                <a:solidFill>
                  <a:srgbClr val="C0C0C0"/>
                </a:solidFill>
              </a:rPr>
              <a:t> </a:t>
            </a:r>
            <a:r>
              <a:rPr sz="1800" lang="en">
                <a:solidFill>
                  <a:srgbClr val="008000"/>
                </a:solidFill>
              </a:rPr>
              <a:t>&lt;QJsonArray&gt;</a:t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0080"/>
                </a:solidFill>
              </a:rPr>
              <a:t>#include</a:t>
            </a:r>
            <a:r>
              <a:rPr sz="1800" lang="en">
                <a:solidFill>
                  <a:srgbClr val="C0C0C0"/>
                </a:solidFill>
              </a:rPr>
              <a:t> </a:t>
            </a:r>
            <a:r>
              <a:rPr sz="1800" lang="en">
                <a:solidFill>
                  <a:srgbClr val="008000"/>
                </a:solidFill>
              </a:rPr>
              <a:t>&lt;QJsonDocument&gt;</a:t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0080"/>
                </a:solidFill>
              </a:rPr>
              <a:t>#include</a:t>
            </a:r>
            <a:r>
              <a:rPr sz="1800" lang="en">
                <a:solidFill>
                  <a:srgbClr val="C0C0C0"/>
                </a:solidFill>
              </a:rPr>
              <a:t> </a:t>
            </a:r>
            <a:r>
              <a:rPr sz="1800" lang="en">
                <a:solidFill>
                  <a:srgbClr val="008000"/>
                </a:solidFill>
              </a:rPr>
              <a:t>&lt;QJsonObject&gt;</a:t>
            </a:r>
          </a:p>
          <a:p>
            <a:pPr rtl="0" lvl="0" indent="0" marL="0">
              <a:lnSpc>
                <a:spcPct val="115000"/>
              </a:lnSpc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0080"/>
                </a:solidFill>
              </a:rPr>
              <a:t>#include</a:t>
            </a:r>
            <a:r>
              <a:rPr sz="1800" lang="en">
                <a:solidFill>
                  <a:srgbClr val="C0C0C0"/>
                </a:solidFill>
              </a:rPr>
              <a:t> </a:t>
            </a:r>
            <a:r>
              <a:rPr sz="1800" lang="en">
                <a:solidFill>
                  <a:srgbClr val="008000"/>
                </a:solidFill>
              </a:rPr>
              <a:t>&lt;QJsonValue&gt;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