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57_369E61C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56" r:id="rId2"/>
    <p:sldId id="289" r:id="rId3"/>
    <p:sldId id="325" r:id="rId4"/>
    <p:sldId id="293" r:id="rId5"/>
    <p:sldId id="327" r:id="rId6"/>
    <p:sldId id="328" r:id="rId7"/>
    <p:sldId id="320" r:id="rId8"/>
    <p:sldId id="322" r:id="rId9"/>
    <p:sldId id="331" r:id="rId10"/>
    <p:sldId id="332" r:id="rId11"/>
    <p:sldId id="338" r:id="rId12"/>
    <p:sldId id="333" r:id="rId13"/>
    <p:sldId id="343" r:id="rId14"/>
    <p:sldId id="344" r:id="rId15"/>
    <p:sldId id="339" r:id="rId16"/>
    <p:sldId id="340" r:id="rId17"/>
    <p:sldId id="335" r:id="rId18"/>
    <p:sldId id="336" r:id="rId19"/>
    <p:sldId id="337" r:id="rId20"/>
    <p:sldId id="326" r:id="rId21"/>
    <p:sldId id="341" r:id="rId22"/>
    <p:sldId id="342" r:id="rId23"/>
    <p:sldId id="329" r:id="rId24"/>
    <p:sldId id="312" r:id="rId25"/>
    <p:sldId id="3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364C0B-A5A3-454C-0CD4-CB889A2FEF64}" name="TAYYAB YAYHA" initials="TY" userId="S::SP20-BPH-067@isbstudent.comsats.edu.pk::28ef3390-a4f8-40b0-b86f-925884592a2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434" autoAdjust="0"/>
  </p:normalViewPr>
  <p:slideViewPr>
    <p:cSldViewPr snapToGrid="0">
      <p:cViewPr varScale="1">
        <p:scale>
          <a:sx n="66" d="100"/>
          <a:sy n="66" d="100"/>
        </p:scale>
        <p:origin x="22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omments/modernComment_157_369E61C1.xml><?xml version="1.0" encoding="utf-8"?>
<p188:cmLst xmlns:a="http://schemas.openxmlformats.org/drawingml/2006/main" xmlns:r="http://schemas.openxmlformats.org/officeDocument/2006/relationships" xmlns:p188="http://schemas.microsoft.com/office/powerpoint/2018/8/main">
  <p188:cm id="{95919CF6-C01A-436B-94D4-091926A7320C}" authorId="{04364C0B-A5A3-454C-0CD4-CB889A2FEF64}" created="2023-08-19T21:56:02.977">
    <pc:sldMkLst xmlns:pc="http://schemas.microsoft.com/office/powerpoint/2013/main/command">
      <pc:docMk/>
      <pc:sldMk cId="916349377" sldId="341"/>
    </pc:sldMkLst>
    <p188:txBody>
      <a:bodyPr/>
      <a:lstStyle/>
      <a:p>
        <a:r>
          <a:rPr lang="en-US"/>
          <a:t>Cryptography is a method of storing and transmitting data in a particular form so that only those for whom it is intended can read and process it.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4A5BE-91E4-4679-8A34-0A5FF3A1641B}" type="datetimeFigureOut">
              <a:rPr lang="en-US" smtClean="0"/>
              <a:t>8/19/2023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B8C11-5702-4DBB-8F70-20C5360424B4}" type="slidenum">
              <a:rPr lang="en-US" smtClean="0"/>
              <a:t>‹#›</a:t>
            </a:fld>
            <a:endParaRPr lang="en-US"/>
          </a:p>
        </p:txBody>
      </p:sp>
    </p:spTree>
    <p:extLst>
      <p:ext uri="{BB962C8B-B14F-4D97-AF65-F5344CB8AC3E}">
        <p14:creationId xmlns:p14="http://schemas.microsoft.com/office/powerpoint/2010/main" val="394272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8DABF3-DEB8-4F76-9810-35A5F086151F}"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418458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41933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84628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9707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DABF3-DEB8-4F76-9810-35A5F086151F}"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83899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8DABF3-DEB8-4F76-9810-35A5F086151F}"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200607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DABF3-DEB8-4F76-9810-35A5F086151F}"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1509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8DABF3-DEB8-4F76-9810-35A5F086151F}" type="datetimeFigureOut">
              <a:rPr lang="en-US" smtClean="0"/>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66519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DABF3-DEB8-4F76-9810-35A5F086151F}" type="datetimeFigureOut">
              <a:rPr lang="en-US" smtClean="0"/>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41996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77824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48549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DABF3-DEB8-4F76-9810-35A5F086151F}" type="datetimeFigureOut">
              <a:rPr lang="en-US" smtClean="0"/>
              <a:t>8/19/2023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4F5FF-22C7-4E4B-91E1-D6B9D2FD1ECB}" type="slidenum">
              <a:rPr lang="en-US" smtClean="0"/>
              <a:t>‹#›</a:t>
            </a:fld>
            <a:endParaRPr lang="en-US"/>
          </a:p>
        </p:txBody>
      </p:sp>
    </p:spTree>
    <p:extLst>
      <p:ext uri="{BB962C8B-B14F-4D97-AF65-F5344CB8AC3E}">
        <p14:creationId xmlns:p14="http://schemas.microsoft.com/office/powerpoint/2010/main" val="18046026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microsoft.com/office/2018/10/relationships/comments" Target="../comments/modernComment_157_369E61C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twnimbe1/Ghana-Election-Project-Using-Quantum-Blockchain-Technolog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undp.org/sustainable-development-goa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516" y="3632667"/>
            <a:ext cx="11363499" cy="898655"/>
          </a:xfrm>
          <a:noFill/>
        </p:spPr>
        <p:txBody>
          <a:bodyPr>
            <a:normAutofit fontScale="90000"/>
          </a:bodyPr>
          <a:lstStyle/>
          <a:p>
            <a:r>
              <a:rPr lang="en-US" sz="3600" b="1" dirty="0">
                <a:latin typeface="Arial" panose="020B0604020202020204" pitchFamily="34" charset="0"/>
                <a:cs typeface="Arial" panose="020B0604020202020204" pitchFamily="34" charset="0"/>
              </a:rPr>
              <a:t>qi23_07: Transparency, Security and Immutability of Electoral Process in Ghana using Classical and Quantum Blockchain Technology</a:t>
            </a:r>
            <a:br>
              <a:rPr lang="en-US" sz="3600" b="1" dirty="0">
                <a:latin typeface="Arial" panose="020B060402020202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
        <p:nvSpPr>
          <p:cNvPr id="6" name="Subtitle 2"/>
          <p:cNvSpPr txBox="1">
            <a:spLocks/>
          </p:cNvSpPr>
          <p:nvPr/>
        </p:nvSpPr>
        <p:spPr>
          <a:xfrm>
            <a:off x="3733186" y="6508864"/>
            <a:ext cx="4005095" cy="3436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August, 2023</a:t>
            </a:r>
          </a:p>
        </p:txBody>
      </p:sp>
      <p:sp>
        <p:nvSpPr>
          <p:cNvPr id="7" name="Subtitle 2"/>
          <p:cNvSpPr txBox="1">
            <a:spLocks/>
          </p:cNvSpPr>
          <p:nvPr/>
        </p:nvSpPr>
        <p:spPr>
          <a:xfrm>
            <a:off x="0" y="4029948"/>
            <a:ext cx="12191999" cy="2354228"/>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Mentor: </a:t>
            </a:r>
            <a:r>
              <a:rPr lang="en-US" sz="2000" dirty="0">
                <a:latin typeface="Arial" panose="020B0604020202020204" pitchFamily="34" charset="0"/>
                <a:cs typeface="Arial" panose="020B0604020202020204" pitchFamily="34" charset="0"/>
              </a:rPr>
              <a:t>Peter Nimbe</a:t>
            </a:r>
          </a:p>
          <a:p>
            <a:r>
              <a:rPr lang="en-US" sz="2000" b="1" dirty="0">
                <a:latin typeface="Arial" panose="020B0604020202020204" pitchFamily="34" charset="0"/>
                <a:cs typeface="Arial" panose="020B0604020202020204" pitchFamily="34" charset="0"/>
              </a:rPr>
              <a:t>Presentation by QInterns: </a:t>
            </a:r>
            <a:r>
              <a:rPr lang="en-US" sz="2000" dirty="0">
                <a:latin typeface="Arial" panose="020B0604020202020204" pitchFamily="34" charset="0"/>
                <a:cs typeface="Arial" panose="020B0604020202020204" pitchFamily="34" charset="0"/>
              </a:rPr>
              <a:t>Emmanuel Adjei Domfeh and Tayyab</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cs typeface="Arial" panose="020B0604020202020204" pitchFamily="34" charset="0"/>
              </a:rPr>
              <a:t>Yahya  </a:t>
            </a:r>
          </a:p>
          <a:p>
            <a:endParaRPr lang="en-US" sz="2000" dirty="0">
              <a:latin typeface="Arial" panose="020B0604020202020204" pitchFamily="34" charset="0"/>
              <a:cs typeface="Arial" panose="020B0604020202020204" pitchFamily="34" charset="0"/>
            </a:endParaRPr>
          </a:p>
          <a:p>
            <a:pPr marL="0" marR="0">
              <a:lnSpc>
                <a:spcPct val="150000"/>
              </a:lnSpc>
              <a:spcBef>
                <a:spcPts val="0"/>
              </a:spcBef>
              <a:spcAft>
                <a:spcPts val="0"/>
              </a:spcAft>
            </a:pPr>
            <a:r>
              <a:rPr lang="en-US" sz="2000" b="1" dirty="0">
                <a:latin typeface="Arial" panose="020B0604020202020204" pitchFamily="34" charset="0"/>
                <a:cs typeface="Arial" panose="020B0604020202020204" pitchFamily="34" charset="0"/>
              </a:rPr>
              <a:t>Full List of QInterns</a:t>
            </a:r>
            <a:r>
              <a:rPr lang="en-US" sz="20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Emmanuel Adjei Domfeh, Tayyab Yahya, Emmanuel Tapany Junior, Isaac Kwame Ngula Batun, Nicodemus Songose Awarayi, Jacob Mensah, Yousra Ishfaq, Richard Asiamah </a:t>
            </a:r>
          </a:p>
          <a:p>
            <a:pPr marL="914400" marR="0" indent="-228600">
              <a:lnSpc>
                <a:spcPct val="150000"/>
              </a:lnSpc>
              <a:spcBef>
                <a:spcPts val="0"/>
              </a:spcBef>
              <a:spcAft>
                <a:spcPts val="0"/>
              </a:spcAft>
            </a:pPr>
            <a:r>
              <a:rPr lang="en-US" sz="21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EA8EDF3-FA97-B085-032C-CE9B28EAAADE}"/>
              </a:ext>
            </a:extLst>
          </p:cNvPr>
          <p:cNvPicPr>
            <a:picLocks noChangeAspect="1"/>
          </p:cNvPicPr>
          <p:nvPr/>
        </p:nvPicPr>
        <p:blipFill rotWithShape="1">
          <a:blip r:embed="rId2">
            <a:extLst>
              <a:ext uri="{28A0092B-C50C-407E-A947-70E740481C1C}">
                <a14:useLocalDpi xmlns:a14="http://schemas.microsoft.com/office/drawing/2010/main" val="0"/>
              </a:ext>
            </a:extLst>
          </a:blip>
          <a:srcRect t="36935"/>
          <a:stretch/>
        </p:blipFill>
        <p:spPr>
          <a:xfrm>
            <a:off x="500756" y="141317"/>
            <a:ext cx="11295003" cy="2066448"/>
          </a:xfrm>
          <a:prstGeom prst="rect">
            <a:avLst/>
          </a:prstGeom>
        </p:spPr>
      </p:pic>
    </p:spTree>
    <p:extLst>
      <p:ext uri="{BB962C8B-B14F-4D97-AF65-F5344CB8AC3E}">
        <p14:creationId xmlns:p14="http://schemas.microsoft.com/office/powerpoint/2010/main" val="54497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2141-665E-E059-7B4E-268E016591D1}"/>
              </a:ext>
            </a:extLst>
          </p:cNvPr>
          <p:cNvSpPr>
            <a:spLocks noGrp="1"/>
          </p:cNvSpPr>
          <p:nvPr>
            <p:ph type="title"/>
          </p:nvPr>
        </p:nvSpPr>
        <p:spPr>
          <a:xfrm>
            <a:off x="0" y="40928"/>
            <a:ext cx="12277898" cy="1325563"/>
          </a:xfrm>
        </p:spPr>
        <p:txBody>
          <a:bodyPr>
            <a:normAutofit/>
          </a:bodyPr>
          <a:lstStyle/>
          <a:p>
            <a:r>
              <a:rPr lang="en-US" dirty="0">
                <a:latin typeface="Times New Roman" panose="02020603050405020304" pitchFamily="18" charset="0"/>
                <a:ea typeface="Times New Roman" panose="02020603050405020304" pitchFamily="18" charset="0"/>
              </a:rPr>
              <a:t>H</a:t>
            </a:r>
            <a:r>
              <a:rPr lang="en-US" dirty="0">
                <a:effectLst/>
                <a:latin typeface="Times New Roman" panose="02020603050405020304" pitchFamily="18" charset="0"/>
                <a:ea typeface="Times New Roman" panose="02020603050405020304" pitchFamily="18" charset="0"/>
              </a:rPr>
              <a:t>igh-level view of the framework of the backend architecture (blockchain) </a:t>
            </a:r>
            <a:endParaRPr lang="en-US" dirty="0"/>
          </a:p>
        </p:txBody>
      </p:sp>
      <p:pic>
        <p:nvPicPr>
          <p:cNvPr id="4" name="Content Placeholder 3">
            <a:extLst>
              <a:ext uri="{FF2B5EF4-FFF2-40B4-BE49-F238E27FC236}">
                <a16:creationId xmlns:a16="http://schemas.microsoft.com/office/drawing/2014/main" id="{FCC29F30-2E84-A8EB-D4B8-8B839010EC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79" y="1366491"/>
            <a:ext cx="10008525" cy="5308629"/>
          </a:xfrm>
          <a:prstGeom prst="rect">
            <a:avLst/>
          </a:prstGeom>
        </p:spPr>
      </p:pic>
    </p:spTree>
    <p:extLst>
      <p:ext uri="{BB962C8B-B14F-4D97-AF65-F5344CB8AC3E}">
        <p14:creationId xmlns:p14="http://schemas.microsoft.com/office/powerpoint/2010/main" val="148971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18A4-4913-FD23-96E5-28C128912BB3}"/>
              </a:ext>
            </a:extLst>
          </p:cNvPr>
          <p:cNvSpPr>
            <a:spLocks noGrp="1"/>
          </p:cNvSpPr>
          <p:nvPr>
            <p:ph type="title"/>
          </p:nvPr>
        </p:nvSpPr>
        <p:spPr>
          <a:xfrm>
            <a:off x="149629" y="173931"/>
            <a:ext cx="12042371" cy="690593"/>
          </a:xfrm>
        </p:spPr>
        <p:txBody>
          <a:bodyPr>
            <a:normAutofit fontScale="90000"/>
          </a:bodyPr>
          <a:lstStyle/>
          <a:p>
            <a:r>
              <a:rPr lang="en-US" dirty="0">
                <a:latin typeface="Times New Roman" panose="02020603050405020304" pitchFamily="18" charset="0"/>
                <a:ea typeface="Times New Roman" panose="02020603050405020304" pitchFamily="18" charset="0"/>
              </a:rPr>
              <a:t>L</a:t>
            </a:r>
            <a:r>
              <a:rPr lang="en-US" sz="4400" dirty="0">
                <a:effectLst/>
                <a:latin typeface="Times New Roman" panose="02020603050405020304" pitchFamily="18" charset="0"/>
                <a:ea typeface="Times New Roman" panose="02020603050405020304" pitchFamily="18" charset="0"/>
              </a:rPr>
              <a:t>ow-level framework of the backend architecture</a:t>
            </a:r>
            <a:endParaRPr lang="en-US" dirty="0"/>
          </a:p>
        </p:txBody>
      </p:sp>
      <p:pic>
        <p:nvPicPr>
          <p:cNvPr id="5" name="Content Placeholder 4">
            <a:extLst>
              <a:ext uri="{FF2B5EF4-FFF2-40B4-BE49-F238E27FC236}">
                <a16:creationId xmlns:a16="http://schemas.microsoft.com/office/drawing/2014/main" id="{89A163A2-4C76-D208-BC0A-1B088E4CC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4524"/>
            <a:ext cx="12192000" cy="5993476"/>
          </a:xfrm>
        </p:spPr>
      </p:pic>
    </p:spTree>
    <p:extLst>
      <p:ext uri="{BB962C8B-B14F-4D97-AF65-F5344CB8AC3E}">
        <p14:creationId xmlns:p14="http://schemas.microsoft.com/office/powerpoint/2010/main" val="96399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107C-D006-8436-C89A-D99BB6599AC0}"/>
              </a:ext>
            </a:extLst>
          </p:cNvPr>
          <p:cNvSpPr>
            <a:spLocks noGrp="1"/>
          </p:cNvSpPr>
          <p:nvPr>
            <p:ph type="title"/>
          </p:nvPr>
        </p:nvSpPr>
        <p:spPr/>
        <p:txBody>
          <a:bodyPr>
            <a:normAutofit/>
          </a:bodyPr>
          <a:lstStyle/>
          <a:p>
            <a:r>
              <a:rPr lang="en-US" dirty="0">
                <a:latin typeface="Times New Roman" panose="02020603050405020304" pitchFamily="18" charset="0"/>
                <a:ea typeface="Times New Roman" panose="02020603050405020304" pitchFamily="18" charset="0"/>
              </a:rPr>
              <a:t>B</a:t>
            </a:r>
            <a:r>
              <a:rPr lang="en-US" dirty="0">
                <a:effectLst/>
                <a:latin typeface="Times New Roman" panose="02020603050405020304" pitchFamily="18" charset="0"/>
                <a:ea typeface="Times New Roman" panose="02020603050405020304" pitchFamily="18" charset="0"/>
              </a:rPr>
              <a:t>lockchain transaction process </a:t>
            </a:r>
            <a:endParaRPr lang="en-US" dirty="0"/>
          </a:p>
        </p:txBody>
      </p:sp>
      <p:pic>
        <p:nvPicPr>
          <p:cNvPr id="4" name="Content Placeholder 3">
            <a:extLst>
              <a:ext uri="{FF2B5EF4-FFF2-40B4-BE49-F238E27FC236}">
                <a16:creationId xmlns:a16="http://schemas.microsoft.com/office/drawing/2014/main" id="{AD4836DD-4BEA-4785-4466-3B4C72757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443" y="1455964"/>
            <a:ext cx="9412037" cy="5036911"/>
          </a:xfrm>
          <a:prstGeom prst="rect">
            <a:avLst/>
          </a:prstGeom>
        </p:spPr>
      </p:pic>
    </p:spTree>
    <p:extLst>
      <p:ext uri="{BB962C8B-B14F-4D97-AF65-F5344CB8AC3E}">
        <p14:creationId xmlns:p14="http://schemas.microsoft.com/office/powerpoint/2010/main" val="387146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AD3D-F965-9BAF-AFB0-753EAD7B59C9}"/>
              </a:ext>
            </a:extLst>
          </p:cNvPr>
          <p:cNvSpPr>
            <a:spLocks noGrp="1"/>
          </p:cNvSpPr>
          <p:nvPr>
            <p:ph type="title"/>
          </p:nvPr>
        </p:nvSpPr>
        <p:spPr>
          <a:xfrm>
            <a:off x="838200" y="0"/>
            <a:ext cx="10515600" cy="1325563"/>
          </a:xfrm>
        </p:spPr>
        <p:txBody>
          <a:bodyPr>
            <a:normAutofit/>
          </a:bodyPr>
          <a:lstStyle/>
          <a:p>
            <a:r>
              <a:rPr lang="en-US" dirty="0">
                <a:effectLst/>
                <a:latin typeface="Times New Roman" panose="02020603050405020304" pitchFamily="18" charset="0"/>
                <a:ea typeface="Times New Roman" panose="02020603050405020304" pitchFamily="18" charset="0"/>
              </a:rPr>
              <a:t>Quantum Encryption and Decryption of data </a:t>
            </a:r>
            <a:endParaRPr lang="en-US" dirty="0"/>
          </a:p>
        </p:txBody>
      </p:sp>
      <p:sp>
        <p:nvSpPr>
          <p:cNvPr id="3" name="Content Placeholder 2">
            <a:extLst>
              <a:ext uri="{FF2B5EF4-FFF2-40B4-BE49-F238E27FC236}">
                <a16:creationId xmlns:a16="http://schemas.microsoft.com/office/drawing/2014/main" id="{D59CDF68-B570-FA80-8938-AC5C2ADE0D10}"/>
              </a:ext>
            </a:extLst>
          </p:cNvPr>
          <p:cNvSpPr>
            <a:spLocks noGrp="1"/>
          </p:cNvSpPr>
          <p:nvPr>
            <p:ph idx="1"/>
          </p:nvPr>
        </p:nvSpPr>
        <p:spPr>
          <a:xfrm>
            <a:off x="735704" y="1092645"/>
            <a:ext cx="4716263" cy="4438205"/>
          </a:xfrm>
        </p:spPr>
        <p:txBody>
          <a:bodyPr>
            <a:noAutofit/>
          </a:bodyPr>
          <a:lstStyle/>
          <a:p>
            <a:r>
              <a:rPr lang="en-US" sz="2600" dirty="0">
                <a:latin typeface="Times New Roman" panose="02020603050405020304" pitchFamily="18" charset="0"/>
                <a:ea typeface="Times New Roman" panose="02020603050405020304" pitchFamily="18" charset="0"/>
                <a:cs typeface="Times New Roman" panose="02020603050405020304" pitchFamily="18" charset="0"/>
              </a:rPr>
              <a:t>Cryptography</a:t>
            </a:r>
          </a:p>
          <a:p>
            <a:r>
              <a:rPr lang="en-US" sz="2600" dirty="0">
                <a:latin typeface="Times New Roman" panose="02020603050405020304" pitchFamily="18" charset="0"/>
                <a:ea typeface="Times New Roman" panose="02020603050405020304" pitchFamily="18" charset="0"/>
                <a:cs typeface="Times New Roman" panose="02020603050405020304" pitchFamily="18" charset="0"/>
              </a:rPr>
              <a:t>Classical cryptography</a:t>
            </a:r>
          </a:p>
          <a:p>
            <a:pPr lvl="1"/>
            <a:r>
              <a:rPr lang="en-US" sz="2000" dirty="0">
                <a:latin typeface="Times New Roman" panose="02020603050405020304" pitchFamily="18" charset="0"/>
                <a:ea typeface="Times New Roman" panose="02020603050405020304" pitchFamily="18" charset="0"/>
                <a:cs typeface="Times New Roman" panose="02020603050405020304" pitchFamily="18" charset="0"/>
              </a:rPr>
              <a:t>Secret Key Cryptography</a:t>
            </a:r>
          </a:p>
          <a:p>
            <a:pPr lvl="1"/>
            <a:r>
              <a:rPr lang="en-US" sz="2000" dirty="0">
                <a:latin typeface="Times New Roman" panose="02020603050405020304" pitchFamily="18" charset="0"/>
                <a:ea typeface="Times New Roman" panose="02020603050405020304" pitchFamily="18" charset="0"/>
                <a:cs typeface="Times New Roman" panose="02020603050405020304" pitchFamily="18" charset="0"/>
              </a:rPr>
              <a:t>Public Key Cryptography</a:t>
            </a:r>
          </a:p>
          <a:p>
            <a:r>
              <a:rPr lang="en-US" sz="2600" dirty="0">
                <a:latin typeface="Times New Roman" panose="02020603050405020304" pitchFamily="18" charset="0"/>
                <a:ea typeface="Times New Roman" panose="02020603050405020304" pitchFamily="18" charset="0"/>
                <a:cs typeface="Times New Roman" panose="02020603050405020304" pitchFamily="18" charset="0"/>
              </a:rPr>
              <a:t>Quantum Cryptography</a:t>
            </a:r>
          </a:p>
          <a:p>
            <a:pPr lvl="1"/>
            <a:r>
              <a:rPr lang="en-US" sz="2000" dirty="0">
                <a:latin typeface="Times New Roman" panose="02020603050405020304" pitchFamily="18" charset="0"/>
                <a:ea typeface="Times New Roman" panose="02020603050405020304" pitchFamily="18" charset="0"/>
                <a:cs typeface="Times New Roman" panose="02020603050405020304" pitchFamily="18" charset="0"/>
              </a:rPr>
              <a:t>Heisenberg’s Uncertainty Principle</a:t>
            </a:r>
          </a:p>
          <a:p>
            <a:pPr lvl="1"/>
            <a:r>
              <a:rPr lang="en-US" sz="2000" dirty="0">
                <a:latin typeface="Times New Roman" panose="02020603050405020304" pitchFamily="18" charset="0"/>
                <a:ea typeface="Times New Roman" panose="02020603050405020304" pitchFamily="18" charset="0"/>
                <a:cs typeface="Times New Roman" panose="02020603050405020304" pitchFamily="18" charset="0"/>
              </a:rPr>
              <a:t>No Cloning Theorem</a:t>
            </a:r>
          </a:p>
          <a:p>
            <a:pPr lvl="1"/>
            <a:r>
              <a:rPr lang="en-US" sz="2000" dirty="0">
                <a:latin typeface="Times New Roman" panose="02020603050405020304" pitchFamily="18" charset="0"/>
                <a:ea typeface="Times New Roman" panose="02020603050405020304" pitchFamily="18" charset="0"/>
                <a:cs typeface="Times New Roman" panose="02020603050405020304" pitchFamily="18" charset="0"/>
              </a:rPr>
              <a:t>Quantum Entanglement</a:t>
            </a: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Photons as Qubits</a:t>
            </a:r>
          </a:p>
          <a:p>
            <a:pPr lvl="1"/>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5" name="Picture 4" descr="A diagram of a diagram&#10;&#10;Description automatically generated">
            <a:extLst>
              <a:ext uri="{FF2B5EF4-FFF2-40B4-BE49-F238E27FC236}">
                <a16:creationId xmlns:a16="http://schemas.microsoft.com/office/drawing/2014/main" id="{940D137B-58FD-69F2-336D-537BD256C1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7787" y="1135998"/>
            <a:ext cx="3403107" cy="1738932"/>
          </a:xfrm>
          <a:prstGeom prst="rect">
            <a:avLst/>
          </a:prstGeom>
        </p:spPr>
      </p:pic>
      <p:pic>
        <p:nvPicPr>
          <p:cNvPr id="7" name="Picture 6" descr="Diagram of a diagram of a quantum channel&#10;&#10;Description automatically generated">
            <a:extLst>
              <a:ext uri="{FF2B5EF4-FFF2-40B4-BE49-F238E27FC236}">
                <a16:creationId xmlns:a16="http://schemas.microsoft.com/office/drawing/2014/main" id="{5E0B153F-250F-4334-F185-12F9661ABC6C}"/>
              </a:ext>
            </a:extLst>
          </p:cNvPr>
          <p:cNvPicPr>
            <a:picLocks noChangeAspect="1"/>
          </p:cNvPicPr>
          <p:nvPr/>
        </p:nvPicPr>
        <p:blipFill rotWithShape="1">
          <a:blip r:embed="rId4">
            <a:extLst>
              <a:ext uri="{28A0092B-C50C-407E-A947-70E740481C1C}">
                <a14:useLocalDpi xmlns:a14="http://schemas.microsoft.com/office/drawing/2010/main" val="0"/>
              </a:ext>
            </a:extLst>
          </a:blip>
          <a:srcRect t="8245" b="9634"/>
          <a:stretch/>
        </p:blipFill>
        <p:spPr>
          <a:xfrm>
            <a:off x="6326028" y="2930279"/>
            <a:ext cx="4853732" cy="1826900"/>
          </a:xfrm>
          <a:prstGeom prst="rect">
            <a:avLst/>
          </a:prstGeom>
        </p:spPr>
      </p:pic>
      <p:pic>
        <p:nvPicPr>
          <p:cNvPr id="9" name="Picture 8" descr="A diagram of a polarization&#10;&#10;Description automatically generated">
            <a:extLst>
              <a:ext uri="{FF2B5EF4-FFF2-40B4-BE49-F238E27FC236}">
                <a16:creationId xmlns:a16="http://schemas.microsoft.com/office/drawing/2014/main" id="{74565E8E-C546-95AB-E9FD-735DEC33FCE1}"/>
              </a:ext>
            </a:extLst>
          </p:cNvPr>
          <p:cNvPicPr>
            <a:picLocks noChangeAspect="1"/>
          </p:cNvPicPr>
          <p:nvPr/>
        </p:nvPicPr>
        <p:blipFill rotWithShape="1">
          <a:blip r:embed="rId5">
            <a:extLst>
              <a:ext uri="{28A0092B-C50C-407E-A947-70E740481C1C}">
                <a14:useLocalDpi xmlns:a14="http://schemas.microsoft.com/office/drawing/2010/main" val="0"/>
              </a:ext>
            </a:extLst>
          </a:blip>
          <a:srcRect l="15786" r="5801" b="51184"/>
          <a:stretch/>
        </p:blipFill>
        <p:spPr>
          <a:xfrm>
            <a:off x="1136728" y="4633372"/>
            <a:ext cx="3674970" cy="2224628"/>
          </a:xfrm>
          <a:prstGeom prst="rect">
            <a:avLst/>
          </a:prstGeom>
        </p:spPr>
      </p:pic>
      <p:pic>
        <p:nvPicPr>
          <p:cNvPr id="11" name="Picture 10" descr="A diagram of a polarization&#10;&#10;Description automatically generated">
            <a:extLst>
              <a:ext uri="{FF2B5EF4-FFF2-40B4-BE49-F238E27FC236}">
                <a16:creationId xmlns:a16="http://schemas.microsoft.com/office/drawing/2014/main" id="{890BDA36-6274-DE17-7C12-98E06FD69667}"/>
              </a:ext>
            </a:extLst>
          </p:cNvPr>
          <p:cNvPicPr>
            <a:picLocks noChangeAspect="1"/>
          </p:cNvPicPr>
          <p:nvPr/>
        </p:nvPicPr>
        <p:blipFill rotWithShape="1">
          <a:blip r:embed="rId5">
            <a:extLst>
              <a:ext uri="{28A0092B-C50C-407E-A947-70E740481C1C}">
                <a14:useLocalDpi xmlns:a14="http://schemas.microsoft.com/office/drawing/2010/main" val="0"/>
              </a:ext>
            </a:extLst>
          </a:blip>
          <a:srcRect t="47492" r="55081" b="7716"/>
          <a:stretch/>
        </p:blipFill>
        <p:spPr>
          <a:xfrm>
            <a:off x="5772102" y="4510240"/>
            <a:ext cx="2105228" cy="2041220"/>
          </a:xfrm>
          <a:prstGeom prst="rect">
            <a:avLst/>
          </a:prstGeom>
        </p:spPr>
      </p:pic>
      <p:pic>
        <p:nvPicPr>
          <p:cNvPr id="13" name="Picture 12" descr="A diagram of a polarization&#10;&#10;Description automatically generated">
            <a:extLst>
              <a:ext uri="{FF2B5EF4-FFF2-40B4-BE49-F238E27FC236}">
                <a16:creationId xmlns:a16="http://schemas.microsoft.com/office/drawing/2014/main" id="{31B769DF-036E-F319-FD6E-5D0EC8797059}"/>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54348" b="92308" l="60488" r="95610">
                        <a14:foregroundMark x1="73333" y1="72241" x2="93008" y2="55518"/>
                        <a14:foregroundMark x1="72683" y1="72575" x2="64390" y2="79766"/>
                        <a14:foregroundMark x1="64390" y1="55017" x2="94146" y2="79264"/>
                        <a14:foregroundMark x1="94146" y1="79264" x2="94146" y2="79599"/>
                        <a14:foregroundMark x1="61301" y1="89130" x2="94959" y2="87458"/>
                        <a14:foregroundMark x1="61789" y1="90635" x2="88780" y2="91137"/>
                        <a14:foregroundMark x1="88780" y1="91137" x2="95285" y2="90970"/>
                        <a14:foregroundMark x1="94959" y1="87793" x2="95285" y2="90970"/>
                        <a14:foregroundMark x1="62439" y1="87291" x2="76260" y2="86120"/>
                        <a14:foregroundMark x1="76260" y1="86120" x2="93008" y2="87291"/>
                        <a14:foregroundMark x1="60976" y1="87625" x2="62602" y2="87124"/>
                        <a14:foregroundMark x1="61626" y1="91137" x2="73496" y2="91137"/>
                        <a14:foregroundMark x1="73496" y1="91137" x2="88943" y2="91304"/>
                        <a14:foregroundMark x1="88943" y1="91304" x2="95285" y2="90468"/>
                        <a14:foregroundMark x1="63252" y1="91973" x2="72520" y2="92308"/>
                        <a14:foregroundMark x1="60488" y1="87960" x2="61789" y2="91973"/>
                      </a14:backgroundRemoval>
                    </a14:imgEffect>
                  </a14:imgLayer>
                </a14:imgProps>
              </a:ext>
              <a:ext uri="{28A0092B-C50C-407E-A947-70E740481C1C}">
                <a14:useLocalDpi xmlns:a14="http://schemas.microsoft.com/office/drawing/2010/main" val="0"/>
              </a:ext>
            </a:extLst>
          </a:blip>
          <a:srcRect l="58129" t="50000" b="5208"/>
          <a:stretch/>
        </p:blipFill>
        <p:spPr>
          <a:xfrm>
            <a:off x="9250079" y="4725075"/>
            <a:ext cx="1962353" cy="2041221"/>
          </a:xfrm>
          <a:prstGeom prst="rect">
            <a:avLst/>
          </a:prstGeom>
        </p:spPr>
      </p:pic>
    </p:spTree>
    <p:extLst>
      <p:ext uri="{BB962C8B-B14F-4D97-AF65-F5344CB8AC3E}">
        <p14:creationId xmlns:p14="http://schemas.microsoft.com/office/powerpoint/2010/main" val="916349377"/>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AD3D-F965-9BAF-AFB0-753EAD7B59C9}"/>
              </a:ext>
            </a:extLst>
          </p:cNvPr>
          <p:cNvSpPr>
            <a:spLocks noGrp="1"/>
          </p:cNvSpPr>
          <p:nvPr>
            <p:ph type="title"/>
          </p:nvPr>
        </p:nvSpPr>
        <p:spPr>
          <a:xfrm>
            <a:off x="838200" y="205327"/>
            <a:ext cx="10515600" cy="1325563"/>
          </a:xfrm>
        </p:spPr>
        <p:txBody>
          <a:bodyPr>
            <a:normAutofit/>
          </a:bodyPr>
          <a:lstStyle/>
          <a:p>
            <a:r>
              <a:rPr lang="en-US" dirty="0">
                <a:effectLst/>
                <a:latin typeface="Times New Roman" panose="02020603050405020304" pitchFamily="18" charset="0"/>
                <a:ea typeface="Times New Roman" panose="02020603050405020304" pitchFamily="18" charset="0"/>
              </a:rPr>
              <a:t>Quantum Encryption and Decryption of data </a:t>
            </a:r>
            <a:endParaRPr lang="en-US" dirty="0"/>
          </a:p>
        </p:txBody>
      </p:sp>
      <p:sp>
        <p:nvSpPr>
          <p:cNvPr id="3" name="Content Placeholder 2">
            <a:extLst>
              <a:ext uri="{FF2B5EF4-FFF2-40B4-BE49-F238E27FC236}">
                <a16:creationId xmlns:a16="http://schemas.microsoft.com/office/drawing/2014/main" id="{D59CDF68-B570-FA80-8938-AC5C2ADE0D10}"/>
              </a:ext>
            </a:extLst>
          </p:cNvPr>
          <p:cNvSpPr>
            <a:spLocks noGrp="1"/>
          </p:cNvSpPr>
          <p:nvPr>
            <p:ph idx="1"/>
          </p:nvPr>
        </p:nvSpPr>
        <p:spPr>
          <a:xfrm>
            <a:off x="838200" y="1432058"/>
            <a:ext cx="4079239" cy="1697223"/>
          </a:xfrm>
        </p:spPr>
        <p:txBody>
          <a:bodyPr>
            <a:noAutofit/>
          </a:bodyPr>
          <a:lstStyle/>
          <a:p>
            <a:r>
              <a:rPr lang="en-US" sz="2600" dirty="0">
                <a:latin typeface="Times New Roman" panose="02020603050405020304" pitchFamily="18" charset="0"/>
                <a:ea typeface="Times New Roman" panose="02020603050405020304" pitchFamily="18" charset="0"/>
                <a:cs typeface="Times New Roman" panose="02020603050405020304" pitchFamily="18" charset="0"/>
              </a:rPr>
              <a:t>BB84 Protocol</a:t>
            </a:r>
          </a:p>
          <a:p>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Eve’s Escape Probability- (3/4)^n times</a:t>
            </a:r>
          </a:p>
        </p:txBody>
      </p:sp>
      <p:pic>
        <p:nvPicPr>
          <p:cNvPr id="6" name="Picture 5" descr="A chart with different colored squares&#10;&#10;Description automatically generated">
            <a:extLst>
              <a:ext uri="{FF2B5EF4-FFF2-40B4-BE49-F238E27FC236}">
                <a16:creationId xmlns:a16="http://schemas.microsoft.com/office/drawing/2014/main" id="{3AD675E6-3AD4-4DC6-7B6B-2D1C1230D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08" y="1172497"/>
            <a:ext cx="7839310" cy="2049959"/>
          </a:xfrm>
          <a:prstGeom prst="rect">
            <a:avLst/>
          </a:prstGeom>
        </p:spPr>
      </p:pic>
      <p:pic>
        <p:nvPicPr>
          <p:cNvPr id="9" name="Picture 8" descr="A table with different colored squares&#10;&#10;Description automatically generated">
            <a:extLst>
              <a:ext uri="{FF2B5EF4-FFF2-40B4-BE49-F238E27FC236}">
                <a16:creationId xmlns:a16="http://schemas.microsoft.com/office/drawing/2014/main" id="{34432032-3BC6-E267-5DF9-92C7CD043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595" y="3164647"/>
            <a:ext cx="7827285" cy="2520856"/>
          </a:xfrm>
          <a:prstGeom prst="rect">
            <a:avLst/>
          </a:prstGeom>
        </p:spPr>
      </p:pic>
    </p:spTree>
    <p:extLst>
      <p:ext uri="{BB962C8B-B14F-4D97-AF65-F5344CB8AC3E}">
        <p14:creationId xmlns:p14="http://schemas.microsoft.com/office/powerpoint/2010/main" val="376262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AD3D-F965-9BAF-AFB0-753EAD7B59C9}"/>
              </a:ext>
            </a:extLst>
          </p:cNvPr>
          <p:cNvSpPr>
            <a:spLocks noGrp="1"/>
          </p:cNvSpPr>
          <p:nvPr>
            <p:ph type="title"/>
          </p:nvPr>
        </p:nvSpPr>
        <p:spPr>
          <a:xfrm>
            <a:off x="411480" y="134302"/>
            <a:ext cx="10515600" cy="1325563"/>
          </a:xfrm>
        </p:spPr>
        <p:txBody>
          <a:bodyPr>
            <a:normAutofit/>
          </a:bodyPr>
          <a:lstStyle/>
          <a:p>
            <a:r>
              <a:rPr lang="en-US" dirty="0">
                <a:effectLst/>
                <a:latin typeface="Times New Roman" panose="02020603050405020304" pitchFamily="18" charset="0"/>
                <a:ea typeface="Times New Roman" panose="02020603050405020304" pitchFamily="18" charset="0"/>
              </a:rPr>
              <a:t>Quantum Encryption and Decryption of data </a:t>
            </a:r>
            <a:endParaRPr lang="en-US" dirty="0"/>
          </a:p>
        </p:txBody>
      </p:sp>
      <p:sp>
        <p:nvSpPr>
          <p:cNvPr id="3" name="Content Placeholder 2">
            <a:extLst>
              <a:ext uri="{FF2B5EF4-FFF2-40B4-BE49-F238E27FC236}">
                <a16:creationId xmlns:a16="http://schemas.microsoft.com/office/drawing/2014/main" id="{D59CDF68-B570-FA80-8938-AC5C2ADE0D10}"/>
              </a:ext>
            </a:extLst>
          </p:cNvPr>
          <p:cNvSpPr>
            <a:spLocks noGrp="1"/>
          </p:cNvSpPr>
          <p:nvPr>
            <p:ph idx="1"/>
          </p:nvPr>
        </p:nvSpPr>
        <p:spPr>
          <a:xfrm>
            <a:off x="594361" y="1253331"/>
            <a:ext cx="10673080" cy="4351338"/>
          </a:xfrm>
        </p:spPr>
        <p:txBody>
          <a:bodyPr>
            <a:noAutofit/>
          </a:bodyPr>
          <a:lstStyle/>
          <a:p>
            <a:pPr marL="0" indent="0">
              <a:buNone/>
            </a:pPr>
            <a:r>
              <a:rPr lang="en-US" sz="2600" dirty="0">
                <a:latin typeface="Times New Roman" panose="02020603050405020304" pitchFamily="18" charset="0"/>
                <a:ea typeface="Times New Roman" panose="02020603050405020304" pitchFamily="18" charset="0"/>
                <a:cs typeface="Times New Roman" panose="02020603050405020304" pitchFamily="18" charset="0"/>
              </a:rPr>
              <a:t>R</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eason for the adoption of the BB84 protocol</a:t>
            </a:r>
          </a:p>
          <a:p>
            <a:pPr lvl="1"/>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more resistant to quantum attacks</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allows for the secure exchange of cryptographic keys, which can be used for subsequent encryption and decryption of voting data</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can detect the presence of an eavesdropper attempting to intercept the quantum communication, ensuring the integrity of the voting process</a:t>
            </a:r>
          </a:p>
          <a:p>
            <a:pPr lvl="1"/>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rely on the use of quantum randomness, ensuring the generation of secure cryptographic keys</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successfully demonstrated over long distances, making it suitable for large-scale online voting systems. </a:t>
            </a:r>
          </a:p>
          <a:p>
            <a:pPr lvl="1"/>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allow for the generation of cryptographic keys offline, reducing the risk of key compromise during the online voting process.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59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CC12-6E41-597F-8868-42DF26040C2D}"/>
              </a:ext>
            </a:extLst>
          </p:cNvPr>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General Steps &amp; Algorithm for Quantum Encryption (BB84 protocol) Using </a:t>
            </a:r>
            <a:r>
              <a:rPr lang="en-US" dirty="0" err="1">
                <a:effectLst/>
                <a:latin typeface="Times New Roman" panose="02020603050405020304" pitchFamily="18" charset="0"/>
                <a:ea typeface="Times New Roman" panose="02020603050405020304" pitchFamily="18" charset="0"/>
              </a:rPr>
              <a:t>Qiskit</a:t>
            </a:r>
            <a:endParaRPr lang="en-US" dirty="0"/>
          </a:p>
        </p:txBody>
      </p:sp>
      <p:sp>
        <p:nvSpPr>
          <p:cNvPr id="3" name="Content Placeholder 2">
            <a:extLst>
              <a:ext uri="{FF2B5EF4-FFF2-40B4-BE49-F238E27FC236}">
                <a16:creationId xmlns:a16="http://schemas.microsoft.com/office/drawing/2014/main" id="{3FE56D8C-94BD-02D2-3ED0-5BBADB3E7E11}"/>
              </a:ext>
            </a:extLst>
          </p:cNvPr>
          <p:cNvSpPr>
            <a:spLocks noGrp="1"/>
          </p:cNvSpPr>
          <p:nvPr>
            <p:ph idx="1"/>
          </p:nvPr>
        </p:nvSpPr>
        <p:spPr>
          <a:xfrm>
            <a:off x="939800" y="2001519"/>
            <a:ext cx="6985000" cy="3982403"/>
          </a:xfrm>
        </p:spPr>
        <p:txBody>
          <a:bodyPr>
            <a:normAutofit/>
          </a:bodyPr>
          <a:lstStyle/>
          <a:p>
            <a:pPr marL="514350" marR="0" lvl="0" indent="-514350" algn="just">
              <a:lnSpc>
                <a:spcPct val="107000"/>
              </a:lnSpc>
              <a:spcBef>
                <a:spcPts val="0"/>
              </a:spcBef>
              <a:spcAft>
                <a:spcPts val="0"/>
              </a:spcAft>
              <a:buFont typeface="+mj-lt"/>
              <a:buAutoNum type="arabicPeriod"/>
            </a:pPr>
            <a:r>
              <a:rPr lang="en-US" sz="2600" u="none" strike="noStrike" dirty="0">
                <a:effectLst/>
                <a:latin typeface="Times New Roman" panose="02020603050405020304" pitchFamily="18" charset="0"/>
                <a:ea typeface="Times New Roman" panose="02020603050405020304" pitchFamily="18" charset="0"/>
              </a:rPr>
              <a:t>Implement the quantum operations</a:t>
            </a:r>
          </a:p>
          <a:p>
            <a:pPr marL="514350" marR="0" lvl="0" indent="-514350" algn="just">
              <a:lnSpc>
                <a:spcPct val="107000"/>
              </a:lnSpc>
              <a:spcBef>
                <a:spcPts val="0"/>
              </a:spcBef>
              <a:spcAft>
                <a:spcPts val="0"/>
              </a:spcAft>
              <a:buFont typeface="+mj-lt"/>
              <a:buAutoNum type="arabicPeriod"/>
            </a:pPr>
            <a:r>
              <a:rPr lang="en-US" sz="2600" u="none" strike="noStrike" dirty="0">
                <a:effectLst/>
                <a:latin typeface="Times New Roman" panose="02020603050405020304" pitchFamily="18" charset="0"/>
                <a:ea typeface="Times New Roman" panose="02020603050405020304" pitchFamily="18" charset="0"/>
              </a:rPr>
              <a:t>Implement </a:t>
            </a:r>
          </a:p>
          <a:p>
            <a:pPr lvl="1" algn="just">
              <a:lnSpc>
                <a:spcPct val="107000"/>
              </a:lnSpc>
              <a:spcBef>
                <a:spcPts val="0"/>
              </a:spcBef>
            </a:pPr>
            <a:r>
              <a:rPr lang="en-US" sz="2800" u="none" strike="noStrike" dirty="0">
                <a:effectLst/>
                <a:latin typeface="Times New Roman" panose="02020603050405020304" pitchFamily="18" charset="0"/>
                <a:ea typeface="Times New Roman" panose="02020603050405020304" pitchFamily="18" charset="0"/>
              </a:rPr>
              <a:t>basis reconciliation</a:t>
            </a:r>
          </a:p>
          <a:p>
            <a:pPr lvl="1" algn="just">
              <a:lnSpc>
                <a:spcPct val="107000"/>
              </a:lnSpc>
              <a:spcBef>
                <a:spcPts val="0"/>
              </a:spcBef>
            </a:pPr>
            <a:r>
              <a:rPr lang="en-US" sz="2800" u="none" strike="noStrike" dirty="0">
                <a:effectLst/>
                <a:latin typeface="Times New Roman" panose="02020603050405020304" pitchFamily="18" charset="0"/>
                <a:ea typeface="Times New Roman" panose="02020603050405020304" pitchFamily="18" charset="0"/>
              </a:rPr>
              <a:t>error correction </a:t>
            </a:r>
          </a:p>
          <a:p>
            <a:pPr lvl="1" algn="just">
              <a:lnSpc>
                <a:spcPct val="107000"/>
              </a:lnSpc>
              <a:spcBef>
                <a:spcPts val="0"/>
              </a:spcBef>
            </a:pPr>
            <a:r>
              <a:rPr lang="en-US" sz="2800" u="none" strike="noStrike" dirty="0">
                <a:effectLst/>
                <a:latin typeface="Times New Roman" panose="02020603050405020304" pitchFamily="18" charset="0"/>
                <a:ea typeface="Times New Roman" panose="02020603050405020304" pitchFamily="18" charset="0"/>
              </a:rPr>
              <a:t>privacy amplification</a:t>
            </a:r>
            <a:endParaRPr lang="en-US" sz="2800" dirty="0">
              <a:latin typeface="Times New Roman" panose="02020603050405020304" pitchFamily="18" charset="0"/>
              <a:ea typeface="Times New Roman" panose="02020603050405020304" pitchFamily="18" charset="0"/>
            </a:endParaRPr>
          </a:p>
          <a:p>
            <a:pPr marL="514350" marR="0" lvl="0" indent="-514350" algn="just">
              <a:lnSpc>
                <a:spcPct val="107000"/>
              </a:lnSpc>
              <a:spcBef>
                <a:spcPts val="0"/>
              </a:spcBef>
              <a:spcAft>
                <a:spcPts val="0"/>
              </a:spcAft>
              <a:buFont typeface="+mj-lt"/>
              <a:buAutoNum type="arabicPeriod"/>
            </a:pPr>
            <a:r>
              <a:rPr lang="en-US" sz="2600" u="none" strike="noStrike" dirty="0">
                <a:effectLst/>
                <a:latin typeface="Times New Roman" panose="02020603050405020304" pitchFamily="18" charset="0"/>
                <a:ea typeface="Times New Roman" panose="02020603050405020304" pitchFamily="18" charset="0"/>
              </a:rPr>
              <a:t>Integrate classical communication</a:t>
            </a:r>
            <a:endParaRPr lang="en-US" sz="2600" dirty="0">
              <a:latin typeface="Times New Roman" panose="02020603050405020304" pitchFamily="18" charset="0"/>
              <a:ea typeface="Times New Roman" panose="02020603050405020304" pitchFamily="18" charset="0"/>
            </a:endParaRPr>
          </a:p>
          <a:p>
            <a:pPr marL="514350" marR="0" lvl="0" indent="-514350" algn="just">
              <a:lnSpc>
                <a:spcPct val="107000"/>
              </a:lnSpc>
              <a:spcBef>
                <a:spcPts val="0"/>
              </a:spcBef>
              <a:spcAft>
                <a:spcPts val="0"/>
              </a:spcAft>
              <a:buFont typeface="+mj-lt"/>
              <a:buAutoNum type="arabicPeriod"/>
            </a:pPr>
            <a:r>
              <a:rPr lang="en-US" sz="2600" dirty="0">
                <a:effectLst/>
                <a:latin typeface="Times New Roman" panose="02020603050405020304" pitchFamily="18" charset="0"/>
                <a:ea typeface="Times New Roman" panose="02020603050405020304" pitchFamily="18" charset="0"/>
              </a:rPr>
              <a:t>Implement encryption and decryption</a:t>
            </a:r>
            <a:endParaRPr lang="en-US" sz="2600" dirty="0"/>
          </a:p>
        </p:txBody>
      </p:sp>
    </p:spTree>
    <p:extLst>
      <p:ext uri="{BB962C8B-B14F-4D97-AF65-F5344CB8AC3E}">
        <p14:creationId xmlns:p14="http://schemas.microsoft.com/office/powerpoint/2010/main" val="336488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B38B-C9EF-2F9A-2C41-2AF99895B69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Encryption Process</a:t>
            </a:r>
          </a:p>
        </p:txBody>
      </p:sp>
      <p:pic>
        <p:nvPicPr>
          <p:cNvPr id="7" name="Content Placeholder 6">
            <a:extLst>
              <a:ext uri="{FF2B5EF4-FFF2-40B4-BE49-F238E27FC236}">
                <a16:creationId xmlns:a16="http://schemas.microsoft.com/office/drawing/2014/main" id="{DEC27AFE-0197-CD14-9D24-C8257D375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010" y="1928553"/>
            <a:ext cx="9714725" cy="3291840"/>
          </a:xfrm>
        </p:spPr>
      </p:pic>
    </p:spTree>
    <p:extLst>
      <p:ext uri="{BB962C8B-B14F-4D97-AF65-F5344CB8AC3E}">
        <p14:creationId xmlns:p14="http://schemas.microsoft.com/office/powerpoint/2010/main" val="208899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22AC-532B-3ABB-3256-14925274F30F}"/>
              </a:ext>
            </a:extLst>
          </p:cNvPr>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Data Compression of documents and files</a:t>
            </a:r>
            <a:endParaRPr lang="en-US" dirty="0"/>
          </a:p>
        </p:txBody>
      </p:sp>
      <p:sp>
        <p:nvSpPr>
          <p:cNvPr id="3" name="Content Placeholder 2">
            <a:extLst>
              <a:ext uri="{FF2B5EF4-FFF2-40B4-BE49-F238E27FC236}">
                <a16:creationId xmlns:a16="http://schemas.microsoft.com/office/drawing/2014/main" id="{6292F2D7-A9EB-C89A-AEC3-83BCF1DA1484}"/>
              </a:ext>
            </a:extLst>
          </p:cNvPr>
          <p:cNvSpPr>
            <a:spLocks noGrp="1"/>
          </p:cNvSpPr>
          <p:nvPr>
            <p:ph idx="1"/>
          </p:nvPr>
        </p:nvSpPr>
        <p:spPr/>
        <p:txBody>
          <a:bodyPr/>
          <a:lstStyle/>
          <a:p>
            <a:pPr algn="just"/>
            <a:r>
              <a:rPr lang="en-US" sz="2600" b="1" i="1" dirty="0">
                <a:effectLst/>
                <a:latin typeface="Times New Roman" panose="02020603050405020304" pitchFamily="18" charset="0"/>
                <a:ea typeface="Times New Roman" panose="02020603050405020304" pitchFamily="18" charset="0"/>
              </a:rPr>
              <a:t>Lempel Ziv </a:t>
            </a:r>
            <a:r>
              <a:rPr lang="en-US" sz="2600" dirty="0">
                <a:effectLst/>
                <a:latin typeface="Times New Roman" panose="02020603050405020304" pitchFamily="18" charset="0"/>
                <a:ea typeface="Times New Roman" panose="02020603050405020304" pitchFamily="18" charset="0"/>
              </a:rPr>
              <a:t>universal lossless data compression algorithm created by Abraham Lempel and Jacob Ziv is used to reduce the file and image sizes in bits. </a:t>
            </a:r>
          </a:p>
          <a:p>
            <a:pPr algn="just"/>
            <a:r>
              <a:rPr lang="en-US" sz="2600" dirty="0">
                <a:effectLst/>
                <a:latin typeface="Times New Roman" panose="02020603050405020304" pitchFamily="18" charset="0"/>
                <a:ea typeface="Times New Roman" panose="02020603050405020304" pitchFamily="18" charset="0"/>
              </a:rPr>
              <a:t>The election documents or files include scanned copies of pink sheets, numerical data of presidential and parliamentary elections etc. before they are submitted into the blockchain network.</a:t>
            </a:r>
          </a:p>
          <a:p>
            <a:pPr algn="just"/>
            <a:endParaRPr lang="en-US" sz="2600" dirty="0">
              <a:latin typeface="Times New Roman" panose="02020603050405020304" pitchFamily="18" charset="0"/>
              <a:ea typeface="Calibri" panose="020F0502020204030204" pitchFamily="34" charset="0"/>
            </a:endParaRPr>
          </a:p>
          <a:p>
            <a:pPr algn="just"/>
            <a:r>
              <a:rPr lang="en-US" sz="2600" dirty="0">
                <a:effectLst/>
                <a:latin typeface="Times New Roman" panose="02020603050405020304" pitchFamily="18" charset="0"/>
                <a:ea typeface="Calibri" panose="020F0502020204030204" pitchFamily="34" charset="0"/>
              </a:rPr>
              <a:t>The need to compress electoral data: </a:t>
            </a:r>
            <a:r>
              <a:rPr lang="en-US" sz="2600" i="1" dirty="0">
                <a:latin typeface="Times New Roman" panose="02020603050405020304" pitchFamily="18" charset="0"/>
              </a:rPr>
              <a:t>Less storage space</a:t>
            </a:r>
            <a:r>
              <a:rPr lang="en-US" sz="2600" dirty="0">
                <a:latin typeface="Times New Roman" panose="02020603050405020304" pitchFamily="18" charset="0"/>
              </a:rPr>
              <a:t>, </a:t>
            </a:r>
            <a:r>
              <a:rPr lang="en-US" sz="2600" i="1" dirty="0">
                <a:latin typeface="Times New Roman" panose="02020603050405020304" pitchFamily="18" charset="0"/>
              </a:rPr>
              <a:t>Faster writing and reading</a:t>
            </a:r>
            <a:r>
              <a:rPr lang="en-US" sz="2600" dirty="0">
                <a:latin typeface="Times New Roman" panose="02020603050405020304" pitchFamily="18" charset="0"/>
              </a:rPr>
              <a:t>, </a:t>
            </a:r>
            <a:r>
              <a:rPr lang="en-US" sz="2600" i="1" dirty="0">
                <a:latin typeface="Times New Roman" panose="02020603050405020304" pitchFamily="18" charset="0"/>
              </a:rPr>
              <a:t>Faster file transfer or submission</a:t>
            </a:r>
            <a:r>
              <a:rPr lang="en-US" sz="2600" dirty="0">
                <a:latin typeface="Times New Roman" panose="02020603050405020304" pitchFamily="18" charset="0"/>
              </a:rPr>
              <a:t>.</a:t>
            </a:r>
          </a:p>
          <a:p>
            <a:endParaRPr lang="en-US" sz="26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96842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C9EE-2DB3-1F73-B474-8486DCAB836A}"/>
              </a:ext>
            </a:extLst>
          </p:cNvPr>
          <p:cNvSpPr>
            <a:spLocks noGrp="1"/>
          </p:cNvSpPr>
          <p:nvPr>
            <p:ph type="title"/>
          </p:nvPr>
        </p:nvSpPr>
        <p:spPr>
          <a:xfrm>
            <a:off x="399011" y="124055"/>
            <a:ext cx="11587941" cy="1325563"/>
          </a:xfrm>
        </p:spPr>
        <p:txBody>
          <a:bodyPr>
            <a:normAutofit/>
          </a:bodyPr>
          <a:lstStyle/>
          <a:p>
            <a:r>
              <a:rPr lang="en-US" dirty="0">
                <a:effectLst/>
                <a:latin typeface="Times New Roman" panose="02020603050405020304" pitchFamily="18" charset="0"/>
                <a:ea typeface="Times New Roman" panose="02020603050405020304" pitchFamily="18" charset="0"/>
              </a:rPr>
              <a:t>Comparison with Traditional Electoral Process</a:t>
            </a:r>
            <a:endParaRPr lang="en-US" dirty="0"/>
          </a:p>
        </p:txBody>
      </p:sp>
      <p:sp>
        <p:nvSpPr>
          <p:cNvPr id="3" name="Content Placeholder 2">
            <a:extLst>
              <a:ext uri="{FF2B5EF4-FFF2-40B4-BE49-F238E27FC236}">
                <a16:creationId xmlns:a16="http://schemas.microsoft.com/office/drawing/2014/main" id="{1895D3CB-6E73-A49D-84BB-ED0C09377DC9}"/>
              </a:ext>
            </a:extLst>
          </p:cNvPr>
          <p:cNvSpPr>
            <a:spLocks noGrp="1"/>
          </p:cNvSpPr>
          <p:nvPr>
            <p:ph idx="1"/>
          </p:nvPr>
        </p:nvSpPr>
        <p:spPr>
          <a:xfrm>
            <a:off x="838200" y="1368426"/>
            <a:ext cx="10515600" cy="4351338"/>
          </a:xfrm>
        </p:spPr>
        <p:txBody>
          <a:bodyPr>
            <a:noAutofit/>
          </a:bodyPr>
          <a:lstStyle/>
          <a:p>
            <a:r>
              <a:rPr lang="en-US" sz="2600" dirty="0">
                <a:effectLst/>
                <a:latin typeface="Times New Roman" panose="02020603050405020304" pitchFamily="18" charset="0"/>
                <a:ea typeface="Times New Roman" panose="02020603050405020304" pitchFamily="18" charset="0"/>
              </a:rPr>
              <a:t>The quantum blockchain approach offers decentralization, transparency, and security, which can improve the process for managing election results and increase trust. </a:t>
            </a:r>
          </a:p>
          <a:p>
            <a:r>
              <a:rPr lang="en-US" sz="2600" dirty="0">
                <a:effectLst/>
                <a:latin typeface="Times New Roman" panose="02020603050405020304" pitchFamily="18" charset="0"/>
                <a:ea typeface="Times New Roman" panose="02020603050405020304" pitchFamily="18" charset="0"/>
              </a:rPr>
              <a:t>The traditional electoral process, on the other hand, is centralized and may have drawbacks in terms of speed, security, and openness. </a:t>
            </a:r>
          </a:p>
          <a:p>
            <a:r>
              <a:rPr lang="en-US" sz="2600" dirty="0">
                <a:effectLst/>
                <a:latin typeface="Times New Roman" panose="02020603050405020304" pitchFamily="18" charset="0"/>
                <a:ea typeface="Times New Roman" panose="02020603050405020304" pitchFamily="18" charset="0"/>
              </a:rPr>
              <a:t>The blockchain process optimizes the traditional process in that, there is no multiple results submission at various levels, hence a one-time submission and collation process.</a:t>
            </a:r>
          </a:p>
          <a:p>
            <a:r>
              <a:rPr lang="en-US" sz="2600" dirty="0">
                <a:effectLst/>
                <a:latin typeface="Times New Roman" panose="02020603050405020304" pitchFamily="18" charset="0"/>
                <a:ea typeface="Times New Roman" panose="02020603050405020304" pitchFamily="18" charset="0"/>
              </a:rPr>
              <a:t>This reduces errors or mistakes that could potentially occur on the collation and multiple results submission processes. </a:t>
            </a:r>
          </a:p>
          <a:p>
            <a:r>
              <a:rPr lang="en-US" sz="2600" dirty="0">
                <a:effectLst/>
                <a:latin typeface="Times New Roman" panose="02020603050405020304" pitchFamily="18" charset="0"/>
                <a:ea typeface="Times New Roman" panose="02020603050405020304" pitchFamily="18" charset="0"/>
              </a:rPr>
              <a:t>Nevertheless, it is without doubt that a quantum blockchain approach to elections result submission and management would significantly ensure transparency, fairness, credibility and immutability of the electoral process.</a:t>
            </a:r>
            <a:endParaRPr lang="en-US" sz="2600" dirty="0">
              <a:effectLst/>
              <a:latin typeface="Calibri" panose="020F0502020204030204" pitchFamily="34" charset="0"/>
              <a:ea typeface="Calibri" panose="020F0502020204030204" pitchFamily="34" charset="0"/>
            </a:endParaRPr>
          </a:p>
          <a:p>
            <a:pPr marL="0" indent="0">
              <a:buNone/>
            </a:pPr>
            <a:r>
              <a:rPr lang="en-US" sz="26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20481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6" y="194168"/>
            <a:ext cx="10515600" cy="1325563"/>
          </a:xfrm>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447674" y="1519731"/>
            <a:ext cx="11325225" cy="4988646"/>
          </a:xfrm>
        </p:spPr>
        <p:txBody>
          <a:bodyPr>
            <a:normAutofit/>
          </a:bodyPr>
          <a:lstStyle/>
          <a:p>
            <a:pPr marL="514350" indent="-514350" algn="just">
              <a:buAutoNum type="arabicPeriod"/>
            </a:pPr>
            <a:r>
              <a:rPr lang="en-US" i="0" dirty="0">
                <a:solidFill>
                  <a:srgbClr val="000000"/>
                </a:solidFill>
                <a:effectLst/>
                <a:latin typeface="Times New Roman" panose="02020603050405020304" pitchFamily="18" charset="0"/>
                <a:cs typeface="Times New Roman" panose="02020603050405020304" pitchFamily="18" charset="0"/>
              </a:rPr>
              <a:t>Introduction</a:t>
            </a:r>
          </a:p>
          <a:p>
            <a:pPr marL="514350" indent="-514350" algn="just">
              <a:buAutoNum type="arabicPeriod"/>
            </a:pPr>
            <a:r>
              <a:rPr lang="en-US" dirty="0">
                <a:solidFill>
                  <a:srgbClr val="000000"/>
                </a:solidFill>
                <a:latin typeface="Times New Roman" panose="02020603050405020304" pitchFamily="18" charset="0"/>
                <a:cs typeface="Times New Roman" panose="02020603050405020304" pitchFamily="18" charset="0"/>
              </a:rPr>
              <a:t>Method</a:t>
            </a:r>
          </a:p>
          <a:p>
            <a:pPr marL="514350" indent="-514350" algn="just">
              <a:buAutoNum type="arabicPeriod"/>
            </a:pPr>
            <a:r>
              <a:rPr lang="en-US" dirty="0">
                <a:solidFill>
                  <a:srgbClr val="000000"/>
                </a:solidFill>
                <a:latin typeface="Times New Roman" panose="02020603050405020304" pitchFamily="18" charset="0"/>
                <a:cs typeface="Times New Roman" panose="02020603050405020304" pitchFamily="18" charset="0"/>
              </a:rPr>
              <a:t>Results</a:t>
            </a:r>
          </a:p>
          <a:p>
            <a:pPr marL="514350" indent="-514350" algn="just">
              <a:buAutoNum type="arabicPeriod"/>
            </a:pPr>
            <a:r>
              <a:rPr lang="en-US" dirty="0">
                <a:solidFill>
                  <a:srgbClr val="000000"/>
                </a:solidFill>
                <a:latin typeface="Times New Roman" panose="02020603050405020304" pitchFamily="18" charset="0"/>
                <a:cs typeface="Times New Roman" panose="02020603050405020304" pitchFamily="18" charset="0"/>
              </a:rPr>
              <a:t>Conclusion and Future Works</a:t>
            </a:r>
          </a:p>
          <a:p>
            <a:pPr marL="514350" indent="-514350" algn="just">
              <a:buAutoNum type="arabicPeriod"/>
            </a:pPr>
            <a:r>
              <a:rPr lang="en-US" dirty="0">
                <a:solidFill>
                  <a:srgbClr val="000000"/>
                </a:solidFill>
                <a:latin typeface="Times New Roman" panose="02020603050405020304" pitchFamily="18" charset="0"/>
                <a:cs typeface="Times New Roman" panose="02020603050405020304" pitchFamily="18" charset="0"/>
              </a:rPr>
              <a:t>References</a:t>
            </a:r>
          </a:p>
          <a:p>
            <a:pPr marL="0" indent="0" algn="just">
              <a:buNone/>
            </a:pPr>
            <a:endParaRPr lang="en-US"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129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A307-0B37-E486-85B9-F55B677D4F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3B9FA58-51EF-3751-D90A-C42466C644C3}"/>
              </a:ext>
            </a:extLst>
          </p:cNvPr>
          <p:cNvSpPr>
            <a:spLocks noGrp="1"/>
          </p:cNvSpPr>
          <p:nvPr>
            <p:ph idx="1"/>
          </p:nvPr>
        </p:nvSpPr>
        <p:spPr/>
        <p:txBody>
          <a:bodyPr>
            <a:noAutofit/>
          </a:bodyPr>
          <a:lstStyle/>
          <a:p>
            <a:pPr marL="342900" marR="0" lvl="0" indent="-342900" algn="just">
              <a:lnSpc>
                <a:spcPct val="150000"/>
              </a:lnSpc>
              <a:spcBef>
                <a:spcPts val="0"/>
              </a:spcBef>
              <a:spcAft>
                <a:spcPts val="0"/>
              </a:spcAft>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Noto Sans Symbols"/>
              </a:rPr>
              <a:t>Ensures transparent, secure, and credible elections in Ghana</a:t>
            </a:r>
            <a:endParaRPr lang="en-US" sz="26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Noto Sans Symbols"/>
              </a:rPr>
              <a:t>Helps achieves Sustainable Development Goal (SDGs) established by the United Nations</a:t>
            </a:r>
            <a:endParaRPr lang="en-US" sz="2600" dirty="0">
              <a:effectLst/>
              <a:latin typeface="Noto Sans Symbols"/>
              <a:ea typeface="Noto Sans Symbols"/>
              <a:cs typeface="Noto Sans Symbols"/>
            </a:endParaRPr>
          </a:p>
          <a:p>
            <a:pPr marL="742950" marR="0" lvl="1" indent="-285750" algn="just">
              <a:lnSpc>
                <a:spcPct val="150000"/>
              </a:lnSpc>
              <a:spcBef>
                <a:spcPts val="0"/>
              </a:spcBef>
              <a:spcAft>
                <a:spcPts val="0"/>
              </a:spcAft>
              <a:buFont typeface="Courier New" panose="02070309020205020404" pitchFamily="49" charset="0"/>
              <a:buChar char="o"/>
            </a:pPr>
            <a:r>
              <a:rPr lang="en-US" sz="2600" dirty="0">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SDG 9 – Industry, Innovation and Infrastructure</a:t>
            </a:r>
            <a:endParaRPr lang="en-US" sz="2600" dirty="0">
              <a:effectLst/>
              <a:latin typeface="Courier New" panose="02070309020205020404" pitchFamily="49" charset="0"/>
              <a:ea typeface="Courier New" panose="02070309020205020404" pitchFamily="49" charset="0"/>
              <a:cs typeface="Courier New" panose="02070309020205020404" pitchFamily="49" charset="0"/>
            </a:endParaRPr>
          </a:p>
          <a:p>
            <a:pPr marL="742950" marR="0" lvl="1" indent="-285750" algn="just">
              <a:lnSpc>
                <a:spcPct val="150000"/>
              </a:lnSpc>
              <a:spcBef>
                <a:spcPts val="0"/>
              </a:spcBef>
              <a:spcAft>
                <a:spcPts val="0"/>
              </a:spcAft>
              <a:buFont typeface="Courier New" panose="02070309020205020404" pitchFamily="49" charset="0"/>
              <a:buChar char="o"/>
            </a:pPr>
            <a:r>
              <a:rPr lang="en-US" sz="2600" dirty="0">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SDG 16 – Peace, Justice and Strong Institutions (United Nations, n.d.)</a:t>
            </a:r>
          </a:p>
        </p:txBody>
      </p:sp>
    </p:spTree>
    <p:extLst>
      <p:ext uri="{BB962C8B-B14F-4D97-AF65-F5344CB8AC3E}">
        <p14:creationId xmlns:p14="http://schemas.microsoft.com/office/powerpoint/2010/main" val="1192519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A307-0B37-E486-85B9-F55B677D4F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23B9FA58-51EF-3751-D90A-C42466C644C3}"/>
              </a:ext>
            </a:extLst>
          </p:cNvPr>
          <p:cNvSpPr>
            <a:spLocks noGrp="1"/>
          </p:cNvSpPr>
          <p:nvPr>
            <p:ph idx="1"/>
          </p:nvPr>
        </p:nvSpPr>
        <p:spPr/>
        <p:txBody>
          <a:bodyPr>
            <a:noAutofit/>
          </a:bodyPr>
          <a:lstStyle/>
          <a:p>
            <a:pPr marL="342900" marR="0" lvl="0" indent="-342900" algn="just">
              <a:lnSpc>
                <a:spcPct val="150000"/>
              </a:lnSpc>
              <a:spcBef>
                <a:spcPts val="0"/>
              </a:spcBef>
              <a:spcAft>
                <a:spcPts val="0"/>
              </a:spcAft>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Due </a:t>
            </a:r>
            <a:r>
              <a:rPr lang="en-US" sz="2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to the size of this project and huge length of time required, an implementation</a:t>
            </a:r>
            <a:r>
              <a:rPr lang="en-US" sz="2600" dirty="0">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of the full-scale blockchain with Solidity Programming Language has started but would be completed much later.</a:t>
            </a:r>
          </a:p>
          <a:p>
            <a:pPr marL="342900" marR="0" lvl="0" indent="-342900" algn="just">
              <a:lnSpc>
                <a:spcPct val="150000"/>
              </a:lnSpc>
              <a:spcBef>
                <a:spcPts val="0"/>
              </a:spcBef>
              <a:spcAft>
                <a:spcPts val="0"/>
              </a:spcAft>
              <a:buFont typeface="Arial" panose="020B0604020202020204" pitchFamily="34" charset="0"/>
              <a:buChar char="▪"/>
            </a:pPr>
            <a:r>
              <a:rPr lang="en-US" sz="2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In addition cybersecurity requirements would be incorporated in the project</a:t>
            </a:r>
          </a:p>
          <a:p>
            <a:pPr marL="342900" marR="0" lvl="0" indent="-342900" algn="just">
              <a:lnSpc>
                <a:spcPct val="150000"/>
              </a:lnSpc>
              <a:spcBef>
                <a:spcPts val="0"/>
              </a:spcBef>
              <a:spcAft>
                <a:spcPts val="0"/>
              </a:spcAft>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Vulnerability assessment</a:t>
            </a:r>
            <a:r>
              <a:rPr lang="en-US" sz="2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s using </a:t>
            </a:r>
            <a:r>
              <a:rPr lang="en-US" sz="2600" b="1" i="1"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OpenVAS</a:t>
            </a:r>
            <a:r>
              <a:rPr lang="en-US" sz="2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would be conducted as well to prevent threats and cybercrime.</a:t>
            </a:r>
            <a:endParaRPr lang="en-US" sz="2600" dirty="0">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680047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A307-0B37-E486-85B9-F55B677D4F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Repository</a:t>
            </a:r>
          </a:p>
        </p:txBody>
      </p:sp>
      <p:sp>
        <p:nvSpPr>
          <p:cNvPr id="3" name="Content Placeholder 2">
            <a:extLst>
              <a:ext uri="{FF2B5EF4-FFF2-40B4-BE49-F238E27FC236}">
                <a16:creationId xmlns:a16="http://schemas.microsoft.com/office/drawing/2014/main" id="{23B9FA58-51EF-3751-D90A-C42466C644C3}"/>
              </a:ext>
            </a:extLst>
          </p:cNvPr>
          <p:cNvSpPr>
            <a:spLocks noGrp="1"/>
          </p:cNvSpPr>
          <p:nvPr>
            <p:ph idx="1"/>
          </p:nvPr>
        </p:nvSpPr>
        <p:spPr/>
        <p:txBody>
          <a:bodyPr>
            <a:noAutofit/>
          </a:bodyPr>
          <a:lstStyle/>
          <a:p>
            <a:pPr marL="0" indent="0">
              <a:buNone/>
            </a:pPr>
            <a:r>
              <a:rPr lang="en-US" sz="4000" dirty="0">
                <a:latin typeface="Times New Roman" panose="02020603050405020304" pitchFamily="18" charset="0"/>
                <a:cs typeface="Times New Roman" panose="02020603050405020304" pitchFamily="18" charset="0"/>
                <a:hlinkClick r:id="rId2"/>
              </a:rPr>
              <a:t>https://github.com/ptwnimbe1/Ghana-Election-Project-Using-Quantum-Blockchain-Technology</a:t>
            </a: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398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A307-0B37-E486-85B9-F55B677D4F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23B9FA58-51EF-3751-D90A-C42466C644C3}"/>
              </a:ext>
            </a:extLst>
          </p:cNvPr>
          <p:cNvSpPr>
            <a:spLocks noGrp="1"/>
          </p:cNvSpPr>
          <p:nvPr>
            <p:ph idx="1"/>
          </p:nvPr>
        </p:nvSpPr>
        <p:spPr/>
        <p:txBody>
          <a:bodyPr>
            <a:noAutofit/>
          </a:bodyPr>
          <a:lstStyle/>
          <a:p>
            <a:pPr marL="0" marR="0" indent="0">
              <a:lnSpc>
                <a:spcPct val="107000"/>
              </a:lnSpc>
              <a:spcBef>
                <a:spcPts val="0"/>
              </a:spcBef>
              <a:spcAft>
                <a:spcPts val="0"/>
              </a:spcAft>
              <a:buNone/>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Achoribo</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(2018). Electoral Reforms and Political Stability in Ghana. Journal of Political Sciences &amp; Public Affairs, 6(3), 354.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Ayee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R. A., &amp; Debrah, E. (Eds.). (2020). Election 2020 in Ghana: Democratic Consolidation or Stagnation? Friedrich-Ebert-Stiftung.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Azhar, S. M., &amp; Iqbal, J. (2019). Quantum blockchain: A survey. Future Generation Computer Systems, 91, 641-658.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Bonneau, J., Miller, A., Clark, J., Narayanan, A., Kroll, J. A., &amp;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Felten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 W. (2015).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SoK</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Research perspectives and challenges for Bitcoin and cryptocurrencies. In 2015 IEEE Symposium on Security and Privacy (pp. 104-121). IEEE.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Dang, H., &amp; Qin, S. J. (2020). Quantum Blockchain: A Comprehensive Review. IEEE Access, 8, 21966-21981.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029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A307-0B37-E486-85B9-F55B677D4F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23B9FA58-51EF-3751-D90A-C42466C644C3}"/>
              </a:ext>
            </a:extLst>
          </p:cNvPr>
          <p:cNvSpPr>
            <a:spLocks noGrp="1"/>
          </p:cNvSpPr>
          <p:nvPr>
            <p:ph idx="1"/>
          </p:nvPr>
        </p:nvSpPr>
        <p:spPr/>
        <p:txBody>
          <a:bodyPr>
            <a:noAutofit/>
          </a:bodyPr>
          <a:lstStyle/>
          <a:p>
            <a:pPr marL="0" marR="0" indent="0">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Debrah, E. (2018). Political Financing in Ghana: Prospects and Challenges. Journal of African Elections, 17(2), 94-111.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Electoral Commission Ghana. (2023). Electoral System of Ghana. url: https://ec.gov.gh/electoral-system/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Govindaraj</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 &amp; Prasad, S. (2019). A review on Quantum Blockchain. Journal of Physics: Conference Series, 1204(1), 012036.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Gyimah-</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Boadi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 &amp; Shapiro, I. (Eds.). (2008). Democracy in Ghana: The 1992 Elections. Oxford University Press.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Quashigah</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 T. (2014). The Electoral Commission and the Management of Elections in Ghana. Journal of African Elections, 13(1), 82-101.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443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A307-0B37-E486-85B9-F55B677D4F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3B9FA58-51EF-3751-D90A-C42466C644C3}"/>
              </a:ext>
            </a:extLst>
          </p:cNvPr>
          <p:cNvSpPr>
            <a:spLocks noGrp="1"/>
          </p:cNvSpPr>
          <p:nvPr>
            <p:ph idx="1"/>
          </p:nvPr>
        </p:nvSpPr>
        <p:spPr/>
        <p:txBody>
          <a:bodyPr>
            <a:noAutofit/>
          </a:bodyPr>
          <a:lstStyle/>
          <a:p>
            <a:pPr marL="0" marR="0" indent="0">
              <a:lnSpc>
                <a:spcPct val="107000"/>
              </a:lnSpc>
              <a:spcBef>
                <a:spcPts val="0"/>
              </a:spcBef>
              <a:spcAft>
                <a:spcPts val="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Prempeh, H. K., &amp; Gyimah-</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Boadi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 (2008). The 2008 Elections and Prospects for Democratic Consolidation in Ghana. Journal of Democracy, 19(4), 103-117.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United Nations. What are the Sustainable Development Goals?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https://www.undp.org/sustainable-development-goals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55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5BBB-E743-D048-AF8C-D7DCDD67A06D}"/>
              </a:ext>
            </a:extLst>
          </p:cNvPr>
          <p:cNvSpPr>
            <a:spLocks noGrp="1"/>
          </p:cNvSpPr>
          <p:nvPr>
            <p:ph type="title"/>
          </p:nvPr>
        </p:nvSpPr>
        <p:spPr>
          <a:xfrm>
            <a:off x="349135" y="365125"/>
            <a:ext cx="11687694" cy="1325563"/>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52A1C11-9CB9-E3B2-1BD8-3B36BC6BCB8D}"/>
              </a:ext>
            </a:extLst>
          </p:cNvPr>
          <p:cNvSpPr>
            <a:spLocks noGrp="1"/>
          </p:cNvSpPr>
          <p:nvPr>
            <p:ph idx="1"/>
          </p:nvPr>
        </p:nvSpPr>
        <p:spPr>
          <a:xfrm>
            <a:off x="771698" y="1690688"/>
            <a:ext cx="10515600" cy="5145578"/>
          </a:xfrm>
        </p:spPr>
        <p:txBody>
          <a:bodyPr>
            <a:normAutofit fontScale="92500" lnSpcReduction="10000"/>
          </a:bodyPr>
          <a:lstStyle/>
          <a:p>
            <a:pPr algn="just"/>
            <a:r>
              <a:rPr lang="en-US" b="0" i="0" dirty="0">
                <a:solidFill>
                  <a:srgbClr val="202124"/>
                </a:solidFill>
                <a:effectLst/>
                <a:latin typeface="Times New Roman" panose="02020603050405020304" pitchFamily="18" charset="0"/>
                <a:cs typeface="Times New Roman" panose="02020603050405020304" pitchFamily="18" charset="0"/>
              </a:rPr>
              <a:t>The electoral process in Ghana has been susceptible to errors as a result of many human elements, calculations, non-vigilance from one level of the electoral process to another. </a:t>
            </a:r>
          </a:p>
          <a:p>
            <a:pPr algn="just"/>
            <a:r>
              <a:rPr lang="en-US" b="0" i="0" dirty="0">
                <a:solidFill>
                  <a:srgbClr val="202124"/>
                </a:solidFill>
                <a:effectLst/>
                <a:latin typeface="Times New Roman" panose="02020603050405020304" pitchFamily="18" charset="0"/>
                <a:cs typeface="Times New Roman" panose="02020603050405020304" pitchFamily="18" charset="0"/>
              </a:rPr>
              <a:t>In this project, we seek to propose a blockchain framework for the design and implementation of a classical blockchain with quantum encryption for parliamentary and presidential election results submission process in Ghana. </a:t>
            </a:r>
          </a:p>
          <a:p>
            <a:pPr algn="just"/>
            <a:r>
              <a:rPr lang="en-US" b="0" i="0" dirty="0">
                <a:solidFill>
                  <a:srgbClr val="202124"/>
                </a:solidFill>
                <a:effectLst/>
                <a:latin typeface="Times New Roman" panose="02020603050405020304" pitchFamily="18" charset="0"/>
                <a:cs typeface="Times New Roman" panose="02020603050405020304" pitchFamily="18" charset="0"/>
              </a:rPr>
              <a:t>Despite the potential applicability of blockchain technology in the whole electoral process, the primary focus of this project is on the election results submission after close of polls. </a:t>
            </a:r>
          </a:p>
          <a:p>
            <a:pPr algn="just"/>
            <a:r>
              <a:rPr lang="en-US" b="0" i="0" dirty="0">
                <a:solidFill>
                  <a:srgbClr val="202124"/>
                </a:solidFill>
                <a:effectLst/>
                <a:latin typeface="Times New Roman" panose="02020603050405020304" pitchFamily="18" charset="0"/>
                <a:cs typeface="Times New Roman" panose="02020603050405020304" pitchFamily="18" charset="0"/>
              </a:rPr>
              <a:t>The objectives of the project include;  </a:t>
            </a:r>
          </a:p>
          <a:p>
            <a:pPr marL="971550" lvl="1" indent="-514350" algn="jus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optimizing the results submission and collation process at the polling station, district, constituency, regional and national levels  </a:t>
            </a:r>
          </a:p>
          <a:p>
            <a:pPr marL="971550" lvl="1" indent="-514350" algn="jus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ensuring the security and integrity of data, pink sheets and other relevant documents.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67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Quantum</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Blockchain Technology for National Elections Management</a:t>
            </a:r>
          </a:p>
        </p:txBody>
      </p:sp>
      <p:sp>
        <p:nvSpPr>
          <p:cNvPr id="4" name="Content Placeholder 3">
            <a:extLst>
              <a:ext uri="{FF2B5EF4-FFF2-40B4-BE49-F238E27FC236}">
                <a16:creationId xmlns:a16="http://schemas.microsoft.com/office/drawing/2014/main" id="{5E05DA89-581C-AD75-89B1-D12C4DD249CC}"/>
              </a:ext>
            </a:extLst>
          </p:cNvPr>
          <p:cNvSpPr>
            <a:spLocks noGrp="1"/>
          </p:cNvSpPr>
          <p:nvPr>
            <p:ph idx="1"/>
          </p:nvPr>
        </p:nvSpPr>
        <p:spPr>
          <a:xfrm>
            <a:off x="838200" y="1825625"/>
            <a:ext cx="10515600" cy="4816244"/>
          </a:xfrm>
        </p:spPr>
        <p:txBody>
          <a:bodyPr>
            <a:normAutofit lnSpcReduction="10000"/>
          </a:bodyPr>
          <a:lstStyle/>
          <a:p>
            <a:pPr algn="just"/>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Quantum blockchain technology represents a convergence of quantum computing and blockchain, holding the potential to revolutionize various sectors, including the critical area of national elections management (Azhar &amp; Iqbal, 2019; Bonneau et al, 2015; Dang &amp; Qin, 2020; </a:t>
            </a:r>
            <a:r>
              <a:rPr lang="en-US" sz="2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Govindaraj</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Prasad, 2019).</a:t>
            </a:r>
          </a:p>
          <a:p>
            <a:pPr algn="just"/>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combining the cryptographic security of blockchains with the computational power of quantum computers, quantum blockchain technology offers enhanced security, efficiency, and transparency for managing national elections (Azhar &amp; Iqbal, 2019; Bonneau et al, 2015; Dang &amp; Qin, 2020; </a:t>
            </a:r>
            <a:r>
              <a:rPr lang="en-US" sz="2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Govindaraj</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Prasad, 2019).</a:t>
            </a:r>
          </a:p>
          <a:p>
            <a:pPr algn="just"/>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Enhanced Security, Verifiable Voting, Privacy &amp; Anonymity, Fraud Prevention, Decentralization &amp; Trust </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(Azhar &amp; Iqbal, 2019; Bonneau et al, 2015; Dang &amp; Qin, 2020; </a:t>
            </a:r>
            <a:r>
              <a:rPr lang="en-US" sz="2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Govindaraj</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Prasad, 2019).</a:t>
            </a:r>
          </a:p>
          <a:p>
            <a:pPr algn="just"/>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600" b="0"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997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7C26-152A-A238-3BF2-15B29D455DF2}"/>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History of Ghana’s Elections &amp; Challenges</a:t>
            </a:r>
          </a:p>
        </p:txBody>
      </p:sp>
      <p:sp>
        <p:nvSpPr>
          <p:cNvPr id="3" name="Content Placeholder 2">
            <a:extLst>
              <a:ext uri="{FF2B5EF4-FFF2-40B4-BE49-F238E27FC236}">
                <a16:creationId xmlns:a16="http://schemas.microsoft.com/office/drawing/2014/main" id="{A74F0AE4-E567-EEBC-0C81-E67074DE9C65}"/>
              </a:ext>
            </a:extLst>
          </p:cNvPr>
          <p:cNvSpPr>
            <a:spLocks noGrp="1"/>
          </p:cNvSpPr>
          <p:nvPr>
            <p:ph idx="1"/>
          </p:nvPr>
        </p:nvSpPr>
        <p:spPr>
          <a:xfrm>
            <a:off x="838200" y="1825625"/>
            <a:ext cx="10515600" cy="4667250"/>
          </a:xfrm>
        </p:spPr>
        <p:txBody>
          <a:bodyPr>
            <a:normAutofit fontScale="92500" lnSpcReduction="10000"/>
          </a:bodyPr>
          <a:lstStyle/>
          <a:p>
            <a:r>
              <a:rPr lang="en-US" sz="2600" dirty="0">
                <a:latin typeface="Times New Roman" panose="02020603050405020304" pitchFamily="18" charset="0"/>
              </a:rPr>
              <a:t>The Fourth Republic of Ghana began in 1992 after a period of military rule.</a:t>
            </a:r>
          </a:p>
          <a:p>
            <a:r>
              <a:rPr lang="en-US" sz="2600" dirty="0">
                <a:latin typeface="Times New Roman" panose="02020603050405020304" pitchFamily="18" charset="0"/>
              </a:rPr>
              <a:t>2 major political parties : NPP and NDC </a:t>
            </a:r>
          </a:p>
          <a:p>
            <a:r>
              <a:rPr lang="en-US" sz="2600" dirty="0">
                <a:latin typeface="Times New Roman" panose="02020603050405020304" pitchFamily="18" charset="0"/>
              </a:rPr>
              <a:t>Elections organized over the years (</a:t>
            </a:r>
            <a:r>
              <a:rPr lang="en-US" sz="2600" dirty="0" err="1">
                <a:latin typeface="Times New Roman" panose="02020603050405020304" pitchFamily="18" charset="0"/>
              </a:rPr>
              <a:t>Ayee</a:t>
            </a:r>
            <a:r>
              <a:rPr lang="en-US" sz="2600" dirty="0">
                <a:latin typeface="Times New Roman" panose="02020603050405020304" pitchFamily="18" charset="0"/>
              </a:rPr>
              <a:t> &amp; Debrah, 2020; Gyimah-</a:t>
            </a:r>
            <a:r>
              <a:rPr lang="en-US" sz="2600" dirty="0" err="1">
                <a:latin typeface="Times New Roman" panose="02020603050405020304" pitchFamily="18" charset="0"/>
              </a:rPr>
              <a:t>Boadi</a:t>
            </a:r>
            <a:r>
              <a:rPr lang="en-US" sz="2600" dirty="0">
                <a:latin typeface="Times New Roman" panose="02020603050405020304" pitchFamily="18" charset="0"/>
              </a:rPr>
              <a:t> &amp; Shapiro, 2008)</a:t>
            </a:r>
          </a:p>
          <a:p>
            <a:r>
              <a:rPr lang="en-US" sz="2600" dirty="0">
                <a:latin typeface="Times New Roman" panose="02020603050405020304" pitchFamily="18" charset="0"/>
                <a:ea typeface="Times New Roman" panose="02020603050405020304" pitchFamily="18" charset="0"/>
              </a:rPr>
              <a:t>T</a:t>
            </a:r>
            <a:r>
              <a:rPr lang="en-US" sz="2600" dirty="0">
                <a:effectLst/>
                <a:latin typeface="Times New Roman" panose="02020603050405020304" pitchFamily="18" charset="0"/>
                <a:ea typeface="Times New Roman" panose="02020603050405020304" pitchFamily="18" charset="0"/>
              </a:rPr>
              <a:t>ransparency, accountability, and the potential for fraud or manipulation during the collation, monitoring, and evaluation of election results (Gyimah-</a:t>
            </a:r>
            <a:r>
              <a:rPr lang="en-US" sz="2600" dirty="0" err="1">
                <a:effectLst/>
                <a:latin typeface="Times New Roman" panose="02020603050405020304" pitchFamily="18" charset="0"/>
                <a:ea typeface="Times New Roman" panose="02020603050405020304" pitchFamily="18" charset="0"/>
              </a:rPr>
              <a:t>Boadi</a:t>
            </a:r>
            <a:r>
              <a:rPr lang="en-US" sz="2600" dirty="0">
                <a:effectLst/>
                <a:latin typeface="Times New Roman" panose="02020603050405020304" pitchFamily="18" charset="0"/>
                <a:ea typeface="Times New Roman" panose="02020603050405020304" pitchFamily="18" charset="0"/>
              </a:rPr>
              <a:t>, 2018; Osei et al., 2020).</a:t>
            </a:r>
          </a:p>
          <a:p>
            <a:r>
              <a:rPr lang="en-US" sz="2600" dirty="0">
                <a:latin typeface="Times New Roman" panose="02020603050405020304" pitchFamily="18" charset="0"/>
                <a:ea typeface="Times New Roman" panose="02020603050405020304" pitchFamily="18" charset="0"/>
              </a:rPr>
              <a:t>Voter registration</a:t>
            </a:r>
          </a:p>
          <a:p>
            <a:r>
              <a:rPr lang="en-US" sz="2600" dirty="0">
                <a:effectLst/>
                <a:latin typeface="Times New Roman" panose="02020603050405020304" pitchFamily="18" charset="0"/>
                <a:ea typeface="Times New Roman" panose="02020603050405020304" pitchFamily="18" charset="0"/>
              </a:rPr>
              <a:t>Electoral Violence</a:t>
            </a:r>
          </a:p>
          <a:p>
            <a:r>
              <a:rPr lang="en-US" sz="2600" dirty="0">
                <a:latin typeface="Times New Roman" panose="02020603050405020304" pitchFamily="18" charset="0"/>
                <a:ea typeface="Times New Roman" panose="02020603050405020304" pitchFamily="18" charset="0"/>
              </a:rPr>
              <a:t>Media Coverage</a:t>
            </a:r>
          </a:p>
          <a:p>
            <a:r>
              <a:rPr lang="en-US" sz="2600" dirty="0">
                <a:effectLst/>
                <a:latin typeface="Times New Roman" panose="02020603050405020304" pitchFamily="18" charset="0"/>
                <a:ea typeface="Times New Roman" panose="02020603050405020304" pitchFamily="18" charset="0"/>
              </a:rPr>
              <a:t>Campaign Finance</a:t>
            </a:r>
          </a:p>
          <a:p>
            <a:r>
              <a:rPr lang="en-US" sz="2600" dirty="0">
                <a:effectLst/>
                <a:latin typeface="Times New Roman" panose="02020603050405020304" pitchFamily="18" charset="0"/>
                <a:ea typeface="Times New Roman" panose="02020603050405020304" pitchFamily="18" charset="0"/>
              </a:rPr>
              <a:t>Legal Tussles</a:t>
            </a:r>
          </a:p>
          <a:p>
            <a:pPr marL="0" indent="0">
              <a:buNone/>
            </a:pPr>
            <a:endParaRPr lang="en-US" sz="2600" b="1" dirty="0">
              <a:latin typeface="Times New Roman" panose="02020603050405020304" pitchFamily="18" charset="0"/>
            </a:endParaRPr>
          </a:p>
          <a:p>
            <a:pPr marL="0" indent="0">
              <a:buNone/>
            </a:pPr>
            <a:endParaRPr lang="en-US" sz="2600" dirty="0"/>
          </a:p>
        </p:txBody>
      </p:sp>
    </p:spTree>
    <p:extLst>
      <p:ext uri="{BB962C8B-B14F-4D97-AF65-F5344CB8AC3E}">
        <p14:creationId xmlns:p14="http://schemas.microsoft.com/office/powerpoint/2010/main" val="191818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8CE4-6664-2DD8-974B-F33181933CA7}"/>
              </a:ext>
            </a:extLst>
          </p:cNvPr>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Features of Ghana’s Electoral System</a:t>
            </a:r>
            <a:endParaRPr lang="en-US" dirty="0"/>
          </a:p>
        </p:txBody>
      </p:sp>
      <p:sp>
        <p:nvSpPr>
          <p:cNvPr id="3" name="Content Placeholder 2">
            <a:extLst>
              <a:ext uri="{FF2B5EF4-FFF2-40B4-BE49-F238E27FC236}">
                <a16:creationId xmlns:a16="http://schemas.microsoft.com/office/drawing/2014/main" id="{C492B403-545E-F4BD-6D86-957060134AA8}"/>
              </a:ext>
            </a:extLst>
          </p:cNvPr>
          <p:cNvSpPr>
            <a:spLocks noGrp="1"/>
          </p:cNvSpPr>
          <p:nvPr>
            <p:ph idx="1"/>
          </p:nvPr>
        </p:nvSpPr>
        <p:spPr/>
        <p:txBody>
          <a:bodyPr>
            <a:noAutofit/>
          </a:bodyPr>
          <a:lstStyle/>
          <a:p>
            <a:pPr algn="just"/>
            <a:r>
              <a:rPr lang="en-US" sz="2600" dirty="0">
                <a:effectLst/>
                <a:latin typeface="Times New Roman" panose="02020603050405020304" pitchFamily="18" charset="0"/>
                <a:ea typeface="Times New Roman" panose="02020603050405020304" pitchFamily="18" charset="0"/>
              </a:rPr>
              <a:t>2 major types of elections; 1) Presidential and 2) Parliamentary</a:t>
            </a:r>
          </a:p>
          <a:p>
            <a:pPr algn="just"/>
            <a:r>
              <a:rPr lang="en-US" sz="2600" dirty="0">
                <a:solidFill>
                  <a:srgbClr val="000000"/>
                </a:solidFill>
                <a:effectLst/>
                <a:latin typeface="Times New Roman" panose="02020603050405020304" pitchFamily="18" charset="0"/>
                <a:ea typeface="Times New Roman" panose="02020603050405020304" pitchFamily="18" charset="0"/>
              </a:rPr>
              <a:t>presidential election is held every four years to elect the President who is the head of state and the Commander in Chief of the Armed Forces through the Majoritarian System (Two-Round System) (Electoral Commission, 2023).</a:t>
            </a:r>
            <a:endParaRPr lang="en-US" sz="2600" dirty="0">
              <a:effectLst/>
              <a:latin typeface="Calibri" panose="020F0502020204030204" pitchFamily="34" charset="0"/>
              <a:ea typeface="Calibri" panose="020F0502020204030204" pitchFamily="34" charset="0"/>
            </a:endParaRPr>
          </a:p>
          <a:p>
            <a:pPr algn="just"/>
            <a:r>
              <a:rPr lang="en-US" sz="2600" dirty="0">
                <a:effectLst/>
                <a:latin typeface="Times New Roman" panose="02020603050405020304" pitchFamily="18" charset="0"/>
                <a:ea typeface="Times New Roman" panose="02020603050405020304" pitchFamily="18" charset="0"/>
              </a:rPr>
              <a:t>Ghana’s parliamentary election is a single-member constituency election held every four years to elect representatives to the National Assembly (Parliament). Members are elected using the </a:t>
            </a:r>
            <a:r>
              <a:rPr lang="en-US" sz="2600" b="1" i="1" dirty="0">
                <a:effectLst/>
                <a:latin typeface="Times New Roman" panose="02020603050405020304" pitchFamily="18" charset="0"/>
                <a:ea typeface="Times New Roman" panose="02020603050405020304" pitchFamily="18" charset="0"/>
              </a:rPr>
              <a:t>First Past The Post</a:t>
            </a:r>
            <a:r>
              <a:rPr lang="en-US" sz="2600" dirty="0">
                <a:effectLst/>
                <a:latin typeface="Times New Roman" panose="02020603050405020304" pitchFamily="18" charset="0"/>
                <a:ea typeface="Times New Roman" panose="02020603050405020304" pitchFamily="18" charset="0"/>
              </a:rPr>
              <a:t> (FPTP) system (</a:t>
            </a:r>
            <a:r>
              <a:rPr lang="en-US" sz="2600" dirty="0">
                <a:solidFill>
                  <a:srgbClr val="000000"/>
                </a:solidFill>
                <a:effectLst/>
                <a:latin typeface="Times New Roman" panose="02020603050405020304" pitchFamily="18" charset="0"/>
                <a:ea typeface="Times New Roman" panose="02020603050405020304" pitchFamily="18" charset="0"/>
              </a:rPr>
              <a:t>Electoral Commission, 2023)</a:t>
            </a:r>
          </a:p>
          <a:p>
            <a:pPr algn="just"/>
            <a:r>
              <a:rPr lang="en-US" sz="2600" dirty="0">
                <a:solidFill>
                  <a:srgbClr val="000000"/>
                </a:solidFill>
                <a:effectLst/>
                <a:latin typeface="Times New Roman" panose="02020603050405020304" pitchFamily="18" charset="0"/>
                <a:ea typeface="Times New Roman" panose="02020603050405020304" pitchFamily="18" charset="0"/>
                <a:cs typeface="Noto Sans Symbols"/>
              </a:rPr>
              <a:t>Simple majority/First-past-the-post (FPTP) electoral formula determines the winner in the parliamentary election </a:t>
            </a:r>
            <a:r>
              <a:rPr lang="en-US" sz="2600" dirty="0">
                <a:effectLst/>
                <a:latin typeface="Times New Roman" panose="02020603050405020304" pitchFamily="18" charset="0"/>
                <a:ea typeface="Times New Roman" panose="02020603050405020304" pitchFamily="18" charset="0"/>
              </a:rPr>
              <a:t>(</a:t>
            </a:r>
            <a:r>
              <a:rPr lang="en-US" sz="2600" dirty="0">
                <a:solidFill>
                  <a:srgbClr val="000000"/>
                </a:solidFill>
                <a:effectLst/>
                <a:latin typeface="Times New Roman" panose="02020603050405020304" pitchFamily="18" charset="0"/>
                <a:ea typeface="Times New Roman" panose="02020603050405020304" pitchFamily="18" charset="0"/>
              </a:rPr>
              <a:t>Electoral Commission, 2023)</a:t>
            </a:r>
          </a:p>
          <a:p>
            <a:endParaRPr lang="en-US" sz="2600" dirty="0">
              <a:effectLst/>
              <a:latin typeface="Noto Sans Symbols"/>
              <a:ea typeface="Noto Sans Symbols"/>
              <a:cs typeface="Noto Sans Symbols"/>
            </a:endParaRPr>
          </a:p>
          <a:p>
            <a:endParaRPr lang="en-US" sz="2600" dirty="0"/>
          </a:p>
        </p:txBody>
      </p:sp>
    </p:spTree>
    <p:extLst>
      <p:ext uri="{BB962C8B-B14F-4D97-AF65-F5344CB8AC3E}">
        <p14:creationId xmlns:p14="http://schemas.microsoft.com/office/powerpoint/2010/main" val="414679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a:t>
            </a:r>
          </a:p>
        </p:txBody>
      </p:sp>
      <p:sp>
        <p:nvSpPr>
          <p:cNvPr id="4" name="Content Placeholder 3">
            <a:extLst>
              <a:ext uri="{FF2B5EF4-FFF2-40B4-BE49-F238E27FC236}">
                <a16:creationId xmlns:a16="http://schemas.microsoft.com/office/drawing/2014/main" id="{5E05DA89-581C-AD75-89B1-D12C4DD249CC}"/>
              </a:ext>
            </a:extLst>
          </p:cNvPr>
          <p:cNvSpPr>
            <a:spLocks noGrp="1"/>
          </p:cNvSpPr>
          <p:nvPr>
            <p:ph idx="1"/>
          </p:nvPr>
        </p:nvSpPr>
        <p:spPr>
          <a:xfrm>
            <a:off x="838200" y="1825625"/>
            <a:ext cx="10515600" cy="4667250"/>
          </a:xfrm>
        </p:spPr>
        <p:txBody>
          <a:bodyPr>
            <a:normAutofit/>
          </a:bodyPr>
          <a:lstStyle/>
          <a:p>
            <a:pPr marL="342900" marR="0" lvl="0" indent="-342900">
              <a:buFont typeface="Symbol" panose="05050102010706020507" pitchFamily="18" charset="2"/>
              <a:buBlip>
                <a:blip r:embed="rId2"/>
              </a:buBlip>
            </a:pP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Blockchain for Electoral Results Submission</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buFont typeface="Courier New" panose="02070309020205020404" pitchFamily="49" charset="0"/>
              <a:buChar char="o"/>
            </a:pPr>
            <a:r>
              <a:rPr lang="en-US"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Participants</a:t>
            </a:r>
            <a:r>
              <a:rPr lang="en-US"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i="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Polling Agents</a:t>
            </a:r>
            <a:r>
              <a:rPr lang="en-US"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i="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Polling Assistants</a:t>
            </a:r>
            <a:r>
              <a:rPr lang="en-US"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i="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Verification Officers</a:t>
            </a:r>
            <a:r>
              <a:rPr lang="en-US"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0" i="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EC Officials</a:t>
            </a:r>
            <a:endParaRPr lang="en-US"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Blip>
                <a:blip r:embed="rId2"/>
              </a:buBlip>
            </a:pPr>
            <a:r>
              <a:rPr lang="en-US" sz="2400" b="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Quantum Encryption of data</a:t>
            </a:r>
            <a:endParaRPr lang="en-US" sz="240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Blip>
                <a:blip r:embed="rId2"/>
              </a:buBlip>
            </a:pPr>
            <a:r>
              <a:rPr lang="en-US" sz="240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rPr>
              <a:t>Data Compression of document and files</a:t>
            </a:r>
          </a:p>
          <a:p>
            <a:pPr marL="0" marR="0" lvl="0" indent="0">
              <a:buNone/>
            </a:pPr>
            <a:endParaRPr lang="en-US" sz="240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173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Election System Architecture</a:t>
            </a:r>
            <a:endParaRPr lang="en-US" dirty="0"/>
          </a:p>
        </p:txBody>
      </p:sp>
      <p:sp>
        <p:nvSpPr>
          <p:cNvPr id="4" name="Content Placeholder 3">
            <a:extLst>
              <a:ext uri="{FF2B5EF4-FFF2-40B4-BE49-F238E27FC236}">
                <a16:creationId xmlns:a16="http://schemas.microsoft.com/office/drawing/2014/main" id="{5E05DA89-581C-AD75-89B1-D12C4DD249CC}"/>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The election system architecture consists of 2 principal parts; Frontend and Backend </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600" b="1" i="1" dirty="0">
                <a:effectLst/>
                <a:latin typeface="Times New Roman" panose="02020603050405020304" pitchFamily="18" charset="0"/>
                <a:ea typeface="Times New Roman" panose="02020603050405020304" pitchFamily="18" charset="0"/>
                <a:cs typeface="Times New Roman" panose="02020603050405020304" pitchFamily="18" charset="0"/>
              </a:rPr>
              <a:t>Frontend</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Comprises HTML, CSS and JavaScript web interface for data entry or input. This also serves as the layer where data retrieval is done as well as collated results.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600" b="1" i="1" dirty="0">
                <a:effectLst/>
                <a:latin typeface="Times New Roman" panose="02020603050405020304" pitchFamily="18" charset="0"/>
                <a:ea typeface="Times New Roman" panose="02020603050405020304" pitchFamily="18" charset="0"/>
                <a:cs typeface="Times New Roman" panose="02020603050405020304" pitchFamily="18" charset="0"/>
              </a:rPr>
              <a:t>Backend</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Comprises the distributed database ledger where encrypted data and documents will be stored.</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endParaRPr lang="en-US" sz="2600" b="0"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100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91F2-C2EC-1A80-AA2F-FB887AFCE132}"/>
              </a:ext>
            </a:extLst>
          </p:cNvPr>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A framework of the frontend architecture with electoral information details </a:t>
            </a:r>
            <a:endParaRPr lang="en-US" dirty="0"/>
          </a:p>
        </p:txBody>
      </p:sp>
      <p:pic>
        <p:nvPicPr>
          <p:cNvPr id="4" name="Content Placeholder 3">
            <a:extLst>
              <a:ext uri="{FF2B5EF4-FFF2-40B4-BE49-F238E27FC236}">
                <a16:creationId xmlns:a16="http://schemas.microsoft.com/office/drawing/2014/main" id="{520F6D27-F7A3-EEA7-8D84-2CA012F71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345" y="1690687"/>
            <a:ext cx="9728760" cy="4802187"/>
          </a:xfrm>
          <a:prstGeom prst="rect">
            <a:avLst/>
          </a:prstGeom>
        </p:spPr>
      </p:pic>
    </p:spTree>
    <p:extLst>
      <p:ext uri="{BB962C8B-B14F-4D97-AF65-F5344CB8AC3E}">
        <p14:creationId xmlns:p14="http://schemas.microsoft.com/office/powerpoint/2010/main" val="367670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20338</TotalTime>
  <Words>1620</Words>
  <Application>Microsoft Office PowerPoint</Application>
  <PresentationFormat>Widescreen</PresentationFormat>
  <Paragraphs>141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Noto Sans Symbols</vt:lpstr>
      <vt:lpstr>Symbol</vt:lpstr>
      <vt:lpstr>Times New Roman</vt:lpstr>
      <vt:lpstr>Office Theme</vt:lpstr>
      <vt:lpstr>qi23_07: Transparency, Security and Immutability of Electoral Process in Ghana using Classical and Quantum Blockchain Technology </vt:lpstr>
      <vt:lpstr>Table of Contents</vt:lpstr>
      <vt:lpstr>Introduction</vt:lpstr>
      <vt:lpstr>Quantum Blockchain Technology for National Elections Management</vt:lpstr>
      <vt:lpstr>History of Ghana’s Elections &amp; Challenges</vt:lpstr>
      <vt:lpstr>Features of Ghana’s Electoral System</vt:lpstr>
      <vt:lpstr>Method</vt:lpstr>
      <vt:lpstr>Election System Architecture</vt:lpstr>
      <vt:lpstr>A framework of the frontend architecture with electoral information details </vt:lpstr>
      <vt:lpstr>High-level view of the framework of the backend architecture (blockchain) </vt:lpstr>
      <vt:lpstr>Low-level framework of the backend architecture</vt:lpstr>
      <vt:lpstr>Blockchain transaction process </vt:lpstr>
      <vt:lpstr>Quantum Encryption and Decryption of data </vt:lpstr>
      <vt:lpstr>Quantum Encryption and Decryption of data </vt:lpstr>
      <vt:lpstr>Quantum Encryption and Decryption of data </vt:lpstr>
      <vt:lpstr>General Steps &amp; Algorithm for Quantum Encryption (BB84 protocol) Using Qiskit</vt:lpstr>
      <vt:lpstr>Data Encryption Process</vt:lpstr>
      <vt:lpstr>Data Compression of documents and files</vt:lpstr>
      <vt:lpstr>Comparison with Traditional Electoral Process</vt:lpstr>
      <vt:lpstr>Conclusion</vt:lpstr>
      <vt:lpstr>Future Works</vt:lpstr>
      <vt:lpstr>Github Repository</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Quantum-Classical and Classical-Quantum Crypto Program Translation</dc:title>
  <dc:creator>PETER NIMBE</dc:creator>
  <cp:lastModifiedBy>DR PETER NIMBE</cp:lastModifiedBy>
  <cp:revision>1071</cp:revision>
  <dcterms:created xsi:type="dcterms:W3CDTF">2021-10-01T05:13:27Z</dcterms:created>
  <dcterms:modified xsi:type="dcterms:W3CDTF">2023-08-19T22:54:37Z</dcterms:modified>
</cp:coreProperties>
</file>