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04756796431698"/>
          <c:y val="0.13321272600472353"/>
          <c:w val="0.32442087667012154"/>
          <c:h val="0.821399981007791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individuals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9227-4448-8C28-1B5A7F7C22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227-4448-8C28-1B5A7F7C2242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9227-4448-8C28-1B5A7F7C22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227-4448-8C28-1B5A7F7C2242}"/>
              </c:ext>
            </c:extLst>
          </c:dPt>
          <c:dPt>
            <c:idx val="4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9227-4448-8C28-1B5A7F7C224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227-4448-8C28-1B5A7F7C224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227-4448-8C28-1B5A7F7C224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227-4448-8C28-1B5A7F7C224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227-4448-8C28-1B5A7F7C224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227-4448-8C28-1B5A7F7C22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four-five</c:v>
                </c:pt>
                <c:pt idx="4">
                  <c:v>more than five</c:v>
                </c:pt>
              </c:strCache>
            </c:strRef>
          </c:cat>
          <c:val>
            <c:numRef>
              <c:f>Sheet1!$B$2:$B$6</c:f>
              <c:numCache>
                <c:formatCode>_(* #,##0_);_(* \(#,##0\);_(* "-"??_);_(@_)</c:formatCode>
                <c:ptCount val="5"/>
                <c:pt idx="0">
                  <c:v>10987</c:v>
                </c:pt>
                <c:pt idx="1">
                  <c:v>2387</c:v>
                </c:pt>
                <c:pt idx="2">
                  <c:v>985</c:v>
                </c:pt>
                <c:pt idx="3">
                  <c:v>867</c:v>
                </c:pt>
                <c:pt idx="4">
                  <c:v>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27-4448-8C28-1B5A7F7C224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44828017309178E-2"/>
          <c:y val="0.14473721829501024"/>
          <c:w val="0.11799849573118354"/>
          <c:h val="0.410962792630614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 (Q1+Q2)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0.58418116179849033</c:v>
                </c:pt>
                <c:pt idx="1">
                  <c:v>0.56481785362651793</c:v>
                </c:pt>
                <c:pt idx="2">
                  <c:v>0.5852842809364549</c:v>
                </c:pt>
                <c:pt idx="3">
                  <c:v>0.58083480305702528</c:v>
                </c:pt>
                <c:pt idx="4">
                  <c:v>0.56888499708114415</c:v>
                </c:pt>
                <c:pt idx="5">
                  <c:v>0.5597466960352423</c:v>
                </c:pt>
                <c:pt idx="6">
                  <c:v>0.50930115635997986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FD-4AFC-815A-B0AE37765E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2554344"/>
        <c:axId val="442559264"/>
      </c:lineChart>
      <c:catAx>
        <c:axId val="442554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559264"/>
        <c:crosses val="autoZero"/>
        <c:auto val="1"/>
        <c:lblAlgn val="ctr"/>
        <c:lblOffset val="100"/>
        <c:noMultiLvlLbl val="0"/>
      </c:catAx>
      <c:valAx>
        <c:axId val="442559264"/>
        <c:scaling>
          <c:orientation val="minMax"/>
          <c:max val="1"/>
        </c:scaling>
        <c:delete val="1"/>
        <c:axPos val="l"/>
        <c:numFmt formatCode="0%" sourceLinked="1"/>
        <c:majorTickMark val="none"/>
        <c:minorTickMark val="none"/>
        <c:tickLblPos val="nextTo"/>
        <c:crossAx val="442554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255719846816688E-2"/>
          <c:y val="2.881538297581538E-2"/>
          <c:w val="0.87935702336827015"/>
          <c:h val="0.895465110514762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times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two</c:v>
                </c:pt>
                <c:pt idx="1">
                  <c:v>three</c:v>
                </c:pt>
                <c:pt idx="2">
                  <c:v>four-five</c:v>
                </c:pt>
                <c:pt idx="3">
                  <c:v>more than five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2387</c:v>
                </c:pt>
                <c:pt idx="1">
                  <c:v>985</c:v>
                </c:pt>
                <c:pt idx="2">
                  <c:v>867</c:v>
                </c:pt>
                <c:pt idx="3">
                  <c:v>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AE-4835-960C-3E28EA16F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19041464"/>
        <c:axId val="71903785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time between consecutive detentions* (in months)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two</c:v>
                </c:pt>
                <c:pt idx="1">
                  <c:v>three</c:v>
                </c:pt>
                <c:pt idx="2">
                  <c:v>four-five</c:v>
                </c:pt>
                <c:pt idx="3">
                  <c:v>more than five</c:v>
                </c:pt>
              </c:strCache>
            </c:strRef>
          </c:cat>
          <c:val>
            <c:numRef>
              <c:f>Sheet1!$C$2:$C$5</c:f>
              <c:numCache>
                <c:formatCode>0.0</c:formatCode>
                <c:ptCount val="4"/>
                <c:pt idx="0">
                  <c:v>12.712707722385142</c:v>
                </c:pt>
                <c:pt idx="1">
                  <c:v>11.258206429780035</c:v>
                </c:pt>
                <c:pt idx="2">
                  <c:v>8.9856209150326798</c:v>
                </c:pt>
                <c:pt idx="3">
                  <c:v>6.6112391930835734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AE-4835-960C-3E28EA16F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9048024"/>
        <c:axId val="719038512"/>
      </c:lineChart>
      <c:catAx>
        <c:axId val="719041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9037856"/>
        <c:crosses val="autoZero"/>
        <c:auto val="1"/>
        <c:lblAlgn val="ctr"/>
        <c:lblOffset val="100"/>
        <c:noMultiLvlLbl val="0"/>
      </c:catAx>
      <c:valAx>
        <c:axId val="71903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9041464"/>
        <c:crosses val="autoZero"/>
        <c:crossBetween val="between"/>
      </c:valAx>
      <c:valAx>
        <c:axId val="719038512"/>
        <c:scaling>
          <c:orientation val="minMax"/>
        </c:scaling>
        <c:delete val="0"/>
        <c:axPos val="r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9048024"/>
        <c:crosses val="max"/>
        <c:crossBetween val="between"/>
      </c:valAx>
      <c:catAx>
        <c:axId val="719048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190385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46976814229485625"/>
          <c:y val="6.1728670095836526E-2"/>
          <c:w val="0.42991940499292453"/>
          <c:h val="8.902755959953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Census data (2019)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AIAN Only, NH</c:v>
                </c:pt>
                <c:pt idx="1">
                  <c:v>Asian Only, NH</c:v>
                </c:pt>
                <c:pt idx="2">
                  <c:v>Black Only, NH</c:v>
                </c:pt>
                <c:pt idx="3">
                  <c:v>Hispanic</c:v>
                </c:pt>
                <c:pt idx="4">
                  <c:v>Multi-Race, NH</c:v>
                </c:pt>
                <c:pt idx="5">
                  <c:v>NHOPI Only, NH</c:v>
                </c:pt>
                <c:pt idx="6">
                  <c:v>White Only, NH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6.0832392676396195E-3</c:v>
                </c:pt>
                <c:pt idx="1">
                  <c:v>0.18233367665627115</c:v>
                </c:pt>
                <c:pt idx="2">
                  <c:v>6.6170442994392897E-2</c:v>
                </c:pt>
                <c:pt idx="3">
                  <c:v>0.10270985558426811</c:v>
                </c:pt>
                <c:pt idx="4">
                  <c:v>4.7277500010106541E-2</c:v>
                </c:pt>
                <c:pt idx="5">
                  <c:v>8.5285729878663112E-3</c:v>
                </c:pt>
                <c:pt idx="6">
                  <c:v>0.58689671249945541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D2-40F9-AE1C-EEE7952315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Repeated detained individuals (2015 - 2021)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AIAN Only, NH</c:v>
                </c:pt>
                <c:pt idx="1">
                  <c:v>Asian Only, NH</c:v>
                </c:pt>
                <c:pt idx="2">
                  <c:v>Black Only, NH</c:v>
                </c:pt>
                <c:pt idx="3">
                  <c:v>Hispanic</c:v>
                </c:pt>
                <c:pt idx="4">
                  <c:v>Multi-Race, NH</c:v>
                </c:pt>
                <c:pt idx="5">
                  <c:v>NHOPI Only, NH</c:v>
                </c:pt>
                <c:pt idx="6">
                  <c:v>White Only, NH</c:v>
                </c:pt>
              </c:strCache>
            </c:strRef>
          </c:cat>
          <c:val>
            <c:numRef>
              <c:f>Sheet1!$C$2:$C$8</c:f>
              <c:numCache>
                <c:formatCode>0.0%</c:formatCode>
                <c:ptCount val="7"/>
                <c:pt idx="0">
                  <c:v>1.783904317859315E-2</c:v>
                </c:pt>
                <c:pt idx="1">
                  <c:v>6.8112710318264741E-2</c:v>
                </c:pt>
                <c:pt idx="2">
                  <c:v>0.15325359821609569</c:v>
                </c:pt>
                <c:pt idx="3">
                  <c:v>8.7776201094668563E-2</c:v>
                </c:pt>
                <c:pt idx="4">
                  <c:v>0.13500912223798905</c:v>
                </c:pt>
                <c:pt idx="5">
                  <c:v>8.1086559902696122E-3</c:v>
                </c:pt>
                <c:pt idx="6">
                  <c:v>0.50780458139063456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D2-40F9-AE1C-EEE795231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27"/>
        <c:axId val="731362104"/>
        <c:axId val="731361120"/>
      </c:barChart>
      <c:catAx>
        <c:axId val="731362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361120"/>
        <c:crosses val="autoZero"/>
        <c:auto val="1"/>
        <c:lblAlgn val="ctr"/>
        <c:lblOffset val="100"/>
        <c:noMultiLvlLbl val="0"/>
      </c:catAx>
      <c:valAx>
        <c:axId val="731361120"/>
        <c:scaling>
          <c:orientation val="minMax"/>
          <c:max val="1"/>
        </c:scaling>
        <c:delete val="1"/>
        <c:axPos val="l"/>
        <c:numFmt formatCode="0.0%" sourceLinked="1"/>
        <c:majorTickMark val="none"/>
        <c:minorTickMark val="none"/>
        <c:tickLblPos val="nextTo"/>
        <c:crossAx val="731362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751382359673318"/>
          <c:y val="0.10026192935629324"/>
          <c:w val="0.51086081785988446"/>
          <c:h val="0.815469695313766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82B-43E4-9EFA-9D4D0DFE8C9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77-4866-BF3F-7019F6A53E66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682B-43E4-9EFA-9D4D0DFE8C9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77-4866-BF3F-7019F6A53E6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B77-4866-BF3F-7019F6A53E6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B77-4866-BF3F-7019F6A53E6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B77-4866-BF3F-7019F6A53E66}"/>
              </c:ext>
            </c:extLst>
          </c:dPt>
          <c:dLbls>
            <c:dLbl>
              <c:idx val="0"/>
              <c:layout>
                <c:manualLayout>
                  <c:x val="-6.9535103035748411E-17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82B-43E4-9EFA-9D4D0DFE8C98}"/>
                </c:ext>
              </c:extLst>
            </c:dLbl>
            <c:dLbl>
              <c:idx val="5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12122243824644"/>
                      <c:h val="0.1222635978668155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5B77-4866-BF3F-7019F6A53E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1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7"/>
                <c:pt idx="0">
                  <c:v>Age group: &lt;18</c:v>
                </c:pt>
                <c:pt idx="1">
                  <c:v>Age group: 18-24</c:v>
                </c:pt>
                <c:pt idx="2">
                  <c:v>Age group: 25-34</c:v>
                </c:pt>
                <c:pt idx="3">
                  <c:v>Age group: 35-44</c:v>
                </c:pt>
                <c:pt idx="4">
                  <c:v>Age group: 45-54</c:v>
                </c:pt>
                <c:pt idx="5">
                  <c:v>Age group: 55-64</c:v>
                </c:pt>
                <c:pt idx="6">
                  <c:v>Age group: 65+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7"/>
                <c:pt idx="0">
                  <c:v>97</c:v>
                </c:pt>
                <c:pt idx="1">
                  <c:v>887</c:v>
                </c:pt>
                <c:pt idx="2">
                  <c:v>1380</c:v>
                </c:pt>
                <c:pt idx="3">
                  <c:v>924</c:v>
                </c:pt>
                <c:pt idx="4">
                  <c:v>707</c:v>
                </c:pt>
                <c:pt idx="5">
                  <c:v>584</c:v>
                </c:pt>
                <c:pt idx="6">
                  <c:v>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2B-43E4-9EFA-9D4D0DFE8C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C5F04-39FC-4F03-87EF-7EA386DCC84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FC487-B1A6-4001-94B4-DEA4CCDB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2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B55C-7BBE-4CD9-BAA3-EDA9CD67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6AEE2-44CF-4133-92CD-DDB6E04AC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56B01-E3FD-416F-9469-6CD0392A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CD4A-9CF1-47FF-82B7-A7126AF7FC0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CFE7C-6C2F-4F8B-BE1C-8F7F3EF5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F094D-FD04-4562-AD1A-99696C8F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E87-A0FA-4809-82B1-2AA26484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2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3A10-60E2-4DA4-A870-6E970B12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42161-1A10-4091-99F5-B1130F863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1EF9C-B46E-464A-9CB6-883D46DB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CD4A-9CF1-47FF-82B7-A7126AF7FC0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58950-F6AE-449C-87E7-D1E051BD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F55FF-84FA-42D3-87F6-B0184FDB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E87-A0FA-4809-82B1-2AA26484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9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DC65E-0FE6-4896-918B-D85718CC6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900EA-C795-4ED7-94F7-484640959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B1045-50CC-41DD-BAE3-000D3538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CD4A-9CF1-47FF-82B7-A7126AF7FC0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C726F-F5E2-4729-B27C-759F0BD3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CFDB-1614-4A8B-A178-B2250459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E87-A0FA-4809-82B1-2AA26484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5F57-8D16-490F-BA18-F0AF5EE9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8883-FB7F-4FD7-94E2-5CB3B220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8C19-D10A-4D9D-9F33-C7600E89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CD4A-9CF1-47FF-82B7-A7126AF7FC0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C1F7-709F-4AF3-8F19-7C213662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F8D53-A459-42ED-A136-E002DA7E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E87-A0FA-4809-82B1-2AA26484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E92B-7F69-4EBC-8479-82FC1B5F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40215-CA5F-4524-96B7-165B6A628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0AB0-2E0D-451B-8C06-4C91C03B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CD4A-9CF1-47FF-82B7-A7126AF7FC0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6FCA3-A37E-4F8E-84D2-33959CD1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741AE-13AE-43DF-A144-2685CE09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E87-A0FA-4809-82B1-2AA26484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1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EA69-1FF8-46C4-A02D-9C63C815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B03A-8EB2-4522-B452-484462539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6FEBC-4F4F-4FA4-AC54-D034670CE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B7F4F-8EE6-4361-A4E7-B7EA7668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CD4A-9CF1-47FF-82B7-A7126AF7FC0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0C13D-8CA1-40C7-A903-B7002C46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A196E-82D5-4C61-B51C-A8FF548A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E87-A0FA-4809-82B1-2AA26484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BB32-15CE-4A63-85D2-2141706C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DCB01-72A7-4139-8E41-BDE115B1F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18309-A69D-4535-8672-175D9D2B7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5EDC9-3D9A-4923-AE4E-612A0F944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369A4-74F8-45AE-8B7A-850CC6848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0D8F3-5C0C-4EF4-BF58-D819005A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CD4A-9CF1-47FF-82B7-A7126AF7FC0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6AA1-53E9-4F8E-9DE9-D3F1CE8A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3C015-6DA8-4E4A-843D-4AF704E6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E87-A0FA-4809-82B1-2AA26484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37C6-CD97-4457-9C26-30F2DB97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DD563-DBEB-45B7-871E-4E069B10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CD4A-9CF1-47FF-82B7-A7126AF7FC0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65723-6D80-44B5-8C07-A1D97DD2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DCA3D-5343-473E-B3FB-507E0DFE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E87-A0FA-4809-82B1-2AA26484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2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25971-A7A3-4600-B116-FA60F884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CD4A-9CF1-47FF-82B7-A7126AF7FC0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78ADE-81C8-449F-A29F-4CED2C2E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C28B8-204E-4865-BE1C-F9037910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E87-A0FA-4809-82B1-2AA26484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3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0566-08D2-4FD7-9D63-0D5714FF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B6C00-A3EF-4C79-BEB7-F7C941061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017B7-566D-4E43-A63F-32B19A934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731DE-B623-40F4-9972-418C8579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CD4A-9CF1-47FF-82B7-A7126AF7FC0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1D50-E5C3-407B-BE50-67238C6A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3BBF0-35E0-4064-A861-766E1D8D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E87-A0FA-4809-82B1-2AA26484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4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2056-002B-4162-AD62-735CC846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2767F-135B-4AF6-BA28-6557A7EFD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57681-24A1-4B2E-AE6C-41487D7CC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AF938-58F4-4315-A6C4-E9360715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CD4A-9CF1-47FF-82B7-A7126AF7FC0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5B456-835D-43AA-8F99-9CDE7B80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FA565-56C4-4215-9748-9CBBD49F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E87-A0FA-4809-82B1-2AA26484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2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E74FD-AAE5-47DA-9E91-ACAAA375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CA325-85CC-4EBC-9FAE-1DDCCD6E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2DC4-A514-4057-981E-F266A68C8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BCD4A-9CF1-47FF-82B7-A7126AF7FC0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F6D47-10D8-492A-9158-C10EA5ECE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5F5F5-77E3-4AFD-84B8-0C86873AE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6E87-A0FA-4809-82B1-2AA26484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3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8AE8716-77DE-4FA9-91D2-DFB6916A2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686759"/>
              </p:ext>
            </p:extLst>
          </p:nvPr>
        </p:nvGraphicFramePr>
        <p:xfrm>
          <a:off x="292358" y="2454130"/>
          <a:ext cx="9918440" cy="3917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AE4D040-CEA9-4C02-86BA-BA6801845832}"/>
              </a:ext>
            </a:extLst>
          </p:cNvPr>
          <p:cNvSpPr txBox="1"/>
          <p:nvPr/>
        </p:nvSpPr>
        <p:spPr>
          <a:xfrm>
            <a:off x="292358" y="711241"/>
            <a:ext cx="11607282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15,918</a:t>
            </a:r>
          </a:p>
          <a:p>
            <a:pPr algn="ctr"/>
            <a:r>
              <a:rPr lang="en-US" sz="1400" dirty="0"/>
              <a:t>Number of individuals who were detained under Involuntary Treatment Act (ITA) in King County during the last 5.5 years (January 2015 – June 2021).</a:t>
            </a:r>
          </a:p>
          <a:p>
            <a:pPr algn="ctr"/>
            <a:endParaRPr lang="en-US" sz="1050" dirty="0"/>
          </a:p>
          <a:p>
            <a:pPr algn="ctr"/>
            <a:r>
              <a:rPr lang="en-US" sz="1400" dirty="0"/>
              <a:t>Among those, </a:t>
            </a:r>
            <a:r>
              <a:rPr lang="en-US" sz="1400" dirty="0">
                <a:solidFill>
                  <a:schemeClr val="accent1"/>
                </a:solidFill>
              </a:rPr>
              <a:t>more than 30% (~ 5,000 people) </a:t>
            </a:r>
            <a:r>
              <a:rPr lang="en-US" sz="1400" dirty="0"/>
              <a:t>have been detained more than one time (</a:t>
            </a:r>
            <a:r>
              <a:rPr lang="en-US" sz="1400" i="1" dirty="0"/>
              <a:t>repeated individuals</a:t>
            </a:r>
            <a:r>
              <a:rPr lang="en-US" sz="1400" dirty="0"/>
              <a:t>).</a:t>
            </a:r>
          </a:p>
          <a:p>
            <a:pPr algn="ctr"/>
            <a:r>
              <a:rPr lang="en-US" sz="1400" dirty="0"/>
              <a:t>About </a:t>
            </a:r>
            <a:r>
              <a:rPr lang="en-US" sz="1400" dirty="0">
                <a:solidFill>
                  <a:schemeClr val="accent1"/>
                </a:solidFill>
              </a:rPr>
              <a:t>69% </a:t>
            </a:r>
            <a:r>
              <a:rPr lang="en-US" sz="1400" dirty="0"/>
              <a:t>are first-time ITA detains (</a:t>
            </a:r>
            <a:r>
              <a:rPr lang="en-US" sz="1400" i="1" dirty="0"/>
              <a:t>new entries</a:t>
            </a:r>
            <a:r>
              <a:rPr lang="en-US" sz="1400" dirty="0"/>
              <a:t>).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12C4E-FC72-48BD-BB87-D1E89699CD11}"/>
              </a:ext>
            </a:extLst>
          </p:cNvPr>
          <p:cNvSpPr txBox="1"/>
          <p:nvPr/>
        </p:nvSpPr>
        <p:spPr>
          <a:xfrm>
            <a:off x="5251578" y="5164234"/>
            <a:ext cx="1603903" cy="46166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Number of individuals, </a:t>
            </a:r>
          </a:p>
          <a:p>
            <a:pPr algn="ctr"/>
            <a:r>
              <a:rPr lang="en-US" sz="1200" i="1" dirty="0"/>
              <a:t>percent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0D19E9-4105-44C9-BE38-D2A6DA1CCEA8}"/>
              </a:ext>
            </a:extLst>
          </p:cNvPr>
          <p:cNvSpPr txBox="1"/>
          <p:nvPr/>
        </p:nvSpPr>
        <p:spPr>
          <a:xfrm>
            <a:off x="-238901" y="2407361"/>
            <a:ext cx="479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Number of times an individual was detained due to ITA </a:t>
            </a:r>
          </a:p>
          <a:p>
            <a:pPr algn="ctr"/>
            <a:r>
              <a:rPr lang="en-US" sz="1400" dirty="0"/>
              <a:t>(January 2015 – June 2021)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B6A0B-DD07-4EE6-ACEA-58C11784AEC9}"/>
              </a:ext>
            </a:extLst>
          </p:cNvPr>
          <p:cNvSpPr txBox="1"/>
          <p:nvPr/>
        </p:nvSpPr>
        <p:spPr>
          <a:xfrm>
            <a:off x="399661" y="198059"/>
            <a:ext cx="11392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INDIVIDUALS DETAINED UNDER ITA IN KING COUNTY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A1D34B-5DC5-4310-8CE7-AA19FE557CCE}"/>
              </a:ext>
            </a:extLst>
          </p:cNvPr>
          <p:cNvSpPr txBox="1"/>
          <p:nvPr/>
        </p:nvSpPr>
        <p:spPr>
          <a:xfrm>
            <a:off x="83975" y="6402259"/>
            <a:ext cx="537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(*): based on distinct count of people detained every year </a:t>
            </a:r>
          </a:p>
          <a:p>
            <a:r>
              <a:rPr lang="en-US" sz="1200" i="1" dirty="0"/>
              <a:t>Source: King County Behavioral Health Database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DA4E2AAB-EBBE-442F-ACC3-9F6BE77A7D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18914"/>
              </p:ext>
            </p:extLst>
          </p:nvPr>
        </p:nvGraphicFramePr>
        <p:xfrm>
          <a:off x="7633982" y="2907805"/>
          <a:ext cx="4005943" cy="3392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797EF7-E372-4A3E-8726-B9B3E62A3170}"/>
              </a:ext>
            </a:extLst>
          </p:cNvPr>
          <p:cNvSpPr txBox="1"/>
          <p:nvPr/>
        </p:nvSpPr>
        <p:spPr>
          <a:xfrm>
            <a:off x="7102720" y="2575945"/>
            <a:ext cx="479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Percent of people detained for the first-time ever</a:t>
            </a:r>
          </a:p>
          <a:p>
            <a:pPr algn="ctr"/>
            <a:r>
              <a:rPr lang="en-US" sz="1400" dirty="0"/>
              <a:t> per year (*)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38405A-F58C-43F4-9830-BF598C047AA6}"/>
              </a:ext>
            </a:extLst>
          </p:cNvPr>
          <p:cNvSpPr txBox="1"/>
          <p:nvPr/>
        </p:nvSpPr>
        <p:spPr>
          <a:xfrm>
            <a:off x="7897629" y="6521441"/>
            <a:ext cx="4294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Data prepared by KING COUNTY DCHS, BHRD PME in August 2021</a:t>
            </a:r>
          </a:p>
        </p:txBody>
      </p:sp>
    </p:spTree>
    <p:extLst>
      <p:ext uri="{BB962C8B-B14F-4D97-AF65-F5344CB8AC3E}">
        <p14:creationId xmlns:p14="http://schemas.microsoft.com/office/powerpoint/2010/main" val="247937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D7AD7-37E9-4594-BC4D-4B6AD8A361BB}"/>
              </a:ext>
            </a:extLst>
          </p:cNvPr>
          <p:cNvSpPr txBox="1"/>
          <p:nvPr/>
        </p:nvSpPr>
        <p:spPr>
          <a:xfrm>
            <a:off x="410546" y="307909"/>
            <a:ext cx="11392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200" b="1"/>
            </a:lvl1pPr>
          </a:lstStyle>
          <a:p>
            <a:r>
              <a:rPr lang="en-US" dirty="0"/>
              <a:t>AVERAGE LENGTH OF TIME BETWEEN ITA DETENTIONS FOR REPEATED INDIVIDUALS </a:t>
            </a:r>
          </a:p>
          <a:p>
            <a:r>
              <a:rPr lang="en-US" dirty="0"/>
              <a:t>(JANUARY 2015 TO JUNE 2021).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B610045-82F8-4BFB-935E-1A8D5F29D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135070"/>
              </p:ext>
            </p:extLst>
          </p:nvPr>
        </p:nvGraphicFramePr>
        <p:xfrm>
          <a:off x="1490823" y="2541864"/>
          <a:ext cx="9621936" cy="3373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28738C-9DC9-4B64-A9EF-F5DF805774EA}"/>
              </a:ext>
            </a:extLst>
          </p:cNvPr>
          <p:cNvSpPr txBox="1"/>
          <p:nvPr/>
        </p:nvSpPr>
        <p:spPr>
          <a:xfrm>
            <a:off x="83975" y="6550091"/>
            <a:ext cx="5374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King County Behavioral Health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DD185D-B0D7-4317-BD51-4EE10B72EC55}"/>
              </a:ext>
            </a:extLst>
          </p:cNvPr>
          <p:cNvSpPr txBox="1"/>
          <p:nvPr/>
        </p:nvSpPr>
        <p:spPr>
          <a:xfrm>
            <a:off x="1090713" y="2499099"/>
            <a:ext cx="400110" cy="32544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/>
              <a:t>Number of individuals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76382-59E9-423E-B3BA-2770488A64B4}"/>
              </a:ext>
            </a:extLst>
          </p:cNvPr>
          <p:cNvSpPr txBox="1"/>
          <p:nvPr/>
        </p:nvSpPr>
        <p:spPr>
          <a:xfrm>
            <a:off x="2023705" y="5958508"/>
            <a:ext cx="855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Number of times an individual was detained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DFBBB-B857-4641-9EE0-768155B92EA1}"/>
              </a:ext>
            </a:extLst>
          </p:cNvPr>
          <p:cNvSpPr txBox="1"/>
          <p:nvPr/>
        </p:nvSpPr>
        <p:spPr>
          <a:xfrm>
            <a:off x="83975" y="6324250"/>
            <a:ext cx="1688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Based on call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5ECBB-05D6-4FB7-BCBF-F3EC27A6FE8C}"/>
              </a:ext>
            </a:extLst>
          </p:cNvPr>
          <p:cNvSpPr txBox="1"/>
          <p:nvPr/>
        </p:nvSpPr>
        <p:spPr>
          <a:xfrm>
            <a:off x="7897629" y="6521441"/>
            <a:ext cx="4294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Data prepared by KING COUNTY DCHS, BHRD PME in August 2021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932D95-4F47-4D2C-AE66-E3D8B5D08471}"/>
              </a:ext>
            </a:extLst>
          </p:cNvPr>
          <p:cNvSpPr txBox="1"/>
          <p:nvPr/>
        </p:nvSpPr>
        <p:spPr>
          <a:xfrm>
            <a:off x="292359" y="1232238"/>
            <a:ext cx="1160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8.6 months: </a:t>
            </a:r>
            <a:r>
              <a:rPr lang="en-US" sz="1400" dirty="0"/>
              <a:t>Average length of time between ITA detentions for repeated individuals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A783BA-8114-4C47-B05E-EE0AE21995BE}"/>
              </a:ext>
            </a:extLst>
          </p:cNvPr>
          <p:cNvSpPr txBox="1"/>
          <p:nvPr/>
        </p:nvSpPr>
        <p:spPr>
          <a:xfrm>
            <a:off x="1593908" y="2011077"/>
            <a:ext cx="9054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AVERAGE LENGTH OF TIME BY NUMBER OF DETENTIONS </a:t>
            </a:r>
          </a:p>
        </p:txBody>
      </p:sp>
    </p:spTree>
    <p:extLst>
      <p:ext uri="{BB962C8B-B14F-4D97-AF65-F5344CB8AC3E}">
        <p14:creationId xmlns:p14="http://schemas.microsoft.com/office/powerpoint/2010/main" val="49872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1A9C986-6739-4A88-AC4E-107FC4096C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239300"/>
              </p:ext>
            </p:extLst>
          </p:nvPr>
        </p:nvGraphicFramePr>
        <p:xfrm>
          <a:off x="6014906" y="1373006"/>
          <a:ext cx="5973374" cy="415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DE11835-1793-489B-97F8-F95464D65FAB}"/>
              </a:ext>
            </a:extLst>
          </p:cNvPr>
          <p:cNvSpPr txBox="1"/>
          <p:nvPr/>
        </p:nvSpPr>
        <p:spPr>
          <a:xfrm>
            <a:off x="21769" y="5977984"/>
            <a:ext cx="121484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i="1" dirty="0">
                <a:solidFill>
                  <a:srgbClr val="000000"/>
                </a:solidFill>
                <a:effectLst/>
                <a:latin typeface="Tableau Book"/>
              </a:rPr>
              <a:t>Age is calculated based on the first time a person was detained.</a:t>
            </a:r>
          </a:p>
          <a:p>
            <a:pPr marL="171450" indent="-171450">
              <a:buFontTx/>
              <a:buChar char="-"/>
            </a:pPr>
            <a:r>
              <a:rPr lang="en-US" sz="1200" i="1" dirty="0">
                <a:solidFill>
                  <a:srgbClr val="000000"/>
                </a:solidFill>
                <a:effectLst/>
                <a:latin typeface="Tableau Book"/>
              </a:rPr>
              <a:t>Race/Ethnicity categories are exclusive, which means individual can ONLY be counted once.</a:t>
            </a:r>
          </a:p>
          <a:p>
            <a:pPr marL="171450" indent="-171450">
              <a:buFontTx/>
              <a:buChar char="-"/>
            </a:pPr>
            <a:r>
              <a:rPr lang="en-US" sz="1200" i="1" dirty="0">
                <a:solidFill>
                  <a:srgbClr val="000000"/>
                </a:solidFill>
                <a:effectLst/>
                <a:latin typeface="Tableau Book"/>
              </a:rPr>
              <a:t>N</a:t>
            </a:r>
            <a:r>
              <a:rPr lang="en-US" sz="1200" i="1" dirty="0">
                <a:solidFill>
                  <a:srgbClr val="000000"/>
                </a:solidFill>
                <a:latin typeface="Tableau Book"/>
              </a:rPr>
              <a:t>H: Not Hispanic, AIAN = American Indian and Alaska Native, NHOPI = Native Hawaiian or Other Pacific Islander</a:t>
            </a:r>
          </a:p>
          <a:p>
            <a:r>
              <a:rPr lang="en-US" sz="1200" i="1" dirty="0"/>
              <a:t>Source: King County Behavioral Health Database and WA DOH Census Tract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E056E-BF47-45D2-BB37-689773ECFD6A}"/>
              </a:ext>
            </a:extLst>
          </p:cNvPr>
          <p:cNvSpPr txBox="1"/>
          <p:nvPr/>
        </p:nvSpPr>
        <p:spPr>
          <a:xfrm>
            <a:off x="399660" y="258002"/>
            <a:ext cx="11392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200" b="1"/>
            </a:lvl1pPr>
          </a:lstStyle>
          <a:p>
            <a:r>
              <a:rPr lang="en-US" dirty="0"/>
              <a:t>DEMOGRAPHIC DATA FOR REPEATED INDIVIDUALS (N = 4,931) </a:t>
            </a:r>
          </a:p>
          <a:p>
            <a:r>
              <a:rPr lang="en-US" dirty="0"/>
              <a:t>(JANUARY 2015 TO JUNE 2021). 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38F9994-C3B8-49DD-B536-C08795010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173127"/>
              </p:ext>
            </p:extLst>
          </p:nvPr>
        </p:nvGraphicFramePr>
        <p:xfrm>
          <a:off x="-262424" y="1581441"/>
          <a:ext cx="6696780" cy="4306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212E3A0-1BED-4F32-A01E-F74B6A4A336B}"/>
              </a:ext>
            </a:extLst>
          </p:cNvPr>
          <p:cNvSpPr txBox="1"/>
          <p:nvPr/>
        </p:nvSpPr>
        <p:spPr>
          <a:xfrm>
            <a:off x="8620319" y="1104851"/>
            <a:ext cx="2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RACE/ETHNICITY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BAE3D-8841-44F3-BE88-7B39ECAB1A30}"/>
              </a:ext>
            </a:extLst>
          </p:cNvPr>
          <p:cNvSpPr txBox="1"/>
          <p:nvPr/>
        </p:nvSpPr>
        <p:spPr>
          <a:xfrm>
            <a:off x="1518168" y="1119776"/>
            <a:ext cx="26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AGE GROUP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9CD01A-2843-4E7A-A138-0B6E280ED015}"/>
              </a:ext>
            </a:extLst>
          </p:cNvPr>
          <p:cNvSpPr txBox="1"/>
          <p:nvPr/>
        </p:nvSpPr>
        <p:spPr>
          <a:xfrm>
            <a:off x="73480" y="1510819"/>
            <a:ext cx="1308683" cy="43088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sz="1100" i="1" dirty="0"/>
              <a:t>Age group,</a:t>
            </a:r>
          </a:p>
          <a:p>
            <a:pPr algn="ctr"/>
            <a:r>
              <a:rPr lang="en-US" sz="1100" i="1" dirty="0"/>
              <a:t> percent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C52A2-819B-4CA0-8DA8-F3B3F23FECE8}"/>
              </a:ext>
            </a:extLst>
          </p:cNvPr>
          <p:cNvSpPr txBox="1"/>
          <p:nvPr/>
        </p:nvSpPr>
        <p:spPr>
          <a:xfrm>
            <a:off x="7897629" y="6521441"/>
            <a:ext cx="4294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Data prepared by KING COUNTY DCHS, BHRD PME in August 2021</a:t>
            </a:r>
          </a:p>
        </p:txBody>
      </p:sp>
    </p:spTree>
    <p:extLst>
      <p:ext uri="{BB962C8B-B14F-4D97-AF65-F5344CB8AC3E}">
        <p14:creationId xmlns:p14="http://schemas.microsoft.com/office/powerpoint/2010/main" val="250571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4E62F7-9A4D-4368-AD35-C22879B91787}"/>
              </a:ext>
            </a:extLst>
          </p:cNvPr>
          <p:cNvSpPr txBox="1"/>
          <p:nvPr/>
        </p:nvSpPr>
        <p:spPr>
          <a:xfrm>
            <a:off x="410546" y="307909"/>
            <a:ext cx="11392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200" b="1"/>
            </a:lvl1pPr>
          </a:lstStyle>
          <a:p>
            <a:r>
              <a:rPr lang="en-US" dirty="0"/>
              <a:t>CONTINUITY OF CARE AFTER BEING DISCHARGED FROM INVOLUNTARY INPATIENT TREATMENT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832AD-1628-46DD-91FB-99D3A27E9BB3}"/>
              </a:ext>
            </a:extLst>
          </p:cNvPr>
          <p:cNvSpPr txBox="1"/>
          <p:nvPr/>
        </p:nvSpPr>
        <p:spPr>
          <a:xfrm>
            <a:off x="58808" y="1127599"/>
            <a:ext cx="1157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than one-third to almost half of people have received outpatient treatment within 30 days after being discharged from involuntary inpatient treatment.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09A95-9308-4190-897D-CD31EFA3AE96}"/>
              </a:ext>
            </a:extLst>
          </p:cNvPr>
          <p:cNvSpPr txBox="1"/>
          <p:nvPr/>
        </p:nvSpPr>
        <p:spPr>
          <a:xfrm>
            <a:off x="58808" y="6411591"/>
            <a:ext cx="537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* 2021 only includes Q1+Q2 data (January to June)</a:t>
            </a:r>
          </a:p>
          <a:p>
            <a:r>
              <a:rPr lang="en-US" sz="1200" i="1" dirty="0"/>
              <a:t>Source: ITA Continuity of Care Dashboard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509D3-8717-43DA-848C-6DE5E0FC9651}"/>
              </a:ext>
            </a:extLst>
          </p:cNvPr>
          <p:cNvSpPr txBox="1"/>
          <p:nvPr/>
        </p:nvSpPr>
        <p:spPr>
          <a:xfrm>
            <a:off x="7897629" y="6521441"/>
            <a:ext cx="4294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Data prepared by KING COUNTY DCHS, BHRD PME in August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5AD6E9-A716-4BD6-AFCE-1F9FA152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8" y="2036333"/>
            <a:ext cx="11803223" cy="242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3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80997E-6267-454B-B559-AD8EEABB24EA}"/>
              </a:ext>
            </a:extLst>
          </p:cNvPr>
          <p:cNvSpPr txBox="1"/>
          <p:nvPr/>
        </p:nvSpPr>
        <p:spPr>
          <a:xfrm>
            <a:off x="410546" y="307909"/>
            <a:ext cx="11392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200" b="1"/>
            </a:lvl1pPr>
          </a:lstStyle>
          <a:p>
            <a:r>
              <a:rPr lang="en-US" dirty="0"/>
              <a:t>CONTINUITY OF CARE AFTER BEING DISCHARGED FROM INVOLUNTARY INPATIENT TREATMENT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E6CBB-85FC-4C69-8FC2-46F2F3A250D7}"/>
              </a:ext>
            </a:extLst>
          </p:cNvPr>
          <p:cNvSpPr txBox="1"/>
          <p:nvPr/>
        </p:nvSpPr>
        <p:spPr>
          <a:xfrm>
            <a:off x="87084" y="1676463"/>
            <a:ext cx="121049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Tableau Book"/>
              </a:rPr>
              <a:t>Percent with Continuity of Care within 30 days after discharge from involuntary inpatient treatment among different sub-groups in 2021 (Q1+Q2) </a:t>
            </a:r>
            <a:endParaRPr 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83AB94-F43A-466A-85D4-EA349277373A}"/>
              </a:ext>
            </a:extLst>
          </p:cNvPr>
          <p:cNvSpPr txBox="1"/>
          <p:nvPr/>
        </p:nvSpPr>
        <p:spPr>
          <a:xfrm>
            <a:off x="58808" y="6411591"/>
            <a:ext cx="5374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ITA Continuity of Care Dashboard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9D68BD-67D8-4494-8EEB-73CEB2C23967}"/>
              </a:ext>
            </a:extLst>
          </p:cNvPr>
          <p:cNvSpPr txBox="1"/>
          <p:nvPr/>
        </p:nvSpPr>
        <p:spPr>
          <a:xfrm>
            <a:off x="21771" y="5949926"/>
            <a:ext cx="71592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effectLst/>
                <a:latin typeface="Tableau Book"/>
              </a:rPr>
              <a:t>- Race/Ethnicity categories are inclusive, which means one individual can be counted in MORE THAN ONE group.</a:t>
            </a:r>
            <a:endParaRPr lang="en-US" sz="1200" i="1" dirty="0">
              <a:solidFill>
                <a:srgbClr val="666666"/>
              </a:solidFill>
              <a:effectLst/>
              <a:latin typeface="Tableau Book"/>
            </a:endParaRPr>
          </a:p>
          <a:p>
            <a:r>
              <a:rPr lang="en-US" sz="1200" i="1" dirty="0">
                <a:solidFill>
                  <a:srgbClr val="000000"/>
                </a:solidFill>
                <a:effectLst/>
                <a:latin typeface="Tableau Book"/>
              </a:rPr>
              <a:t>- Age is calculated at discharge date.</a:t>
            </a:r>
            <a:endParaRPr lang="en-US" sz="12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99232-3026-4FA8-A8CF-12AB5DB3E151}"/>
              </a:ext>
            </a:extLst>
          </p:cNvPr>
          <p:cNvSpPr txBox="1"/>
          <p:nvPr/>
        </p:nvSpPr>
        <p:spPr>
          <a:xfrm>
            <a:off x="1476462" y="4402304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GENDER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5D70C3-4544-4990-84D3-022E61474947}"/>
              </a:ext>
            </a:extLst>
          </p:cNvPr>
          <p:cNvSpPr txBox="1"/>
          <p:nvPr/>
        </p:nvSpPr>
        <p:spPr>
          <a:xfrm>
            <a:off x="4973471" y="4389504"/>
            <a:ext cx="198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ableau Book"/>
              </a:rPr>
              <a:t>RACE/ETHNICITY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84F4B1-9576-4947-9AB5-8CFF2623D3C8}"/>
              </a:ext>
            </a:extLst>
          </p:cNvPr>
          <p:cNvSpPr txBox="1"/>
          <p:nvPr/>
        </p:nvSpPr>
        <p:spPr>
          <a:xfrm>
            <a:off x="9822220" y="4263118"/>
            <a:ext cx="198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ableau Book"/>
              </a:rPr>
              <a:t>AGE GROUPS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E6C46E-DFA5-4EDB-8C87-10A83AED3975}"/>
              </a:ext>
            </a:extLst>
          </p:cNvPr>
          <p:cNvSpPr txBox="1"/>
          <p:nvPr/>
        </p:nvSpPr>
        <p:spPr>
          <a:xfrm>
            <a:off x="7897629" y="6521441"/>
            <a:ext cx="4294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Data prepared by KING COUNTY DCHS, BHRD PME in August 2021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D8CD7E-25C1-43CC-ABE1-BBDA97B76AE8}"/>
              </a:ext>
            </a:extLst>
          </p:cNvPr>
          <p:cNvGrpSpPr/>
          <p:nvPr/>
        </p:nvGrpSpPr>
        <p:grpSpPr>
          <a:xfrm>
            <a:off x="95250" y="2566251"/>
            <a:ext cx="12096750" cy="1710203"/>
            <a:chOff x="95250" y="2566251"/>
            <a:chExt cx="12096750" cy="17102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48BF517-CCDD-425E-AD4B-B5B67DE7A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50" y="2666729"/>
              <a:ext cx="12096750" cy="1609725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67A10EB-97B6-4548-8C4B-E96E3B8C18F0}"/>
                </a:ext>
              </a:extLst>
            </p:cNvPr>
            <p:cNvSpPr/>
            <p:nvPr/>
          </p:nvSpPr>
          <p:spPr>
            <a:xfrm>
              <a:off x="5606130" y="2566251"/>
              <a:ext cx="671119" cy="8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solidFill>
                    <a:schemeClr val="bg1">
                      <a:lumMod val="50000"/>
                    </a:schemeClr>
                  </a:solidFill>
                </a:rPr>
                <a:t>Small sample size 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4F750-E152-42BA-966C-356814291CB6}"/>
                </a:ext>
              </a:extLst>
            </p:cNvPr>
            <p:cNvSpPr/>
            <p:nvPr/>
          </p:nvSpPr>
          <p:spPr>
            <a:xfrm>
              <a:off x="2366083" y="2566251"/>
              <a:ext cx="671119" cy="8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solidFill>
                    <a:schemeClr val="bg1">
                      <a:lumMod val="50000"/>
                    </a:schemeClr>
                  </a:solidFill>
                </a:rPr>
                <a:t>Small sample size 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F32BED-E95E-4CC5-8B2B-AAF1FD22FFE6}"/>
                </a:ext>
              </a:extLst>
            </p:cNvPr>
            <p:cNvSpPr/>
            <p:nvPr/>
          </p:nvSpPr>
          <p:spPr>
            <a:xfrm>
              <a:off x="8846177" y="2637565"/>
              <a:ext cx="574660" cy="847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solidFill>
                    <a:schemeClr val="bg1">
                      <a:lumMod val="50000"/>
                    </a:schemeClr>
                  </a:solidFill>
                </a:rPr>
                <a:t>Small sample size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440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488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Tableau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Phan, Minh</dc:creator>
  <cp:lastModifiedBy>Phan, Minh</cp:lastModifiedBy>
  <cp:revision>32</cp:revision>
  <dcterms:created xsi:type="dcterms:W3CDTF">2021-08-10T19:15:28Z</dcterms:created>
  <dcterms:modified xsi:type="dcterms:W3CDTF">2021-08-17T23:50:35Z</dcterms:modified>
</cp:coreProperties>
</file>