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0" r:id="rId1"/>
  </p:sldMasterIdLst>
  <p:notesMasterIdLst>
    <p:notesMasterId r:id="rId39"/>
  </p:notesMasterIdLst>
  <p:sldIdLst>
    <p:sldId id="256" r:id="rId2"/>
    <p:sldId id="307" r:id="rId3"/>
    <p:sldId id="336" r:id="rId4"/>
    <p:sldId id="298" r:id="rId5"/>
    <p:sldId id="342" r:id="rId6"/>
    <p:sldId id="311" r:id="rId7"/>
    <p:sldId id="326" r:id="rId8"/>
    <p:sldId id="339" r:id="rId9"/>
    <p:sldId id="338" r:id="rId10"/>
    <p:sldId id="340" r:id="rId11"/>
    <p:sldId id="341" r:id="rId12"/>
    <p:sldId id="329" r:id="rId13"/>
    <p:sldId id="330" r:id="rId14"/>
    <p:sldId id="331" r:id="rId15"/>
    <p:sldId id="332" r:id="rId16"/>
    <p:sldId id="333" r:id="rId17"/>
    <p:sldId id="334" r:id="rId18"/>
    <p:sldId id="335" r:id="rId19"/>
    <p:sldId id="308" r:id="rId20"/>
    <p:sldId id="312" r:id="rId21"/>
    <p:sldId id="313" r:id="rId22"/>
    <p:sldId id="345" r:id="rId23"/>
    <p:sldId id="314" r:id="rId24"/>
    <p:sldId id="309" r:id="rId25"/>
    <p:sldId id="315" r:id="rId26"/>
    <p:sldId id="316" r:id="rId27"/>
    <p:sldId id="317" r:id="rId28"/>
    <p:sldId id="318" r:id="rId29"/>
    <p:sldId id="310" r:id="rId30"/>
    <p:sldId id="319" r:id="rId31"/>
    <p:sldId id="320" r:id="rId32"/>
    <p:sldId id="321" r:id="rId33"/>
    <p:sldId id="322" r:id="rId34"/>
    <p:sldId id="323" r:id="rId35"/>
    <p:sldId id="324" r:id="rId36"/>
    <p:sldId id="325"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hugh, Christina" initials="MC" lastIdx="3" clrIdx="0">
    <p:extLst>
      <p:ext uri="{19B8F6BF-5375-455C-9EA6-DF929625EA0E}">
        <p15:presenceInfo xmlns:p15="http://schemas.microsoft.com/office/powerpoint/2012/main" userId="S::cmchugh@kingcounty.gov::506b6f8b-616b-490f-818d-ad6a4d64a51a" providerId="AD"/>
      </p:ext>
    </p:extLst>
  </p:cmAuthor>
  <p:cmAuthor id="2" name="Coldiron, Jennifer" initials="CJ" lastIdx="2" clrIdx="1">
    <p:extLst>
      <p:ext uri="{19B8F6BF-5375-455C-9EA6-DF929625EA0E}">
        <p15:presenceInfo xmlns:p15="http://schemas.microsoft.com/office/powerpoint/2012/main" userId="S::jcoldiron@kingcounty.gov::caa9d15e-0ce7-4bf2-bede-f9f2bfabc4f0" providerId="AD"/>
      </p:ext>
    </p:extLst>
  </p:cmAuthor>
  <p:cmAuthor id="3" name="Della Santa, Michael" initials="DM" lastIdx="1" clrIdx="2">
    <p:extLst>
      <p:ext uri="{19B8F6BF-5375-455C-9EA6-DF929625EA0E}">
        <p15:presenceInfo xmlns:p15="http://schemas.microsoft.com/office/powerpoint/2012/main" userId="S::mdellasa@kingcounty.gov::f74d1b52-a2fa-41c4-9282-1528733ab0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076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51D7D-3DE1-41FC-8708-36F9B3EA2BA3}" v="557" dt="2021-07-19T17:36:09.3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15:38:29.018"/>
    </inkml:context>
    <inkml:brush xml:id="br0">
      <inkml:brushProperty name="width" value="0.05" units="cm"/>
      <inkml:brushProperty name="height" value="0.05" units="cm"/>
      <inkml:brushProperty name="color" value="#008C3A"/>
    </inkml:brush>
  </inkml:definitions>
  <inkml:trace contextRef="#ctx0" brushRef="#br0">0 464 24575,'13'17'0,"7"-5"0,-13 9 0,14-3 0,-9-2 0,4 5 0,-6-10 0,1 10 0,-2-10 0,1 4 0,0-5 0,-1-1 0,1 1 0,-1-1 0,0 0 0,1 1 0,-1-1 0,1 1 0,-1-1 0,0 0 0,1-3 0,-1-2 0,-4 0 0,4-3 0,-8 7 0,7-7 0,-3 8 0,5-4 0,-1 4 0,1 1 0,-1-5 0,0 3 0,1-2 0,-1-1 0,1 3 0,-1-7 0,-4-1 0,0-5 0,-5-10 0,0 4 0,0-10 0,0 10 0,0-10 0,0 10 0,0-10 0,4 5 0,3-7 0,5-7 0,0-2 0,2-16 0,0-2 0,8-10 0,1 0 0,6 1 0,1-1 0,-2 10 0,-6 1 0,-3 10 0,-6 8 0,4 6 0,-5 3 0,3 15 0,-8-7 0,1 9 0,-7-5 0,-1 9 0,-1-2 0,-3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9T15:38:34.991"/>
    </inkml:context>
    <inkml:brush xml:id="br0">
      <inkml:brushProperty name="width" value="0.05" units="cm"/>
      <inkml:brushProperty name="height" value="0.05" units="cm"/>
      <inkml:brushProperty name="color" value="#008C3A"/>
    </inkml:brush>
  </inkml:definitions>
  <inkml:trace contextRef="#ctx0" brushRef="#br0">1 151 24575,'9'9'0,"1"1"0,0 5 0,-1-4 0,2 10 0,-1-10 0,0 4 0,1 0 0,-2-4 0,1 4 0,0-5 0,-5-1 0,3 0 0,-2 1 0,-1-1 0,3 1 0,-7-1 0,8 0 0,-4 1 0,4-5 0,1 3 0,-1-7 0,0 8 0,1-4 0,-1 0 0,1 4 0,-5-4 0,3 4 0,-3-4 0,5 4 0,-1-4 0,1 4 0,-1 1 0,0-5 0,-3 3 0,-2-11 0,0 6 0,-3-11 0,7 3 0,-2-5 0,3 1 0,0 0 0,1-1 0,5-5 0,2-2 0,13-1 0,-4-11 0,11 7 0,6-11 0,1-2 0,5 5 0,-15-3 0,-4 9 0,-8 7 0,-5 1 0,-1 0 0,-7 10 0,2-8 0,-6 8 0,3 1 0,-7-3 0,8 3 0,-4-5 0,4 5 0,-3-3 0,2 7 0,-3-8 0,4 8 0,1-7 0,-1 7 0,-3-8 0,2 8 0,-7-7 0,7 7 0,-7-7 0,8 7 0,-12-4 0,6 5 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706B9-A504-448C-84D0-C8754F181710}" type="datetimeFigureOut">
              <a:rPr lang="en-US"/>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D4AB1-FD88-4CAD-A3B8-9254173B67F0}" type="slidenum">
              <a:rPr lang="en-US"/>
              <a:t>‹#›</a:t>
            </a:fld>
            <a:endParaRPr lang="en-US"/>
          </a:p>
        </p:txBody>
      </p:sp>
    </p:spTree>
    <p:extLst>
      <p:ext uri="{BB962C8B-B14F-4D97-AF65-F5344CB8AC3E}">
        <p14:creationId xmlns:p14="http://schemas.microsoft.com/office/powerpoint/2010/main" val="615783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D4AB1-FD88-4CAD-A3B8-9254173B67F0}" type="slidenum">
              <a:rPr lang="en-US" smtClean="0"/>
              <a:t>10</a:t>
            </a:fld>
            <a:endParaRPr lang="en-US"/>
          </a:p>
        </p:txBody>
      </p:sp>
    </p:spTree>
    <p:extLst>
      <p:ext uri="{BB962C8B-B14F-4D97-AF65-F5344CB8AC3E}">
        <p14:creationId xmlns:p14="http://schemas.microsoft.com/office/powerpoint/2010/main" val="101733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D4AB1-FD88-4CAD-A3B8-9254173B67F0}" type="slidenum">
              <a:rPr lang="en-US" smtClean="0"/>
              <a:t>15</a:t>
            </a:fld>
            <a:endParaRPr lang="en-US"/>
          </a:p>
        </p:txBody>
      </p:sp>
    </p:spTree>
    <p:extLst>
      <p:ext uri="{BB962C8B-B14F-4D97-AF65-F5344CB8AC3E}">
        <p14:creationId xmlns:p14="http://schemas.microsoft.com/office/powerpoint/2010/main" val="96872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D4AB1-FD88-4CAD-A3B8-9254173B67F0}" type="slidenum">
              <a:rPr lang="en-US" smtClean="0"/>
              <a:t>16</a:t>
            </a:fld>
            <a:endParaRPr lang="en-US"/>
          </a:p>
        </p:txBody>
      </p:sp>
    </p:spTree>
    <p:extLst>
      <p:ext uri="{BB962C8B-B14F-4D97-AF65-F5344CB8AC3E}">
        <p14:creationId xmlns:p14="http://schemas.microsoft.com/office/powerpoint/2010/main" val="183366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D4AB1-FD88-4CAD-A3B8-9254173B67F0}" type="slidenum">
              <a:rPr lang="en-US" smtClean="0"/>
              <a:t>17</a:t>
            </a:fld>
            <a:endParaRPr lang="en-US"/>
          </a:p>
        </p:txBody>
      </p:sp>
    </p:spTree>
    <p:extLst>
      <p:ext uri="{BB962C8B-B14F-4D97-AF65-F5344CB8AC3E}">
        <p14:creationId xmlns:p14="http://schemas.microsoft.com/office/powerpoint/2010/main" val="268631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7D4AB1-FD88-4CAD-A3B8-9254173B67F0}" type="slidenum">
              <a:rPr lang="en-US" smtClean="0"/>
              <a:t>35</a:t>
            </a:fld>
            <a:endParaRPr lang="en-US"/>
          </a:p>
        </p:txBody>
      </p:sp>
    </p:spTree>
    <p:extLst>
      <p:ext uri="{BB962C8B-B14F-4D97-AF65-F5344CB8AC3E}">
        <p14:creationId xmlns:p14="http://schemas.microsoft.com/office/powerpoint/2010/main" val="314878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CBD1AE-C606-4F45-A699-0AAA9D3E0B8F}" type="datetime1">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181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3DC205-264F-D548-B3CB-164B4DD41731}" type="datetime1">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653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A875C4-2BE8-904C-A5C7-1FD71D314731}" type="datetime1">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4982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447A23-5270-5446-8E7A-CA7752BFB0FB}" type="datetime1">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5587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277A6-8624-B442-B823-67E34213AEDF}" type="datetime1">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749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A03F51-A398-6544-984E-6CB444BB6BFB}" type="datetime1">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776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49AFC3-9149-CC4B-BC8B-4ED2D50C0C69}" type="datetime1">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342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FA82C-4C13-B046-897C-CEC3AAAFBB0D}" type="datetime1">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905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40FC0-78D6-9243-9CDA-542707ABD8D6}" type="datetime1">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050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94F2CB-ED9F-094B-8D98-91DFFD508E41}" type="datetime1">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839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DE692-FA3F-DD4F-8DD7-FC851D08E7E0}" type="datetime1">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737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EC515-96B9-CF4D-99A2-CC8B7EF76573}" type="datetime1">
              <a:rPr lang="en-US" smtClean="0"/>
              <a:t>7/19/2021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217525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regionalhomelesssystem.org/regional-homelessness-data/"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tableaumed.kingcounty.gov/t/DCHS/views/AffordableHousingPipelineMap/PipelineMap?:showAppBanner=false&amp;:display_count=n&amp;:showVizHome=n&amp;:origin=viz_share_link"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1953491"/>
            <a:ext cx="12191999" cy="1888775"/>
          </a:xfrm>
          <a:solidFill>
            <a:srgbClr val="002060"/>
          </a:solidFill>
        </p:spPr>
        <p:txBody>
          <a:bodyPr vert="horz" lIns="91440" tIns="45720" rIns="91440" bIns="45720" rtlCol="0" anchor="ctr">
            <a:normAutofit/>
          </a:bodyPr>
          <a:lstStyle/>
          <a:p>
            <a:pPr algn="ctr"/>
            <a:r>
              <a:rPr lang="en-US" sz="6000">
                <a:solidFill>
                  <a:schemeClr val="accent1"/>
                </a:solidFill>
                <a:latin typeface="Arial"/>
                <a:cs typeface="Arial"/>
              </a:rPr>
              <a:t>Q3 2021 </a:t>
            </a:r>
            <a:r>
              <a:rPr lang="en-US" sz="6000" b="1">
                <a:solidFill>
                  <a:schemeClr val="bg1"/>
                </a:solidFill>
                <a:latin typeface="Arial"/>
                <a:cs typeface="Arial"/>
              </a:rPr>
              <a:t>Operations Review</a:t>
            </a:r>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1" y="3942491"/>
            <a:ext cx="12192001" cy="369332"/>
          </a:xfrm>
          <a:prstGeom prst="rect">
            <a:avLst/>
          </a:prstGeom>
          <a:noFill/>
        </p:spPr>
        <p:txBody>
          <a:bodyPr wrap="square" rtlCol="0">
            <a:spAutoFit/>
          </a:bodyPr>
          <a:lstStyle/>
          <a:p>
            <a:pPr algn="ctr"/>
            <a:r>
              <a:rPr lang="en-US">
                <a:solidFill>
                  <a:schemeClr val="accent1"/>
                </a:solidFill>
                <a:latin typeface="+mj-lt"/>
              </a:rPr>
              <a:t>Key Project Progress Updates </a:t>
            </a:r>
            <a:r>
              <a:rPr lang="en-US" b="1">
                <a:solidFill>
                  <a:srgbClr val="002060"/>
                </a:solidFill>
                <a:latin typeface="+mj-lt"/>
              </a:rPr>
              <a:t>|</a:t>
            </a:r>
            <a:r>
              <a:rPr lang="en-US">
                <a:solidFill>
                  <a:schemeClr val="accent1"/>
                </a:solidFill>
                <a:latin typeface="+mj-lt"/>
              </a:rPr>
              <a:t> Select Performance Measurement &amp; Data</a:t>
            </a: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0</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9</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13122" y="0"/>
            <a:ext cx="5052002" cy="26937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Affordable Housing Pipeline </a:t>
            </a:r>
            <a:r>
              <a:rPr lang="en-US" sz="2800" b="1">
                <a:solidFill>
                  <a:schemeClr val="bg1"/>
                </a:solidFill>
                <a:latin typeface="Arial" panose="020B0604020202020204" pitchFamily="34" charset="0"/>
                <a:cs typeface="Arial" panose="020B0604020202020204" pitchFamily="34" charset="0"/>
              </a:rPr>
              <a:t>Breakdown of Units by Type</a:t>
            </a:r>
            <a:endParaRPr lang="en-US" sz="9600" b="1">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66DC619-8849-E149-ADCF-9AFC0D42AA50}"/>
              </a:ext>
            </a:extLst>
          </p:cNvPr>
          <p:cNvPicPr>
            <a:picLocks noChangeAspect="1"/>
          </p:cNvPicPr>
          <p:nvPr/>
        </p:nvPicPr>
        <p:blipFill>
          <a:blip r:embed="rId2"/>
          <a:stretch>
            <a:fillRect/>
          </a:stretch>
        </p:blipFill>
        <p:spPr>
          <a:xfrm>
            <a:off x="4368139" y="1697660"/>
            <a:ext cx="3791413" cy="5093132"/>
          </a:xfrm>
          <a:prstGeom prst="rect">
            <a:avLst/>
          </a:prstGeom>
        </p:spPr>
      </p:pic>
      <p:pic>
        <p:nvPicPr>
          <p:cNvPr id="9" name="Picture 8">
            <a:extLst>
              <a:ext uri="{FF2B5EF4-FFF2-40B4-BE49-F238E27FC236}">
                <a16:creationId xmlns:a16="http://schemas.microsoft.com/office/drawing/2014/main" id="{C5C56C95-F552-DA48-A74D-CCD13CE577DE}"/>
              </a:ext>
            </a:extLst>
          </p:cNvPr>
          <p:cNvPicPr>
            <a:picLocks noChangeAspect="1"/>
          </p:cNvPicPr>
          <p:nvPr/>
        </p:nvPicPr>
        <p:blipFill>
          <a:blip r:embed="rId3"/>
          <a:stretch>
            <a:fillRect/>
          </a:stretch>
        </p:blipFill>
        <p:spPr>
          <a:xfrm>
            <a:off x="8748295" y="1631404"/>
            <a:ext cx="3157613" cy="5090071"/>
          </a:xfrm>
          <a:prstGeom prst="rect">
            <a:avLst/>
          </a:prstGeom>
        </p:spPr>
      </p:pic>
      <p:pic>
        <p:nvPicPr>
          <p:cNvPr id="10" name="Picture 9">
            <a:extLst>
              <a:ext uri="{FF2B5EF4-FFF2-40B4-BE49-F238E27FC236}">
                <a16:creationId xmlns:a16="http://schemas.microsoft.com/office/drawing/2014/main" id="{781EA023-7A50-A14B-B8BA-586F4C6C1E9F}"/>
              </a:ext>
            </a:extLst>
          </p:cNvPr>
          <p:cNvPicPr>
            <a:picLocks noChangeAspect="1"/>
          </p:cNvPicPr>
          <p:nvPr/>
        </p:nvPicPr>
        <p:blipFill>
          <a:blip r:embed="rId4"/>
          <a:stretch>
            <a:fillRect/>
          </a:stretch>
        </p:blipFill>
        <p:spPr>
          <a:xfrm>
            <a:off x="-665" y="1697660"/>
            <a:ext cx="3917757" cy="5159660"/>
          </a:xfrm>
          <a:prstGeom prst="rect">
            <a:avLst/>
          </a:prstGeom>
        </p:spPr>
      </p:pic>
      <p:sp>
        <p:nvSpPr>
          <p:cNvPr id="2" name="Rectangle 1">
            <a:extLst>
              <a:ext uri="{FF2B5EF4-FFF2-40B4-BE49-F238E27FC236}">
                <a16:creationId xmlns:a16="http://schemas.microsoft.com/office/drawing/2014/main" id="{D1D6AB09-83DF-4D17-BC2E-831A454C8F4B}"/>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JESSE</a:t>
            </a:r>
            <a:endParaRPr lang="en-US"/>
          </a:p>
        </p:txBody>
      </p:sp>
    </p:spTree>
    <p:extLst>
      <p:ext uri="{BB962C8B-B14F-4D97-AF65-F5344CB8AC3E}">
        <p14:creationId xmlns:p14="http://schemas.microsoft.com/office/powerpoint/2010/main" val="192687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13122" y="0"/>
            <a:ext cx="5052002" cy="2693773"/>
          </a:xfrm>
          <a:prstGeom prst="rect">
            <a:avLst/>
          </a:prstGeom>
          <a:noFill/>
        </p:spPr>
        <p:txBody>
          <a:bodyPr wrap="square" rtlCol="0" anchor="t">
            <a:noAutofit/>
          </a:bodyPr>
          <a:lstStyle/>
          <a:p>
            <a:r>
              <a:rPr lang="en-US" sz="5400" b="1">
                <a:solidFill>
                  <a:schemeClr val="bg1"/>
                </a:solidFill>
                <a:latin typeface="Arial" panose="020B0604020202020204" pitchFamily="34" charset="0"/>
                <a:cs typeface="Arial" panose="020B0604020202020204" pitchFamily="34" charset="0"/>
              </a:rPr>
              <a:t>BSK</a:t>
            </a:r>
          </a:p>
          <a:p>
            <a:r>
              <a:rPr lang="en-US" sz="2800" b="1">
                <a:solidFill>
                  <a:schemeClr val="accent1"/>
                </a:solidFill>
                <a:latin typeface="Arial" panose="020B0604020202020204" pitchFamily="34" charset="0"/>
                <a:cs typeface="Arial" panose="020B0604020202020204" pitchFamily="34" charset="0"/>
              </a:rPr>
              <a:t>Best Starts for Kids</a:t>
            </a:r>
            <a:endParaRPr lang="en-US" sz="9600" b="1">
              <a:solidFill>
                <a:schemeClr val="bg1"/>
              </a:solidFill>
              <a:latin typeface="Arial" panose="020B0604020202020204" pitchFamily="34" charset="0"/>
              <a:cs typeface="Arial" panose="020B0604020202020204" pitchFamily="34" charset="0"/>
            </a:endParaRPr>
          </a:p>
        </p:txBody>
      </p:sp>
      <p:pic>
        <p:nvPicPr>
          <p:cNvPr id="11" name="Picture 12" descr="BSK Renewal.png">
            <a:extLst>
              <a:ext uri="{FF2B5EF4-FFF2-40B4-BE49-F238E27FC236}">
                <a16:creationId xmlns:a16="http://schemas.microsoft.com/office/drawing/2014/main" id="{F9FDFF5A-F015-7548-A98B-38BFFCE626F9}"/>
              </a:ext>
            </a:extLst>
          </p:cNvPr>
          <p:cNvPicPr>
            <a:picLocks noChangeAspect="1"/>
          </p:cNvPicPr>
          <p:nvPr/>
        </p:nvPicPr>
        <p:blipFill>
          <a:blip r:embed="rId3"/>
          <a:stretch>
            <a:fillRect/>
          </a:stretch>
        </p:blipFill>
        <p:spPr>
          <a:xfrm>
            <a:off x="5456462" y="1636853"/>
            <a:ext cx="6435959" cy="5158764"/>
          </a:xfrm>
          <a:prstGeom prst="rect">
            <a:avLst/>
          </a:prstGeom>
        </p:spPr>
      </p:pic>
      <p:sp>
        <p:nvSpPr>
          <p:cNvPr id="12" name="TextBox 11">
            <a:extLst>
              <a:ext uri="{FF2B5EF4-FFF2-40B4-BE49-F238E27FC236}">
                <a16:creationId xmlns:a16="http://schemas.microsoft.com/office/drawing/2014/main" id="{9EA24AC8-4AAB-BF41-92C7-61D785D8F31D}"/>
              </a:ext>
            </a:extLst>
          </p:cNvPr>
          <p:cNvSpPr txBox="1"/>
          <p:nvPr/>
        </p:nvSpPr>
        <p:spPr>
          <a:xfrm>
            <a:off x="121362" y="1275933"/>
            <a:ext cx="5052003" cy="5262979"/>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endParaRPr lang="en-US" sz="2800"/>
          </a:p>
          <a:p>
            <a:r>
              <a:rPr lang="en-US" sz="2800" b="1">
                <a:solidFill>
                  <a:srgbClr val="00B050"/>
                </a:solidFill>
              </a:rPr>
              <a:t>On Track</a:t>
            </a:r>
          </a:p>
          <a:p>
            <a:endParaRPr lang="en-US" sz="2800"/>
          </a:p>
          <a:p>
            <a:pPr marL="457200" indent="-457200">
              <a:buFont typeface="Arial" panose="020B0604020202020204" pitchFamily="34" charset="0"/>
              <a:buChar char="•"/>
            </a:pPr>
            <a:r>
              <a:rPr lang="en-US" sz="2800"/>
              <a:t>Ballot Measure Ordinance at Full Council this week</a:t>
            </a:r>
          </a:p>
          <a:p>
            <a:pPr marL="457200" indent="-457200">
              <a:buFont typeface="Arial" panose="020B0604020202020204" pitchFamily="34" charset="0"/>
              <a:buChar char="•"/>
            </a:pPr>
            <a:endParaRPr lang="en-US" sz="2800">
              <a:cs typeface="Calibri"/>
            </a:endParaRPr>
          </a:p>
          <a:p>
            <a:pPr marL="457200" indent="-457200">
              <a:buFont typeface="Arial" panose="020B0604020202020204" pitchFamily="34" charset="0"/>
              <a:buChar char="•"/>
            </a:pPr>
            <a:r>
              <a:rPr lang="en-US" sz="2800">
                <a:cs typeface="Calibri"/>
              </a:rPr>
              <a:t>Implementation Plan Due to Executive in June</a:t>
            </a:r>
          </a:p>
          <a:p>
            <a:pPr marL="457200" indent="-457200">
              <a:buFont typeface="Arial" panose="020B0604020202020204" pitchFamily="34" charset="0"/>
              <a:buChar char="•"/>
            </a:pPr>
            <a:endParaRPr lang="en-US" sz="2800">
              <a:cs typeface="Calibri"/>
            </a:endParaRPr>
          </a:p>
          <a:p>
            <a:pPr marL="457200" indent="-457200">
              <a:buFont typeface="Arial" panose="020B0604020202020204" pitchFamily="34" charset="0"/>
              <a:buChar char="•"/>
            </a:pPr>
            <a:r>
              <a:rPr lang="en-US" sz="2800">
                <a:cs typeface="Calibri"/>
              </a:rPr>
              <a:t>Governance Update Report Due to Executive in September</a:t>
            </a:r>
            <a:endParaRPr lang="en-US" sz="2400">
              <a:cs typeface="Calibri"/>
            </a:endParaRPr>
          </a:p>
        </p:txBody>
      </p:sp>
      <p:sp>
        <p:nvSpPr>
          <p:cNvPr id="7" name="Rectangle 6">
            <a:extLst>
              <a:ext uri="{FF2B5EF4-FFF2-40B4-BE49-F238E27FC236}">
                <a16:creationId xmlns:a16="http://schemas.microsoft.com/office/drawing/2014/main" id="{1C61A25A-6B96-4EE1-877F-AB6B677402FE}"/>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73019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1" y="1974728"/>
            <a:ext cx="12192000" cy="1890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4312508" y="3942491"/>
            <a:ext cx="7879492" cy="2585323"/>
          </a:xfrm>
          <a:prstGeom prst="rect">
            <a:avLst/>
          </a:prstGeom>
          <a:noFill/>
        </p:spPr>
        <p:txBody>
          <a:bodyPr wrap="square" rtlCol="0">
            <a:spAutoFit/>
          </a:bodyPr>
          <a:lstStyle/>
          <a:p>
            <a:r>
              <a:rPr lang="en-US" b="1">
                <a:solidFill>
                  <a:srgbClr val="002060"/>
                </a:solidFill>
                <a:latin typeface="Arial" panose="020B0604020202020204" pitchFamily="34" charset="0"/>
                <a:cs typeface="Arial" panose="020B0604020202020204" pitchFamily="34" charset="0"/>
              </a:rPr>
              <a:t>Selected Performance Measures</a:t>
            </a:r>
          </a:p>
          <a:p>
            <a:pPr marL="285750" indent="-285750">
              <a:buFont typeface="Arial" panose="020B0604020202020204" pitchFamily="34" charset="0"/>
              <a:buChar char="•"/>
            </a:pPr>
            <a:r>
              <a:rPr lang="en-US">
                <a:solidFill>
                  <a:schemeClr val="accent1"/>
                </a:solidFill>
                <a:latin typeface="+mj-lt"/>
              </a:rPr>
              <a:t>Tenant &amp; Landlord Interest</a:t>
            </a:r>
          </a:p>
          <a:p>
            <a:pPr marL="285750" indent="-285750">
              <a:buFont typeface="Arial" panose="020B0604020202020204" pitchFamily="34" charset="0"/>
              <a:buChar char="•"/>
            </a:pPr>
            <a:r>
              <a:rPr lang="en-US">
                <a:solidFill>
                  <a:schemeClr val="accent1"/>
                </a:solidFill>
                <a:latin typeface="+mj-lt"/>
              </a:rPr>
              <a:t>Tenants &amp; Landlords Selected</a:t>
            </a:r>
          </a:p>
          <a:p>
            <a:pPr marL="285750" indent="-285750">
              <a:buFont typeface="Arial" panose="020B0604020202020204" pitchFamily="34" charset="0"/>
              <a:buChar char="•"/>
            </a:pPr>
            <a:r>
              <a:rPr lang="en-US">
                <a:solidFill>
                  <a:schemeClr val="accent1"/>
                </a:solidFill>
                <a:latin typeface="+mj-lt"/>
              </a:rPr>
              <a:t>Tenants &amp; Landlords Receiving Assistance</a:t>
            </a:r>
          </a:p>
          <a:p>
            <a:pPr marL="285750" indent="-285750">
              <a:buFont typeface="Arial" panose="020B0604020202020204" pitchFamily="34" charset="0"/>
              <a:buChar char="•"/>
            </a:pPr>
            <a:r>
              <a:rPr lang="en-US">
                <a:solidFill>
                  <a:schemeClr val="accent1"/>
                </a:solidFill>
                <a:latin typeface="+mj-lt"/>
              </a:rPr>
              <a:t>Total Assistance Provided</a:t>
            </a:r>
          </a:p>
          <a:p>
            <a:pPr marL="285750" indent="-285750">
              <a:buFont typeface="Arial" panose="020B0604020202020204" pitchFamily="34" charset="0"/>
              <a:buChar char="•"/>
            </a:pPr>
            <a:r>
              <a:rPr lang="en-US">
                <a:solidFill>
                  <a:schemeClr val="accent1"/>
                </a:solidFill>
                <a:latin typeface="+mj-lt"/>
              </a:rPr>
              <a:t>Time from Engagement to Assistance</a:t>
            </a:r>
          </a:p>
          <a:p>
            <a:pPr marL="285750" indent="-285750">
              <a:buFont typeface="Arial" panose="020B0604020202020204" pitchFamily="34" charset="0"/>
              <a:buChar char="•"/>
            </a:pPr>
            <a:r>
              <a:rPr lang="en-US">
                <a:solidFill>
                  <a:schemeClr val="accent1"/>
                </a:solidFill>
                <a:latin typeface="+mj-lt"/>
              </a:rPr>
              <a:t>% Selected Households Receiving Assistance</a:t>
            </a:r>
          </a:p>
          <a:p>
            <a:pPr marL="285750" indent="-285750">
              <a:buFont typeface="Arial" panose="020B0604020202020204" pitchFamily="34" charset="0"/>
              <a:buChar char="•"/>
            </a:pPr>
            <a:r>
              <a:rPr lang="en-US">
                <a:solidFill>
                  <a:schemeClr val="accent1"/>
                </a:solidFill>
                <a:latin typeface="+mj-lt"/>
              </a:rPr>
              <a:t>Average Amount of Assistance per Household</a:t>
            </a:r>
          </a:p>
          <a:p>
            <a:pPr marL="285750" indent="-285750">
              <a:buFont typeface="Arial" panose="020B0604020202020204" pitchFamily="34" charset="0"/>
              <a:buChar char="•"/>
            </a:pPr>
            <a:endParaRPr lang="en-US">
              <a:solidFill>
                <a:schemeClr val="accent1"/>
              </a:solidFill>
              <a:latin typeface="+mj-lt"/>
            </a:endParaRP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444843" y="1974728"/>
            <a:ext cx="3422822" cy="1815882"/>
          </a:xfrm>
          <a:prstGeom prst="rect">
            <a:avLst/>
          </a:prstGeom>
          <a:noFill/>
        </p:spPr>
        <p:txBody>
          <a:bodyPr wrap="square" rtlCol="0">
            <a:spAutoFit/>
          </a:bodyPr>
          <a:lstStyle/>
          <a:p>
            <a:pPr algn="ctr"/>
            <a:r>
              <a:rPr lang="en-US" sz="4000" b="1">
                <a:solidFill>
                  <a:schemeClr val="bg1"/>
                </a:solidFill>
                <a:latin typeface="Arial" panose="020B0604020202020204" pitchFamily="34" charset="0"/>
                <a:cs typeface="Arial" panose="020B0604020202020204" pitchFamily="34" charset="0"/>
              </a:rPr>
              <a:t>EPRAP</a:t>
            </a:r>
          </a:p>
          <a:p>
            <a:pPr algn="ctr"/>
            <a:r>
              <a:rPr lang="en-US" sz="2400" b="1">
                <a:solidFill>
                  <a:schemeClr val="accent1"/>
                </a:solidFill>
                <a:latin typeface="Arial" panose="020B0604020202020204" pitchFamily="34" charset="0"/>
                <a:cs typeface="Arial" panose="020B0604020202020204" pitchFamily="34" charset="0"/>
              </a:rPr>
              <a:t>Eviction Prevention &amp; Rent Assistance Program</a:t>
            </a:r>
            <a:endParaRPr lang="en-US" sz="24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F9BF2B0-AE50-8646-8ED4-FF040CF43155}"/>
              </a:ext>
            </a:extLst>
          </p:cNvPr>
          <p:cNvSpPr txBox="1"/>
          <p:nvPr/>
        </p:nvSpPr>
        <p:spPr>
          <a:xfrm>
            <a:off x="4312508" y="2088292"/>
            <a:ext cx="7735330" cy="1631216"/>
          </a:xfrm>
          <a:prstGeom prst="rect">
            <a:avLst/>
          </a:prstGeom>
          <a:noFill/>
        </p:spPr>
        <p:txBody>
          <a:bodyPr wrap="square" rtlCol="0">
            <a:spAutoFit/>
          </a:bodyPr>
          <a:lstStyle/>
          <a:p>
            <a:r>
              <a:rPr lang="en-US" sz="2000">
                <a:solidFill>
                  <a:schemeClr val="bg1"/>
                </a:solidFill>
              </a:rPr>
              <a:t>As part of the emergency response to COVID-19, DCHS began administering a rental assistance and eviction prevention program in 2020.  The program has used federal, state, and local funds.  DCHS recently launched EPRAP 2.0, complete with a new enterprise data system being used by 30+ partner agencies.</a:t>
            </a:r>
          </a:p>
        </p:txBody>
      </p:sp>
      <p:sp>
        <p:nvSpPr>
          <p:cNvPr id="2" name="Rectangle 1">
            <a:extLst>
              <a:ext uri="{FF2B5EF4-FFF2-40B4-BE49-F238E27FC236}">
                <a16:creationId xmlns:a16="http://schemas.microsoft.com/office/drawing/2014/main" id="{13EE270E-86F0-47EC-A788-EE5FFF969916}"/>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293389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0"/>
            <a:ext cx="3595816" cy="1841573"/>
          </a:xfrm>
          <a:prstGeom prst="rect">
            <a:avLst/>
          </a:prstGeom>
          <a:noFill/>
        </p:spPr>
        <p:txBody>
          <a:bodyPr wrap="square" rtlCol="0" anchor="t">
            <a:noAutofit/>
          </a:bodyPr>
          <a:lstStyle/>
          <a:p>
            <a:r>
              <a:rPr lang="en-US" sz="3600" b="1">
                <a:solidFill>
                  <a:schemeClr val="accent1"/>
                </a:solidFill>
                <a:latin typeface="Arial" panose="020B0604020202020204" pitchFamily="34" charset="0"/>
                <a:cs typeface="Arial" panose="020B0604020202020204" pitchFamily="34" charset="0"/>
              </a:rPr>
              <a:t>EPRAP </a:t>
            </a:r>
          </a:p>
          <a:p>
            <a:r>
              <a:rPr lang="en-US" sz="2800" b="1">
                <a:solidFill>
                  <a:schemeClr val="bg1"/>
                </a:solidFill>
                <a:latin typeface="Arial" panose="020B0604020202020204" pitchFamily="34" charset="0"/>
                <a:cs typeface="Arial" panose="020B0604020202020204" pitchFamily="34" charset="0"/>
              </a:rPr>
              <a:t>Tenant/Landlord Interest</a:t>
            </a:r>
            <a:endParaRPr lang="en-US" sz="9600" b="1">
              <a:solidFill>
                <a:schemeClr val="bg1"/>
              </a:solidFill>
              <a:latin typeface="Arial" panose="020B0604020202020204" pitchFamily="34" charset="0"/>
              <a:cs typeface="Arial" panose="020B0604020202020204" pitchFamily="34" charset="0"/>
            </a:endParaRPr>
          </a:p>
        </p:txBody>
      </p:sp>
      <p:graphicFrame>
        <p:nvGraphicFramePr>
          <p:cNvPr id="12" name="Table 5">
            <a:extLst>
              <a:ext uri="{FF2B5EF4-FFF2-40B4-BE49-F238E27FC236}">
                <a16:creationId xmlns:a16="http://schemas.microsoft.com/office/drawing/2014/main" id="{282BBB55-3BA7-544C-9CBD-6E44926BD5C5}"/>
              </a:ext>
            </a:extLst>
          </p:cNvPr>
          <p:cNvGraphicFramePr>
            <a:graphicFrameLocks/>
          </p:cNvGraphicFramePr>
          <p:nvPr>
            <p:extLst>
              <p:ext uri="{D42A27DB-BD31-4B8C-83A1-F6EECF244321}">
                <p14:modId xmlns:p14="http://schemas.microsoft.com/office/powerpoint/2010/main" val="3903356904"/>
              </p:ext>
            </p:extLst>
          </p:nvPr>
        </p:nvGraphicFramePr>
        <p:xfrm>
          <a:off x="256319" y="1713292"/>
          <a:ext cx="11606166" cy="4444410"/>
        </p:xfrm>
        <a:graphic>
          <a:graphicData uri="http://schemas.openxmlformats.org/drawingml/2006/table">
            <a:tbl>
              <a:tblPr firstRow="1" bandRow="1">
                <a:tableStyleId>{2D5ABB26-0587-4C30-8999-92F81FD0307C}</a:tableStyleId>
              </a:tblPr>
              <a:tblGrid>
                <a:gridCol w="3868722">
                  <a:extLst>
                    <a:ext uri="{9D8B030D-6E8A-4147-A177-3AD203B41FA5}">
                      <a16:colId xmlns:a16="http://schemas.microsoft.com/office/drawing/2014/main" val="1005246991"/>
                    </a:ext>
                  </a:extLst>
                </a:gridCol>
                <a:gridCol w="3868722">
                  <a:extLst>
                    <a:ext uri="{9D8B030D-6E8A-4147-A177-3AD203B41FA5}">
                      <a16:colId xmlns:a16="http://schemas.microsoft.com/office/drawing/2014/main" val="2995066115"/>
                    </a:ext>
                  </a:extLst>
                </a:gridCol>
                <a:gridCol w="3868722">
                  <a:extLst>
                    <a:ext uri="{9D8B030D-6E8A-4147-A177-3AD203B41FA5}">
                      <a16:colId xmlns:a16="http://schemas.microsoft.com/office/drawing/2014/main" val="596241102"/>
                    </a:ext>
                  </a:extLst>
                </a:gridCol>
              </a:tblGrid>
              <a:tr h="1481470">
                <a:tc>
                  <a:txBody>
                    <a:bodyPr/>
                    <a:lstStyle/>
                    <a:p>
                      <a:pPr algn="r"/>
                      <a:r>
                        <a:rPr lang="en-US" sz="1800"/>
                        <a:t>Tenant Fund</a:t>
                      </a:r>
                    </a:p>
                  </a:txBody>
                  <a:tcPr anchor="ctr"/>
                </a:tc>
                <a:tc>
                  <a:txBody>
                    <a:bodyPr/>
                    <a:lstStyle/>
                    <a:p>
                      <a:r>
                        <a:rPr lang="en-US" sz="2800" b="1"/>
                        <a:t>16,409</a:t>
                      </a:r>
                    </a:p>
                    <a:p>
                      <a:r>
                        <a:rPr lang="en-US" sz="1400" b="1"/>
                        <a:t>households submitted an interest form</a:t>
                      </a:r>
                    </a:p>
                  </a:txBody>
                  <a:tcPr anchor="ctr"/>
                </a:tc>
                <a:tc>
                  <a:txBody>
                    <a:bodyPr/>
                    <a:lstStyle/>
                    <a:p>
                      <a:r>
                        <a:rPr lang="en-US" sz="2800" b="1"/>
                        <a:t>12,148</a:t>
                      </a:r>
                    </a:p>
                    <a:p>
                      <a:r>
                        <a:rPr lang="en-US" sz="1400" b="1"/>
                        <a:t>households were eligible in the lottery</a:t>
                      </a:r>
                    </a:p>
                  </a:txBody>
                  <a:tcPr anchor="ctr"/>
                </a:tc>
                <a:extLst>
                  <a:ext uri="{0D108BD9-81ED-4DB2-BD59-A6C34878D82A}">
                    <a16:rowId xmlns:a16="http://schemas.microsoft.com/office/drawing/2014/main" val="980739731"/>
                  </a:ext>
                </a:extLst>
              </a:tr>
              <a:tr h="1481470">
                <a:tc>
                  <a:txBody>
                    <a:bodyPr/>
                    <a:lstStyle/>
                    <a:p>
                      <a:pPr algn="r"/>
                      <a:r>
                        <a:rPr lang="en-US" sz="1800"/>
                        <a:t>Small Landlord Fund</a:t>
                      </a:r>
                    </a:p>
                  </a:txBody>
                  <a:tcPr anchor="ctr"/>
                </a:tc>
                <a:tc>
                  <a:txBody>
                    <a:bodyPr/>
                    <a:lstStyle/>
                    <a:p>
                      <a:r>
                        <a:rPr lang="en-US" sz="2800" b="1"/>
                        <a:t>416</a:t>
                      </a:r>
                    </a:p>
                    <a:p>
                      <a:r>
                        <a:rPr lang="en-US" sz="1400" b="1"/>
                        <a:t>landlords submitted an interest form</a:t>
                      </a:r>
                    </a:p>
                  </a:txBody>
                  <a:tcPr anchor="ctr"/>
                </a:tc>
                <a:tc>
                  <a:txBody>
                    <a:bodyPr/>
                    <a:lstStyle/>
                    <a:p>
                      <a:r>
                        <a:rPr lang="en-US" sz="2800" b="1"/>
                        <a:t>1,004</a:t>
                      </a:r>
                    </a:p>
                    <a:p>
                      <a:r>
                        <a:rPr lang="en-US" sz="1400" b="1"/>
                        <a:t>households represented by these landlords</a:t>
                      </a:r>
                    </a:p>
                  </a:txBody>
                  <a:tcPr anchor="ctr"/>
                </a:tc>
                <a:extLst>
                  <a:ext uri="{0D108BD9-81ED-4DB2-BD59-A6C34878D82A}">
                    <a16:rowId xmlns:a16="http://schemas.microsoft.com/office/drawing/2014/main" val="2082132762"/>
                  </a:ext>
                </a:extLst>
              </a:tr>
              <a:tr h="1481470">
                <a:tc>
                  <a:txBody>
                    <a:bodyPr/>
                    <a:lstStyle/>
                    <a:p>
                      <a:pPr algn="r"/>
                      <a:r>
                        <a:rPr lang="en-US" sz="1800"/>
                        <a:t>Large Landlord Fund</a:t>
                      </a:r>
                    </a:p>
                  </a:txBody>
                  <a:tcPr anchor="ctr"/>
                </a:tc>
                <a:tc>
                  <a:txBody>
                    <a:bodyPr/>
                    <a:lstStyle/>
                    <a:p>
                      <a:r>
                        <a:rPr lang="en-US" sz="2800" b="1"/>
                        <a:t>368</a:t>
                      </a:r>
                    </a:p>
                    <a:p>
                      <a:r>
                        <a:rPr lang="en-US" sz="1400" b="1"/>
                        <a:t>landlords submitted an interest form</a:t>
                      </a:r>
                    </a:p>
                  </a:txBody>
                  <a:tcPr anchor="ctr"/>
                </a:tc>
                <a:tc>
                  <a:txBody>
                    <a:bodyPr/>
                    <a:lstStyle/>
                    <a:p>
                      <a:r>
                        <a:rPr lang="en-US" sz="2800" b="1"/>
                        <a:t>12,409</a:t>
                      </a:r>
                    </a:p>
                    <a:p>
                      <a:r>
                        <a:rPr lang="en-US" sz="1400" b="1"/>
                        <a:t>households represented by these landlords</a:t>
                      </a:r>
                    </a:p>
                  </a:txBody>
                  <a:tcPr anchor="ctr"/>
                </a:tc>
                <a:extLst>
                  <a:ext uri="{0D108BD9-81ED-4DB2-BD59-A6C34878D82A}">
                    <a16:rowId xmlns:a16="http://schemas.microsoft.com/office/drawing/2014/main" val="3794260268"/>
                  </a:ext>
                </a:extLst>
              </a:tr>
            </a:tbl>
          </a:graphicData>
        </a:graphic>
      </p:graphicFrame>
      <p:sp>
        <p:nvSpPr>
          <p:cNvPr id="13" name="TextBox 12">
            <a:extLst>
              <a:ext uri="{FF2B5EF4-FFF2-40B4-BE49-F238E27FC236}">
                <a16:creationId xmlns:a16="http://schemas.microsoft.com/office/drawing/2014/main" id="{9A7CCAD5-8BDF-B64F-B95D-10EBEAA52686}"/>
              </a:ext>
            </a:extLst>
          </p:cNvPr>
          <p:cNvSpPr txBox="1"/>
          <p:nvPr/>
        </p:nvSpPr>
        <p:spPr>
          <a:xfrm>
            <a:off x="74139" y="6285701"/>
            <a:ext cx="11147298" cy="307777"/>
          </a:xfrm>
          <a:prstGeom prst="rect">
            <a:avLst/>
          </a:prstGeom>
          <a:noFill/>
        </p:spPr>
        <p:txBody>
          <a:bodyPr wrap="square" lIns="91440" tIns="45720" rIns="91440" bIns="45720" rtlCol="0" anchor="t">
            <a:spAutoFit/>
          </a:bodyPr>
          <a:lstStyle/>
          <a:p>
            <a:pPr algn="ctr"/>
            <a:r>
              <a:rPr lang="en-US" sz="1400" i="1"/>
              <a:t>*Data represent unique households</a:t>
            </a:r>
          </a:p>
        </p:txBody>
      </p:sp>
      <p:sp>
        <p:nvSpPr>
          <p:cNvPr id="2" name="Rectangle 1">
            <a:extLst>
              <a:ext uri="{FF2B5EF4-FFF2-40B4-BE49-F238E27FC236}">
                <a16:creationId xmlns:a16="http://schemas.microsoft.com/office/drawing/2014/main" id="{E5EFDFD4-813E-45C0-8772-9C588C431F49}"/>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237342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13</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0"/>
            <a:ext cx="3595816" cy="1841573"/>
          </a:xfrm>
          <a:prstGeom prst="rect">
            <a:avLst/>
          </a:prstGeom>
          <a:noFill/>
        </p:spPr>
        <p:txBody>
          <a:bodyPr wrap="square" rtlCol="0" anchor="t">
            <a:noAutofit/>
          </a:bodyPr>
          <a:lstStyle/>
          <a:p>
            <a:r>
              <a:rPr lang="en-US" sz="3600" b="1">
                <a:solidFill>
                  <a:schemeClr val="accent1"/>
                </a:solidFill>
                <a:latin typeface="Arial" panose="020B0604020202020204" pitchFamily="34" charset="0"/>
                <a:cs typeface="Arial" panose="020B0604020202020204" pitchFamily="34" charset="0"/>
              </a:rPr>
              <a:t>EPRAP </a:t>
            </a:r>
          </a:p>
          <a:p>
            <a:r>
              <a:rPr lang="en-US" sz="2800" b="1">
                <a:solidFill>
                  <a:schemeClr val="bg1"/>
                </a:solidFill>
                <a:latin typeface="Arial" panose="020B0604020202020204" pitchFamily="34" charset="0"/>
                <a:cs typeface="Arial" panose="020B0604020202020204" pitchFamily="34" charset="0"/>
              </a:rPr>
              <a:t>Tenants/Landlords Selected</a:t>
            </a:r>
            <a:endParaRPr lang="en-US" sz="9600" b="1">
              <a:solidFill>
                <a:schemeClr val="bg1"/>
              </a:solidFill>
              <a:latin typeface="Arial" panose="020B0604020202020204" pitchFamily="34" charset="0"/>
              <a:cs typeface="Arial" panose="020B0604020202020204" pitchFamily="34" charset="0"/>
            </a:endParaRPr>
          </a:p>
        </p:txBody>
      </p:sp>
      <p:graphicFrame>
        <p:nvGraphicFramePr>
          <p:cNvPr id="10" name="Table 5">
            <a:extLst>
              <a:ext uri="{FF2B5EF4-FFF2-40B4-BE49-F238E27FC236}">
                <a16:creationId xmlns:a16="http://schemas.microsoft.com/office/drawing/2014/main" id="{F27F421F-425E-D243-83FE-820869D41A5A}"/>
              </a:ext>
            </a:extLst>
          </p:cNvPr>
          <p:cNvGraphicFramePr>
            <a:graphicFrameLocks/>
          </p:cNvGraphicFramePr>
          <p:nvPr>
            <p:extLst>
              <p:ext uri="{D42A27DB-BD31-4B8C-83A1-F6EECF244321}">
                <p14:modId xmlns:p14="http://schemas.microsoft.com/office/powerpoint/2010/main" val="2818063589"/>
              </p:ext>
            </p:extLst>
          </p:nvPr>
        </p:nvGraphicFramePr>
        <p:xfrm>
          <a:off x="1510549" y="2528696"/>
          <a:ext cx="8824911" cy="2621280"/>
        </p:xfrm>
        <a:graphic>
          <a:graphicData uri="http://schemas.openxmlformats.org/drawingml/2006/table">
            <a:tbl>
              <a:tblPr firstRow="1" bandRow="1">
                <a:tableStyleId>{2D5ABB26-0587-4C30-8999-92F81FD0307C}</a:tableStyleId>
              </a:tblPr>
              <a:tblGrid>
                <a:gridCol w="2941637">
                  <a:extLst>
                    <a:ext uri="{9D8B030D-6E8A-4147-A177-3AD203B41FA5}">
                      <a16:colId xmlns:a16="http://schemas.microsoft.com/office/drawing/2014/main" val="1005246991"/>
                    </a:ext>
                  </a:extLst>
                </a:gridCol>
                <a:gridCol w="2941637">
                  <a:extLst>
                    <a:ext uri="{9D8B030D-6E8A-4147-A177-3AD203B41FA5}">
                      <a16:colId xmlns:a16="http://schemas.microsoft.com/office/drawing/2014/main" val="2995066115"/>
                    </a:ext>
                  </a:extLst>
                </a:gridCol>
                <a:gridCol w="2941637">
                  <a:extLst>
                    <a:ext uri="{9D8B030D-6E8A-4147-A177-3AD203B41FA5}">
                      <a16:colId xmlns:a16="http://schemas.microsoft.com/office/drawing/2014/main" val="596241102"/>
                    </a:ext>
                  </a:extLst>
                </a:gridCol>
              </a:tblGrid>
              <a:tr h="370840">
                <a:tc>
                  <a:txBody>
                    <a:bodyPr/>
                    <a:lstStyle/>
                    <a:p>
                      <a:pPr algn="r"/>
                      <a:r>
                        <a:rPr lang="en-US" sz="1800"/>
                        <a:t>Tenant Fund</a:t>
                      </a:r>
                    </a:p>
                  </a:txBody>
                  <a:tcPr anchor="ctr"/>
                </a:tc>
                <a:tc>
                  <a:txBody>
                    <a:bodyPr/>
                    <a:lstStyle/>
                    <a:p>
                      <a:r>
                        <a:rPr lang="en-US" sz="2800" b="1"/>
                        <a:t>5,166</a:t>
                      </a:r>
                    </a:p>
                    <a:p>
                      <a:r>
                        <a:rPr lang="en-US" sz="1400" b="1"/>
                        <a:t>households selected in the lottery</a:t>
                      </a:r>
                    </a:p>
                  </a:txBody>
                  <a:tcPr anchor="ctr"/>
                </a:tc>
                <a:tc>
                  <a:txBody>
                    <a:bodyPr/>
                    <a:lstStyle/>
                    <a:p>
                      <a:endParaRPr lang="en-US" sz="1400" b="1"/>
                    </a:p>
                  </a:txBody>
                  <a:tcPr anchor="ctr"/>
                </a:tc>
                <a:extLst>
                  <a:ext uri="{0D108BD9-81ED-4DB2-BD59-A6C34878D82A}">
                    <a16:rowId xmlns:a16="http://schemas.microsoft.com/office/drawing/2014/main" val="980739731"/>
                  </a:ext>
                </a:extLst>
              </a:tr>
              <a:tr h="370840">
                <a:tc>
                  <a:txBody>
                    <a:bodyPr/>
                    <a:lstStyle/>
                    <a:p>
                      <a:pPr algn="r"/>
                      <a:r>
                        <a:rPr lang="en-US" sz="1800"/>
                        <a:t>Small Landlord Fund</a:t>
                      </a:r>
                    </a:p>
                  </a:txBody>
                  <a:tcPr anchor="ctr"/>
                </a:tc>
                <a:tc>
                  <a:txBody>
                    <a:bodyPr/>
                    <a:lstStyle/>
                    <a:p>
                      <a:r>
                        <a:rPr lang="en-US" sz="2800" b="1"/>
                        <a:t>416</a:t>
                      </a:r>
                    </a:p>
                    <a:p>
                      <a:r>
                        <a:rPr lang="en-US" sz="1400" b="1"/>
                        <a:t>landlords assigned to a provider</a:t>
                      </a:r>
                    </a:p>
                  </a:txBody>
                  <a:tcPr anchor="ctr"/>
                </a:tc>
                <a:tc>
                  <a:txBody>
                    <a:bodyPr/>
                    <a:lstStyle/>
                    <a:p>
                      <a:r>
                        <a:rPr lang="en-US" sz="2800" b="1"/>
                        <a:t>1,004</a:t>
                      </a:r>
                    </a:p>
                    <a:p>
                      <a:r>
                        <a:rPr lang="en-US" sz="1400" b="1"/>
                        <a:t>households represented by these landlords</a:t>
                      </a:r>
                    </a:p>
                  </a:txBody>
                  <a:tcPr anchor="ctr"/>
                </a:tc>
                <a:extLst>
                  <a:ext uri="{0D108BD9-81ED-4DB2-BD59-A6C34878D82A}">
                    <a16:rowId xmlns:a16="http://schemas.microsoft.com/office/drawing/2014/main" val="2082132762"/>
                  </a:ext>
                </a:extLst>
              </a:tr>
              <a:tr h="370840">
                <a:tc>
                  <a:txBody>
                    <a:bodyPr/>
                    <a:lstStyle/>
                    <a:p>
                      <a:pPr algn="r"/>
                      <a:r>
                        <a:rPr lang="en-US" sz="1800"/>
                        <a:t>Large Landlord Fund</a:t>
                      </a:r>
                    </a:p>
                  </a:txBody>
                  <a:tcPr anchor="ctr"/>
                </a:tc>
                <a:tc>
                  <a:txBody>
                    <a:bodyPr/>
                    <a:lstStyle/>
                    <a:p>
                      <a:r>
                        <a:rPr lang="en-US" sz="2800" b="1"/>
                        <a:t>368</a:t>
                      </a:r>
                    </a:p>
                    <a:p>
                      <a:r>
                        <a:rPr lang="en-US" sz="1400" b="1"/>
                        <a:t>landlords assigned to a provider</a:t>
                      </a:r>
                    </a:p>
                  </a:txBody>
                  <a:tcPr anchor="ctr"/>
                </a:tc>
                <a:tc>
                  <a:txBody>
                    <a:bodyPr/>
                    <a:lstStyle/>
                    <a:p>
                      <a:r>
                        <a:rPr lang="en-US" sz="2800" b="1"/>
                        <a:t>6,425</a:t>
                      </a:r>
                    </a:p>
                    <a:p>
                      <a:r>
                        <a:rPr lang="en-US" sz="1400" b="1"/>
                        <a:t>households represented by these landlords</a:t>
                      </a:r>
                    </a:p>
                  </a:txBody>
                  <a:tcPr anchor="ctr"/>
                </a:tc>
                <a:extLst>
                  <a:ext uri="{0D108BD9-81ED-4DB2-BD59-A6C34878D82A}">
                    <a16:rowId xmlns:a16="http://schemas.microsoft.com/office/drawing/2014/main" val="3794260268"/>
                  </a:ext>
                </a:extLst>
              </a:tr>
            </a:tbl>
          </a:graphicData>
        </a:graphic>
      </p:graphicFrame>
      <p:sp>
        <p:nvSpPr>
          <p:cNvPr id="11" name="TextBox 10">
            <a:extLst>
              <a:ext uri="{FF2B5EF4-FFF2-40B4-BE49-F238E27FC236}">
                <a16:creationId xmlns:a16="http://schemas.microsoft.com/office/drawing/2014/main" id="{9C563B26-A7BC-4E48-B05B-EFC9EC380C0C}"/>
              </a:ext>
            </a:extLst>
          </p:cNvPr>
          <p:cNvSpPr txBox="1"/>
          <p:nvPr/>
        </p:nvSpPr>
        <p:spPr>
          <a:xfrm>
            <a:off x="694056" y="5842529"/>
            <a:ext cx="10457895" cy="307777"/>
          </a:xfrm>
          <a:prstGeom prst="rect">
            <a:avLst/>
          </a:prstGeom>
          <a:noFill/>
        </p:spPr>
        <p:txBody>
          <a:bodyPr wrap="square" lIns="91440" tIns="45720" rIns="91440" bIns="45720" rtlCol="0" anchor="t">
            <a:spAutoFit/>
          </a:bodyPr>
          <a:lstStyle/>
          <a:p>
            <a:pPr algn="ctr"/>
            <a:r>
              <a:rPr lang="en-US" sz="1400" i="1"/>
              <a:t>*Data represent unique households</a:t>
            </a:r>
          </a:p>
        </p:txBody>
      </p:sp>
      <p:sp>
        <p:nvSpPr>
          <p:cNvPr id="14" name="Rectangle 13">
            <a:extLst>
              <a:ext uri="{FF2B5EF4-FFF2-40B4-BE49-F238E27FC236}">
                <a16:creationId xmlns:a16="http://schemas.microsoft.com/office/drawing/2014/main" id="{92A98E8B-B31A-9E40-8FC4-F604B417C02A}"/>
              </a:ext>
            </a:extLst>
          </p:cNvPr>
          <p:cNvSpPr/>
          <p:nvPr/>
        </p:nvSpPr>
        <p:spPr>
          <a:xfrm>
            <a:off x="6709628" y="2113421"/>
            <a:ext cx="4583797" cy="304955"/>
          </a:xfrm>
          <a:prstGeom prst="rect">
            <a:avLst/>
          </a:prstGeom>
        </p:spPr>
        <p:txBody>
          <a:bodyPr wrap="square">
            <a:spAutoFit/>
          </a:bodyPr>
          <a:lstStyle/>
          <a:p>
            <a:pPr>
              <a:lnSpc>
                <a:spcPct val="107000"/>
              </a:lnSpc>
            </a:pPr>
            <a:r>
              <a:rPr lang="en-US" sz="1400" b="1">
                <a:solidFill>
                  <a:schemeClr val="tx2"/>
                </a:solidFill>
                <a:ea typeface="Calibri" panose="020F0502020204030204" pitchFamily="34" charset="0"/>
                <a:cs typeface="Calibri Light" panose="020F0302020204030204" pitchFamily="34" charset="0"/>
              </a:rPr>
              <a:t>Roughly 1/3 of eligible households.</a:t>
            </a:r>
            <a:endParaRPr lang="en-US" sz="1100">
              <a:solidFill>
                <a:schemeClr val="tx2"/>
              </a:solidFill>
              <a:effectLst/>
              <a:ea typeface="Calibri" panose="020F0502020204030204" pitchFamily="34" charset="0"/>
              <a:cs typeface="Arial" panose="020B0604020202020204" pitchFamily="34" charset="0"/>
            </a:endParaRPr>
          </a:p>
        </p:txBody>
      </p:sp>
      <p:cxnSp>
        <p:nvCxnSpPr>
          <p:cNvPr id="15" name="Connector: Curved 5">
            <a:extLst>
              <a:ext uri="{FF2B5EF4-FFF2-40B4-BE49-F238E27FC236}">
                <a16:creationId xmlns:a16="http://schemas.microsoft.com/office/drawing/2014/main" id="{122D0D54-47F1-9E42-AE1C-F56F321D3A2C}"/>
              </a:ext>
            </a:extLst>
          </p:cNvPr>
          <p:cNvCxnSpPr>
            <a:cxnSpLocks/>
          </p:cNvCxnSpPr>
          <p:nvPr/>
        </p:nvCxnSpPr>
        <p:spPr>
          <a:xfrm rot="10800000" flipV="1">
            <a:off x="5923005" y="2265899"/>
            <a:ext cx="786623" cy="426410"/>
          </a:xfrm>
          <a:prstGeom prst="curvedConnector3">
            <a:avLst>
              <a:gd name="adj1" fmla="val 100124"/>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BADE0EB-E401-4F09-9A3E-6121E4F93A7B}"/>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358703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14</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0"/>
            <a:ext cx="3896498" cy="1841573"/>
          </a:xfrm>
          <a:prstGeom prst="rect">
            <a:avLst/>
          </a:prstGeom>
          <a:noFill/>
        </p:spPr>
        <p:txBody>
          <a:bodyPr wrap="square" rtlCol="0" anchor="t">
            <a:noAutofit/>
          </a:bodyPr>
          <a:lstStyle/>
          <a:p>
            <a:r>
              <a:rPr lang="en-US" sz="3600" b="1">
                <a:solidFill>
                  <a:schemeClr val="accent1"/>
                </a:solidFill>
                <a:latin typeface="Arial" panose="020B0604020202020204" pitchFamily="34" charset="0"/>
                <a:cs typeface="Arial" panose="020B0604020202020204" pitchFamily="34" charset="0"/>
              </a:rPr>
              <a:t>EPRAP </a:t>
            </a:r>
          </a:p>
          <a:p>
            <a:r>
              <a:rPr lang="en-US" sz="2800" b="1">
                <a:solidFill>
                  <a:schemeClr val="bg1"/>
                </a:solidFill>
                <a:latin typeface="Arial" panose="020B0604020202020204" pitchFamily="34" charset="0"/>
                <a:cs typeface="Arial" panose="020B0604020202020204" pitchFamily="34" charset="0"/>
              </a:rPr>
              <a:t>Tenants/Landlords Receiving Assistance</a:t>
            </a:r>
            <a:endParaRPr lang="en-US" sz="9600" b="1">
              <a:solidFill>
                <a:schemeClr val="bg1"/>
              </a:solidFill>
              <a:latin typeface="Arial" panose="020B0604020202020204" pitchFamily="34" charset="0"/>
              <a:cs typeface="Arial" panose="020B0604020202020204" pitchFamily="34" charset="0"/>
            </a:endParaRPr>
          </a:p>
        </p:txBody>
      </p:sp>
      <p:graphicFrame>
        <p:nvGraphicFramePr>
          <p:cNvPr id="12" name="Table 5">
            <a:extLst>
              <a:ext uri="{FF2B5EF4-FFF2-40B4-BE49-F238E27FC236}">
                <a16:creationId xmlns:a16="http://schemas.microsoft.com/office/drawing/2014/main" id="{48501094-03A3-C745-96F8-BB60FE3976EA}"/>
              </a:ext>
            </a:extLst>
          </p:cNvPr>
          <p:cNvGraphicFramePr>
            <a:graphicFrameLocks/>
          </p:cNvGraphicFramePr>
          <p:nvPr>
            <p:extLst>
              <p:ext uri="{D42A27DB-BD31-4B8C-83A1-F6EECF244321}">
                <p14:modId xmlns:p14="http://schemas.microsoft.com/office/powerpoint/2010/main" val="330251313"/>
              </p:ext>
            </p:extLst>
          </p:nvPr>
        </p:nvGraphicFramePr>
        <p:xfrm>
          <a:off x="2362584" y="3149134"/>
          <a:ext cx="7325316" cy="2194560"/>
        </p:xfrm>
        <a:graphic>
          <a:graphicData uri="http://schemas.openxmlformats.org/drawingml/2006/table">
            <a:tbl>
              <a:tblPr firstRow="1" bandRow="1">
                <a:tableStyleId>{2D5ABB26-0587-4C30-8999-92F81FD0307C}</a:tableStyleId>
              </a:tblPr>
              <a:tblGrid>
                <a:gridCol w="2930869">
                  <a:extLst>
                    <a:ext uri="{9D8B030D-6E8A-4147-A177-3AD203B41FA5}">
                      <a16:colId xmlns:a16="http://schemas.microsoft.com/office/drawing/2014/main" val="1005246991"/>
                    </a:ext>
                  </a:extLst>
                </a:gridCol>
                <a:gridCol w="4394447">
                  <a:extLst>
                    <a:ext uri="{9D8B030D-6E8A-4147-A177-3AD203B41FA5}">
                      <a16:colId xmlns:a16="http://schemas.microsoft.com/office/drawing/2014/main" val="2995066115"/>
                    </a:ext>
                  </a:extLst>
                </a:gridCol>
              </a:tblGrid>
              <a:tr h="370840">
                <a:tc>
                  <a:txBody>
                    <a:bodyPr/>
                    <a:lstStyle/>
                    <a:p>
                      <a:pPr algn="r"/>
                      <a:r>
                        <a:rPr lang="en-US" sz="1800"/>
                        <a:t>Tenant Fund</a:t>
                      </a:r>
                    </a:p>
                  </a:txBody>
                  <a:tcPr anchor="ctr"/>
                </a:tc>
                <a:tc>
                  <a:txBody>
                    <a:bodyPr/>
                    <a:lstStyle/>
                    <a:p>
                      <a:r>
                        <a:rPr lang="en-US" sz="2800" b="1"/>
                        <a:t>2,335</a:t>
                      </a:r>
                    </a:p>
                    <a:p>
                      <a:r>
                        <a:rPr lang="en-US" sz="1400" b="1"/>
                        <a:t>households received rental assistance</a:t>
                      </a:r>
                    </a:p>
                  </a:txBody>
                  <a:tcPr anchor="ctr"/>
                </a:tc>
                <a:extLst>
                  <a:ext uri="{0D108BD9-81ED-4DB2-BD59-A6C34878D82A}">
                    <a16:rowId xmlns:a16="http://schemas.microsoft.com/office/drawing/2014/main" val="980739731"/>
                  </a:ext>
                </a:extLst>
              </a:tr>
              <a:tr h="370840">
                <a:tc>
                  <a:txBody>
                    <a:bodyPr/>
                    <a:lstStyle/>
                    <a:p>
                      <a:pPr algn="r"/>
                      <a:r>
                        <a:rPr lang="en-US" sz="1800"/>
                        <a:t>Small Landlord Fund</a:t>
                      </a:r>
                    </a:p>
                  </a:txBody>
                  <a:tcPr anchor="ctr"/>
                </a:tc>
                <a:tc>
                  <a:txBody>
                    <a:bodyPr/>
                    <a:lstStyle/>
                    <a:p>
                      <a:pPr lvl="0">
                        <a:buNone/>
                      </a:pPr>
                      <a:r>
                        <a:rPr lang="en-US" sz="2800" b="1"/>
                        <a:t>920</a:t>
                      </a:r>
                    </a:p>
                    <a:p>
                      <a:r>
                        <a:rPr lang="en-US" sz="1400" b="1"/>
                        <a:t>households received rental assistance</a:t>
                      </a:r>
                    </a:p>
                  </a:txBody>
                  <a:tcPr anchor="ctr"/>
                </a:tc>
                <a:extLst>
                  <a:ext uri="{0D108BD9-81ED-4DB2-BD59-A6C34878D82A}">
                    <a16:rowId xmlns:a16="http://schemas.microsoft.com/office/drawing/2014/main" val="2082132762"/>
                  </a:ext>
                </a:extLst>
              </a:tr>
              <a:tr h="370840">
                <a:tc>
                  <a:txBody>
                    <a:bodyPr/>
                    <a:lstStyle/>
                    <a:p>
                      <a:pPr algn="r"/>
                      <a:r>
                        <a:rPr lang="en-US" sz="1800"/>
                        <a:t>Large Landlord Fund</a:t>
                      </a:r>
                    </a:p>
                  </a:txBody>
                  <a:tcPr anchor="ctr"/>
                </a:tc>
                <a:tc>
                  <a:txBody>
                    <a:bodyPr/>
                    <a:lstStyle/>
                    <a:p>
                      <a:pPr lvl="0">
                        <a:buNone/>
                      </a:pPr>
                      <a:r>
                        <a:rPr lang="en-US" sz="2800" b="1"/>
                        <a:t>5,812</a:t>
                      </a:r>
                    </a:p>
                    <a:p>
                      <a:r>
                        <a:rPr lang="en-US" sz="1400" b="1"/>
                        <a:t>households received rental assistance</a:t>
                      </a:r>
                    </a:p>
                  </a:txBody>
                  <a:tcPr anchor="ctr"/>
                </a:tc>
                <a:extLst>
                  <a:ext uri="{0D108BD9-81ED-4DB2-BD59-A6C34878D82A}">
                    <a16:rowId xmlns:a16="http://schemas.microsoft.com/office/drawing/2014/main" val="3794260268"/>
                  </a:ext>
                </a:extLst>
              </a:tr>
            </a:tbl>
          </a:graphicData>
        </a:graphic>
      </p:graphicFrame>
      <p:pic>
        <p:nvPicPr>
          <p:cNvPr id="13" name="Picture 4">
            <a:extLst>
              <a:ext uri="{FF2B5EF4-FFF2-40B4-BE49-F238E27FC236}">
                <a16:creationId xmlns:a16="http://schemas.microsoft.com/office/drawing/2014/main" id="{CF8026B5-8D51-1246-B543-F41CA12A310B}"/>
              </a:ext>
            </a:extLst>
          </p:cNvPr>
          <p:cNvPicPr>
            <a:picLocks noChangeAspect="1"/>
          </p:cNvPicPr>
          <p:nvPr/>
        </p:nvPicPr>
        <p:blipFill>
          <a:blip r:embed="rId2"/>
          <a:stretch>
            <a:fillRect/>
          </a:stretch>
        </p:blipFill>
        <p:spPr>
          <a:xfrm>
            <a:off x="1083129" y="2318531"/>
            <a:ext cx="10025741" cy="4308969"/>
          </a:xfrm>
          <a:prstGeom prst="rect">
            <a:avLst/>
          </a:prstGeom>
        </p:spPr>
      </p:pic>
      <p:sp>
        <p:nvSpPr>
          <p:cNvPr id="2" name="Rectangle 1">
            <a:extLst>
              <a:ext uri="{FF2B5EF4-FFF2-40B4-BE49-F238E27FC236}">
                <a16:creationId xmlns:a16="http://schemas.microsoft.com/office/drawing/2014/main" id="{ED28597E-06B8-41ED-B930-2CC489AE7A5A}"/>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373092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4462760"/>
          </a:xfrm>
          <a:prstGeom prst="rect">
            <a:avLst/>
          </a:prstGeom>
          <a:noFill/>
        </p:spPr>
        <p:txBody>
          <a:bodyPr wrap="square" rtlCol="0">
            <a:spAutoFit/>
          </a:bodyPr>
          <a:lstStyle/>
          <a:p>
            <a:r>
              <a:rPr lang="en-US" sz="4400" b="1">
                <a:solidFill>
                  <a:schemeClr val="accent1"/>
                </a:solidFill>
                <a:latin typeface="Arial" panose="020B0604020202020204" pitchFamily="34" charset="0"/>
                <a:cs typeface="Arial" panose="020B0604020202020204" pitchFamily="34" charset="0"/>
              </a:rPr>
              <a:t>EPRAP </a:t>
            </a:r>
          </a:p>
          <a:p>
            <a:r>
              <a:rPr lang="en-US" sz="2400" b="1">
                <a:solidFill>
                  <a:schemeClr val="bg1"/>
                </a:solidFill>
                <a:latin typeface="Arial" panose="020B0604020202020204" pitchFamily="34" charset="0"/>
                <a:cs typeface="Arial" panose="020B0604020202020204" pitchFamily="34" charset="0"/>
              </a:rPr>
              <a:t>Total Assistance Provided</a:t>
            </a: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Time from Engagement to Assistance</a:t>
            </a:r>
          </a:p>
        </p:txBody>
      </p:sp>
      <p:graphicFrame>
        <p:nvGraphicFramePr>
          <p:cNvPr id="9" name="Table 5">
            <a:extLst>
              <a:ext uri="{FF2B5EF4-FFF2-40B4-BE49-F238E27FC236}">
                <a16:creationId xmlns:a16="http://schemas.microsoft.com/office/drawing/2014/main" id="{5E3E7276-4D29-EC43-A35D-FF5A5C8F9469}"/>
              </a:ext>
            </a:extLst>
          </p:cNvPr>
          <p:cNvGraphicFramePr>
            <a:graphicFrameLocks/>
          </p:cNvGraphicFramePr>
          <p:nvPr>
            <p:extLst>
              <p:ext uri="{D42A27DB-BD31-4B8C-83A1-F6EECF244321}">
                <p14:modId xmlns:p14="http://schemas.microsoft.com/office/powerpoint/2010/main" val="3485334508"/>
              </p:ext>
            </p:extLst>
          </p:nvPr>
        </p:nvGraphicFramePr>
        <p:xfrm>
          <a:off x="3912974" y="824162"/>
          <a:ext cx="7881830" cy="2194560"/>
        </p:xfrm>
        <a:graphic>
          <a:graphicData uri="http://schemas.openxmlformats.org/drawingml/2006/table">
            <a:tbl>
              <a:tblPr firstRow="1" bandRow="1">
                <a:tableStyleId>{2D5ABB26-0587-4C30-8999-92F81FD0307C}</a:tableStyleId>
              </a:tblPr>
              <a:tblGrid>
                <a:gridCol w="2917944">
                  <a:extLst>
                    <a:ext uri="{9D8B030D-6E8A-4147-A177-3AD203B41FA5}">
                      <a16:colId xmlns:a16="http://schemas.microsoft.com/office/drawing/2014/main" val="1005246991"/>
                    </a:ext>
                  </a:extLst>
                </a:gridCol>
                <a:gridCol w="4963886">
                  <a:extLst>
                    <a:ext uri="{9D8B030D-6E8A-4147-A177-3AD203B41FA5}">
                      <a16:colId xmlns:a16="http://schemas.microsoft.com/office/drawing/2014/main" val="2995066115"/>
                    </a:ext>
                  </a:extLst>
                </a:gridCol>
              </a:tblGrid>
              <a:tr h="370840">
                <a:tc>
                  <a:txBody>
                    <a:bodyPr/>
                    <a:lstStyle/>
                    <a:p>
                      <a:pPr algn="r"/>
                      <a:r>
                        <a:rPr lang="en-US" sz="1800"/>
                        <a:t>Tenant Fund</a:t>
                      </a:r>
                    </a:p>
                  </a:txBody>
                  <a:tcPr anchor="ctr"/>
                </a:tc>
                <a:tc>
                  <a:txBody>
                    <a:bodyPr/>
                    <a:lstStyle/>
                    <a:p>
                      <a:r>
                        <a:rPr lang="en-US" sz="2800" b="1"/>
                        <a:t>$10,548,343</a:t>
                      </a:r>
                    </a:p>
                    <a:p>
                      <a:r>
                        <a:rPr lang="en-US" sz="1400" b="1"/>
                        <a:t>in rental assistance distributed on behalf of tenants</a:t>
                      </a:r>
                    </a:p>
                  </a:txBody>
                  <a:tcPr anchor="ctr"/>
                </a:tc>
                <a:extLst>
                  <a:ext uri="{0D108BD9-81ED-4DB2-BD59-A6C34878D82A}">
                    <a16:rowId xmlns:a16="http://schemas.microsoft.com/office/drawing/2014/main" val="980739731"/>
                  </a:ext>
                </a:extLst>
              </a:tr>
              <a:tr h="370840">
                <a:tc>
                  <a:txBody>
                    <a:bodyPr/>
                    <a:lstStyle/>
                    <a:p>
                      <a:pPr algn="r"/>
                      <a:r>
                        <a:rPr lang="en-US" sz="1800"/>
                        <a:t>Small Landlord Fund</a:t>
                      </a:r>
                    </a:p>
                  </a:txBody>
                  <a:tcPr anchor="ctr"/>
                </a:tc>
                <a:tc>
                  <a:txBody>
                    <a:bodyPr/>
                    <a:lstStyle/>
                    <a:p>
                      <a:r>
                        <a:rPr lang="en-US" sz="2800" b="1"/>
                        <a:t>$4,965,102</a:t>
                      </a:r>
                    </a:p>
                    <a:p>
                      <a:r>
                        <a:rPr lang="en-US" sz="1400" b="1"/>
                        <a:t>in rental assistance distributed on behalf of tenants</a:t>
                      </a:r>
                    </a:p>
                  </a:txBody>
                  <a:tcPr anchor="ctr"/>
                </a:tc>
                <a:extLst>
                  <a:ext uri="{0D108BD9-81ED-4DB2-BD59-A6C34878D82A}">
                    <a16:rowId xmlns:a16="http://schemas.microsoft.com/office/drawing/2014/main" val="2082132762"/>
                  </a:ext>
                </a:extLst>
              </a:tr>
              <a:tr h="370840">
                <a:tc>
                  <a:txBody>
                    <a:bodyPr/>
                    <a:lstStyle/>
                    <a:p>
                      <a:pPr algn="r"/>
                      <a:r>
                        <a:rPr lang="en-US" sz="1800"/>
                        <a:t>Large Landlord Fund</a:t>
                      </a:r>
                    </a:p>
                  </a:txBody>
                  <a:tcPr anchor="ctr"/>
                </a:tc>
                <a:tc>
                  <a:txBody>
                    <a:bodyPr/>
                    <a:lstStyle/>
                    <a:p>
                      <a:r>
                        <a:rPr lang="en-US" sz="2800" b="1"/>
                        <a:t>$</a:t>
                      </a:r>
                      <a:r>
                        <a:rPr lang="en-US" sz="2800" b="1" i="0" u="none" strike="noStrike" noProof="0">
                          <a:latin typeface="Century Gothic"/>
                        </a:rPr>
                        <a:t>22,063,770</a:t>
                      </a:r>
                      <a:endParaRPr lang="en-US" sz="2800" b="1"/>
                    </a:p>
                    <a:p>
                      <a:r>
                        <a:rPr lang="en-US" sz="1400" b="1"/>
                        <a:t>in rental assistance distributed on behalf of tenants</a:t>
                      </a:r>
                    </a:p>
                  </a:txBody>
                  <a:tcPr anchor="ctr"/>
                </a:tc>
                <a:extLst>
                  <a:ext uri="{0D108BD9-81ED-4DB2-BD59-A6C34878D82A}">
                    <a16:rowId xmlns:a16="http://schemas.microsoft.com/office/drawing/2014/main" val="3794260268"/>
                  </a:ext>
                </a:extLst>
              </a:tr>
            </a:tbl>
          </a:graphicData>
        </a:graphic>
      </p:graphicFrame>
      <p:graphicFrame>
        <p:nvGraphicFramePr>
          <p:cNvPr id="10" name="Table 5">
            <a:extLst>
              <a:ext uri="{FF2B5EF4-FFF2-40B4-BE49-F238E27FC236}">
                <a16:creationId xmlns:a16="http://schemas.microsoft.com/office/drawing/2014/main" id="{6BFF48F5-1F5E-7E4A-84DA-4F26CA047D88}"/>
              </a:ext>
            </a:extLst>
          </p:cNvPr>
          <p:cNvGraphicFramePr>
            <a:graphicFrameLocks/>
          </p:cNvGraphicFramePr>
          <p:nvPr>
            <p:extLst>
              <p:ext uri="{D42A27DB-BD31-4B8C-83A1-F6EECF244321}">
                <p14:modId xmlns:p14="http://schemas.microsoft.com/office/powerpoint/2010/main" val="544723648"/>
              </p:ext>
            </p:extLst>
          </p:nvPr>
        </p:nvGraphicFramePr>
        <p:xfrm>
          <a:off x="3966518" y="3429000"/>
          <a:ext cx="6750200" cy="2834640"/>
        </p:xfrm>
        <a:graphic>
          <a:graphicData uri="http://schemas.openxmlformats.org/drawingml/2006/table">
            <a:tbl>
              <a:tblPr firstRow="1" bandRow="1">
                <a:tableStyleId>{2D5ABB26-0587-4C30-8999-92F81FD0307C}</a:tableStyleId>
              </a:tblPr>
              <a:tblGrid>
                <a:gridCol w="2915046">
                  <a:extLst>
                    <a:ext uri="{9D8B030D-6E8A-4147-A177-3AD203B41FA5}">
                      <a16:colId xmlns:a16="http://schemas.microsoft.com/office/drawing/2014/main" val="1005246991"/>
                    </a:ext>
                  </a:extLst>
                </a:gridCol>
                <a:gridCol w="3835154">
                  <a:extLst>
                    <a:ext uri="{9D8B030D-6E8A-4147-A177-3AD203B41FA5}">
                      <a16:colId xmlns:a16="http://schemas.microsoft.com/office/drawing/2014/main" val="2995066115"/>
                    </a:ext>
                  </a:extLst>
                </a:gridCol>
              </a:tblGrid>
              <a:tr h="370840">
                <a:tc>
                  <a:txBody>
                    <a:bodyPr/>
                    <a:lstStyle/>
                    <a:p>
                      <a:pPr algn="r"/>
                      <a:r>
                        <a:rPr lang="en-US" sz="1800"/>
                        <a:t>Tenant Fund</a:t>
                      </a:r>
                    </a:p>
                  </a:txBody>
                  <a:tcPr anchor="ctr"/>
                </a:tc>
                <a:tc>
                  <a:txBody>
                    <a:bodyPr/>
                    <a:lstStyle/>
                    <a:p>
                      <a:r>
                        <a:rPr lang="en-US" sz="2800" b="1"/>
                        <a:t>20%</a:t>
                      </a:r>
                    </a:p>
                    <a:p>
                      <a:r>
                        <a:rPr lang="en-US" sz="1400" b="1"/>
                        <a:t>of selected households received </a:t>
                      </a:r>
                    </a:p>
                    <a:p>
                      <a:r>
                        <a:rPr lang="en-US" sz="1400" b="1"/>
                        <a:t>rental assistance within two weeks</a:t>
                      </a:r>
                    </a:p>
                  </a:txBody>
                  <a:tcPr anchor="ctr"/>
                </a:tc>
                <a:extLst>
                  <a:ext uri="{0D108BD9-81ED-4DB2-BD59-A6C34878D82A}">
                    <a16:rowId xmlns:a16="http://schemas.microsoft.com/office/drawing/2014/main" val="980739731"/>
                  </a:ext>
                </a:extLst>
              </a:tr>
              <a:tr h="370840">
                <a:tc>
                  <a:txBody>
                    <a:bodyPr/>
                    <a:lstStyle/>
                    <a:p>
                      <a:pPr algn="r"/>
                      <a:r>
                        <a:rPr lang="en-US" sz="1800"/>
                        <a:t>Small Landlord Fund</a:t>
                      </a:r>
                    </a:p>
                  </a:txBody>
                  <a:tcPr anchor="ctr"/>
                </a:tc>
                <a:tc>
                  <a:txBody>
                    <a:bodyPr/>
                    <a:lstStyle/>
                    <a:p>
                      <a:r>
                        <a:rPr lang="en-US" sz="2800" b="1"/>
                        <a:t>61%</a:t>
                      </a:r>
                    </a:p>
                    <a:p>
                      <a:r>
                        <a:rPr lang="en-US" sz="1400" b="1"/>
                        <a:t>of selected households received </a:t>
                      </a:r>
                    </a:p>
                    <a:p>
                      <a:r>
                        <a:rPr lang="en-US" sz="1400" b="1"/>
                        <a:t>rental assistance within two weeks</a:t>
                      </a:r>
                    </a:p>
                  </a:txBody>
                  <a:tcPr anchor="ctr"/>
                </a:tc>
                <a:extLst>
                  <a:ext uri="{0D108BD9-81ED-4DB2-BD59-A6C34878D82A}">
                    <a16:rowId xmlns:a16="http://schemas.microsoft.com/office/drawing/2014/main" val="2082132762"/>
                  </a:ext>
                </a:extLst>
              </a:tr>
              <a:tr h="370840">
                <a:tc>
                  <a:txBody>
                    <a:bodyPr/>
                    <a:lstStyle/>
                    <a:p>
                      <a:pPr algn="r"/>
                      <a:r>
                        <a:rPr lang="en-US" sz="1800"/>
                        <a:t>Large Landlord Fund</a:t>
                      </a:r>
                    </a:p>
                  </a:txBody>
                  <a:tcPr anchor="ctr"/>
                </a:tc>
                <a:tc>
                  <a:txBody>
                    <a:bodyPr/>
                    <a:lstStyle/>
                    <a:p>
                      <a:r>
                        <a:rPr lang="en-US" sz="2800" b="1"/>
                        <a:t>22%</a:t>
                      </a:r>
                    </a:p>
                    <a:p>
                      <a:r>
                        <a:rPr lang="en-US" sz="1400" b="1"/>
                        <a:t>of selected households received </a:t>
                      </a:r>
                    </a:p>
                    <a:p>
                      <a:r>
                        <a:rPr lang="en-US" sz="1400" b="1"/>
                        <a:t>rental assistance within two weeks</a:t>
                      </a:r>
                    </a:p>
                  </a:txBody>
                  <a:tcPr anchor="ctr"/>
                </a:tc>
                <a:extLst>
                  <a:ext uri="{0D108BD9-81ED-4DB2-BD59-A6C34878D82A}">
                    <a16:rowId xmlns:a16="http://schemas.microsoft.com/office/drawing/2014/main" val="3794260268"/>
                  </a:ext>
                </a:extLst>
              </a:tr>
            </a:tbl>
          </a:graphicData>
        </a:graphic>
      </p:graphicFrame>
      <p:sp>
        <p:nvSpPr>
          <p:cNvPr id="12" name="TextBox 11">
            <a:extLst>
              <a:ext uri="{FF2B5EF4-FFF2-40B4-BE49-F238E27FC236}">
                <a16:creationId xmlns:a16="http://schemas.microsoft.com/office/drawing/2014/main" id="{6E661626-CC16-2440-8A1C-59CAFF549617}"/>
              </a:ext>
            </a:extLst>
          </p:cNvPr>
          <p:cNvSpPr txBox="1"/>
          <p:nvPr/>
        </p:nvSpPr>
        <p:spPr>
          <a:xfrm>
            <a:off x="4812065" y="6277302"/>
            <a:ext cx="6190735" cy="523220"/>
          </a:xfrm>
          <a:prstGeom prst="rect">
            <a:avLst/>
          </a:prstGeom>
          <a:noFill/>
        </p:spPr>
        <p:txBody>
          <a:bodyPr wrap="square" lIns="91440" tIns="45720" rIns="91440" bIns="45720" rtlCol="0" anchor="t">
            <a:spAutoFit/>
          </a:bodyPr>
          <a:lstStyle/>
          <a:p>
            <a:pPr algn="ctr"/>
            <a:r>
              <a:rPr lang="en-US" sz="1400" i="1"/>
              <a:t>*Received rental assistance refers to the time from someone being referred to a provider to being paid</a:t>
            </a:r>
          </a:p>
        </p:txBody>
      </p:sp>
      <p:cxnSp>
        <p:nvCxnSpPr>
          <p:cNvPr id="4" name="Straight Connector 3">
            <a:extLst>
              <a:ext uri="{FF2B5EF4-FFF2-40B4-BE49-F238E27FC236}">
                <a16:creationId xmlns:a16="http://schemas.microsoft.com/office/drawing/2014/main" id="{54A3E64E-A31A-8C4C-B1B1-61ABED77CD97}"/>
              </a:ext>
            </a:extLst>
          </p:cNvPr>
          <p:cNvCxnSpPr/>
          <p:nvPr/>
        </p:nvCxnSpPr>
        <p:spPr>
          <a:xfrm>
            <a:off x="4077730" y="3262184"/>
            <a:ext cx="797010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6E9FE3B-7419-44B2-9DBC-9F52A356C34A}"/>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308037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16</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3724096"/>
          </a:xfrm>
          <a:prstGeom prst="rect">
            <a:avLst/>
          </a:prstGeom>
          <a:noFill/>
        </p:spPr>
        <p:txBody>
          <a:bodyPr wrap="square" rtlCol="0">
            <a:spAutoFit/>
          </a:bodyPr>
          <a:lstStyle/>
          <a:p>
            <a:r>
              <a:rPr lang="en-US" sz="4400" b="1">
                <a:solidFill>
                  <a:schemeClr val="accent1"/>
                </a:solidFill>
                <a:latin typeface="Arial" panose="020B0604020202020204" pitchFamily="34" charset="0"/>
                <a:cs typeface="Arial" panose="020B0604020202020204" pitchFamily="34" charset="0"/>
              </a:rPr>
              <a:t>EPRAP </a:t>
            </a:r>
          </a:p>
          <a:p>
            <a:r>
              <a:rPr lang="en-US" sz="2400" b="1">
                <a:solidFill>
                  <a:schemeClr val="bg1"/>
                </a:solidFill>
                <a:latin typeface="Arial" panose="020B0604020202020204" pitchFamily="34" charset="0"/>
                <a:cs typeface="Arial" panose="020B0604020202020204" pitchFamily="34" charset="0"/>
              </a:rPr>
              <a:t>Percent of Selected Households Receiving Assistance</a:t>
            </a: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p:txBody>
      </p:sp>
      <p:graphicFrame>
        <p:nvGraphicFramePr>
          <p:cNvPr id="11" name="Table 5">
            <a:extLst>
              <a:ext uri="{FF2B5EF4-FFF2-40B4-BE49-F238E27FC236}">
                <a16:creationId xmlns:a16="http://schemas.microsoft.com/office/drawing/2014/main" id="{729DC9C2-5239-AE48-AB69-A8DA2D4AFD04}"/>
              </a:ext>
            </a:extLst>
          </p:cNvPr>
          <p:cNvGraphicFramePr>
            <a:graphicFrameLocks/>
          </p:cNvGraphicFramePr>
          <p:nvPr>
            <p:extLst>
              <p:ext uri="{D42A27DB-BD31-4B8C-83A1-F6EECF244321}">
                <p14:modId xmlns:p14="http://schemas.microsoft.com/office/powerpoint/2010/main" val="3506439082"/>
              </p:ext>
            </p:extLst>
          </p:nvPr>
        </p:nvGraphicFramePr>
        <p:xfrm>
          <a:off x="3867664" y="2438188"/>
          <a:ext cx="6750200" cy="2834640"/>
        </p:xfrm>
        <a:graphic>
          <a:graphicData uri="http://schemas.openxmlformats.org/drawingml/2006/table">
            <a:tbl>
              <a:tblPr firstRow="1" bandRow="1">
                <a:tableStyleId>{2D5ABB26-0587-4C30-8999-92F81FD0307C}</a:tableStyleId>
              </a:tblPr>
              <a:tblGrid>
                <a:gridCol w="2915046">
                  <a:extLst>
                    <a:ext uri="{9D8B030D-6E8A-4147-A177-3AD203B41FA5}">
                      <a16:colId xmlns:a16="http://schemas.microsoft.com/office/drawing/2014/main" val="1005246991"/>
                    </a:ext>
                  </a:extLst>
                </a:gridCol>
                <a:gridCol w="3835154">
                  <a:extLst>
                    <a:ext uri="{9D8B030D-6E8A-4147-A177-3AD203B41FA5}">
                      <a16:colId xmlns:a16="http://schemas.microsoft.com/office/drawing/2014/main" val="2995066115"/>
                    </a:ext>
                  </a:extLst>
                </a:gridCol>
              </a:tblGrid>
              <a:tr h="370840">
                <a:tc>
                  <a:txBody>
                    <a:bodyPr/>
                    <a:lstStyle/>
                    <a:p>
                      <a:pPr algn="r"/>
                      <a:r>
                        <a:rPr lang="en-US" sz="1800"/>
                        <a:t>Tenant Fund</a:t>
                      </a:r>
                    </a:p>
                  </a:txBody>
                  <a:tcPr anchor="ctr"/>
                </a:tc>
                <a:tc>
                  <a:txBody>
                    <a:bodyPr/>
                    <a:lstStyle/>
                    <a:p>
                      <a:r>
                        <a:rPr lang="en-US" sz="2800" b="1"/>
                        <a:t>58%</a:t>
                      </a:r>
                    </a:p>
                    <a:p>
                      <a:r>
                        <a:rPr lang="en-US" sz="1400" b="1"/>
                        <a:t>of selected households received </a:t>
                      </a:r>
                    </a:p>
                    <a:p>
                      <a:r>
                        <a:rPr lang="en-US" sz="1400" b="1"/>
                        <a:t>rental assistance</a:t>
                      </a:r>
                    </a:p>
                  </a:txBody>
                  <a:tcPr anchor="ctr"/>
                </a:tc>
                <a:extLst>
                  <a:ext uri="{0D108BD9-81ED-4DB2-BD59-A6C34878D82A}">
                    <a16:rowId xmlns:a16="http://schemas.microsoft.com/office/drawing/2014/main" val="980739731"/>
                  </a:ext>
                </a:extLst>
              </a:tr>
              <a:tr h="370840">
                <a:tc>
                  <a:txBody>
                    <a:bodyPr/>
                    <a:lstStyle/>
                    <a:p>
                      <a:pPr algn="r"/>
                      <a:r>
                        <a:rPr lang="en-US" sz="1800"/>
                        <a:t>Small Landlord Fund</a:t>
                      </a:r>
                    </a:p>
                  </a:txBody>
                  <a:tcPr anchor="ctr"/>
                </a:tc>
                <a:tc>
                  <a:txBody>
                    <a:bodyPr/>
                    <a:lstStyle/>
                    <a:p>
                      <a:r>
                        <a:rPr lang="en-US" sz="2800" b="1"/>
                        <a:t>70%</a:t>
                      </a:r>
                    </a:p>
                    <a:p>
                      <a:r>
                        <a:rPr lang="en-US" sz="1400" b="1"/>
                        <a:t>of selected households received </a:t>
                      </a:r>
                    </a:p>
                    <a:p>
                      <a:r>
                        <a:rPr lang="en-US" sz="1400" b="1"/>
                        <a:t>rental assistance</a:t>
                      </a:r>
                    </a:p>
                  </a:txBody>
                  <a:tcPr anchor="ctr"/>
                </a:tc>
                <a:extLst>
                  <a:ext uri="{0D108BD9-81ED-4DB2-BD59-A6C34878D82A}">
                    <a16:rowId xmlns:a16="http://schemas.microsoft.com/office/drawing/2014/main" val="2082132762"/>
                  </a:ext>
                </a:extLst>
              </a:tr>
              <a:tr h="370840">
                <a:tc>
                  <a:txBody>
                    <a:bodyPr/>
                    <a:lstStyle/>
                    <a:p>
                      <a:pPr algn="r"/>
                      <a:r>
                        <a:rPr lang="en-US" sz="1800"/>
                        <a:t>Large Landlord Fund</a:t>
                      </a:r>
                    </a:p>
                  </a:txBody>
                  <a:tcPr anchor="ctr"/>
                </a:tc>
                <a:tc>
                  <a:txBody>
                    <a:bodyPr/>
                    <a:lstStyle/>
                    <a:p>
                      <a:r>
                        <a:rPr lang="en-US" sz="2800" b="1"/>
                        <a:t>92%</a:t>
                      </a:r>
                    </a:p>
                    <a:p>
                      <a:r>
                        <a:rPr lang="en-US" sz="1400" b="1"/>
                        <a:t>of selected households received </a:t>
                      </a:r>
                    </a:p>
                    <a:p>
                      <a:r>
                        <a:rPr lang="en-US" sz="1400" b="1"/>
                        <a:t>rental assistance</a:t>
                      </a:r>
                    </a:p>
                  </a:txBody>
                  <a:tcPr anchor="ctr"/>
                </a:tc>
                <a:extLst>
                  <a:ext uri="{0D108BD9-81ED-4DB2-BD59-A6C34878D82A}">
                    <a16:rowId xmlns:a16="http://schemas.microsoft.com/office/drawing/2014/main" val="3794260268"/>
                  </a:ext>
                </a:extLst>
              </a:tr>
            </a:tbl>
          </a:graphicData>
        </a:graphic>
      </p:graphicFrame>
      <p:sp>
        <p:nvSpPr>
          <p:cNvPr id="13" name="TextBox 12">
            <a:extLst>
              <a:ext uri="{FF2B5EF4-FFF2-40B4-BE49-F238E27FC236}">
                <a16:creationId xmlns:a16="http://schemas.microsoft.com/office/drawing/2014/main" id="{6339EC2D-42C5-6841-B9C2-53F3F2FCCDDE}"/>
              </a:ext>
            </a:extLst>
          </p:cNvPr>
          <p:cNvSpPr txBox="1"/>
          <p:nvPr/>
        </p:nvSpPr>
        <p:spPr>
          <a:xfrm>
            <a:off x="2761960" y="5490764"/>
            <a:ext cx="10457895" cy="307777"/>
          </a:xfrm>
          <a:prstGeom prst="rect">
            <a:avLst/>
          </a:prstGeom>
          <a:noFill/>
        </p:spPr>
        <p:txBody>
          <a:bodyPr wrap="square" lIns="91440" tIns="45720" rIns="91440" bIns="45720" rtlCol="0" anchor="t">
            <a:spAutoFit/>
          </a:bodyPr>
          <a:lstStyle/>
          <a:p>
            <a:pPr algn="ctr"/>
            <a:r>
              <a:rPr lang="en-US" sz="1400" i="1"/>
              <a:t>*Data represent unique households</a:t>
            </a:r>
          </a:p>
        </p:txBody>
      </p:sp>
      <p:sp>
        <p:nvSpPr>
          <p:cNvPr id="2" name="Rectangle 1">
            <a:extLst>
              <a:ext uri="{FF2B5EF4-FFF2-40B4-BE49-F238E27FC236}">
                <a16:creationId xmlns:a16="http://schemas.microsoft.com/office/drawing/2014/main" id="{14D53284-9C8C-0542-BE05-7A983FB07502}"/>
              </a:ext>
            </a:extLst>
          </p:cNvPr>
          <p:cNvSpPr/>
          <p:nvPr/>
        </p:nvSpPr>
        <p:spPr>
          <a:xfrm>
            <a:off x="4521864" y="895929"/>
            <a:ext cx="6096000" cy="646331"/>
          </a:xfrm>
          <a:prstGeom prst="rect">
            <a:avLst/>
          </a:prstGeom>
        </p:spPr>
        <p:txBody>
          <a:bodyPr>
            <a:spAutoFit/>
          </a:bodyPr>
          <a:lstStyle/>
          <a:p>
            <a:r>
              <a:rPr lang="en-US" sz="1600" b="1"/>
              <a:t>77%</a:t>
            </a:r>
            <a:r>
              <a:rPr lang="en-US"/>
              <a:t> of all households selected received rental assistance. Broken down by fund type:</a:t>
            </a:r>
          </a:p>
        </p:txBody>
      </p:sp>
      <p:sp>
        <p:nvSpPr>
          <p:cNvPr id="4" name="Rectangle 3">
            <a:extLst>
              <a:ext uri="{FF2B5EF4-FFF2-40B4-BE49-F238E27FC236}">
                <a16:creationId xmlns:a16="http://schemas.microsoft.com/office/drawing/2014/main" id="{D7E3F3AD-BF1E-4CC9-8027-E9E5C4BDECAB}"/>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297802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17</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3724096"/>
          </a:xfrm>
          <a:prstGeom prst="rect">
            <a:avLst/>
          </a:prstGeom>
          <a:noFill/>
        </p:spPr>
        <p:txBody>
          <a:bodyPr wrap="square" rtlCol="0">
            <a:spAutoFit/>
          </a:bodyPr>
          <a:lstStyle/>
          <a:p>
            <a:r>
              <a:rPr lang="en-US" sz="4400" b="1">
                <a:solidFill>
                  <a:schemeClr val="accent1"/>
                </a:solidFill>
                <a:latin typeface="Arial" panose="020B0604020202020204" pitchFamily="34" charset="0"/>
                <a:cs typeface="Arial" panose="020B0604020202020204" pitchFamily="34" charset="0"/>
              </a:rPr>
              <a:t>EPRAP </a:t>
            </a:r>
          </a:p>
          <a:p>
            <a:r>
              <a:rPr lang="en-US" sz="2400" b="1">
                <a:solidFill>
                  <a:schemeClr val="bg1"/>
                </a:solidFill>
                <a:latin typeface="Arial" panose="020B0604020202020204" pitchFamily="34" charset="0"/>
                <a:cs typeface="Arial" panose="020B0604020202020204" pitchFamily="34" charset="0"/>
              </a:rPr>
              <a:t>Average Amount of Assistance per Household</a:t>
            </a: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49A452A9-8165-E54F-9CD7-06076593911C}"/>
              </a:ext>
            </a:extLst>
          </p:cNvPr>
          <p:cNvSpPr txBox="1">
            <a:spLocks/>
          </p:cNvSpPr>
          <p:nvPr/>
        </p:nvSpPr>
        <p:spPr>
          <a:xfrm>
            <a:off x="4090086" y="114431"/>
            <a:ext cx="8101914" cy="328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Average household paid received </a:t>
            </a:r>
            <a:r>
              <a:rPr lang="en-US" sz="2400" b="1"/>
              <a:t>$4,146</a:t>
            </a:r>
          </a:p>
          <a:p>
            <a:r>
              <a:rPr lang="en-US"/>
              <a:t>Average household received roughly </a:t>
            </a:r>
            <a:r>
              <a:rPr lang="en-US" sz="2400" b="1"/>
              <a:t>3 months</a:t>
            </a:r>
            <a:r>
              <a:rPr lang="en-US"/>
              <a:t> </a:t>
            </a:r>
            <a:r>
              <a:rPr lang="en-US" sz="2400" b="1"/>
              <a:t>of rent </a:t>
            </a:r>
          </a:p>
          <a:p>
            <a:pPr marL="457200" lvl="1" indent="0">
              <a:buFont typeface="Arial" panose="020B0604020202020204" pitchFamily="34" charset="0"/>
              <a:buNone/>
            </a:pPr>
            <a:endParaRPr lang="en-US"/>
          </a:p>
          <a:p>
            <a:endParaRPr lang="en-US"/>
          </a:p>
        </p:txBody>
      </p:sp>
      <p:sp>
        <p:nvSpPr>
          <p:cNvPr id="10" name="TextBox 9">
            <a:extLst>
              <a:ext uri="{FF2B5EF4-FFF2-40B4-BE49-F238E27FC236}">
                <a16:creationId xmlns:a16="http://schemas.microsoft.com/office/drawing/2014/main" id="{A1C0DE90-CBCD-B649-9C4B-5F7D11680B0B}"/>
              </a:ext>
            </a:extLst>
          </p:cNvPr>
          <p:cNvSpPr txBox="1"/>
          <p:nvPr/>
        </p:nvSpPr>
        <p:spPr>
          <a:xfrm>
            <a:off x="2768997" y="6550223"/>
            <a:ext cx="10457895" cy="307777"/>
          </a:xfrm>
          <a:prstGeom prst="rect">
            <a:avLst/>
          </a:prstGeom>
          <a:noFill/>
        </p:spPr>
        <p:txBody>
          <a:bodyPr wrap="square" lIns="91440" tIns="45720" rIns="91440" bIns="45720" rtlCol="0" anchor="t">
            <a:spAutoFit/>
          </a:bodyPr>
          <a:lstStyle/>
          <a:p>
            <a:pPr algn="ctr"/>
            <a:r>
              <a:rPr lang="en-US" sz="1400" i="1"/>
              <a:t>*Data represent unique households</a:t>
            </a:r>
          </a:p>
        </p:txBody>
      </p:sp>
      <p:pic>
        <p:nvPicPr>
          <p:cNvPr id="12" name="Picture 4">
            <a:extLst>
              <a:ext uri="{FF2B5EF4-FFF2-40B4-BE49-F238E27FC236}">
                <a16:creationId xmlns:a16="http://schemas.microsoft.com/office/drawing/2014/main" id="{68925250-3331-C743-B7BD-5EBEF5AE70E9}"/>
              </a:ext>
            </a:extLst>
          </p:cNvPr>
          <p:cNvPicPr>
            <a:picLocks noChangeAspect="1"/>
          </p:cNvPicPr>
          <p:nvPr/>
        </p:nvPicPr>
        <p:blipFill rotWithShape="1">
          <a:blip r:embed="rId3"/>
          <a:srcRect l="395" b="16575"/>
          <a:stretch/>
        </p:blipFill>
        <p:spPr>
          <a:xfrm>
            <a:off x="4090085" y="1429616"/>
            <a:ext cx="7797245" cy="4665201"/>
          </a:xfrm>
          <a:prstGeom prst="rect">
            <a:avLst/>
          </a:prstGeom>
        </p:spPr>
      </p:pic>
      <p:sp>
        <p:nvSpPr>
          <p:cNvPr id="2" name="Rectangle 1">
            <a:extLst>
              <a:ext uri="{FF2B5EF4-FFF2-40B4-BE49-F238E27FC236}">
                <a16:creationId xmlns:a16="http://schemas.microsoft.com/office/drawing/2014/main" id="{E1494AD1-BE69-44A8-82AC-FEE7D412FF34}"/>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JENNIFER</a:t>
            </a:r>
            <a:endParaRPr lang="en-US"/>
          </a:p>
        </p:txBody>
      </p:sp>
    </p:spTree>
    <p:extLst>
      <p:ext uri="{BB962C8B-B14F-4D97-AF65-F5344CB8AC3E}">
        <p14:creationId xmlns:p14="http://schemas.microsoft.com/office/powerpoint/2010/main" val="168085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1" y="1974728"/>
            <a:ext cx="12192000" cy="1890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4312508" y="3942491"/>
            <a:ext cx="7879492" cy="1477328"/>
          </a:xfrm>
          <a:prstGeom prst="rect">
            <a:avLst/>
          </a:prstGeom>
          <a:noFill/>
        </p:spPr>
        <p:txBody>
          <a:bodyPr wrap="square" lIns="91440" tIns="45720" rIns="91440" bIns="45720" rtlCol="0" anchor="t">
            <a:spAutoFit/>
          </a:bodyPr>
          <a:lstStyle/>
          <a:p>
            <a:r>
              <a:rPr lang="en-US" b="1">
                <a:solidFill>
                  <a:srgbClr val="002060"/>
                </a:solidFill>
                <a:latin typeface="Arial" panose="020B0604020202020204" pitchFamily="34" charset="0"/>
                <a:cs typeface="Arial" panose="020B0604020202020204" pitchFamily="34" charset="0"/>
              </a:rPr>
              <a:t>Selected Performance Measures</a:t>
            </a:r>
          </a:p>
          <a:p>
            <a:pPr marL="285750" indent="-285750">
              <a:buFont typeface="Arial" panose="020B0604020202020204" pitchFamily="34" charset="0"/>
              <a:buChar char="•"/>
            </a:pPr>
            <a:r>
              <a:rPr lang="en-US">
                <a:solidFill>
                  <a:schemeClr val="accent1"/>
                </a:solidFill>
                <a:latin typeface="+mj-lt"/>
              </a:rPr>
              <a:t>Medicaid Eligible Individuals in King County</a:t>
            </a:r>
            <a:endParaRPr lang="en-US">
              <a:solidFill>
                <a:schemeClr val="accent1"/>
              </a:solidFill>
              <a:latin typeface="+mj-lt"/>
              <a:cs typeface="Calibri Light"/>
            </a:endParaRPr>
          </a:p>
          <a:p>
            <a:pPr marL="285750" indent="-285750">
              <a:buFont typeface="Arial" panose="020B0604020202020204" pitchFamily="34" charset="0"/>
              <a:buChar char="•"/>
            </a:pPr>
            <a:r>
              <a:rPr lang="en-US">
                <a:solidFill>
                  <a:schemeClr val="accent1"/>
                </a:solidFill>
                <a:latin typeface="+mj-lt"/>
              </a:rPr>
              <a:t>Open Outpatient Authorizations </a:t>
            </a:r>
          </a:p>
          <a:p>
            <a:pPr marL="285750" indent="-285750">
              <a:buFont typeface="Arial" panose="020B0604020202020204" pitchFamily="34" charset="0"/>
              <a:buChar char="•"/>
            </a:pPr>
            <a:r>
              <a:rPr lang="en-US">
                <a:solidFill>
                  <a:schemeClr val="accent1"/>
                </a:solidFill>
                <a:latin typeface="+mj-lt"/>
              </a:rPr>
              <a:t>% Clients w/ at least 1 Day Service in Last 90 Days </a:t>
            </a:r>
          </a:p>
          <a:p>
            <a:pPr marL="285750" indent="-285750">
              <a:buFont typeface="Arial" panose="020B0604020202020204" pitchFamily="34" charset="0"/>
              <a:buChar char="•"/>
            </a:pPr>
            <a:r>
              <a:rPr lang="en-US">
                <a:solidFill>
                  <a:schemeClr val="accent1"/>
                </a:solidFill>
                <a:latin typeface="+mj-lt"/>
              </a:rPr>
              <a:t>Service Hours per Episode </a:t>
            </a: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18</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593125" y="2242180"/>
            <a:ext cx="3422822" cy="1323439"/>
          </a:xfrm>
          <a:prstGeom prst="rect">
            <a:avLst/>
          </a:prstGeom>
          <a:noFill/>
        </p:spPr>
        <p:txBody>
          <a:bodyPr wrap="square" rtlCol="0">
            <a:spAutoFit/>
          </a:bodyPr>
          <a:lstStyle/>
          <a:p>
            <a:r>
              <a:rPr lang="en-US" sz="8000" b="1">
                <a:solidFill>
                  <a:schemeClr val="bg1"/>
                </a:solidFill>
                <a:latin typeface="Arial" panose="020B0604020202020204" pitchFamily="34" charset="0"/>
                <a:cs typeface="Arial" panose="020B0604020202020204" pitchFamily="34" charset="0"/>
              </a:rPr>
              <a:t>KC</a:t>
            </a:r>
            <a:r>
              <a:rPr lang="en-US" sz="8000" b="1">
                <a:solidFill>
                  <a:schemeClr val="accent1"/>
                </a:solidFill>
                <a:latin typeface="Arial" panose="020B0604020202020204" pitchFamily="34" charset="0"/>
                <a:cs typeface="Arial" panose="020B0604020202020204" pitchFamily="34" charset="0"/>
              </a:rPr>
              <a:t>ICN</a:t>
            </a:r>
          </a:p>
        </p:txBody>
      </p:sp>
      <p:sp>
        <p:nvSpPr>
          <p:cNvPr id="9" name="TextBox 8">
            <a:extLst>
              <a:ext uri="{FF2B5EF4-FFF2-40B4-BE49-F238E27FC236}">
                <a16:creationId xmlns:a16="http://schemas.microsoft.com/office/drawing/2014/main" id="{4F9BF2B0-AE50-8646-8ED4-FF040CF43155}"/>
              </a:ext>
            </a:extLst>
          </p:cNvPr>
          <p:cNvSpPr txBox="1"/>
          <p:nvPr/>
        </p:nvSpPr>
        <p:spPr>
          <a:xfrm>
            <a:off x="4312508" y="2088292"/>
            <a:ext cx="7735330" cy="1631216"/>
          </a:xfrm>
          <a:prstGeom prst="rect">
            <a:avLst/>
          </a:prstGeom>
          <a:noFill/>
        </p:spPr>
        <p:txBody>
          <a:bodyPr wrap="square" rtlCol="0">
            <a:spAutoFit/>
          </a:bodyPr>
          <a:lstStyle/>
          <a:p>
            <a:r>
              <a:rPr lang="en-US" sz="2000">
                <a:solidFill>
                  <a:schemeClr val="bg1"/>
                </a:solidFill>
              </a:rPr>
              <a:t>King County’s Integrated Care Network is our structure and system for administering the Medicaid-funded Behavioral Health System.  The KCICN is unique within Washington State, with all other counties handing control of Medicaid Behavioral Health to private sector Managed Care Organizations (MCOs).</a:t>
            </a:r>
          </a:p>
        </p:txBody>
      </p:sp>
    </p:spTree>
    <p:extLst>
      <p:ext uri="{BB962C8B-B14F-4D97-AF65-F5344CB8AC3E}">
        <p14:creationId xmlns:p14="http://schemas.microsoft.com/office/powerpoint/2010/main" val="421640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650"/>
            <a:ext cx="12192000" cy="890648"/>
          </a:xfrm>
          <a:solidFill>
            <a:srgbClr val="002060"/>
          </a:solidFill>
        </p:spPr>
        <p:txBody>
          <a:bodyPr vert="horz" lIns="91440" tIns="45720" rIns="91440" bIns="45720" rtlCol="0" anchor="ctr">
            <a:normAutofit fontScale="90000"/>
          </a:bodyPr>
          <a:lstStyle/>
          <a:p>
            <a:pPr>
              <a:lnSpc>
                <a:spcPct val="90000"/>
              </a:lnSpc>
            </a:pPr>
            <a:r>
              <a:rPr lang="en-US" sz="6000">
                <a:solidFill>
                  <a:schemeClr val="bg1"/>
                </a:solidFill>
                <a:latin typeface="Arial" panose="020B0604020202020204" pitchFamily="34" charset="0"/>
                <a:cs typeface="Arial" panose="020B0604020202020204" pitchFamily="34" charset="0"/>
              </a:rPr>
              <a:t>Topic</a:t>
            </a:r>
            <a:endParaRPr lang="en-US" sz="6000" b="1">
              <a:solidFill>
                <a:schemeClr val="bg1"/>
              </a:solidFill>
              <a:latin typeface="Arial" panose="020B0604020202020204" pitchFamily="34" charset="0"/>
              <a:cs typeface="Arial" panose="020B0604020202020204" pitchFamily="34" charset="0"/>
            </a:endParaRPr>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10779998" y="6043994"/>
            <a:ext cx="860855" cy="369332"/>
          </a:xfrm>
          <a:prstGeom prst="rect">
            <a:avLst/>
          </a:prstGeom>
        </p:spPr>
      </p:pic>
      <p:sp>
        <p:nvSpPr>
          <p:cNvPr id="3" name="Slide Number Placeholder 2">
            <a:extLst>
              <a:ext uri="{FF2B5EF4-FFF2-40B4-BE49-F238E27FC236}">
                <a16:creationId xmlns:a16="http://schemas.microsoft.com/office/drawing/2014/main" id="{3C7344C8-41D9-9D49-85A7-798ED16E7A8B}"/>
              </a:ext>
            </a:extLst>
          </p:cNvPr>
          <p:cNvSpPr>
            <a:spLocks noGrp="1"/>
          </p:cNvSpPr>
          <p:nvPr>
            <p:ph type="sldNum" sz="quarter" idx="12"/>
          </p:nvPr>
        </p:nvSpPr>
        <p:spPr/>
        <p:txBody>
          <a:bodyPr/>
          <a:lstStyle/>
          <a:p>
            <a:fld id="{48F63A3B-78C7-47BE-AE5E-E10140E04643}" type="slidenum">
              <a:rPr lang="en-US" smtClean="0"/>
              <a:t>1</a:t>
            </a:fld>
            <a:endParaRPr lang="en-US"/>
          </a:p>
        </p:txBody>
      </p:sp>
      <p:pic>
        <p:nvPicPr>
          <p:cNvPr id="10" name="Picture 9" descr="Graphical user interface, text, email&#10;&#10;Description automatically generated">
            <a:extLst>
              <a:ext uri="{FF2B5EF4-FFF2-40B4-BE49-F238E27FC236}">
                <a16:creationId xmlns:a16="http://schemas.microsoft.com/office/drawing/2014/main" id="{A3331F37-BB4B-3A47-93F1-FB30064B1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0276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19</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lIns="91440" tIns="45720" rIns="91440" bIns="45720" rtlCol="0" anchor="t">
            <a:spAutoFit/>
          </a:bodyPr>
          <a:lstStyle/>
          <a:p>
            <a:r>
              <a:rPr lang="en-US" sz="2400" b="1">
                <a:solidFill>
                  <a:schemeClr val="accent1"/>
                </a:solidFill>
                <a:latin typeface="Arial"/>
                <a:cs typeface="Arial"/>
              </a:rPr>
              <a:t>Medicaid-Eligible King County Residents </a:t>
            </a:r>
          </a:p>
        </p:txBody>
      </p:sp>
      <p:sp>
        <p:nvSpPr>
          <p:cNvPr id="9" name="TextBox 8">
            <a:extLst>
              <a:ext uri="{FF2B5EF4-FFF2-40B4-BE49-F238E27FC236}">
                <a16:creationId xmlns:a16="http://schemas.microsoft.com/office/drawing/2014/main" id="{4F9BF2B0-AE50-8646-8ED4-FF040CF43155}"/>
              </a:ext>
            </a:extLst>
          </p:cNvPr>
          <p:cNvSpPr txBox="1"/>
          <p:nvPr/>
        </p:nvSpPr>
        <p:spPr>
          <a:xfrm>
            <a:off x="222421" y="1481144"/>
            <a:ext cx="3422822" cy="2554545"/>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FFFFFF"/>
                </a:solidFill>
              </a:rPr>
              <a:t>Increased by 13% from March 2020 to March 2021</a:t>
            </a:r>
          </a:p>
          <a:p>
            <a:endParaRPr lang="en-US" sz="2000">
              <a:solidFill>
                <a:srgbClr val="FFFFFF"/>
              </a:solidFill>
            </a:endParaRPr>
          </a:p>
          <a:p>
            <a:pPr marL="342900" indent="-342900">
              <a:buFont typeface="Arial" panose="020B0604020202020204" pitchFamily="34" charset="0"/>
              <a:buChar char="•"/>
            </a:pPr>
            <a:r>
              <a:rPr lang="en-US" sz="2000">
                <a:solidFill>
                  <a:srgbClr val="FFFFFF"/>
                </a:solidFill>
              </a:rPr>
              <a:t>Expected increase due to pandemic-related job losses that results in loss of income and employer-based health insurance</a:t>
            </a:r>
          </a:p>
        </p:txBody>
      </p:sp>
      <p:pic>
        <p:nvPicPr>
          <p:cNvPr id="10" name="Picture 6">
            <a:extLst>
              <a:ext uri="{FF2B5EF4-FFF2-40B4-BE49-F238E27FC236}">
                <a16:creationId xmlns:a16="http://schemas.microsoft.com/office/drawing/2014/main" id="{F6FC2B68-2670-C349-9F76-115F540CA43F}"/>
              </a:ext>
            </a:extLst>
          </p:cNvPr>
          <p:cNvPicPr>
            <a:picLocks noChangeAspect="1"/>
          </p:cNvPicPr>
          <p:nvPr/>
        </p:nvPicPr>
        <p:blipFill>
          <a:blip r:embed="rId2"/>
          <a:stretch>
            <a:fillRect/>
          </a:stretch>
        </p:blipFill>
        <p:spPr>
          <a:xfrm>
            <a:off x="4349578" y="131412"/>
            <a:ext cx="7500552" cy="6275390"/>
          </a:xfrm>
          <a:prstGeom prst="rect">
            <a:avLst/>
          </a:prstGeom>
        </p:spPr>
      </p:pic>
      <p:sp>
        <p:nvSpPr>
          <p:cNvPr id="2" name="Rectangle 1">
            <a:extLst>
              <a:ext uri="{FF2B5EF4-FFF2-40B4-BE49-F238E27FC236}">
                <a16:creationId xmlns:a16="http://schemas.microsoft.com/office/drawing/2014/main" id="{EBA1E30C-A0CD-4D60-9CF9-D1FCA523BEFD}"/>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MATT</a:t>
            </a:r>
            <a:endParaRPr lang="en-US"/>
          </a:p>
        </p:txBody>
      </p:sp>
    </p:spTree>
    <p:extLst>
      <p:ext uri="{BB962C8B-B14F-4D97-AF65-F5344CB8AC3E}">
        <p14:creationId xmlns:p14="http://schemas.microsoft.com/office/powerpoint/2010/main" val="384170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830997"/>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Open Outpatient Authorizations</a:t>
            </a:r>
          </a:p>
        </p:txBody>
      </p:sp>
      <p:sp>
        <p:nvSpPr>
          <p:cNvPr id="9" name="TextBox 8">
            <a:extLst>
              <a:ext uri="{FF2B5EF4-FFF2-40B4-BE49-F238E27FC236}">
                <a16:creationId xmlns:a16="http://schemas.microsoft.com/office/drawing/2014/main" id="{4F9BF2B0-AE50-8646-8ED4-FF040CF43155}"/>
              </a:ext>
            </a:extLst>
          </p:cNvPr>
          <p:cNvSpPr txBox="1"/>
          <p:nvPr/>
        </p:nvSpPr>
        <p:spPr>
          <a:xfrm>
            <a:off x="222421" y="1481144"/>
            <a:ext cx="3422822" cy="4093428"/>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FFFFFF"/>
                </a:solidFill>
              </a:rPr>
              <a:t>Declined by 15% between March 2020 and March 2021</a:t>
            </a:r>
          </a:p>
          <a:p>
            <a:pPr marL="285750" indent="-285750">
              <a:buFont typeface="Arial" panose="020B0604020202020204" pitchFamily="34" charset="0"/>
              <a:buChar char="•"/>
            </a:pPr>
            <a:endParaRPr lang="en-US" sz="2000">
              <a:solidFill>
                <a:srgbClr val="FFFFFF"/>
              </a:solidFill>
            </a:endParaRPr>
          </a:p>
          <a:p>
            <a:pPr marL="285750" indent="-285750">
              <a:buFont typeface="Arial" panose="020B0604020202020204" pitchFamily="34" charset="0"/>
              <a:buChar char="•"/>
            </a:pPr>
            <a:r>
              <a:rPr lang="en-US" sz="2000">
                <a:solidFill>
                  <a:srgbClr val="FFFFFF"/>
                </a:solidFill>
              </a:rPr>
              <a:t>Likely factors:</a:t>
            </a:r>
          </a:p>
          <a:p>
            <a:pPr marL="742950" lvl="1" indent="-285750">
              <a:buFont typeface="Arial" panose="020B0604020202020204" pitchFamily="34" charset="0"/>
              <a:buChar char="•"/>
            </a:pPr>
            <a:r>
              <a:rPr lang="en-US" sz="2000">
                <a:solidFill>
                  <a:srgbClr val="FFFFFF"/>
                </a:solidFill>
              </a:rPr>
              <a:t>Closing authorizations in preparation for new payment model</a:t>
            </a:r>
          </a:p>
          <a:p>
            <a:pPr marL="742950" lvl="1" indent="-285750">
              <a:buFont typeface="Arial" panose="020B0604020202020204" pitchFamily="34" charset="0"/>
              <a:buChar char="•"/>
            </a:pPr>
            <a:r>
              <a:rPr lang="en-US" sz="2000">
                <a:solidFill>
                  <a:srgbClr val="FFFFFF"/>
                </a:solidFill>
              </a:rPr>
              <a:t>New rule of closing authorizations with no services in 90 days</a:t>
            </a:r>
          </a:p>
          <a:p>
            <a:pPr marL="742950" lvl="1" indent="-285750">
              <a:buFont typeface="Arial" panose="020B0604020202020204" pitchFamily="34" charset="0"/>
              <a:buChar char="•"/>
            </a:pPr>
            <a:r>
              <a:rPr lang="en-US" sz="2000">
                <a:solidFill>
                  <a:srgbClr val="FFFFFF"/>
                </a:solidFill>
              </a:rPr>
              <a:t>COVID related reluctance</a:t>
            </a:r>
            <a:endParaRPr lang="en-US" sz="2000"/>
          </a:p>
        </p:txBody>
      </p:sp>
      <p:pic>
        <p:nvPicPr>
          <p:cNvPr id="7" name="Picture 6">
            <a:extLst>
              <a:ext uri="{FF2B5EF4-FFF2-40B4-BE49-F238E27FC236}">
                <a16:creationId xmlns:a16="http://schemas.microsoft.com/office/drawing/2014/main" id="{06B0BA5B-65F7-BB46-8150-9A708C9240EB}"/>
              </a:ext>
            </a:extLst>
          </p:cNvPr>
          <p:cNvPicPr>
            <a:picLocks noChangeAspect="1"/>
          </p:cNvPicPr>
          <p:nvPr/>
        </p:nvPicPr>
        <p:blipFill>
          <a:blip r:embed="rId2"/>
          <a:stretch>
            <a:fillRect/>
          </a:stretch>
        </p:blipFill>
        <p:spPr>
          <a:xfrm>
            <a:off x="4238366" y="131412"/>
            <a:ext cx="7611763" cy="6352759"/>
          </a:xfrm>
          <a:prstGeom prst="rect">
            <a:avLst/>
          </a:prstGeom>
        </p:spPr>
      </p:pic>
      <p:sp>
        <p:nvSpPr>
          <p:cNvPr id="2" name="Rectangle 1">
            <a:extLst>
              <a:ext uri="{FF2B5EF4-FFF2-40B4-BE49-F238E27FC236}">
                <a16:creationId xmlns:a16="http://schemas.microsoft.com/office/drawing/2014/main" id="{EA60054E-DB1E-4836-865C-435F4C8584DA}"/>
              </a:ext>
            </a:extLst>
          </p:cNvPr>
          <p:cNvSpPr/>
          <p:nvPr/>
        </p:nvSpPr>
        <p:spPr>
          <a:xfrm>
            <a:off x="2771775" y="85725"/>
            <a:ext cx="10953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THERESA</a:t>
            </a:r>
            <a:endParaRPr lang="en-US"/>
          </a:p>
        </p:txBody>
      </p:sp>
    </p:spTree>
    <p:extLst>
      <p:ext uri="{BB962C8B-B14F-4D97-AF65-F5344CB8AC3E}">
        <p14:creationId xmlns:p14="http://schemas.microsoft.com/office/powerpoint/2010/main" val="2750384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21</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Service Hours/Open Outpatient Authorization</a:t>
            </a:r>
          </a:p>
        </p:txBody>
      </p:sp>
      <p:sp>
        <p:nvSpPr>
          <p:cNvPr id="9" name="TextBox 8">
            <a:extLst>
              <a:ext uri="{FF2B5EF4-FFF2-40B4-BE49-F238E27FC236}">
                <a16:creationId xmlns:a16="http://schemas.microsoft.com/office/drawing/2014/main" id="{4F9BF2B0-AE50-8646-8ED4-FF040CF43155}"/>
              </a:ext>
            </a:extLst>
          </p:cNvPr>
          <p:cNvSpPr txBox="1"/>
          <p:nvPr/>
        </p:nvSpPr>
        <p:spPr>
          <a:xfrm>
            <a:off x="222421" y="1481144"/>
            <a:ext cx="3422822" cy="400110"/>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FFFFFF"/>
                </a:solidFill>
              </a:rPr>
              <a:t>DETAILS/Explanation</a:t>
            </a:r>
          </a:p>
        </p:txBody>
      </p:sp>
      <p:sp>
        <p:nvSpPr>
          <p:cNvPr id="2" name="Rectangle 1">
            <a:extLst>
              <a:ext uri="{FF2B5EF4-FFF2-40B4-BE49-F238E27FC236}">
                <a16:creationId xmlns:a16="http://schemas.microsoft.com/office/drawing/2014/main" id="{EA60054E-DB1E-4836-865C-435F4C8584DA}"/>
              </a:ext>
            </a:extLst>
          </p:cNvPr>
          <p:cNvSpPr/>
          <p:nvPr/>
        </p:nvSpPr>
        <p:spPr>
          <a:xfrm>
            <a:off x="2693843" y="561975"/>
            <a:ext cx="109537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THERESA</a:t>
            </a:r>
            <a:endParaRPr lang="en-US"/>
          </a:p>
        </p:txBody>
      </p:sp>
      <p:pic>
        <p:nvPicPr>
          <p:cNvPr id="10" name="Picture 7">
            <a:extLst>
              <a:ext uri="{FF2B5EF4-FFF2-40B4-BE49-F238E27FC236}">
                <a16:creationId xmlns:a16="http://schemas.microsoft.com/office/drawing/2014/main" id="{FFE40C43-A1BA-4679-9C6D-F2A8D09FD3E9}"/>
              </a:ext>
            </a:extLst>
          </p:cNvPr>
          <p:cNvPicPr>
            <a:picLocks noChangeAspect="1"/>
          </p:cNvPicPr>
          <p:nvPr/>
        </p:nvPicPr>
        <p:blipFill>
          <a:blip r:embed="rId2"/>
          <a:stretch>
            <a:fillRect/>
          </a:stretch>
        </p:blipFill>
        <p:spPr>
          <a:xfrm>
            <a:off x="4090086" y="1240409"/>
            <a:ext cx="7640566" cy="4574897"/>
          </a:xfrm>
          <a:prstGeom prst="rect">
            <a:avLst/>
          </a:prstGeom>
        </p:spPr>
      </p:pic>
    </p:spTree>
    <p:extLst>
      <p:ext uri="{BB962C8B-B14F-4D97-AF65-F5344CB8AC3E}">
        <p14:creationId xmlns:p14="http://schemas.microsoft.com/office/powerpoint/2010/main" val="92862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22</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 of Clients w/ at least One Service in the last Ninety Days</a:t>
            </a:r>
          </a:p>
        </p:txBody>
      </p:sp>
      <p:sp>
        <p:nvSpPr>
          <p:cNvPr id="9" name="TextBox 8">
            <a:extLst>
              <a:ext uri="{FF2B5EF4-FFF2-40B4-BE49-F238E27FC236}">
                <a16:creationId xmlns:a16="http://schemas.microsoft.com/office/drawing/2014/main" id="{4F9BF2B0-AE50-8646-8ED4-FF040CF43155}"/>
              </a:ext>
            </a:extLst>
          </p:cNvPr>
          <p:cNvSpPr txBox="1"/>
          <p:nvPr/>
        </p:nvSpPr>
        <p:spPr>
          <a:xfrm>
            <a:off x="222421" y="1481144"/>
            <a:ext cx="3422822" cy="5144998"/>
          </a:xfrm>
          <a:prstGeom prst="rect">
            <a:avLst/>
          </a:prstGeom>
          <a:noFill/>
        </p:spPr>
        <p:txBody>
          <a:bodyPr wrap="square" rtlCol="0">
            <a:spAutoFit/>
          </a:bodyPr>
          <a:lstStyle/>
          <a:p>
            <a:pPr marL="342900" indent="-342900" defTabSz="457200">
              <a:spcBef>
                <a:spcPts val="1000"/>
              </a:spcBef>
              <a:buClr>
                <a:schemeClr val="accent1"/>
              </a:buClr>
              <a:buSzPct val="80000"/>
              <a:buFont typeface="Arial" panose="020B0604020202020204" pitchFamily="34" charset="0"/>
              <a:buChar char="•"/>
            </a:pPr>
            <a:r>
              <a:rPr lang="en-US" sz="2000">
                <a:solidFill>
                  <a:schemeClr val="bg1"/>
                </a:solidFill>
              </a:rPr>
              <a:t>Proportion of SUD outpatient clients without a service gap increased in October 2020 due to the administrative closing of old </a:t>
            </a:r>
            <a:r>
              <a:rPr lang="en-US" sz="2000" err="1">
                <a:solidFill>
                  <a:schemeClr val="bg1"/>
                </a:solidFill>
              </a:rPr>
              <a:t>auths</a:t>
            </a:r>
            <a:r>
              <a:rPr lang="en-US" sz="2000">
                <a:solidFill>
                  <a:schemeClr val="bg1"/>
                </a:solidFill>
              </a:rPr>
              <a:t> in preparation for new payment model </a:t>
            </a:r>
          </a:p>
          <a:p>
            <a:pPr marL="342900" indent="-342900" defTabSz="457200">
              <a:spcBef>
                <a:spcPts val="1000"/>
              </a:spcBef>
              <a:buClr>
                <a:schemeClr val="accent1"/>
              </a:buClr>
              <a:buSzPct val="80000"/>
              <a:buFont typeface="Arial" panose="020B0604020202020204" pitchFamily="34" charset="0"/>
              <a:buChar char="•"/>
            </a:pPr>
            <a:r>
              <a:rPr lang="en-US" sz="2000">
                <a:solidFill>
                  <a:schemeClr val="bg1"/>
                </a:solidFill>
                <a:ea typeface="+mn-lt"/>
                <a:cs typeface="+mn-lt"/>
              </a:rPr>
              <a:t>Service gap calculation methodology was updated in 2021 to align with changes made in the outpatient payment model, resulting in the inclusion of more newly re-authorized benefits</a:t>
            </a:r>
            <a:endParaRPr lang="en-US" sz="2000">
              <a:solidFill>
                <a:schemeClr val="bg1"/>
              </a:solidFill>
            </a:endParaRPr>
          </a:p>
          <a:p>
            <a:endParaRPr lang="en-US" sz="2000"/>
          </a:p>
        </p:txBody>
      </p:sp>
      <p:pic>
        <p:nvPicPr>
          <p:cNvPr id="11" name="Picture 11">
            <a:extLst>
              <a:ext uri="{FF2B5EF4-FFF2-40B4-BE49-F238E27FC236}">
                <a16:creationId xmlns:a16="http://schemas.microsoft.com/office/drawing/2014/main" id="{6BCD3A39-FE73-EC4F-847E-57D5A3040BDC}"/>
              </a:ext>
            </a:extLst>
          </p:cNvPr>
          <p:cNvPicPr>
            <a:picLocks noChangeAspect="1"/>
          </p:cNvPicPr>
          <p:nvPr/>
        </p:nvPicPr>
        <p:blipFill>
          <a:blip r:embed="rId2"/>
          <a:stretch>
            <a:fillRect/>
          </a:stretch>
        </p:blipFill>
        <p:spPr>
          <a:xfrm>
            <a:off x="3986321" y="589949"/>
            <a:ext cx="8129358" cy="5044732"/>
          </a:xfrm>
          <a:prstGeom prst="rect">
            <a:avLst/>
          </a:prstGeom>
        </p:spPr>
      </p:pic>
      <p:sp>
        <p:nvSpPr>
          <p:cNvPr id="2" name="Rectangle 1">
            <a:extLst>
              <a:ext uri="{FF2B5EF4-FFF2-40B4-BE49-F238E27FC236}">
                <a16:creationId xmlns:a16="http://schemas.microsoft.com/office/drawing/2014/main" id="{B3E17BF9-C934-4BE1-B5DF-B662BA0EC1BB}"/>
              </a:ext>
            </a:extLst>
          </p:cNvPr>
          <p:cNvSpPr/>
          <p:nvPr/>
        </p:nvSpPr>
        <p:spPr>
          <a:xfrm>
            <a:off x="3400425" y="6667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THERESA</a:t>
            </a:r>
            <a:endParaRPr lang="en-US"/>
          </a:p>
        </p:txBody>
      </p:sp>
    </p:spTree>
    <p:extLst>
      <p:ext uri="{BB962C8B-B14F-4D97-AF65-F5344CB8AC3E}">
        <p14:creationId xmlns:p14="http://schemas.microsoft.com/office/powerpoint/2010/main" val="343863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1" y="1974728"/>
            <a:ext cx="12192000" cy="1890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4312508" y="3942491"/>
            <a:ext cx="7879492" cy="1477328"/>
          </a:xfrm>
          <a:prstGeom prst="rect">
            <a:avLst/>
          </a:prstGeom>
          <a:noFill/>
        </p:spPr>
        <p:txBody>
          <a:bodyPr wrap="square" rtlCol="0">
            <a:spAutoFit/>
          </a:bodyPr>
          <a:lstStyle/>
          <a:p>
            <a:r>
              <a:rPr lang="en-US" b="1">
                <a:solidFill>
                  <a:srgbClr val="002060"/>
                </a:solidFill>
                <a:latin typeface="Arial" panose="020B0604020202020204" pitchFamily="34" charset="0"/>
                <a:cs typeface="Arial" panose="020B0604020202020204" pitchFamily="34" charset="0"/>
              </a:rPr>
              <a:t>Selected Performance Measures</a:t>
            </a:r>
          </a:p>
          <a:p>
            <a:pPr marL="285750" indent="-285750">
              <a:buFont typeface="Arial" panose="020B0604020202020204" pitchFamily="34" charset="0"/>
              <a:buChar char="•"/>
            </a:pPr>
            <a:r>
              <a:rPr lang="en-US">
                <a:solidFill>
                  <a:schemeClr val="accent1"/>
                </a:solidFill>
                <a:latin typeface="+mj-lt"/>
              </a:rPr>
              <a:t>Number of Referrals </a:t>
            </a:r>
          </a:p>
          <a:p>
            <a:pPr marL="285750" indent="-285750">
              <a:buFont typeface="Arial" panose="020B0604020202020204" pitchFamily="34" charset="0"/>
              <a:buChar char="•"/>
            </a:pPr>
            <a:r>
              <a:rPr lang="en-US">
                <a:solidFill>
                  <a:schemeClr val="accent1"/>
                </a:solidFill>
                <a:latin typeface="+mj-lt"/>
              </a:rPr>
              <a:t>Race &amp; Ethnicity of Persons Assessed</a:t>
            </a:r>
          </a:p>
          <a:p>
            <a:pPr marL="285750" indent="-285750">
              <a:buFont typeface="Arial" panose="020B0604020202020204" pitchFamily="34" charset="0"/>
              <a:buChar char="•"/>
            </a:pPr>
            <a:r>
              <a:rPr lang="en-US">
                <a:solidFill>
                  <a:schemeClr val="accent1"/>
                </a:solidFill>
                <a:latin typeface="+mj-lt"/>
              </a:rPr>
              <a:t>DCR Response Times vs. Requirements</a:t>
            </a:r>
          </a:p>
          <a:p>
            <a:pPr marL="285750" indent="-285750">
              <a:buFont typeface="Arial" panose="020B0604020202020204" pitchFamily="34" charset="0"/>
              <a:buChar char="•"/>
            </a:pPr>
            <a:r>
              <a:rPr lang="en-US">
                <a:solidFill>
                  <a:schemeClr val="accent1"/>
                </a:solidFill>
                <a:latin typeface="+mj-lt"/>
              </a:rPr>
              <a:t>Percentage Detentions/Assessments</a:t>
            </a: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23</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889686" y="2088292"/>
            <a:ext cx="3422822" cy="1569660"/>
          </a:xfrm>
          <a:prstGeom prst="rect">
            <a:avLst/>
          </a:prstGeom>
          <a:noFill/>
        </p:spPr>
        <p:txBody>
          <a:bodyPr wrap="square" rtlCol="0">
            <a:spAutoFit/>
          </a:bodyPr>
          <a:lstStyle/>
          <a:p>
            <a:r>
              <a:rPr lang="en-US" sz="9600" b="1">
                <a:solidFill>
                  <a:schemeClr val="accent1"/>
                </a:solidFill>
                <a:latin typeface="Arial" panose="020B0604020202020204" pitchFamily="34" charset="0"/>
                <a:cs typeface="Arial" panose="020B0604020202020204" pitchFamily="34" charset="0"/>
              </a:rPr>
              <a:t>DCR</a:t>
            </a:r>
            <a:endParaRPr lang="en-US" sz="96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F9BF2B0-AE50-8646-8ED4-FF040CF43155}"/>
              </a:ext>
            </a:extLst>
          </p:cNvPr>
          <p:cNvSpPr txBox="1"/>
          <p:nvPr/>
        </p:nvSpPr>
        <p:spPr>
          <a:xfrm>
            <a:off x="4312508" y="2088292"/>
            <a:ext cx="7735330" cy="1631216"/>
          </a:xfrm>
          <a:prstGeom prst="rect">
            <a:avLst/>
          </a:prstGeom>
          <a:noFill/>
        </p:spPr>
        <p:txBody>
          <a:bodyPr wrap="square" rtlCol="0">
            <a:spAutoFit/>
          </a:bodyPr>
          <a:lstStyle/>
          <a:p>
            <a:r>
              <a:rPr lang="en-US" sz="2000">
                <a:solidFill>
                  <a:schemeClr val="bg1"/>
                </a:solidFill>
              </a:rPr>
              <a:t>Designated Crisis Responders perform a State Law-required assessment under the Involuntary Treatment Act.  Persons who the DCRs determine to be a grave danger to themselves or others are detained subject to ITA Court review.  DCRs respond to call outs from Hospitals and Jails on mandatory timelines and to community calls as possible.</a:t>
            </a:r>
          </a:p>
        </p:txBody>
      </p:sp>
    </p:spTree>
    <p:extLst>
      <p:ext uri="{BB962C8B-B14F-4D97-AF65-F5344CB8AC3E}">
        <p14:creationId xmlns:p14="http://schemas.microsoft.com/office/powerpoint/2010/main" val="257196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24</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716276"/>
            <a:ext cx="3595816" cy="26937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 of DCR </a:t>
            </a:r>
            <a:r>
              <a:rPr lang="en-US" sz="2800" b="1">
                <a:solidFill>
                  <a:schemeClr val="bg1"/>
                </a:solidFill>
                <a:latin typeface="Arial" panose="020B0604020202020204" pitchFamily="34" charset="0"/>
                <a:cs typeface="Arial" panose="020B0604020202020204" pitchFamily="34" charset="0"/>
              </a:rPr>
              <a:t>Referrals</a:t>
            </a:r>
            <a:r>
              <a:rPr lang="en-US" sz="9600" b="1">
                <a:solidFill>
                  <a:schemeClr val="accent1"/>
                </a:solidFill>
                <a:latin typeface="Arial" panose="020B0604020202020204" pitchFamily="34" charset="0"/>
                <a:cs typeface="Arial" panose="020B0604020202020204" pitchFamily="34" charset="0"/>
              </a:rPr>
              <a:t> </a:t>
            </a:r>
            <a:endParaRPr lang="en-US" sz="9600" b="1">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E68516A-CE36-4C4B-A5E4-E3C54636DAB4}"/>
              </a:ext>
            </a:extLst>
          </p:cNvPr>
          <p:cNvPicPr>
            <a:picLocks noChangeAspect="1"/>
          </p:cNvPicPr>
          <p:nvPr/>
        </p:nvPicPr>
        <p:blipFill>
          <a:blip r:embed="rId2"/>
          <a:stretch>
            <a:fillRect/>
          </a:stretch>
        </p:blipFill>
        <p:spPr>
          <a:xfrm>
            <a:off x="825645" y="1890999"/>
            <a:ext cx="10528155" cy="4556652"/>
          </a:xfrm>
          <a:prstGeom prst="rect">
            <a:avLst/>
          </a:prstGeom>
        </p:spPr>
      </p:pic>
      <p:sp>
        <p:nvSpPr>
          <p:cNvPr id="11" name="Rectangle 10">
            <a:extLst>
              <a:ext uri="{FF2B5EF4-FFF2-40B4-BE49-F238E27FC236}">
                <a16:creationId xmlns:a16="http://schemas.microsoft.com/office/drawing/2014/main" id="{5BC83884-88A2-8742-A2C6-A7D0CD283785}"/>
              </a:ext>
            </a:extLst>
          </p:cNvPr>
          <p:cNvSpPr/>
          <p:nvPr/>
        </p:nvSpPr>
        <p:spPr>
          <a:xfrm>
            <a:off x="113122" y="6465261"/>
            <a:ext cx="10982365" cy="307777"/>
          </a:xfrm>
          <a:prstGeom prst="rect">
            <a:avLst/>
          </a:prstGeom>
        </p:spPr>
        <p:txBody>
          <a:bodyPr wrap="square">
            <a:spAutoFit/>
          </a:bodyPr>
          <a:lstStyle/>
          <a:p>
            <a:r>
              <a:rPr lang="en-US" sz="1400"/>
              <a:t>Source: Crisis System and SUD Residential Monitoring Dashboard</a:t>
            </a:r>
          </a:p>
        </p:txBody>
      </p:sp>
      <p:sp>
        <p:nvSpPr>
          <p:cNvPr id="2" name="Rectangle 1">
            <a:extLst>
              <a:ext uri="{FF2B5EF4-FFF2-40B4-BE49-F238E27FC236}">
                <a16:creationId xmlns:a16="http://schemas.microsoft.com/office/drawing/2014/main" id="{FDF50701-3326-437F-B9BC-95DF40896079}"/>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MINH</a:t>
            </a:r>
            <a:endParaRPr lang="en-US"/>
          </a:p>
        </p:txBody>
      </p:sp>
    </p:spTree>
    <p:extLst>
      <p:ext uri="{BB962C8B-B14F-4D97-AF65-F5344CB8AC3E}">
        <p14:creationId xmlns:p14="http://schemas.microsoft.com/office/powerpoint/2010/main" val="3331502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25</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135924"/>
            <a:ext cx="3595816" cy="18415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DCR </a:t>
            </a:r>
            <a:r>
              <a:rPr lang="en-US" sz="2800" b="1">
                <a:solidFill>
                  <a:schemeClr val="bg1"/>
                </a:solidFill>
                <a:latin typeface="Arial" panose="020B0604020202020204" pitchFamily="34" charset="0"/>
                <a:cs typeface="Arial" panose="020B0604020202020204" pitchFamily="34" charset="0"/>
              </a:rPr>
              <a:t>Assessments by Race &amp; Ethnicity</a:t>
            </a:r>
            <a:endParaRPr lang="en-US" sz="9600" b="1">
              <a:solidFill>
                <a:schemeClr val="bg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FC7508A5-81D5-F649-AEBF-427424F32ADF}"/>
              </a:ext>
            </a:extLst>
          </p:cNvPr>
          <p:cNvPicPr>
            <a:picLocks noChangeAspect="1"/>
          </p:cNvPicPr>
          <p:nvPr/>
        </p:nvPicPr>
        <p:blipFill>
          <a:blip r:embed="rId2"/>
          <a:stretch>
            <a:fillRect/>
          </a:stretch>
        </p:blipFill>
        <p:spPr>
          <a:xfrm>
            <a:off x="62231" y="1890634"/>
            <a:ext cx="11584071" cy="3929398"/>
          </a:xfrm>
          <a:prstGeom prst="rect">
            <a:avLst/>
          </a:prstGeom>
        </p:spPr>
      </p:pic>
      <p:sp>
        <p:nvSpPr>
          <p:cNvPr id="13" name="Rectangle 12">
            <a:extLst>
              <a:ext uri="{FF2B5EF4-FFF2-40B4-BE49-F238E27FC236}">
                <a16:creationId xmlns:a16="http://schemas.microsoft.com/office/drawing/2014/main" id="{854CC802-BD11-EE4B-8F4B-60E0F35DC359}"/>
              </a:ext>
            </a:extLst>
          </p:cNvPr>
          <p:cNvSpPr/>
          <p:nvPr/>
        </p:nvSpPr>
        <p:spPr>
          <a:xfrm>
            <a:off x="413370" y="5871372"/>
            <a:ext cx="10982365" cy="738664"/>
          </a:xfrm>
          <a:prstGeom prst="rect">
            <a:avLst/>
          </a:prstGeom>
        </p:spPr>
        <p:txBody>
          <a:bodyPr wrap="square">
            <a:spAutoFit/>
          </a:bodyPr>
          <a:lstStyle/>
          <a:p>
            <a:r>
              <a:rPr lang="en-US" sz="1400"/>
              <a:t>*NH=Not Hispanic, NHOPI=Native Hawaiian or Other Pacific Islander, AIAN=American Indian and Alaska Native</a:t>
            </a:r>
          </a:p>
          <a:p>
            <a:r>
              <a:rPr lang="en-US" sz="1400"/>
              <a:t>Source:  2019 Census data from OFM and DOH’s Census Tracts </a:t>
            </a:r>
          </a:p>
          <a:p>
            <a:r>
              <a:rPr lang="en-US" sz="1400"/>
              <a:t>CCS data from the King County Behavioral Health Information System</a:t>
            </a:r>
          </a:p>
        </p:txBody>
      </p:sp>
      <p:sp>
        <p:nvSpPr>
          <p:cNvPr id="2" name="Rectangle 1">
            <a:extLst>
              <a:ext uri="{FF2B5EF4-FFF2-40B4-BE49-F238E27FC236}">
                <a16:creationId xmlns:a16="http://schemas.microsoft.com/office/drawing/2014/main" id="{F3114DEA-C8AD-4E3B-9570-84E9A94150D3}"/>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MINH</a:t>
            </a:r>
            <a:endParaRPr lang="en-US"/>
          </a:p>
        </p:txBody>
      </p:sp>
    </p:spTree>
    <p:extLst>
      <p:ext uri="{BB962C8B-B14F-4D97-AF65-F5344CB8AC3E}">
        <p14:creationId xmlns:p14="http://schemas.microsoft.com/office/powerpoint/2010/main" val="240921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26</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135924"/>
            <a:ext cx="3595816" cy="18415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DCR </a:t>
            </a:r>
            <a:r>
              <a:rPr lang="en-US" sz="2800" b="1">
                <a:solidFill>
                  <a:schemeClr val="bg1"/>
                </a:solidFill>
                <a:latin typeface="Arial" panose="020B0604020202020204" pitchFamily="34" charset="0"/>
                <a:cs typeface="Arial" panose="020B0604020202020204" pitchFamily="34" charset="0"/>
              </a:rPr>
              <a:t>Actual Response Times vs. Standards</a:t>
            </a:r>
            <a:endParaRPr lang="en-US" sz="9600" b="1">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917FADC-0E31-814F-8D7D-4EB1E95AB7EA}"/>
              </a:ext>
            </a:extLst>
          </p:cNvPr>
          <p:cNvPicPr>
            <a:picLocks noChangeAspect="1"/>
          </p:cNvPicPr>
          <p:nvPr/>
        </p:nvPicPr>
        <p:blipFill>
          <a:blip r:embed="rId2"/>
          <a:stretch>
            <a:fillRect/>
          </a:stretch>
        </p:blipFill>
        <p:spPr>
          <a:xfrm>
            <a:off x="1001940" y="1636878"/>
            <a:ext cx="10388208" cy="4734958"/>
          </a:xfrm>
          <a:prstGeom prst="rect">
            <a:avLst/>
          </a:prstGeom>
        </p:spPr>
      </p:pic>
      <p:sp>
        <p:nvSpPr>
          <p:cNvPr id="11" name="Rectangle 10">
            <a:extLst>
              <a:ext uri="{FF2B5EF4-FFF2-40B4-BE49-F238E27FC236}">
                <a16:creationId xmlns:a16="http://schemas.microsoft.com/office/drawing/2014/main" id="{C0187A67-62CE-4145-9594-9BE382A09BD6}"/>
              </a:ext>
            </a:extLst>
          </p:cNvPr>
          <p:cNvSpPr/>
          <p:nvPr/>
        </p:nvSpPr>
        <p:spPr>
          <a:xfrm>
            <a:off x="113122" y="6465261"/>
            <a:ext cx="10982365" cy="307777"/>
          </a:xfrm>
          <a:prstGeom prst="rect">
            <a:avLst/>
          </a:prstGeom>
        </p:spPr>
        <p:txBody>
          <a:bodyPr wrap="square">
            <a:spAutoFit/>
          </a:bodyPr>
          <a:lstStyle/>
          <a:p>
            <a:r>
              <a:rPr lang="en-US" sz="1400"/>
              <a:t>Source: Crisis System and SUD Residential Monitoring Dashboard</a:t>
            </a:r>
          </a:p>
        </p:txBody>
      </p:sp>
      <p:sp>
        <p:nvSpPr>
          <p:cNvPr id="2" name="Rectangle 1">
            <a:extLst>
              <a:ext uri="{FF2B5EF4-FFF2-40B4-BE49-F238E27FC236}">
                <a16:creationId xmlns:a16="http://schemas.microsoft.com/office/drawing/2014/main" id="{15A08CF0-F981-4988-B54E-AB24727DD426}"/>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MINH</a:t>
            </a:r>
            <a:endParaRPr lang="en-US"/>
          </a:p>
        </p:txBody>
      </p:sp>
    </p:spTree>
    <p:extLst>
      <p:ext uri="{BB962C8B-B14F-4D97-AF65-F5344CB8AC3E}">
        <p14:creationId xmlns:p14="http://schemas.microsoft.com/office/powerpoint/2010/main" val="5248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27</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830997"/>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 DCR Assessments that lead to </a:t>
            </a:r>
            <a:r>
              <a:rPr lang="en-US" sz="2400" b="1">
                <a:solidFill>
                  <a:schemeClr val="bg1"/>
                </a:solidFill>
                <a:latin typeface="Arial" panose="020B0604020202020204" pitchFamily="34" charset="0"/>
                <a:cs typeface="Arial" panose="020B0604020202020204" pitchFamily="34" charset="0"/>
              </a:rPr>
              <a:t>Detention</a:t>
            </a:r>
          </a:p>
        </p:txBody>
      </p:sp>
      <p:sp>
        <p:nvSpPr>
          <p:cNvPr id="9" name="TextBox 8">
            <a:extLst>
              <a:ext uri="{FF2B5EF4-FFF2-40B4-BE49-F238E27FC236}">
                <a16:creationId xmlns:a16="http://schemas.microsoft.com/office/drawing/2014/main" id="{4F9BF2B0-AE50-8646-8ED4-FF040CF43155}"/>
              </a:ext>
            </a:extLst>
          </p:cNvPr>
          <p:cNvSpPr txBox="1"/>
          <p:nvPr/>
        </p:nvSpPr>
        <p:spPr>
          <a:xfrm>
            <a:off x="222421" y="1481144"/>
            <a:ext cx="3422822" cy="3785652"/>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chemeClr val="bg1"/>
                </a:solidFill>
              </a:rPr>
              <a:t>The proportion of individuals assessed for involuntary detention who were detained has remained relatively stable</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Detention rate remained at higher than normal from April through August last year and had a peak around January this year </a:t>
            </a:r>
          </a:p>
          <a:p>
            <a:endParaRPr lang="en-US" sz="2000">
              <a:solidFill>
                <a:schemeClr val="bg1"/>
              </a:solidFill>
            </a:endParaRPr>
          </a:p>
        </p:txBody>
      </p:sp>
      <p:sp>
        <p:nvSpPr>
          <p:cNvPr id="7" name="Rectangle 6">
            <a:extLst>
              <a:ext uri="{FF2B5EF4-FFF2-40B4-BE49-F238E27FC236}">
                <a16:creationId xmlns:a16="http://schemas.microsoft.com/office/drawing/2014/main" id="{D45939FE-4F54-DF47-8294-7630C9A5D2AC}"/>
              </a:ext>
            </a:extLst>
          </p:cNvPr>
          <p:cNvSpPr/>
          <p:nvPr/>
        </p:nvSpPr>
        <p:spPr>
          <a:xfrm>
            <a:off x="3867665" y="6465261"/>
            <a:ext cx="7227822" cy="307777"/>
          </a:xfrm>
          <a:prstGeom prst="rect">
            <a:avLst/>
          </a:prstGeom>
        </p:spPr>
        <p:txBody>
          <a:bodyPr wrap="square">
            <a:spAutoFit/>
          </a:bodyPr>
          <a:lstStyle/>
          <a:p>
            <a:r>
              <a:rPr lang="en-US" sz="1400"/>
              <a:t>Source: Crisis System and SUD Residential Monitoring Dashboard</a:t>
            </a:r>
          </a:p>
        </p:txBody>
      </p:sp>
      <p:pic>
        <p:nvPicPr>
          <p:cNvPr id="10" name="Picture 9">
            <a:extLst>
              <a:ext uri="{FF2B5EF4-FFF2-40B4-BE49-F238E27FC236}">
                <a16:creationId xmlns:a16="http://schemas.microsoft.com/office/drawing/2014/main" id="{B6FEC0EF-F876-574B-8043-2002281818E9}"/>
              </a:ext>
            </a:extLst>
          </p:cNvPr>
          <p:cNvPicPr>
            <a:picLocks noChangeAspect="1"/>
          </p:cNvPicPr>
          <p:nvPr/>
        </p:nvPicPr>
        <p:blipFill>
          <a:blip r:embed="rId2"/>
          <a:stretch>
            <a:fillRect/>
          </a:stretch>
        </p:blipFill>
        <p:spPr>
          <a:xfrm>
            <a:off x="3867664" y="1481144"/>
            <a:ext cx="8277578" cy="4355883"/>
          </a:xfrm>
          <a:prstGeom prst="rect">
            <a:avLst/>
          </a:prstGeom>
        </p:spPr>
      </p:pic>
      <p:sp>
        <p:nvSpPr>
          <p:cNvPr id="2" name="Rectangle 1">
            <a:extLst>
              <a:ext uri="{FF2B5EF4-FFF2-40B4-BE49-F238E27FC236}">
                <a16:creationId xmlns:a16="http://schemas.microsoft.com/office/drawing/2014/main" id="{BB5AC24D-4079-4F08-9673-501180E4B11C}"/>
              </a:ext>
            </a:extLst>
          </p:cNvPr>
          <p:cNvSpPr/>
          <p:nvPr/>
        </p:nvSpPr>
        <p:spPr>
          <a:xfrm>
            <a:off x="2771775" y="85725"/>
            <a:ext cx="11049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MINH</a:t>
            </a:r>
            <a:endParaRPr lang="en-US"/>
          </a:p>
        </p:txBody>
      </p:sp>
    </p:spTree>
    <p:extLst>
      <p:ext uri="{BB962C8B-B14F-4D97-AF65-F5344CB8AC3E}">
        <p14:creationId xmlns:p14="http://schemas.microsoft.com/office/powerpoint/2010/main" val="1359151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1" y="1974728"/>
            <a:ext cx="12192000" cy="1890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4312508" y="3942491"/>
            <a:ext cx="7879492" cy="2585323"/>
          </a:xfrm>
          <a:prstGeom prst="rect">
            <a:avLst/>
          </a:prstGeom>
          <a:noFill/>
        </p:spPr>
        <p:txBody>
          <a:bodyPr wrap="square" rtlCol="0">
            <a:spAutoFit/>
          </a:bodyPr>
          <a:lstStyle/>
          <a:p>
            <a:r>
              <a:rPr lang="en-US" b="1">
                <a:solidFill>
                  <a:srgbClr val="002060"/>
                </a:solidFill>
                <a:latin typeface="Arial" panose="020B0604020202020204" pitchFamily="34" charset="0"/>
                <a:cs typeface="Arial" panose="020B0604020202020204" pitchFamily="34" charset="0"/>
              </a:rPr>
              <a:t>Selected Performance Measures</a:t>
            </a:r>
          </a:p>
          <a:p>
            <a:pPr marL="285750" indent="-285750">
              <a:buFont typeface="Arial" panose="020B0604020202020204" pitchFamily="34" charset="0"/>
              <a:buChar char="•"/>
            </a:pPr>
            <a:r>
              <a:rPr lang="en-US">
                <a:solidFill>
                  <a:schemeClr val="accent1"/>
                </a:solidFill>
                <a:latin typeface="+mj-lt"/>
              </a:rPr>
              <a:t>System Entries and Exits</a:t>
            </a:r>
          </a:p>
          <a:p>
            <a:pPr marL="285750" indent="-285750">
              <a:buFont typeface="Arial" panose="020B0604020202020204" pitchFamily="34" charset="0"/>
              <a:buChar char="•"/>
            </a:pPr>
            <a:r>
              <a:rPr lang="en-US">
                <a:solidFill>
                  <a:schemeClr val="accent1"/>
                </a:solidFill>
                <a:latin typeface="+mj-lt"/>
              </a:rPr>
              <a:t>Active Households</a:t>
            </a:r>
          </a:p>
          <a:p>
            <a:pPr marL="285750" indent="-285750">
              <a:buFont typeface="Arial" panose="020B0604020202020204" pitchFamily="34" charset="0"/>
              <a:buChar char="•"/>
            </a:pPr>
            <a:r>
              <a:rPr lang="en-US">
                <a:solidFill>
                  <a:schemeClr val="accent1"/>
                </a:solidFill>
                <a:latin typeface="+mj-lt"/>
              </a:rPr>
              <a:t>Length of Stay</a:t>
            </a:r>
          </a:p>
          <a:p>
            <a:pPr marL="285750" indent="-285750">
              <a:buFont typeface="Arial" panose="020B0604020202020204" pitchFamily="34" charset="0"/>
              <a:buChar char="•"/>
            </a:pPr>
            <a:r>
              <a:rPr lang="en-US">
                <a:solidFill>
                  <a:schemeClr val="accent1"/>
                </a:solidFill>
                <a:latin typeface="+mj-lt"/>
              </a:rPr>
              <a:t>Literally Homeless Entries</a:t>
            </a:r>
          </a:p>
          <a:p>
            <a:pPr marL="285750" indent="-285750">
              <a:buFont typeface="Arial" panose="020B0604020202020204" pitchFamily="34" charset="0"/>
              <a:buChar char="•"/>
            </a:pPr>
            <a:r>
              <a:rPr lang="en-US">
                <a:solidFill>
                  <a:schemeClr val="accent1"/>
                </a:solidFill>
                <a:latin typeface="+mj-lt"/>
              </a:rPr>
              <a:t>Utilization Rate</a:t>
            </a:r>
          </a:p>
          <a:p>
            <a:pPr marL="285750" indent="-285750">
              <a:buFont typeface="Arial" panose="020B0604020202020204" pitchFamily="34" charset="0"/>
              <a:buChar char="•"/>
            </a:pPr>
            <a:r>
              <a:rPr lang="en-US">
                <a:solidFill>
                  <a:schemeClr val="accent1"/>
                </a:solidFill>
                <a:latin typeface="+mj-lt"/>
              </a:rPr>
              <a:t>Exits to Permanent Housing</a:t>
            </a:r>
          </a:p>
          <a:p>
            <a:pPr marL="285750" indent="-285750">
              <a:buFont typeface="Arial" panose="020B0604020202020204" pitchFamily="34" charset="0"/>
              <a:buChar char="•"/>
            </a:pPr>
            <a:r>
              <a:rPr lang="en-US">
                <a:solidFill>
                  <a:schemeClr val="accent1"/>
                </a:solidFill>
                <a:latin typeface="+mj-lt"/>
              </a:rPr>
              <a:t>Returns to Homelessness</a:t>
            </a:r>
          </a:p>
          <a:p>
            <a:pPr marL="285750" indent="-285750">
              <a:buFont typeface="Arial" panose="020B0604020202020204" pitchFamily="34" charset="0"/>
              <a:buChar char="•"/>
            </a:pPr>
            <a:endParaRPr lang="en-US">
              <a:solidFill>
                <a:schemeClr val="accent1"/>
              </a:solidFill>
              <a:latin typeface="+mj-lt"/>
            </a:endParaRP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28</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745525" y="2088292"/>
            <a:ext cx="3422822" cy="1569660"/>
          </a:xfrm>
          <a:prstGeom prst="rect">
            <a:avLst/>
          </a:prstGeom>
          <a:noFill/>
        </p:spPr>
        <p:txBody>
          <a:bodyPr wrap="square" rtlCol="0">
            <a:spAutoFit/>
          </a:bodyPr>
          <a:lstStyle/>
          <a:p>
            <a:r>
              <a:rPr lang="en-US" sz="9600" b="1">
                <a:solidFill>
                  <a:schemeClr val="accent1"/>
                </a:solidFill>
                <a:latin typeface="Arial" panose="020B0604020202020204" pitchFamily="34" charset="0"/>
                <a:cs typeface="Arial" panose="020B0604020202020204" pitchFamily="34" charset="0"/>
              </a:rPr>
              <a:t>HMIS</a:t>
            </a:r>
            <a:endParaRPr lang="en-US" sz="96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F9BF2B0-AE50-8646-8ED4-FF040CF43155}"/>
              </a:ext>
            </a:extLst>
          </p:cNvPr>
          <p:cNvSpPr txBox="1"/>
          <p:nvPr/>
        </p:nvSpPr>
        <p:spPr>
          <a:xfrm>
            <a:off x="4312508" y="2088292"/>
            <a:ext cx="7735330" cy="1631216"/>
          </a:xfrm>
          <a:prstGeom prst="rect">
            <a:avLst/>
          </a:prstGeom>
          <a:noFill/>
        </p:spPr>
        <p:txBody>
          <a:bodyPr wrap="square" rtlCol="0">
            <a:spAutoFit/>
          </a:bodyPr>
          <a:lstStyle/>
          <a:p>
            <a:r>
              <a:rPr lang="en-US" sz="2000">
                <a:solidFill>
                  <a:schemeClr val="bg1"/>
                </a:solidFill>
              </a:rPr>
              <a:t>Data from the Homeless Management Information System provide insight into who is utilizing homelessness services in King County.  HMIS is a measurement of who uses the portion of the overall system that enters data into the system.  It does not include households that are not receiving services or using non-affiliated services.</a:t>
            </a:r>
          </a:p>
        </p:txBody>
      </p:sp>
      <p:sp>
        <p:nvSpPr>
          <p:cNvPr id="10" name="TextBox 9">
            <a:extLst>
              <a:ext uri="{FF2B5EF4-FFF2-40B4-BE49-F238E27FC236}">
                <a16:creationId xmlns:a16="http://schemas.microsoft.com/office/drawing/2014/main" id="{9712E6B9-625A-CF4E-AF9E-89B81A79A541}"/>
              </a:ext>
            </a:extLst>
          </p:cNvPr>
          <p:cNvSpPr txBox="1"/>
          <p:nvPr/>
        </p:nvSpPr>
        <p:spPr>
          <a:xfrm>
            <a:off x="228601" y="3942491"/>
            <a:ext cx="4083907" cy="1754326"/>
          </a:xfrm>
          <a:prstGeom prst="rect">
            <a:avLst/>
          </a:prstGeom>
          <a:noFill/>
        </p:spPr>
        <p:txBody>
          <a:bodyPr wrap="square" rtlCol="0">
            <a:spAutoFit/>
          </a:bodyPr>
          <a:lstStyle/>
          <a:p>
            <a:r>
              <a:rPr lang="en-US">
                <a:solidFill>
                  <a:srgbClr val="002060"/>
                </a:solidFill>
                <a:latin typeface="+mj-lt"/>
                <a:cs typeface="Arial" panose="020B0604020202020204" pitchFamily="34" charset="0"/>
              </a:rPr>
              <a:t>HMIS data are available for public review, including levels of analysis beyond the scope of this Operations Review: </a:t>
            </a:r>
            <a:r>
              <a:rPr lang="en-US">
                <a:solidFill>
                  <a:srgbClr val="002060"/>
                </a:solidFill>
                <a:latin typeface="+mj-lt"/>
                <a:cs typeface="Arial" panose="020B0604020202020204" pitchFamily="34" charset="0"/>
                <a:hlinkClick r:id="rId3"/>
              </a:rPr>
              <a:t>https://regionalhomelesssystem.org/regional-homelessness-data/</a:t>
            </a:r>
            <a:r>
              <a:rPr lang="en-US">
                <a:solidFill>
                  <a:srgbClr val="002060"/>
                </a:solidFill>
                <a:latin typeface="+mj-lt"/>
                <a:cs typeface="Arial" panose="020B0604020202020204" pitchFamily="34" charset="0"/>
              </a:rPr>
              <a:t> </a:t>
            </a:r>
            <a:endParaRPr lang="en-US">
              <a:solidFill>
                <a:schemeClr val="accent1"/>
              </a:solidFill>
              <a:latin typeface="+mj-lt"/>
            </a:endParaRPr>
          </a:p>
          <a:p>
            <a:pPr marL="285750" indent="-285750">
              <a:buFont typeface="Arial" panose="020B0604020202020204" pitchFamily="34" charset="0"/>
              <a:buChar char="•"/>
            </a:pPr>
            <a:endParaRPr lang="en-US">
              <a:solidFill>
                <a:schemeClr val="accent1"/>
              </a:solidFill>
              <a:latin typeface="+mj-lt"/>
            </a:endParaRPr>
          </a:p>
        </p:txBody>
      </p:sp>
    </p:spTree>
    <p:extLst>
      <p:ext uri="{BB962C8B-B14F-4D97-AF65-F5344CB8AC3E}">
        <p14:creationId xmlns:p14="http://schemas.microsoft.com/office/powerpoint/2010/main" val="315549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0"/>
            <a:ext cx="3595816" cy="1977497"/>
          </a:xfrm>
          <a:prstGeom prst="rect">
            <a:avLst/>
          </a:prstGeom>
          <a:noFill/>
        </p:spPr>
        <p:txBody>
          <a:bodyPr wrap="square" rtlCol="0" anchor="t">
            <a:noAutofit/>
          </a:bodyPr>
          <a:lstStyle/>
          <a:p>
            <a:r>
              <a:rPr lang="en-US" sz="4400" b="1">
                <a:solidFill>
                  <a:schemeClr val="bg1"/>
                </a:solidFill>
                <a:latin typeface="Arial" panose="020B0604020202020204" pitchFamily="34" charset="0"/>
                <a:cs typeface="Arial" panose="020B0604020202020204" pitchFamily="34" charset="0"/>
              </a:rPr>
              <a:t>Agenda</a:t>
            </a:r>
            <a:r>
              <a:rPr lang="en-US" sz="4400" b="1">
                <a:solidFill>
                  <a:schemeClr val="accent1"/>
                </a:solidFill>
                <a:latin typeface="Arial" panose="020B0604020202020204" pitchFamily="34" charset="0"/>
                <a:cs typeface="Arial" panose="020B0604020202020204" pitchFamily="34" charset="0"/>
              </a:rPr>
              <a:t> &amp; </a:t>
            </a:r>
            <a:r>
              <a:rPr lang="en-US" sz="4400" b="1">
                <a:solidFill>
                  <a:schemeClr val="bg1"/>
                </a:solidFill>
                <a:latin typeface="Arial" panose="020B0604020202020204" pitchFamily="34" charset="0"/>
                <a:cs typeface="Arial" panose="020B0604020202020204" pitchFamily="34" charset="0"/>
              </a:rPr>
              <a:t>Overview</a:t>
            </a:r>
          </a:p>
        </p:txBody>
      </p:sp>
      <p:sp>
        <p:nvSpPr>
          <p:cNvPr id="12" name="Title 1">
            <a:extLst>
              <a:ext uri="{FF2B5EF4-FFF2-40B4-BE49-F238E27FC236}">
                <a16:creationId xmlns:a16="http://schemas.microsoft.com/office/drawing/2014/main" id="{077E0685-BAC8-4C45-B097-9C2DFEA4534E}"/>
              </a:ext>
            </a:extLst>
          </p:cNvPr>
          <p:cNvSpPr txBox="1">
            <a:spLocks/>
          </p:cNvSpPr>
          <p:nvPr/>
        </p:nvSpPr>
        <p:spPr bwMode="gray">
          <a:xfrm>
            <a:off x="945293" y="1841350"/>
            <a:ext cx="9580831" cy="47562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b="1" u="sng">
                <a:solidFill>
                  <a:srgbClr val="002060"/>
                </a:solidFill>
                <a:latin typeface="+mn-lt"/>
              </a:rPr>
              <a:t>Progress Updates</a:t>
            </a:r>
            <a:endParaRPr lang="en-US" sz="2400" b="1">
              <a:solidFill>
                <a:srgbClr val="002060"/>
              </a:solidFill>
              <a:latin typeface="+mn-lt"/>
            </a:endParaRPr>
          </a:p>
          <a:p>
            <a:pPr marL="285750" indent="-285750">
              <a:lnSpc>
                <a:spcPct val="120000"/>
              </a:lnSpc>
              <a:spcAft>
                <a:spcPts val="300"/>
              </a:spcAft>
              <a:buFont typeface="Arial"/>
              <a:buChar char="•"/>
            </a:pPr>
            <a:r>
              <a:rPr lang="en-US" sz="1800" b="1">
                <a:solidFill>
                  <a:schemeClr val="accent1"/>
                </a:solidFill>
                <a:latin typeface="+mn-lt"/>
              </a:rPr>
              <a:t>KCRHA  </a:t>
            </a:r>
            <a:r>
              <a:rPr lang="en-US" sz="1800">
                <a:solidFill>
                  <a:srgbClr val="002060"/>
                </a:solidFill>
                <a:latin typeface="+mn-lt"/>
              </a:rPr>
              <a:t>CEO starts April 26; Master Services Agreement; On track for 2022</a:t>
            </a:r>
            <a:endParaRPr lang="en-US" sz="1800" b="1">
              <a:solidFill>
                <a:schemeClr val="accent1"/>
              </a:solidFill>
              <a:latin typeface="+mn-lt"/>
            </a:endParaRPr>
          </a:p>
          <a:p>
            <a:pPr marL="285750" indent="-285750">
              <a:lnSpc>
                <a:spcPct val="120000"/>
              </a:lnSpc>
              <a:spcAft>
                <a:spcPts val="300"/>
              </a:spcAft>
              <a:buFont typeface="Arial"/>
              <a:buChar char="•"/>
            </a:pPr>
            <a:r>
              <a:rPr lang="en-US" sz="1800" b="1">
                <a:solidFill>
                  <a:schemeClr val="accent1"/>
                </a:solidFill>
                <a:latin typeface="+mn-lt"/>
              </a:rPr>
              <a:t>Health through Housing  </a:t>
            </a:r>
            <a:r>
              <a:rPr lang="en-US" sz="1800">
                <a:solidFill>
                  <a:srgbClr val="002060"/>
                </a:solidFill>
                <a:latin typeface="+mn-lt"/>
              </a:rPr>
              <a:t>2.5 PSAs Active; 4 in Negotiation; ESHB 1070 passed</a:t>
            </a:r>
            <a:endParaRPr lang="en-US" sz="1800" b="1">
              <a:solidFill>
                <a:schemeClr val="accent1"/>
              </a:solidFill>
              <a:latin typeface="+mn-lt"/>
            </a:endParaRPr>
          </a:p>
          <a:p>
            <a:pPr marL="285750" indent="-285750">
              <a:lnSpc>
                <a:spcPct val="120000"/>
              </a:lnSpc>
              <a:spcAft>
                <a:spcPts val="300"/>
              </a:spcAft>
              <a:buFont typeface="Arial"/>
              <a:buChar char="•"/>
            </a:pPr>
            <a:r>
              <a:rPr lang="en-US" sz="1800" b="1">
                <a:solidFill>
                  <a:schemeClr val="accent1"/>
                </a:solidFill>
                <a:latin typeface="+mn-lt"/>
              </a:rPr>
              <a:t>Affordable Housing Pipeline  </a:t>
            </a:r>
            <a:r>
              <a:rPr lang="en-US" sz="1800">
                <a:solidFill>
                  <a:srgbClr val="002060"/>
                </a:solidFill>
                <a:latin typeface="+mn-lt"/>
              </a:rPr>
              <a:t>3,855 units in pipe; ½ of Projects Delayed for $</a:t>
            </a:r>
          </a:p>
          <a:p>
            <a:pPr marL="285750" indent="-285750">
              <a:lnSpc>
                <a:spcPct val="120000"/>
              </a:lnSpc>
              <a:spcAft>
                <a:spcPts val="300"/>
              </a:spcAft>
              <a:buFont typeface="Arial"/>
              <a:buChar char="•"/>
            </a:pPr>
            <a:r>
              <a:rPr lang="en-US" sz="1800" b="1">
                <a:solidFill>
                  <a:schemeClr val="accent1"/>
                </a:solidFill>
                <a:latin typeface="+mn-lt"/>
              </a:rPr>
              <a:t>Best Starts for Kids Renewal  </a:t>
            </a:r>
            <a:r>
              <a:rPr lang="en-US" sz="1800">
                <a:solidFill>
                  <a:srgbClr val="002060"/>
                </a:solidFill>
                <a:latin typeface="+mn-lt"/>
              </a:rPr>
              <a:t>Ballot Measure at Council; Imp Plan Due in June</a:t>
            </a:r>
            <a:endParaRPr lang="en-US" sz="1800" b="1">
              <a:solidFill>
                <a:schemeClr val="accent1"/>
              </a:solidFill>
              <a:latin typeface="+mn-lt"/>
            </a:endParaRPr>
          </a:p>
          <a:p>
            <a:pPr>
              <a:lnSpc>
                <a:spcPct val="120000"/>
              </a:lnSpc>
            </a:pPr>
            <a:endParaRPr lang="en-US" sz="2400" b="1">
              <a:solidFill>
                <a:srgbClr val="002060"/>
              </a:solidFill>
              <a:latin typeface="+mn-lt"/>
            </a:endParaRPr>
          </a:p>
          <a:p>
            <a:pPr>
              <a:lnSpc>
                <a:spcPct val="120000"/>
              </a:lnSpc>
            </a:pPr>
            <a:r>
              <a:rPr lang="en-US" sz="2400" b="1" u="sng">
                <a:solidFill>
                  <a:srgbClr val="002060"/>
                </a:solidFill>
                <a:latin typeface="+mn-lt"/>
              </a:rPr>
              <a:t>Data &amp; Performance Measures</a:t>
            </a:r>
            <a:endParaRPr lang="en-US" sz="2400" b="1">
              <a:solidFill>
                <a:srgbClr val="002060"/>
              </a:solidFill>
              <a:latin typeface="+mn-lt"/>
            </a:endParaRPr>
          </a:p>
          <a:p>
            <a:pPr marL="285750" indent="-285750">
              <a:lnSpc>
                <a:spcPct val="120000"/>
              </a:lnSpc>
              <a:spcAft>
                <a:spcPts val="300"/>
              </a:spcAft>
              <a:buFont typeface="Arial"/>
              <a:buChar char="•"/>
            </a:pPr>
            <a:r>
              <a:rPr lang="en-US" sz="1800" b="1">
                <a:solidFill>
                  <a:schemeClr val="accent1"/>
                </a:solidFill>
                <a:latin typeface="+mn-lt"/>
              </a:rPr>
              <a:t>Medicaid-Funded Behavioral Health &amp; KC Integrated Care Network</a:t>
            </a:r>
          </a:p>
          <a:p>
            <a:pPr marL="285750" indent="-285750">
              <a:lnSpc>
                <a:spcPct val="120000"/>
              </a:lnSpc>
              <a:spcAft>
                <a:spcPts val="300"/>
              </a:spcAft>
              <a:buFont typeface="Arial"/>
              <a:buChar char="•"/>
            </a:pPr>
            <a:r>
              <a:rPr lang="en-US" sz="1800" b="1">
                <a:solidFill>
                  <a:schemeClr val="accent1"/>
                </a:solidFill>
                <a:latin typeface="+mn-lt"/>
              </a:rPr>
              <a:t>Designated Crisis Responders</a:t>
            </a:r>
          </a:p>
          <a:p>
            <a:pPr marL="285750" indent="-285750">
              <a:lnSpc>
                <a:spcPct val="120000"/>
              </a:lnSpc>
              <a:spcAft>
                <a:spcPts val="300"/>
              </a:spcAft>
              <a:buFont typeface="Arial"/>
              <a:buChar char="•"/>
            </a:pPr>
            <a:r>
              <a:rPr lang="en-US" sz="1800" b="1">
                <a:solidFill>
                  <a:schemeClr val="accent1"/>
                </a:solidFill>
                <a:latin typeface="+mn-lt"/>
              </a:rPr>
              <a:t>Homelessness Crisis Response System (HMIS)</a:t>
            </a:r>
          </a:p>
          <a:p>
            <a:pPr marL="285750" indent="-285750">
              <a:lnSpc>
                <a:spcPct val="120000"/>
              </a:lnSpc>
              <a:spcAft>
                <a:spcPts val="300"/>
              </a:spcAft>
              <a:buFont typeface="Arial"/>
              <a:buChar char="•"/>
            </a:pPr>
            <a:r>
              <a:rPr lang="en-US" sz="1800" b="1">
                <a:solidFill>
                  <a:schemeClr val="accent1"/>
                </a:solidFill>
                <a:latin typeface="+mn-lt"/>
              </a:rPr>
              <a:t>COVID-19 Isolation &amp; Quarantine</a:t>
            </a:r>
          </a:p>
          <a:p>
            <a:pPr marL="285750" indent="-285750">
              <a:lnSpc>
                <a:spcPct val="120000"/>
              </a:lnSpc>
              <a:spcAft>
                <a:spcPts val="300"/>
              </a:spcAft>
              <a:buFont typeface="Arial"/>
              <a:buChar char="•"/>
            </a:pPr>
            <a:r>
              <a:rPr lang="en-US" sz="1800" b="1">
                <a:solidFill>
                  <a:schemeClr val="accent1"/>
                </a:solidFill>
                <a:latin typeface="+mn-lt"/>
              </a:rPr>
              <a:t>Eviction Prevention &amp; Rental Assistance (EPRAP)</a:t>
            </a:r>
          </a:p>
          <a:p>
            <a:pPr marL="285750" indent="-285750">
              <a:lnSpc>
                <a:spcPct val="90000"/>
              </a:lnSpc>
              <a:buFont typeface="Arial"/>
              <a:buChar char="•"/>
            </a:pPr>
            <a:endParaRPr lang="en-US" sz="1800" b="1">
              <a:solidFill>
                <a:srgbClr val="002060"/>
              </a:solidFill>
              <a:latin typeface="+mn-lt"/>
            </a:endParaRPr>
          </a:p>
          <a:p>
            <a:pPr marL="285750" indent="-285750">
              <a:lnSpc>
                <a:spcPct val="90000"/>
              </a:lnSpc>
              <a:buFont typeface="Arial"/>
              <a:buChar char="•"/>
            </a:pPr>
            <a:endParaRPr lang="en-US" sz="1800" b="1">
              <a:solidFill>
                <a:srgbClr val="002060"/>
              </a:solidFill>
              <a:latin typeface="+mn-lt"/>
            </a:endParaRPr>
          </a:p>
        </p:txBody>
      </p:sp>
      <p:sp>
        <p:nvSpPr>
          <p:cNvPr id="7" name="Rectangle 6">
            <a:extLst>
              <a:ext uri="{FF2B5EF4-FFF2-40B4-BE49-F238E27FC236}">
                <a16:creationId xmlns:a16="http://schemas.microsoft.com/office/drawing/2014/main" id="{FE6198B1-7ECC-4CA1-AC51-A1ED55F36C5D}"/>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200934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29</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135924"/>
            <a:ext cx="3595816" cy="18415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HMIS </a:t>
            </a:r>
          </a:p>
          <a:p>
            <a:r>
              <a:rPr lang="en-US" sz="2800" b="1">
                <a:solidFill>
                  <a:schemeClr val="bg1"/>
                </a:solidFill>
                <a:latin typeface="Arial" panose="020B0604020202020204" pitchFamily="34" charset="0"/>
                <a:cs typeface="Arial" panose="020B0604020202020204" pitchFamily="34" charset="0"/>
              </a:rPr>
              <a:t>Entries &amp; Exits</a:t>
            </a:r>
            <a:endParaRPr lang="en-US" sz="9600" b="1">
              <a:solidFill>
                <a:schemeClr val="bg1"/>
              </a:solidFill>
              <a:latin typeface="Arial" panose="020B0604020202020204" pitchFamily="34" charset="0"/>
              <a:cs typeface="Arial" panose="020B0604020202020204" pitchFamily="34" charset="0"/>
            </a:endParaRPr>
          </a:p>
        </p:txBody>
      </p:sp>
      <p:pic>
        <p:nvPicPr>
          <p:cNvPr id="12" name="Content Placeholder 7">
            <a:extLst>
              <a:ext uri="{FF2B5EF4-FFF2-40B4-BE49-F238E27FC236}">
                <a16:creationId xmlns:a16="http://schemas.microsoft.com/office/drawing/2014/main" id="{79C23801-677B-554A-B727-9DDBF4E808F1}"/>
              </a:ext>
            </a:extLst>
          </p:cNvPr>
          <p:cNvPicPr>
            <a:picLocks noChangeAspect="1"/>
          </p:cNvPicPr>
          <p:nvPr/>
        </p:nvPicPr>
        <p:blipFill>
          <a:blip r:embed="rId2"/>
          <a:stretch>
            <a:fillRect/>
          </a:stretch>
        </p:blipFill>
        <p:spPr>
          <a:xfrm>
            <a:off x="8450342" y="1921511"/>
            <a:ext cx="3479800" cy="2937493"/>
          </a:xfrm>
          <a:prstGeom prst="rect">
            <a:avLst/>
          </a:prstGeom>
        </p:spPr>
      </p:pic>
      <p:sp>
        <p:nvSpPr>
          <p:cNvPr id="13" name="Rectangle 12">
            <a:extLst>
              <a:ext uri="{FF2B5EF4-FFF2-40B4-BE49-F238E27FC236}">
                <a16:creationId xmlns:a16="http://schemas.microsoft.com/office/drawing/2014/main" id="{FE88DD40-31C8-1D44-8B6A-5D89269C35FA}"/>
              </a:ext>
            </a:extLst>
          </p:cNvPr>
          <p:cNvSpPr/>
          <p:nvPr/>
        </p:nvSpPr>
        <p:spPr>
          <a:xfrm>
            <a:off x="8450342" y="4961161"/>
            <a:ext cx="3720804" cy="1169551"/>
          </a:xfrm>
          <a:prstGeom prst="rect">
            <a:avLst/>
          </a:prstGeom>
        </p:spPr>
        <p:txBody>
          <a:bodyPr wrap="square">
            <a:spAutoFit/>
          </a:bodyPr>
          <a:lstStyle/>
          <a:p>
            <a:r>
              <a:rPr lang="en-US" sz="1000">
                <a:solidFill>
                  <a:srgbClr val="666666"/>
                </a:solidFill>
                <a:latin typeface="Tableau Light"/>
              </a:rPr>
              <a:t>Source: Data includes households experiencing homelessness and receiving services as captured in the Homeless Management Information System (HMIS) as of 07/01/2021.</a:t>
            </a:r>
            <a:r>
              <a:rPr lang="en-US" sz="1000" b="1">
                <a:solidFill>
                  <a:srgbClr val="666666"/>
                </a:solidFill>
                <a:latin typeface="Tableau Light"/>
              </a:rPr>
              <a:t> Results are subject to change as data are continuously collected in HMIS.</a:t>
            </a:r>
          </a:p>
          <a:p>
            <a:endParaRPr lang="en-US" sz="1000">
              <a:solidFill>
                <a:srgbClr val="666666"/>
              </a:solidFill>
              <a:latin typeface="Tableau Light"/>
            </a:endParaRPr>
          </a:p>
          <a:p>
            <a:r>
              <a:rPr lang="en-US" sz="1000">
                <a:solidFill>
                  <a:srgbClr val="666666"/>
                </a:solidFill>
                <a:latin typeface="Tableau Light"/>
              </a:rPr>
              <a:t>Note, a single household can experience more than one episode of homelessness -- an entry and exit from the system -- per year. </a:t>
            </a:r>
            <a:endParaRPr lang="en-US" sz="1000"/>
          </a:p>
        </p:txBody>
      </p:sp>
      <p:pic>
        <p:nvPicPr>
          <p:cNvPr id="7" name="Picture 8">
            <a:extLst>
              <a:ext uri="{FF2B5EF4-FFF2-40B4-BE49-F238E27FC236}">
                <a16:creationId xmlns:a16="http://schemas.microsoft.com/office/drawing/2014/main" id="{86A8D4D7-4C4F-4A8A-BAED-9124252074EF}"/>
              </a:ext>
            </a:extLst>
          </p:cNvPr>
          <p:cNvPicPr>
            <a:picLocks noChangeAspect="1"/>
          </p:cNvPicPr>
          <p:nvPr/>
        </p:nvPicPr>
        <p:blipFill>
          <a:blip r:embed="rId3"/>
          <a:stretch>
            <a:fillRect/>
          </a:stretch>
        </p:blipFill>
        <p:spPr>
          <a:xfrm>
            <a:off x="549613" y="1714801"/>
            <a:ext cx="7615135" cy="4919974"/>
          </a:xfrm>
          <a:prstGeom prst="rect">
            <a:avLst/>
          </a:prstGeom>
        </p:spPr>
      </p:pic>
    </p:spTree>
    <p:extLst>
      <p:ext uri="{BB962C8B-B14F-4D97-AF65-F5344CB8AC3E}">
        <p14:creationId xmlns:p14="http://schemas.microsoft.com/office/powerpoint/2010/main" val="146129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30</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830997"/>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Active Households</a:t>
            </a:r>
          </a:p>
        </p:txBody>
      </p:sp>
      <p:sp>
        <p:nvSpPr>
          <p:cNvPr id="14" name="Rectangle 13">
            <a:extLst>
              <a:ext uri="{FF2B5EF4-FFF2-40B4-BE49-F238E27FC236}">
                <a16:creationId xmlns:a16="http://schemas.microsoft.com/office/drawing/2014/main" id="{34E1F623-3DD5-A74C-A941-44EDDB1C6E4B}"/>
              </a:ext>
            </a:extLst>
          </p:cNvPr>
          <p:cNvSpPr/>
          <p:nvPr/>
        </p:nvSpPr>
        <p:spPr>
          <a:xfrm>
            <a:off x="4090086" y="5333871"/>
            <a:ext cx="8007116" cy="676467"/>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a:t>
            </a:r>
            <a:r>
              <a:rPr lang="en-US" sz="1200" b="1">
                <a:solidFill>
                  <a:srgbClr val="666666"/>
                </a:solidFill>
                <a:latin typeface="Tableau Light"/>
                <a:ea typeface="Calibri" panose="020F0502020204030204" pitchFamily="34" charset="0"/>
                <a:cs typeface="Arial" panose="020B0604020202020204" pitchFamily="34" charset="0"/>
              </a:rPr>
              <a:t> Results are subject to change as data are continuously collected in HMIS.</a:t>
            </a:r>
          </a:p>
        </p:txBody>
      </p:sp>
      <p:pic>
        <p:nvPicPr>
          <p:cNvPr id="4" name="Picture 4">
            <a:extLst>
              <a:ext uri="{FF2B5EF4-FFF2-40B4-BE49-F238E27FC236}">
                <a16:creationId xmlns:a16="http://schemas.microsoft.com/office/drawing/2014/main" id="{0B478FF5-32E8-4534-B357-8A6C761407C6}"/>
              </a:ext>
            </a:extLst>
          </p:cNvPr>
          <p:cNvPicPr>
            <a:picLocks noChangeAspect="1"/>
          </p:cNvPicPr>
          <p:nvPr/>
        </p:nvPicPr>
        <p:blipFill>
          <a:blip r:embed="rId2"/>
          <a:stretch>
            <a:fillRect/>
          </a:stretch>
        </p:blipFill>
        <p:spPr>
          <a:xfrm>
            <a:off x="3946185" y="784673"/>
            <a:ext cx="8150158" cy="4332099"/>
          </a:xfrm>
          <a:prstGeom prst="rect">
            <a:avLst/>
          </a:prstGeom>
        </p:spPr>
      </p:pic>
      <p:sp>
        <p:nvSpPr>
          <p:cNvPr id="15" name="Rectangle 14">
            <a:extLst>
              <a:ext uri="{FF2B5EF4-FFF2-40B4-BE49-F238E27FC236}">
                <a16:creationId xmlns:a16="http://schemas.microsoft.com/office/drawing/2014/main" id="{4DDAF432-9D18-406B-9035-E4E6855958FE}"/>
              </a:ext>
            </a:extLst>
          </p:cNvPr>
          <p:cNvSpPr/>
          <p:nvPr/>
        </p:nvSpPr>
        <p:spPr>
          <a:xfrm>
            <a:off x="4212070" y="295993"/>
            <a:ext cx="7962793" cy="543162"/>
          </a:xfrm>
          <a:prstGeom prst="rect">
            <a:avLst/>
          </a:prstGeom>
        </p:spPr>
        <p:txBody>
          <a:bodyPr wrap="square">
            <a:spAutoFit/>
          </a:bodyPr>
          <a:lstStyle/>
          <a:p>
            <a:pPr>
              <a:lnSpc>
                <a:spcPct val="107000"/>
              </a:lnSpc>
            </a:pPr>
            <a:r>
              <a:rPr lang="en-US" sz="1400" b="1">
                <a:solidFill>
                  <a:schemeClr val="tx2"/>
                </a:solidFill>
                <a:ea typeface="Calibri" panose="020F0502020204030204" pitchFamily="34" charset="0"/>
                <a:cs typeface="Calibri Light" panose="020F0302020204030204" pitchFamily="34" charset="0"/>
              </a:rPr>
              <a:t>The number of households experiencing homelessness and receiving services in the homeless response system continues to steadily decline and be below pre-pandemic levels. </a:t>
            </a:r>
            <a:endParaRPr lang="en-US" sz="1100">
              <a:solidFill>
                <a:schemeClr val="tx2"/>
              </a:solidFill>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31979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31</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830997"/>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Length of Stay</a:t>
            </a:r>
          </a:p>
        </p:txBody>
      </p:sp>
      <p:sp>
        <p:nvSpPr>
          <p:cNvPr id="10" name="Rectangle 9">
            <a:extLst>
              <a:ext uri="{FF2B5EF4-FFF2-40B4-BE49-F238E27FC236}">
                <a16:creationId xmlns:a16="http://schemas.microsoft.com/office/drawing/2014/main" id="{2DD9A01F-5331-FD42-B708-F12F2714A82E}"/>
              </a:ext>
            </a:extLst>
          </p:cNvPr>
          <p:cNvSpPr/>
          <p:nvPr/>
        </p:nvSpPr>
        <p:spPr>
          <a:xfrm>
            <a:off x="4184884" y="5311710"/>
            <a:ext cx="8007116" cy="976678"/>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Lengths of stay for emergency shelters, transitional housing, and rapid-rehousing programs.</a:t>
            </a:r>
          </a:p>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 </a:t>
            </a:r>
            <a:r>
              <a:rPr lang="en-US" sz="1200" b="1">
                <a:solidFill>
                  <a:srgbClr val="666666"/>
                </a:solidFill>
                <a:latin typeface="Tableau Light"/>
                <a:ea typeface="Calibri" panose="020F0502020204030204" pitchFamily="34" charset="0"/>
                <a:cs typeface="Arial" panose="020B0604020202020204" pitchFamily="34" charset="0"/>
              </a:rPr>
              <a:t>Results are subject to change as data are continuously collected in HMIS.</a:t>
            </a:r>
          </a:p>
        </p:txBody>
      </p:sp>
      <p:sp>
        <p:nvSpPr>
          <p:cNvPr id="15" name="Rectangle 14">
            <a:extLst>
              <a:ext uri="{FF2B5EF4-FFF2-40B4-BE49-F238E27FC236}">
                <a16:creationId xmlns:a16="http://schemas.microsoft.com/office/drawing/2014/main" id="{30D30A22-4F1E-9148-883D-54EAD8835B72}"/>
              </a:ext>
            </a:extLst>
          </p:cNvPr>
          <p:cNvSpPr/>
          <p:nvPr/>
        </p:nvSpPr>
        <p:spPr>
          <a:xfrm>
            <a:off x="4184884" y="393560"/>
            <a:ext cx="7962793" cy="304955"/>
          </a:xfrm>
          <a:prstGeom prst="rect">
            <a:avLst/>
          </a:prstGeom>
        </p:spPr>
        <p:txBody>
          <a:bodyPr wrap="square">
            <a:spAutoFit/>
          </a:bodyPr>
          <a:lstStyle/>
          <a:p>
            <a:pPr>
              <a:lnSpc>
                <a:spcPct val="107000"/>
              </a:lnSpc>
            </a:pPr>
            <a:r>
              <a:rPr lang="en-US" sz="1400" b="1">
                <a:solidFill>
                  <a:schemeClr val="tx2"/>
                </a:solidFill>
                <a:effectLst/>
                <a:ea typeface="Calibri" panose="020F0502020204030204" pitchFamily="34" charset="0"/>
                <a:cs typeface="Calibri Light" panose="020F0302020204030204" pitchFamily="34" charset="0"/>
              </a:rPr>
              <a:t>Lengths of stay has continued to steadily increase over time.</a:t>
            </a:r>
            <a:endParaRPr lang="en-US" sz="1100">
              <a:solidFill>
                <a:schemeClr val="tx2"/>
              </a:solidFill>
              <a:effectLst/>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F9358623-B54E-4F3C-8611-4AC353D1DF63}"/>
              </a:ext>
            </a:extLst>
          </p:cNvPr>
          <p:cNvPicPr>
            <a:picLocks noChangeAspect="1"/>
          </p:cNvPicPr>
          <p:nvPr/>
        </p:nvPicPr>
        <p:blipFill>
          <a:blip r:embed="rId2"/>
          <a:stretch>
            <a:fillRect/>
          </a:stretch>
        </p:blipFill>
        <p:spPr>
          <a:xfrm>
            <a:off x="4090086" y="882965"/>
            <a:ext cx="7772400" cy="4027209"/>
          </a:xfrm>
          <a:prstGeom prst="rect">
            <a:avLst/>
          </a:prstGeom>
        </p:spPr>
      </p:pic>
    </p:spTree>
    <p:extLst>
      <p:ext uri="{BB962C8B-B14F-4D97-AF65-F5344CB8AC3E}">
        <p14:creationId xmlns:p14="http://schemas.microsoft.com/office/powerpoint/2010/main" val="3802262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41651"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32</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Literally Homeless Entries</a:t>
            </a:r>
          </a:p>
        </p:txBody>
      </p:sp>
      <p:sp>
        <p:nvSpPr>
          <p:cNvPr id="11" name="Rectangle 10">
            <a:extLst>
              <a:ext uri="{FF2B5EF4-FFF2-40B4-BE49-F238E27FC236}">
                <a16:creationId xmlns:a16="http://schemas.microsoft.com/office/drawing/2014/main" id="{15EEADCE-9C70-9D45-ACB0-9966DA0E2D6F}"/>
              </a:ext>
            </a:extLst>
          </p:cNvPr>
          <p:cNvSpPr/>
          <p:nvPr/>
        </p:nvSpPr>
        <p:spPr>
          <a:xfrm>
            <a:off x="4006786" y="5093046"/>
            <a:ext cx="7670900" cy="1174296"/>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Homeless entries for emergency shelters, transitional housing, rapid-rehousing and permanent supportive housing programs.</a:t>
            </a:r>
          </a:p>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a:t>
            </a:r>
            <a:r>
              <a:rPr lang="en-US" sz="1200" b="1">
                <a:solidFill>
                  <a:srgbClr val="666666"/>
                </a:solidFill>
                <a:latin typeface="Tableau Light"/>
                <a:ea typeface="Calibri" panose="020F0502020204030204" pitchFamily="34" charset="0"/>
                <a:cs typeface="Arial" panose="020B0604020202020204" pitchFamily="34" charset="0"/>
              </a:rPr>
              <a:t> Results are subject to change as data are continuously collected in HMIS.</a:t>
            </a:r>
          </a:p>
        </p:txBody>
      </p:sp>
      <p:sp>
        <p:nvSpPr>
          <p:cNvPr id="13" name="Rectangle 12">
            <a:extLst>
              <a:ext uri="{FF2B5EF4-FFF2-40B4-BE49-F238E27FC236}">
                <a16:creationId xmlns:a16="http://schemas.microsoft.com/office/drawing/2014/main" id="{B6D022BF-0E4F-4247-8058-CB7BE8ED1AE2}"/>
              </a:ext>
            </a:extLst>
          </p:cNvPr>
          <p:cNvSpPr/>
          <p:nvPr/>
        </p:nvSpPr>
        <p:spPr>
          <a:xfrm>
            <a:off x="4006786" y="375980"/>
            <a:ext cx="7962793" cy="312650"/>
          </a:xfrm>
          <a:prstGeom prst="rect">
            <a:avLst/>
          </a:prstGeom>
        </p:spPr>
        <p:txBody>
          <a:bodyPr wrap="square">
            <a:spAutoFit/>
          </a:bodyPr>
          <a:lstStyle/>
          <a:p>
            <a:pPr>
              <a:lnSpc>
                <a:spcPct val="107000"/>
              </a:lnSpc>
            </a:pPr>
            <a:r>
              <a:rPr lang="en-US" sz="1400" b="1">
                <a:solidFill>
                  <a:schemeClr val="tx2"/>
                </a:solidFill>
                <a:effectLst/>
                <a:ea typeface="Calibri" panose="020F0502020204030204" pitchFamily="34" charset="0"/>
                <a:cs typeface="Calibri Light" panose="020F0302020204030204" pitchFamily="34" charset="0"/>
              </a:rPr>
              <a:t>Homeless entries remain at average levels.</a:t>
            </a:r>
            <a:endParaRPr lang="en-US" sz="1100">
              <a:solidFill>
                <a:schemeClr val="tx2"/>
              </a:solidFill>
              <a:effectLst/>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3DC56BC-C728-4412-BF14-9E3A244BE681}"/>
              </a:ext>
            </a:extLst>
          </p:cNvPr>
          <p:cNvPicPr>
            <a:picLocks noChangeAspect="1"/>
          </p:cNvPicPr>
          <p:nvPr/>
        </p:nvPicPr>
        <p:blipFill>
          <a:blip r:embed="rId2"/>
          <a:stretch>
            <a:fillRect/>
          </a:stretch>
        </p:blipFill>
        <p:spPr>
          <a:xfrm>
            <a:off x="4006786" y="920425"/>
            <a:ext cx="7772400" cy="4083613"/>
          </a:xfrm>
          <a:prstGeom prst="rect">
            <a:avLst/>
          </a:prstGeom>
        </p:spPr>
      </p:pic>
    </p:spTree>
    <p:extLst>
      <p:ext uri="{BB962C8B-B14F-4D97-AF65-F5344CB8AC3E}">
        <p14:creationId xmlns:p14="http://schemas.microsoft.com/office/powerpoint/2010/main" val="1027462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33</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830997"/>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Utilization Rate</a:t>
            </a:r>
          </a:p>
        </p:txBody>
      </p:sp>
      <p:sp>
        <p:nvSpPr>
          <p:cNvPr id="10" name="Rectangle 9">
            <a:extLst>
              <a:ext uri="{FF2B5EF4-FFF2-40B4-BE49-F238E27FC236}">
                <a16:creationId xmlns:a16="http://schemas.microsoft.com/office/drawing/2014/main" id="{06494DDC-F3CA-A548-B028-C7023C4FBFB0}"/>
              </a:ext>
            </a:extLst>
          </p:cNvPr>
          <p:cNvSpPr/>
          <p:nvPr/>
        </p:nvSpPr>
        <p:spPr>
          <a:xfrm>
            <a:off x="4090086" y="5379672"/>
            <a:ext cx="8007116" cy="976678"/>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Utilization rates for emergency shelters, transitional housing, and permanent supportive housing programs.</a:t>
            </a:r>
          </a:p>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 </a:t>
            </a:r>
            <a:r>
              <a:rPr lang="en-US" sz="1200" b="1">
                <a:solidFill>
                  <a:srgbClr val="666666"/>
                </a:solidFill>
                <a:latin typeface="Tableau Light"/>
                <a:ea typeface="Calibri" panose="020F0502020204030204" pitchFamily="34" charset="0"/>
                <a:cs typeface="Arial" panose="020B0604020202020204" pitchFamily="34" charset="0"/>
              </a:rPr>
              <a:t>Results are subject to change as data are continuously collected in HMIS.</a:t>
            </a:r>
          </a:p>
        </p:txBody>
      </p:sp>
      <p:sp>
        <p:nvSpPr>
          <p:cNvPr id="14" name="Rectangle 13">
            <a:extLst>
              <a:ext uri="{FF2B5EF4-FFF2-40B4-BE49-F238E27FC236}">
                <a16:creationId xmlns:a16="http://schemas.microsoft.com/office/drawing/2014/main" id="{6DB12B69-5DC3-9347-A06F-30303D0878E1}"/>
              </a:ext>
            </a:extLst>
          </p:cNvPr>
          <p:cNvSpPr/>
          <p:nvPr/>
        </p:nvSpPr>
        <p:spPr>
          <a:xfrm>
            <a:off x="4112248" y="485260"/>
            <a:ext cx="7962793" cy="312650"/>
          </a:xfrm>
          <a:prstGeom prst="rect">
            <a:avLst/>
          </a:prstGeom>
        </p:spPr>
        <p:txBody>
          <a:bodyPr wrap="square">
            <a:spAutoFit/>
          </a:bodyPr>
          <a:lstStyle/>
          <a:p>
            <a:pPr>
              <a:lnSpc>
                <a:spcPct val="107000"/>
              </a:lnSpc>
            </a:pPr>
            <a:r>
              <a:rPr lang="en-US" sz="1400" b="1">
                <a:solidFill>
                  <a:schemeClr val="tx2"/>
                </a:solidFill>
                <a:effectLst/>
                <a:ea typeface="Calibri" panose="020F0502020204030204" pitchFamily="34" charset="0"/>
                <a:cs typeface="Calibri Light" panose="020F0302020204030204" pitchFamily="34" charset="0"/>
              </a:rPr>
              <a:t>Overall utilization rates has increased going into 2021</a:t>
            </a:r>
            <a:endParaRPr lang="en-US" sz="1100">
              <a:solidFill>
                <a:schemeClr val="tx2"/>
              </a:solidFill>
              <a:effectLst/>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885EA8-792A-4949-B24D-F25014515ED0}"/>
              </a:ext>
            </a:extLst>
          </p:cNvPr>
          <p:cNvPicPr>
            <a:picLocks noChangeAspect="1"/>
          </p:cNvPicPr>
          <p:nvPr/>
        </p:nvPicPr>
        <p:blipFill>
          <a:blip r:embed="rId2"/>
          <a:stretch>
            <a:fillRect/>
          </a:stretch>
        </p:blipFill>
        <p:spPr>
          <a:xfrm>
            <a:off x="4112248" y="962409"/>
            <a:ext cx="7772400" cy="4143754"/>
          </a:xfrm>
          <a:prstGeom prst="rect">
            <a:avLst/>
          </a:prstGeom>
        </p:spPr>
      </p:pic>
    </p:spTree>
    <p:extLst>
      <p:ext uri="{BB962C8B-B14F-4D97-AF65-F5344CB8AC3E}">
        <p14:creationId xmlns:p14="http://schemas.microsoft.com/office/powerpoint/2010/main" val="360428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34</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Exits to Permanent Housing</a:t>
            </a:r>
          </a:p>
        </p:txBody>
      </p:sp>
      <p:sp>
        <p:nvSpPr>
          <p:cNvPr id="12" name="Rectangle 11">
            <a:extLst>
              <a:ext uri="{FF2B5EF4-FFF2-40B4-BE49-F238E27FC236}">
                <a16:creationId xmlns:a16="http://schemas.microsoft.com/office/drawing/2014/main" id="{D3BC266A-3789-9F4D-B84D-1A4B1707C82B}"/>
              </a:ext>
            </a:extLst>
          </p:cNvPr>
          <p:cNvSpPr/>
          <p:nvPr/>
        </p:nvSpPr>
        <p:spPr>
          <a:xfrm>
            <a:off x="4184884" y="5644516"/>
            <a:ext cx="8007116" cy="976678"/>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Exits to permanent housing for emergency shelters, transitional housing, and rapid-rehousing programs.</a:t>
            </a:r>
          </a:p>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 </a:t>
            </a:r>
            <a:r>
              <a:rPr lang="en-US" sz="1200" b="1">
                <a:solidFill>
                  <a:srgbClr val="666666"/>
                </a:solidFill>
                <a:latin typeface="Tableau Light"/>
                <a:ea typeface="Calibri" panose="020F0502020204030204" pitchFamily="34" charset="0"/>
                <a:cs typeface="Arial" panose="020B0604020202020204" pitchFamily="34" charset="0"/>
              </a:rPr>
              <a:t>Results are subject to change as data are continuously collected in HMIS.</a:t>
            </a:r>
          </a:p>
        </p:txBody>
      </p:sp>
      <p:sp>
        <p:nvSpPr>
          <p:cNvPr id="13" name="Rectangle 12">
            <a:extLst>
              <a:ext uri="{FF2B5EF4-FFF2-40B4-BE49-F238E27FC236}">
                <a16:creationId xmlns:a16="http://schemas.microsoft.com/office/drawing/2014/main" id="{0890B3E9-79D1-6C4A-9316-AC2EB6CC756E}"/>
              </a:ext>
            </a:extLst>
          </p:cNvPr>
          <p:cNvSpPr/>
          <p:nvPr/>
        </p:nvSpPr>
        <p:spPr>
          <a:xfrm>
            <a:off x="4156724" y="131412"/>
            <a:ext cx="7525772" cy="1004186"/>
          </a:xfrm>
          <a:prstGeom prst="rect">
            <a:avLst/>
          </a:prstGeom>
        </p:spPr>
        <p:txBody>
          <a:bodyPr wrap="square">
            <a:spAutoFit/>
          </a:bodyPr>
          <a:lstStyle/>
          <a:p>
            <a:pPr>
              <a:lnSpc>
                <a:spcPct val="107000"/>
              </a:lnSpc>
            </a:pPr>
            <a:r>
              <a:rPr lang="en-US" sz="1400" b="1">
                <a:solidFill>
                  <a:schemeClr val="tx2"/>
                </a:solidFill>
                <a:ea typeface="Calibri" panose="020F0502020204030204" pitchFamily="34" charset="0"/>
                <a:cs typeface="Calibri Light" panose="020F0302020204030204" pitchFamily="34" charset="0"/>
              </a:rPr>
              <a:t>The proportion of households exiting to permanent housing has steadily increased in part because the total number of those leaving programs has steadily declined following the onset of the pandemic. The number of households leaving programs continues to be below pre-pandemic levels (approx. 1,000 exits/month fewer).</a:t>
            </a:r>
            <a:endParaRPr lang="en-US" sz="1100">
              <a:solidFill>
                <a:schemeClr val="tx2"/>
              </a:solidFill>
              <a:effectLst/>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B35E6D2-2527-4744-AE6E-C2689443CA7C}"/>
              </a:ext>
            </a:extLst>
          </p:cNvPr>
          <p:cNvPicPr>
            <a:picLocks noChangeAspect="1"/>
          </p:cNvPicPr>
          <p:nvPr/>
        </p:nvPicPr>
        <p:blipFill>
          <a:blip r:embed="rId2"/>
          <a:stretch>
            <a:fillRect/>
          </a:stretch>
        </p:blipFill>
        <p:spPr>
          <a:xfrm>
            <a:off x="4184884" y="1167051"/>
            <a:ext cx="7610643" cy="4523897"/>
          </a:xfrm>
          <a:prstGeom prst="rect">
            <a:avLst/>
          </a:prstGeom>
        </p:spPr>
      </p:pic>
    </p:spTree>
    <p:extLst>
      <p:ext uri="{BB962C8B-B14F-4D97-AF65-F5344CB8AC3E}">
        <p14:creationId xmlns:p14="http://schemas.microsoft.com/office/powerpoint/2010/main" val="310131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3867665"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35</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222421" y="131412"/>
            <a:ext cx="3422822" cy="1200329"/>
          </a:xfrm>
          <a:prstGeom prst="rect">
            <a:avLst/>
          </a:prstGeom>
          <a:noFill/>
        </p:spPr>
        <p:txBody>
          <a:bodyPr wrap="square" rtlCol="0">
            <a:spAutoFit/>
          </a:bodyPr>
          <a:lstStyle/>
          <a:p>
            <a:r>
              <a:rPr lang="en-US" sz="2400" b="1">
                <a:solidFill>
                  <a:schemeClr val="accent1"/>
                </a:solidFill>
                <a:latin typeface="Arial" panose="020B0604020202020204" pitchFamily="34" charset="0"/>
                <a:cs typeface="Arial" panose="020B0604020202020204" pitchFamily="34" charset="0"/>
              </a:rPr>
              <a:t>HMIS </a:t>
            </a:r>
          </a:p>
          <a:p>
            <a:r>
              <a:rPr lang="en-US" sz="2400" b="1">
                <a:solidFill>
                  <a:schemeClr val="bg1"/>
                </a:solidFill>
                <a:latin typeface="Arial" panose="020B0604020202020204" pitchFamily="34" charset="0"/>
                <a:cs typeface="Arial" panose="020B0604020202020204" pitchFamily="34" charset="0"/>
              </a:rPr>
              <a:t>Returns to Homelessness</a:t>
            </a:r>
          </a:p>
        </p:txBody>
      </p:sp>
      <p:sp>
        <p:nvSpPr>
          <p:cNvPr id="10" name="Rectangle 9">
            <a:extLst>
              <a:ext uri="{FF2B5EF4-FFF2-40B4-BE49-F238E27FC236}">
                <a16:creationId xmlns:a16="http://schemas.microsoft.com/office/drawing/2014/main" id="{2177E981-A63D-5B4A-890E-0E572C7E50BE}"/>
              </a:ext>
            </a:extLst>
          </p:cNvPr>
          <p:cNvSpPr/>
          <p:nvPr/>
        </p:nvSpPr>
        <p:spPr>
          <a:xfrm>
            <a:off x="4159540" y="131412"/>
            <a:ext cx="7525772" cy="543162"/>
          </a:xfrm>
          <a:prstGeom prst="rect">
            <a:avLst/>
          </a:prstGeom>
        </p:spPr>
        <p:txBody>
          <a:bodyPr wrap="square">
            <a:spAutoFit/>
          </a:bodyPr>
          <a:lstStyle/>
          <a:p>
            <a:pPr>
              <a:lnSpc>
                <a:spcPct val="107000"/>
              </a:lnSpc>
            </a:pPr>
            <a:r>
              <a:rPr lang="en-US" sz="1400" b="1">
                <a:solidFill>
                  <a:schemeClr val="tx2"/>
                </a:solidFill>
                <a:ea typeface="Calibri" panose="020F0502020204030204" pitchFamily="34" charset="0"/>
                <a:cs typeface="Calibri Light" panose="020F0302020204030204" pitchFamily="34" charset="0"/>
              </a:rPr>
              <a:t>The proportion of households that exited to permanent housing and returned to homelessness within 6 months declined from the last half of 2020 (7%) to the first half of 2021 (4%).</a:t>
            </a:r>
            <a:endParaRPr lang="en-US" sz="1100">
              <a:solidFill>
                <a:schemeClr val="tx2"/>
              </a:solidFill>
              <a:effectLst/>
              <a:ea typeface="Calibri" panose="020F050202020403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0FA5599E-7924-3F49-BAD0-6977FD072071}"/>
              </a:ext>
            </a:extLst>
          </p:cNvPr>
          <p:cNvSpPr/>
          <p:nvPr/>
        </p:nvSpPr>
        <p:spPr>
          <a:xfrm>
            <a:off x="3962463" y="5591319"/>
            <a:ext cx="8007116" cy="976678"/>
          </a:xfrm>
          <a:prstGeom prst="rect">
            <a:avLst/>
          </a:prstGeom>
        </p:spPr>
        <p:txBody>
          <a:bodyPr wrap="square">
            <a:spAutoFit/>
          </a:bodyPr>
          <a:lstStyle/>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Returns for emergency shelters, transitional housing, rapid-rehousing, and permanent supportive housing programs.</a:t>
            </a:r>
          </a:p>
          <a:p>
            <a:pPr>
              <a:lnSpc>
                <a:spcPct val="107000"/>
              </a:lnSpc>
              <a:spcAft>
                <a:spcPts val="800"/>
              </a:spcAft>
            </a:pPr>
            <a:r>
              <a:rPr lang="en-US" sz="1200">
                <a:solidFill>
                  <a:srgbClr val="666666"/>
                </a:solidFill>
                <a:latin typeface="Tableau Light"/>
                <a:ea typeface="Calibri" panose="020F0502020204030204" pitchFamily="34" charset="0"/>
                <a:cs typeface="Arial" panose="020B0604020202020204" pitchFamily="34" charset="0"/>
              </a:rPr>
              <a:t>Source: Data includes households experiencing homelessness and accessing services as captured in the Homeless Management Information System (HMIS) as of 7/1/2021. </a:t>
            </a:r>
            <a:r>
              <a:rPr lang="en-US" sz="1200" b="1">
                <a:solidFill>
                  <a:srgbClr val="666666"/>
                </a:solidFill>
                <a:latin typeface="Tableau Light"/>
                <a:ea typeface="Calibri" panose="020F0502020204030204" pitchFamily="34" charset="0"/>
                <a:cs typeface="Arial" panose="020B0604020202020204" pitchFamily="34" charset="0"/>
              </a:rPr>
              <a:t>Results are subject to change as data are continuously collected in HMIS.</a:t>
            </a:r>
          </a:p>
        </p:txBody>
      </p:sp>
      <p:pic>
        <p:nvPicPr>
          <p:cNvPr id="5" name="Picture 4">
            <a:extLst>
              <a:ext uri="{FF2B5EF4-FFF2-40B4-BE49-F238E27FC236}">
                <a16:creationId xmlns:a16="http://schemas.microsoft.com/office/drawing/2014/main" id="{E05D910E-FBB9-40D9-B83B-8759077AC5A7}"/>
              </a:ext>
            </a:extLst>
          </p:cNvPr>
          <p:cNvPicPr>
            <a:picLocks noChangeAspect="1"/>
          </p:cNvPicPr>
          <p:nvPr/>
        </p:nvPicPr>
        <p:blipFill>
          <a:blip r:embed="rId3"/>
          <a:stretch>
            <a:fillRect/>
          </a:stretch>
        </p:blipFill>
        <p:spPr>
          <a:xfrm>
            <a:off x="4159540" y="948106"/>
            <a:ext cx="7772400" cy="4369680"/>
          </a:xfrm>
          <a:prstGeom prst="rect">
            <a:avLst/>
          </a:prstGeom>
        </p:spPr>
      </p:pic>
    </p:spTree>
    <p:extLst>
      <p:ext uri="{BB962C8B-B14F-4D97-AF65-F5344CB8AC3E}">
        <p14:creationId xmlns:p14="http://schemas.microsoft.com/office/powerpoint/2010/main" val="3980899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1953491"/>
            <a:ext cx="12191999" cy="1888775"/>
          </a:xfrm>
          <a:solidFill>
            <a:srgbClr val="002060"/>
          </a:solidFill>
        </p:spPr>
        <p:txBody>
          <a:bodyPr vert="horz" lIns="91440" tIns="45720" rIns="91440" bIns="45720" rtlCol="0" anchor="ctr">
            <a:normAutofit/>
          </a:bodyPr>
          <a:lstStyle/>
          <a:p>
            <a:pPr algn="ctr">
              <a:lnSpc>
                <a:spcPct val="90000"/>
              </a:lnSpc>
            </a:pPr>
            <a:r>
              <a:rPr lang="en-US" sz="6000" b="1">
                <a:solidFill>
                  <a:schemeClr val="accent1"/>
                </a:solidFill>
                <a:latin typeface="Arial" panose="020B0604020202020204" pitchFamily="34" charset="0"/>
                <a:cs typeface="Arial" panose="020B0604020202020204" pitchFamily="34" charset="0"/>
              </a:rPr>
              <a:t>Questions </a:t>
            </a:r>
            <a:r>
              <a:rPr lang="en-US" sz="6000">
                <a:solidFill>
                  <a:schemeClr val="bg1"/>
                </a:solidFill>
                <a:latin typeface="Arial" panose="020B0604020202020204" pitchFamily="34" charset="0"/>
                <a:cs typeface="Arial" panose="020B0604020202020204" pitchFamily="34" charset="0"/>
              </a:rPr>
              <a:t>&amp;</a:t>
            </a:r>
            <a:r>
              <a:rPr lang="en-US" sz="6000" b="1">
                <a:solidFill>
                  <a:schemeClr val="accent1"/>
                </a:solidFill>
                <a:latin typeface="Arial" panose="020B0604020202020204" pitchFamily="34" charset="0"/>
                <a:cs typeface="Arial" panose="020B0604020202020204" pitchFamily="34" charset="0"/>
              </a:rPr>
              <a:t> Guidance</a:t>
            </a:r>
            <a:endParaRPr lang="en-US" sz="6000" b="1">
              <a:solidFill>
                <a:schemeClr val="bg1"/>
              </a:solidFill>
              <a:latin typeface="Arial" panose="020B0604020202020204" pitchFamily="34" charset="0"/>
              <a:cs typeface="Arial" panose="020B0604020202020204" pitchFamily="34" charset="0"/>
            </a:endParaRPr>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36</a:t>
            </a:fld>
            <a:endParaRPr lang="en-US"/>
          </a:p>
        </p:txBody>
      </p:sp>
    </p:spTree>
    <p:extLst>
      <p:ext uri="{BB962C8B-B14F-4D97-AF65-F5344CB8AC3E}">
        <p14:creationId xmlns:p14="http://schemas.microsoft.com/office/powerpoint/2010/main" val="285310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21.21 KCRHA DRAFT Macro Timeline.jpg">
            <a:extLst>
              <a:ext uri="{FF2B5EF4-FFF2-40B4-BE49-F238E27FC236}">
                <a16:creationId xmlns:a16="http://schemas.microsoft.com/office/drawing/2014/main" id="{30F587E5-B3B6-435E-BD27-5C18147BD7AE}"/>
              </a:ext>
            </a:extLst>
          </p:cNvPr>
          <p:cNvPicPr>
            <a:picLocks noChangeAspect="1"/>
          </p:cNvPicPr>
          <p:nvPr/>
        </p:nvPicPr>
        <p:blipFill rotWithShape="1">
          <a:blip r:embed="rId2"/>
          <a:srcRect l="4457" t="9221" r="5509" b="40373"/>
          <a:stretch/>
        </p:blipFill>
        <p:spPr>
          <a:xfrm>
            <a:off x="153702" y="2195930"/>
            <a:ext cx="11974399" cy="4342982"/>
          </a:xfrm>
          <a:prstGeom prst="rect">
            <a:avLst/>
          </a:prstGeom>
        </p:spPr>
      </p:pic>
      <p:sp>
        <p:nvSpPr>
          <p:cNvPr id="6" name="Slide Number Placeholder 5">
            <a:extLst>
              <a:ext uri="{FF2B5EF4-FFF2-40B4-BE49-F238E27FC236}">
                <a16:creationId xmlns:a16="http://schemas.microsoft.com/office/drawing/2014/main" id="{9492F8AF-74C1-F34B-B6D5-76F3F798ABCE}"/>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7" name="Rectangle 6">
            <a:extLst>
              <a:ext uri="{FF2B5EF4-FFF2-40B4-BE49-F238E27FC236}">
                <a16:creationId xmlns:a16="http://schemas.microsoft.com/office/drawing/2014/main" id="{B3F6F1B2-6656-5642-A0B2-7BB99C8CFF78}"/>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18EA60-8FD3-F24F-B96F-CE3CA9710025}"/>
              </a:ext>
            </a:extLst>
          </p:cNvPr>
          <p:cNvSpPr txBox="1"/>
          <p:nvPr/>
        </p:nvSpPr>
        <p:spPr>
          <a:xfrm>
            <a:off x="113122" y="0"/>
            <a:ext cx="5014932" cy="26937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KCRHA</a:t>
            </a:r>
          </a:p>
          <a:p>
            <a:r>
              <a:rPr lang="en-US" sz="2800" b="1">
                <a:solidFill>
                  <a:schemeClr val="bg1"/>
                </a:solidFill>
                <a:latin typeface="Arial" panose="020B0604020202020204" pitchFamily="34" charset="0"/>
                <a:cs typeface="Arial" panose="020B0604020202020204" pitchFamily="34" charset="0"/>
              </a:rPr>
              <a:t>King County Regional Homelessness Authority</a:t>
            </a:r>
            <a:endParaRPr lang="en-US" sz="96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FA6EBE9-9800-3D40-90DE-063850A01EAB}"/>
              </a:ext>
            </a:extLst>
          </p:cNvPr>
          <p:cNvSpPr txBox="1"/>
          <p:nvPr/>
        </p:nvSpPr>
        <p:spPr>
          <a:xfrm>
            <a:off x="5128053" y="84962"/>
            <a:ext cx="7177069" cy="1785104"/>
          </a:xfrm>
          <a:prstGeom prst="rect">
            <a:avLst/>
          </a:prstGeom>
          <a:noFill/>
        </p:spPr>
        <p:txBody>
          <a:bodyPr wrap="square" rtlCol="0">
            <a:spAutoFit/>
          </a:bodyPr>
          <a:lstStyle/>
          <a:p>
            <a:pPr marL="342900" indent="-342900">
              <a:buFont typeface="Arial" panose="020B0604020202020204" pitchFamily="34" charset="0"/>
              <a:buChar char="•"/>
            </a:pPr>
            <a:r>
              <a:rPr lang="en-US">
                <a:solidFill>
                  <a:schemeClr val="bg1"/>
                </a:solidFill>
              </a:rPr>
              <a:t>Next Steps: Onboard CEO; Facilitate Transfer of Continuum of Care; Negotiate Master Services Agreement</a:t>
            </a:r>
          </a:p>
          <a:p>
            <a:endParaRPr lang="en-US" b="1">
              <a:solidFill>
                <a:schemeClr val="bg1"/>
              </a:solidFill>
              <a:cs typeface="Calibri"/>
            </a:endParaRPr>
          </a:p>
          <a:p>
            <a:pPr marL="342900" indent="-342900">
              <a:buFont typeface="Arial" panose="020B0604020202020204" pitchFamily="34" charset="0"/>
              <a:buChar char="•"/>
            </a:pPr>
            <a:r>
              <a:rPr lang="en-US">
                <a:solidFill>
                  <a:schemeClr val="bg1"/>
                </a:solidFill>
              </a:rPr>
              <a:t>Initiative is DELAYED but proceeding; On-Track for initial operations by June 2022</a:t>
            </a:r>
            <a:endParaRPr lang="en-US">
              <a:solidFill>
                <a:schemeClr val="bg1"/>
              </a:solidFill>
              <a:cs typeface="Calibri"/>
            </a:endParaRPr>
          </a:p>
          <a:p>
            <a:endParaRPr lang="en-US" sz="2000">
              <a:solidFill>
                <a:schemeClr val="bg1"/>
              </a:solidFill>
            </a:endParaRPr>
          </a:p>
        </p:txBody>
      </p:sp>
      <p:sp>
        <p:nvSpPr>
          <p:cNvPr id="10" name="Rectangle 9">
            <a:extLst>
              <a:ext uri="{FF2B5EF4-FFF2-40B4-BE49-F238E27FC236}">
                <a16:creationId xmlns:a16="http://schemas.microsoft.com/office/drawing/2014/main" id="{1B2B3B49-9EE5-445D-8D76-93FF749FD6B2}"/>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322860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92F8AF-74C1-F34B-B6D5-76F3F798ABCE}"/>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7" name="Rectangle 6">
            <a:extLst>
              <a:ext uri="{FF2B5EF4-FFF2-40B4-BE49-F238E27FC236}">
                <a16:creationId xmlns:a16="http://schemas.microsoft.com/office/drawing/2014/main" id="{B3F6F1B2-6656-5642-A0B2-7BB99C8CFF78}"/>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18EA60-8FD3-F24F-B96F-CE3CA9710025}"/>
              </a:ext>
            </a:extLst>
          </p:cNvPr>
          <p:cNvSpPr txBox="1"/>
          <p:nvPr/>
        </p:nvSpPr>
        <p:spPr>
          <a:xfrm>
            <a:off x="113122" y="0"/>
            <a:ext cx="5014932" cy="2693773"/>
          </a:xfrm>
          <a:prstGeom prst="rect">
            <a:avLst/>
          </a:prstGeom>
          <a:noFill/>
        </p:spPr>
        <p:txBody>
          <a:bodyPr wrap="square" rtlCol="0" anchor="t">
            <a:noAutofit/>
          </a:bodyPr>
          <a:lstStyle/>
          <a:p>
            <a:r>
              <a:rPr lang="en-US" sz="4400" b="1" err="1">
                <a:solidFill>
                  <a:schemeClr val="accent1"/>
                </a:solidFill>
                <a:latin typeface="Arial" panose="020B0604020202020204" pitchFamily="34" charset="0"/>
                <a:cs typeface="Arial" panose="020B0604020202020204" pitchFamily="34" charset="0"/>
              </a:rPr>
              <a:t>HtH</a:t>
            </a:r>
            <a:endParaRPr lang="en-US" sz="4400" b="1">
              <a:solidFill>
                <a:schemeClr val="accent1"/>
              </a:solidFill>
              <a:latin typeface="Arial" panose="020B0604020202020204" pitchFamily="34" charset="0"/>
              <a:cs typeface="Arial" panose="020B0604020202020204" pitchFamily="34" charset="0"/>
            </a:endParaRPr>
          </a:p>
          <a:p>
            <a:r>
              <a:rPr lang="en-US" sz="2800" b="1">
                <a:solidFill>
                  <a:schemeClr val="bg1"/>
                </a:solidFill>
                <a:latin typeface="Arial" panose="020B0604020202020204" pitchFamily="34" charset="0"/>
                <a:cs typeface="Arial" panose="020B0604020202020204" pitchFamily="34" charset="0"/>
              </a:rPr>
              <a:t>Health through Housing</a:t>
            </a:r>
            <a:endParaRPr lang="en-US" sz="9600" b="1">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A9B3065-3B66-4043-BC7F-04A13F5AEE1A}"/>
              </a:ext>
            </a:extLst>
          </p:cNvPr>
          <p:cNvSpPr txBox="1"/>
          <p:nvPr/>
        </p:nvSpPr>
        <p:spPr>
          <a:xfrm>
            <a:off x="717547" y="1569661"/>
            <a:ext cx="11058442"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t>Pass ESHB 1070 (Enacted on April 14, 2021)</a:t>
            </a:r>
          </a:p>
          <a:p>
            <a:pPr marL="285750" indent="-285750">
              <a:buFont typeface="Wingdings"/>
              <a:buChar char="q"/>
            </a:pPr>
            <a:r>
              <a:rPr lang="en-US"/>
              <a:t>Agree With Cities to Allow KC to Engage with Hotels</a:t>
            </a:r>
          </a:p>
          <a:p>
            <a:pPr lvl="1"/>
            <a:r>
              <a:rPr lang="en-US" b="1">
                <a:solidFill>
                  <a:srgbClr val="00B050"/>
                </a:solidFill>
              </a:rPr>
              <a:t>Seattle</a:t>
            </a:r>
            <a:r>
              <a:rPr lang="en-US" b="1"/>
              <a:t> </a:t>
            </a:r>
            <a:r>
              <a:rPr lang="en-US"/>
              <a:t>(Agreed to site up to three hotels &amp; operations for 350 PSH units) </a:t>
            </a:r>
          </a:p>
          <a:p>
            <a:pPr lvl="1"/>
            <a:r>
              <a:rPr lang="en-US" b="1"/>
              <a:t>East County</a:t>
            </a:r>
          </a:p>
          <a:p>
            <a:pPr marL="1200150" lvl="2" indent="-285750">
              <a:buFont typeface="Wingdings,Sans-Serif"/>
              <a:buChar char="q"/>
            </a:pPr>
            <a:r>
              <a:rPr lang="en-US">
                <a:solidFill>
                  <a:srgbClr val="FFC000"/>
                </a:solidFill>
                <a:ea typeface="+mn-lt"/>
                <a:cs typeface="+mn-lt"/>
              </a:rPr>
              <a:t>Redmond</a:t>
            </a:r>
            <a:r>
              <a:rPr lang="en-US">
                <a:ea typeface="+mn-lt"/>
                <a:cs typeface="+mn-lt"/>
              </a:rPr>
              <a:t> (Redmond proposed a hotel—Hotel declined to sell, IDing a new Hotel)</a:t>
            </a:r>
          </a:p>
          <a:p>
            <a:pPr marL="1200150" lvl="2" indent="-285750">
              <a:buFont typeface="Wingdings,Sans-Serif"/>
              <a:buChar char="q"/>
            </a:pPr>
            <a:r>
              <a:rPr lang="en-US">
                <a:solidFill>
                  <a:srgbClr val="FFC000"/>
                </a:solidFill>
              </a:rPr>
              <a:t>Kirkland </a:t>
            </a:r>
            <a:r>
              <a:rPr lang="en-US"/>
              <a:t>(Kirkland </a:t>
            </a:r>
            <a:r>
              <a:rPr lang="en-US" err="1"/>
              <a:t>ID’d</a:t>
            </a:r>
            <a:r>
              <a:rPr lang="en-US"/>
              <a:t> 3 hotels, Only One Feasible, Seeking Permission for LOI)</a:t>
            </a:r>
          </a:p>
          <a:p>
            <a:pPr lvl="1"/>
            <a:r>
              <a:rPr lang="en-US" b="1"/>
              <a:t>North County</a:t>
            </a:r>
          </a:p>
          <a:p>
            <a:pPr marL="1200150" lvl="2" indent="-285750">
              <a:buFont typeface="Wingdings,Sans-Serif"/>
              <a:buChar char="q"/>
            </a:pPr>
            <a:r>
              <a:rPr lang="en-US">
                <a:solidFill>
                  <a:srgbClr val="FFC000"/>
                </a:solidFill>
                <a:ea typeface="+mn-lt"/>
                <a:cs typeface="+mn-lt"/>
              </a:rPr>
              <a:t>Kenmore </a:t>
            </a:r>
            <a:r>
              <a:rPr lang="en-US">
                <a:ea typeface="+mn-lt"/>
                <a:cs typeface="+mn-lt"/>
              </a:rPr>
              <a:t>(No Feasible Hotels)</a:t>
            </a:r>
          </a:p>
          <a:p>
            <a:pPr marL="1200150" lvl="2" indent="-285750">
              <a:buFont typeface="Wingdings,Sans-Serif"/>
              <a:buChar char="q"/>
            </a:pPr>
            <a:r>
              <a:rPr lang="en-US" err="1">
                <a:solidFill>
                  <a:srgbClr val="FF0000"/>
                </a:solidFill>
              </a:rPr>
              <a:t>Bothel</a:t>
            </a:r>
            <a:r>
              <a:rPr lang="en-US">
                <a:solidFill>
                  <a:srgbClr val="FF0000"/>
                </a:solidFill>
              </a:rPr>
              <a:t> </a:t>
            </a:r>
          </a:p>
          <a:p>
            <a:pPr marL="1200150" lvl="2" indent="-285750">
              <a:buFont typeface="Wingdings,Sans-Serif"/>
              <a:buChar char="q"/>
            </a:pPr>
            <a:r>
              <a:rPr lang="en-US">
                <a:solidFill>
                  <a:srgbClr val="FFC000"/>
                </a:solidFill>
              </a:rPr>
              <a:t>Shoreline</a:t>
            </a:r>
          </a:p>
          <a:p>
            <a:pPr marL="1200150" lvl="2" indent="-285750">
              <a:buFont typeface="Wingdings,Sans-Serif"/>
              <a:buChar char="q"/>
            </a:pPr>
            <a:r>
              <a:rPr lang="en-US">
                <a:solidFill>
                  <a:srgbClr val="FF0000"/>
                </a:solidFill>
              </a:rPr>
              <a:t>Woodinville</a:t>
            </a:r>
          </a:p>
          <a:p>
            <a:pPr lvl="1"/>
            <a:r>
              <a:rPr lang="en-US" b="1"/>
              <a:t>South County</a:t>
            </a:r>
          </a:p>
          <a:p>
            <a:pPr marL="1200150" lvl="2" indent="-285750">
              <a:buFont typeface="Wingdings"/>
              <a:buChar char="q"/>
            </a:pPr>
            <a:r>
              <a:rPr lang="en-US">
                <a:solidFill>
                  <a:srgbClr val="FFC000"/>
                </a:solidFill>
              </a:rPr>
              <a:t>Federal Way </a:t>
            </a:r>
            <a:r>
              <a:rPr lang="en-US"/>
              <a:t>(Agreed to program concept, DCHS to look for hotels with HS staff from Federal Way)</a:t>
            </a:r>
          </a:p>
          <a:p>
            <a:pPr marL="1200150" lvl="2" indent="-285750">
              <a:buFont typeface="Wingdings,Sans-Serif"/>
              <a:buChar char="q"/>
            </a:pPr>
            <a:r>
              <a:rPr lang="en-US">
                <a:solidFill>
                  <a:srgbClr val="FFC000"/>
                </a:solidFill>
                <a:ea typeface="+mn-lt"/>
                <a:cs typeface="+mn-lt"/>
              </a:rPr>
              <a:t>Kent </a:t>
            </a:r>
            <a:r>
              <a:rPr lang="en-US">
                <a:ea typeface="+mn-lt"/>
                <a:cs typeface="+mn-lt"/>
              </a:rPr>
              <a:t>(City Staff returning a list of characteristics of viable hotels; Relates to disposition of Kent I/Q hotel)</a:t>
            </a:r>
          </a:p>
          <a:p>
            <a:pPr marL="1200150" lvl="2" indent="-285750">
              <a:buFont typeface="Wingdings,Sans-Serif"/>
              <a:buChar char="q"/>
            </a:pPr>
            <a:r>
              <a:rPr lang="en-US">
                <a:solidFill>
                  <a:srgbClr val="00B050"/>
                </a:solidFill>
                <a:ea typeface="+mn-lt"/>
                <a:cs typeface="+mn-lt"/>
              </a:rPr>
              <a:t>Renton</a:t>
            </a:r>
            <a:r>
              <a:rPr lang="en-US">
                <a:ea typeface="+mn-lt"/>
                <a:cs typeface="+mn-lt"/>
              </a:rPr>
              <a:t> (City considering offer to purchase a specific hotel; no response yet)</a:t>
            </a:r>
            <a:endParaRPr lang="en-US"/>
          </a:p>
          <a:p>
            <a:pPr marL="1200150" lvl="2" indent="-285750">
              <a:buFont typeface="Wingdings,Sans-Serif"/>
              <a:buChar char="q"/>
            </a:pPr>
            <a:r>
              <a:rPr lang="en-US">
                <a:solidFill>
                  <a:srgbClr val="FFC000"/>
                </a:solidFill>
                <a:ea typeface="+mn-lt"/>
                <a:cs typeface="+mn-lt"/>
              </a:rPr>
              <a:t>Burien</a:t>
            </a:r>
            <a:endParaRPr lang="en-US">
              <a:solidFill>
                <a:srgbClr val="FFC000"/>
              </a:solidFill>
            </a:endParaRPr>
          </a:p>
          <a:p>
            <a:pPr marL="285750" indent="-285750">
              <a:buFont typeface="Wingdings,Sans-Serif"/>
              <a:buChar char="q"/>
            </a:pPr>
            <a:r>
              <a:rPr lang="en-US"/>
              <a:t>County Implementation Plan (Due in September)</a:t>
            </a:r>
          </a:p>
          <a:p>
            <a:pPr marL="285750" indent="-285750">
              <a:buFont typeface="Wingdings,Sans-Serif"/>
              <a:buChar char="q"/>
            </a:pPr>
            <a:r>
              <a:rPr lang="en-US"/>
              <a:t>Provider RFQ</a:t>
            </a:r>
          </a:p>
          <a:p>
            <a:pPr marL="285750" indent="-285750">
              <a:buFont typeface="Wingdings,Sans-Serif"/>
              <a:buChar char="q"/>
            </a:pPr>
            <a:r>
              <a:rPr lang="en-US"/>
              <a:t>Evaluation Plan</a:t>
            </a:r>
          </a:p>
          <a:p>
            <a:pPr marL="742950" lvl="1" indent="-285750">
              <a:buFont typeface="Wingdings,Sans-Serif"/>
              <a:buChar char="q"/>
            </a:pPr>
            <a:endParaRPr lang="en-US" sz="1400">
              <a:solidFill>
                <a:srgbClr val="00B050"/>
              </a:solidFill>
            </a:endParaRPr>
          </a:p>
          <a:p>
            <a:pPr marL="742950" lvl="1" indent="-285750">
              <a:buFont typeface="Wingdings"/>
              <a:buChar char="q"/>
            </a:pP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C29E819-B628-0347-B3C4-82CAC9F71CBF}"/>
                  </a:ext>
                </a:extLst>
              </p14:cNvPr>
              <p14:cNvContentPartPr/>
              <p14:nvPr/>
            </p14:nvContentPartPr>
            <p14:xfrm>
              <a:off x="798334" y="1475270"/>
              <a:ext cx="243000" cy="291960"/>
            </p14:xfrm>
          </p:contentPart>
        </mc:Choice>
        <mc:Fallback xmlns="">
          <p:pic>
            <p:nvPicPr>
              <p:cNvPr id="2" name="Ink 1">
                <a:extLst>
                  <a:ext uri="{FF2B5EF4-FFF2-40B4-BE49-F238E27FC236}">
                    <a16:creationId xmlns:a16="http://schemas.microsoft.com/office/drawing/2014/main" id="{2C29E819-B628-0347-B3C4-82CAC9F71CBF}"/>
                  </a:ext>
                </a:extLst>
              </p:cNvPr>
              <p:cNvPicPr/>
              <p:nvPr/>
            </p:nvPicPr>
            <p:blipFill>
              <a:blip r:embed="rId3"/>
              <a:stretch>
                <a:fillRect/>
              </a:stretch>
            </p:blipFill>
            <p:spPr>
              <a:xfrm>
                <a:off x="789334" y="1466270"/>
                <a:ext cx="2606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C91BAF1-64B8-6245-90A1-E6CFD601FFEA}"/>
                  </a:ext>
                </a:extLst>
              </p14:cNvPr>
              <p14:cNvContentPartPr/>
              <p14:nvPr/>
            </p14:nvContentPartPr>
            <p14:xfrm>
              <a:off x="804094" y="6251390"/>
              <a:ext cx="310320" cy="171720"/>
            </p14:xfrm>
          </p:contentPart>
        </mc:Choice>
        <mc:Fallback xmlns="">
          <p:pic>
            <p:nvPicPr>
              <p:cNvPr id="3" name="Ink 2">
                <a:extLst>
                  <a:ext uri="{FF2B5EF4-FFF2-40B4-BE49-F238E27FC236}">
                    <a16:creationId xmlns:a16="http://schemas.microsoft.com/office/drawing/2014/main" id="{0C91BAF1-64B8-6245-90A1-E6CFD601FFEA}"/>
                  </a:ext>
                </a:extLst>
              </p:cNvPr>
              <p:cNvPicPr/>
              <p:nvPr/>
            </p:nvPicPr>
            <p:blipFill>
              <a:blip r:embed="rId5"/>
              <a:stretch>
                <a:fillRect/>
              </a:stretch>
            </p:blipFill>
            <p:spPr>
              <a:xfrm>
                <a:off x="795094" y="6242390"/>
                <a:ext cx="327960" cy="189360"/>
              </a:xfrm>
              <a:prstGeom prst="rect">
                <a:avLst/>
              </a:prstGeom>
            </p:spPr>
          </p:pic>
        </mc:Fallback>
      </mc:AlternateContent>
      <p:sp>
        <p:nvSpPr>
          <p:cNvPr id="9" name="Rectangle 8">
            <a:extLst>
              <a:ext uri="{FF2B5EF4-FFF2-40B4-BE49-F238E27FC236}">
                <a16:creationId xmlns:a16="http://schemas.microsoft.com/office/drawing/2014/main" id="{00CF9316-4227-4140-9506-3671955FE222}"/>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16603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1" y="1974728"/>
            <a:ext cx="12192000" cy="1890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CHS Logo Large.jpg">
            <a:extLst>
              <a:ext uri="{FF2B5EF4-FFF2-40B4-BE49-F238E27FC236}">
                <a16:creationId xmlns:a16="http://schemas.microsoft.com/office/drawing/2014/main" id="{33D6E3E8-8850-4070-86ED-007A280A32CE}"/>
              </a:ext>
            </a:extLst>
          </p:cNvPr>
          <p:cNvPicPr>
            <a:picLocks noChangeAspect="1"/>
          </p:cNvPicPr>
          <p:nvPr/>
        </p:nvPicPr>
        <p:blipFill rotWithShape="1">
          <a:blip r:embed="rId2"/>
          <a:srcRect t="11717" r="76" b="31212"/>
          <a:stretch/>
        </p:blipFill>
        <p:spPr>
          <a:xfrm>
            <a:off x="9402732" y="60860"/>
            <a:ext cx="2739787" cy="1175450"/>
          </a:xfrm>
          <a:prstGeom prst="rect">
            <a:avLst/>
          </a:prstGeom>
        </p:spPr>
      </p:pic>
      <p:sp>
        <p:nvSpPr>
          <p:cNvPr id="4" name="TextBox 3">
            <a:extLst>
              <a:ext uri="{FF2B5EF4-FFF2-40B4-BE49-F238E27FC236}">
                <a16:creationId xmlns:a16="http://schemas.microsoft.com/office/drawing/2014/main" id="{32B0E17F-123E-BD48-8509-8C5621B6C73D}"/>
              </a:ext>
            </a:extLst>
          </p:cNvPr>
          <p:cNvSpPr txBox="1"/>
          <p:nvPr/>
        </p:nvSpPr>
        <p:spPr>
          <a:xfrm>
            <a:off x="4312508" y="3942491"/>
            <a:ext cx="7879492" cy="1477328"/>
          </a:xfrm>
          <a:prstGeom prst="rect">
            <a:avLst/>
          </a:prstGeom>
          <a:noFill/>
        </p:spPr>
        <p:txBody>
          <a:bodyPr wrap="square" rtlCol="0">
            <a:spAutoFit/>
          </a:bodyPr>
          <a:lstStyle/>
          <a:p>
            <a:r>
              <a:rPr lang="en-US" b="1">
                <a:solidFill>
                  <a:srgbClr val="002060"/>
                </a:solidFill>
                <a:latin typeface="Arial" panose="020B0604020202020204" pitchFamily="34" charset="0"/>
                <a:cs typeface="Arial" panose="020B0604020202020204" pitchFamily="34" charset="0"/>
              </a:rPr>
              <a:t>Selected Performance Measures</a:t>
            </a:r>
          </a:p>
          <a:p>
            <a:pPr marL="285750" indent="-285750">
              <a:buFont typeface="Arial" panose="020B0604020202020204" pitchFamily="34" charset="0"/>
              <a:buChar char="•"/>
            </a:pPr>
            <a:r>
              <a:rPr lang="en-US">
                <a:solidFill>
                  <a:schemeClr val="accent1"/>
                </a:solidFill>
                <a:latin typeface="+mj-lt"/>
              </a:rPr>
              <a:t># Guests Served</a:t>
            </a:r>
          </a:p>
          <a:p>
            <a:pPr marL="285750" indent="-285750">
              <a:buFont typeface="Arial" panose="020B0604020202020204" pitchFamily="34" charset="0"/>
              <a:buChar char="•"/>
            </a:pPr>
            <a:r>
              <a:rPr lang="en-US">
                <a:solidFill>
                  <a:schemeClr val="accent1"/>
                </a:solidFill>
                <a:latin typeface="+mj-lt"/>
              </a:rPr>
              <a:t>Race &amp; Ethnicity and Homelessness Status of Guests</a:t>
            </a:r>
          </a:p>
          <a:p>
            <a:pPr marL="285750" indent="-285750">
              <a:buFont typeface="Arial" panose="020B0604020202020204" pitchFamily="34" charset="0"/>
              <a:buChar char="•"/>
            </a:pPr>
            <a:r>
              <a:rPr lang="en-US">
                <a:solidFill>
                  <a:schemeClr val="accent1"/>
                </a:solidFill>
                <a:latin typeface="+mj-lt"/>
              </a:rPr>
              <a:t>Occupancy Rate</a:t>
            </a:r>
          </a:p>
          <a:p>
            <a:pPr marL="285750" indent="-285750">
              <a:buFont typeface="Arial" panose="020B0604020202020204" pitchFamily="34" charset="0"/>
              <a:buChar char="•"/>
            </a:pPr>
            <a:r>
              <a:rPr lang="en-US">
                <a:solidFill>
                  <a:schemeClr val="accent1"/>
                </a:solidFill>
                <a:latin typeface="+mj-lt"/>
              </a:rPr>
              <a:t>% Guests who Complete Full I/Q Stay</a:t>
            </a:r>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444843" y="1974728"/>
            <a:ext cx="3422822" cy="2000548"/>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COVID-19</a:t>
            </a:r>
          </a:p>
          <a:p>
            <a:pPr algn="ctr"/>
            <a:r>
              <a:rPr lang="en-US" sz="9600" b="1">
                <a:solidFill>
                  <a:schemeClr val="accent1"/>
                </a:solidFill>
                <a:latin typeface="Arial" panose="020B0604020202020204" pitchFamily="34" charset="0"/>
                <a:cs typeface="Arial" panose="020B0604020202020204" pitchFamily="34" charset="0"/>
              </a:rPr>
              <a:t>IQ</a:t>
            </a:r>
            <a:endParaRPr lang="en-US" sz="96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F9BF2B0-AE50-8646-8ED4-FF040CF43155}"/>
              </a:ext>
            </a:extLst>
          </p:cNvPr>
          <p:cNvSpPr txBox="1"/>
          <p:nvPr/>
        </p:nvSpPr>
        <p:spPr>
          <a:xfrm>
            <a:off x="4312508" y="2088292"/>
            <a:ext cx="7735330" cy="1631216"/>
          </a:xfrm>
          <a:prstGeom prst="rect">
            <a:avLst/>
          </a:prstGeom>
          <a:noFill/>
        </p:spPr>
        <p:txBody>
          <a:bodyPr wrap="square" rtlCol="0">
            <a:spAutoFit/>
          </a:bodyPr>
          <a:lstStyle/>
          <a:p>
            <a:r>
              <a:rPr lang="en-US" sz="2000">
                <a:solidFill>
                  <a:schemeClr val="bg1"/>
                </a:solidFill>
              </a:rPr>
              <a:t>DCHS partners with PHSKC and FMD to operate the County’s Isolation and Quarantine system for COVID-19. King County controls 4 IQ sites (Issaquah/100; Kent/79; Aurora/24; Top Hat/32).  Only Issaquah and Aurora currently active.  Transitioning to just Issaquah in the next 30 days.  DCHS forecasts ending our IQ role in December 2021.</a:t>
            </a:r>
          </a:p>
        </p:txBody>
      </p:sp>
      <p:sp>
        <p:nvSpPr>
          <p:cNvPr id="10" name="Content Placeholder 2">
            <a:extLst>
              <a:ext uri="{FF2B5EF4-FFF2-40B4-BE49-F238E27FC236}">
                <a16:creationId xmlns:a16="http://schemas.microsoft.com/office/drawing/2014/main" id="{05F085D2-5B88-414E-9515-DFCA7F342262}"/>
              </a:ext>
            </a:extLst>
          </p:cNvPr>
          <p:cNvSpPr txBox="1">
            <a:spLocks/>
          </p:cNvSpPr>
          <p:nvPr/>
        </p:nvSpPr>
        <p:spPr>
          <a:xfrm>
            <a:off x="257025" y="3942491"/>
            <a:ext cx="405548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a:t>124</a:t>
            </a:r>
            <a:r>
              <a:rPr lang="en-US" sz="1900"/>
              <a:t> beds currently online</a:t>
            </a:r>
          </a:p>
          <a:p>
            <a:pPr lvl="1"/>
            <a:r>
              <a:rPr lang="en-US" sz="1900"/>
              <a:t>Includes Issaquah and Aurora</a:t>
            </a:r>
          </a:p>
          <a:p>
            <a:r>
              <a:rPr lang="en-US" sz="1900" b="1"/>
              <a:t>282</a:t>
            </a:r>
            <a:r>
              <a:rPr lang="en-US" sz="1900"/>
              <a:t> beds online at some point since March 2020</a:t>
            </a:r>
          </a:p>
          <a:p>
            <a:pPr lvl="1"/>
            <a:r>
              <a:rPr lang="en-US" sz="1900"/>
              <a:t>Includes Issaquah, Aurora, Eastgate, and Kent</a:t>
            </a:r>
          </a:p>
          <a:p>
            <a:r>
              <a:rPr lang="en-US" sz="1900" b="1"/>
              <a:t>3,679 </a:t>
            </a:r>
            <a:r>
              <a:rPr lang="en-US" sz="1900"/>
              <a:t>total referrals since March 2020</a:t>
            </a:r>
          </a:p>
          <a:p>
            <a:endParaRPr lang="en-US" sz="1900"/>
          </a:p>
          <a:p>
            <a:pPr marL="457200" lvl="1" indent="0">
              <a:buFont typeface="Arial" panose="020B0604020202020204" pitchFamily="34" charset="0"/>
              <a:buNone/>
            </a:pPr>
            <a:endParaRPr lang="en-US"/>
          </a:p>
        </p:txBody>
      </p:sp>
      <p:sp>
        <p:nvSpPr>
          <p:cNvPr id="11" name="Rectangle 10">
            <a:extLst>
              <a:ext uri="{FF2B5EF4-FFF2-40B4-BE49-F238E27FC236}">
                <a16:creationId xmlns:a16="http://schemas.microsoft.com/office/drawing/2014/main" id="{34C5F2B6-C624-485B-BF7E-4CA603CCE7AC}"/>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50640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44161" y="135924"/>
            <a:ext cx="3595816" cy="1841573"/>
          </a:xfrm>
          <a:prstGeom prst="rect">
            <a:avLst/>
          </a:prstGeom>
          <a:noFill/>
        </p:spPr>
        <p:txBody>
          <a:bodyPr wrap="square" rtlCol="0" anchor="t">
            <a:noAutofit/>
          </a:bodyPr>
          <a:lstStyle/>
          <a:p>
            <a:r>
              <a:rPr lang="en-US" sz="4400" b="1">
                <a:solidFill>
                  <a:schemeClr val="accent1"/>
                </a:solidFill>
                <a:latin typeface="Arial" panose="020B0604020202020204" pitchFamily="34" charset="0"/>
                <a:cs typeface="Arial" panose="020B0604020202020204" pitchFamily="34" charset="0"/>
              </a:rPr>
              <a:t>IQ</a:t>
            </a:r>
            <a:r>
              <a:rPr lang="en-US" sz="2800" b="1">
                <a:solidFill>
                  <a:schemeClr val="accent1"/>
                </a:solidFill>
                <a:latin typeface="Arial" panose="020B0604020202020204" pitchFamily="34" charset="0"/>
                <a:cs typeface="Arial" panose="020B0604020202020204" pitchFamily="34" charset="0"/>
              </a:rPr>
              <a:t> </a:t>
            </a:r>
          </a:p>
          <a:p>
            <a:r>
              <a:rPr lang="en-US" sz="2800" b="1">
                <a:solidFill>
                  <a:schemeClr val="bg1"/>
                </a:solidFill>
                <a:latin typeface="Arial" panose="020B0604020202020204" pitchFamily="34" charset="0"/>
                <a:cs typeface="Arial" panose="020B0604020202020204" pitchFamily="34" charset="0"/>
              </a:rPr>
              <a:t>Guests Served</a:t>
            </a:r>
            <a:endParaRPr lang="en-US" sz="96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F9BF2B0-AE50-8646-8ED4-FF040CF43155}"/>
              </a:ext>
            </a:extLst>
          </p:cNvPr>
          <p:cNvSpPr txBox="1"/>
          <p:nvPr/>
        </p:nvSpPr>
        <p:spPr>
          <a:xfrm>
            <a:off x="4312509" y="230500"/>
            <a:ext cx="7735330" cy="400110"/>
          </a:xfrm>
          <a:prstGeom prst="rect">
            <a:avLst/>
          </a:prstGeom>
          <a:noFill/>
        </p:spPr>
        <p:txBody>
          <a:bodyPr wrap="square" rtlCol="0">
            <a:spAutoFit/>
          </a:bodyPr>
          <a:lstStyle/>
          <a:p>
            <a:r>
              <a:rPr lang="en-US" b="1">
                <a:solidFill>
                  <a:schemeClr val="bg1"/>
                </a:solidFill>
              </a:rPr>
              <a:t>2,654</a:t>
            </a:r>
            <a:r>
              <a:rPr lang="en-US" sz="2000">
                <a:solidFill>
                  <a:schemeClr val="bg1"/>
                </a:solidFill>
              </a:rPr>
              <a:t> guests served since March 2020</a:t>
            </a:r>
          </a:p>
        </p:txBody>
      </p:sp>
      <p:pic>
        <p:nvPicPr>
          <p:cNvPr id="10" name="Picture 1">
            <a:extLst>
              <a:ext uri="{FF2B5EF4-FFF2-40B4-BE49-F238E27FC236}">
                <a16:creationId xmlns:a16="http://schemas.microsoft.com/office/drawing/2014/main" id="{085B1BB1-5AD2-F141-BCFC-A38C3FB5E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21" y="2207997"/>
            <a:ext cx="10226669" cy="287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3D86B73B-99BB-2142-8EA7-49048B2891FE}"/>
              </a:ext>
            </a:extLst>
          </p:cNvPr>
          <p:cNvSpPr txBox="1"/>
          <p:nvPr/>
        </p:nvSpPr>
        <p:spPr>
          <a:xfrm>
            <a:off x="1232059" y="5655855"/>
            <a:ext cx="10457895" cy="307777"/>
          </a:xfrm>
          <a:prstGeom prst="rect">
            <a:avLst/>
          </a:prstGeom>
          <a:noFill/>
        </p:spPr>
        <p:txBody>
          <a:bodyPr wrap="square" lIns="91440" tIns="45720" rIns="91440" bIns="45720" rtlCol="0" anchor="t">
            <a:spAutoFit/>
          </a:bodyPr>
          <a:lstStyle/>
          <a:p>
            <a:pPr algn="ctr"/>
            <a:r>
              <a:rPr lang="en-US" sz="1400" i="1"/>
              <a:t>*Data Source: I&amp;Q Dynamics Database of 4/12/21</a:t>
            </a:r>
          </a:p>
        </p:txBody>
      </p:sp>
      <p:pic>
        <p:nvPicPr>
          <p:cNvPr id="15" name="Picture 4">
            <a:extLst>
              <a:ext uri="{FF2B5EF4-FFF2-40B4-BE49-F238E27FC236}">
                <a16:creationId xmlns:a16="http://schemas.microsoft.com/office/drawing/2014/main" id="{A2C39D1A-BE19-6646-A9AE-012DE40CEA04}"/>
              </a:ext>
            </a:extLst>
          </p:cNvPr>
          <p:cNvPicPr>
            <a:picLocks noChangeAspect="1"/>
          </p:cNvPicPr>
          <p:nvPr/>
        </p:nvPicPr>
        <p:blipFill>
          <a:blip r:embed="rId3"/>
          <a:stretch>
            <a:fillRect/>
          </a:stretch>
        </p:blipFill>
        <p:spPr>
          <a:xfrm>
            <a:off x="333632" y="2716441"/>
            <a:ext cx="10892117" cy="2339966"/>
          </a:xfrm>
          <a:prstGeom prst="rect">
            <a:avLst/>
          </a:prstGeom>
        </p:spPr>
      </p:pic>
      <p:sp>
        <p:nvSpPr>
          <p:cNvPr id="12" name="Rectangle 11">
            <a:extLst>
              <a:ext uri="{FF2B5EF4-FFF2-40B4-BE49-F238E27FC236}">
                <a16:creationId xmlns:a16="http://schemas.microsoft.com/office/drawing/2014/main" id="{0813DD66-1832-4454-8E4B-A0F1DE5C3CC1}"/>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LEO</a:t>
            </a:r>
            <a:endParaRPr lang="en-US"/>
          </a:p>
        </p:txBody>
      </p:sp>
    </p:spTree>
    <p:extLst>
      <p:ext uri="{BB962C8B-B14F-4D97-AF65-F5344CB8AC3E}">
        <p14:creationId xmlns:p14="http://schemas.microsoft.com/office/powerpoint/2010/main" val="63273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13122" y="0"/>
            <a:ext cx="5014932" cy="26937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Affordable Housing Pipeline </a:t>
            </a:r>
            <a:r>
              <a:rPr lang="en-US" sz="2800" b="1">
                <a:solidFill>
                  <a:schemeClr val="bg1"/>
                </a:solidFill>
                <a:latin typeface="Arial" panose="020B0604020202020204" pitchFamily="34" charset="0"/>
                <a:cs typeface="Arial" panose="020B0604020202020204" pitchFamily="34" charset="0"/>
              </a:rPr>
              <a:t>Overview</a:t>
            </a:r>
            <a:endParaRPr lang="en-US" sz="9600" b="1">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C26C466-671C-D744-8738-5A1C4673923C}"/>
              </a:ext>
            </a:extLst>
          </p:cNvPr>
          <p:cNvPicPr>
            <a:picLocks noChangeAspect="1"/>
          </p:cNvPicPr>
          <p:nvPr/>
        </p:nvPicPr>
        <p:blipFill>
          <a:blip r:embed="rId2"/>
          <a:stretch>
            <a:fillRect/>
          </a:stretch>
        </p:blipFill>
        <p:spPr>
          <a:xfrm>
            <a:off x="6096000" y="1700403"/>
            <a:ext cx="5498282" cy="5131221"/>
          </a:xfrm>
          <a:prstGeom prst="rect">
            <a:avLst/>
          </a:prstGeom>
        </p:spPr>
      </p:pic>
      <p:pic>
        <p:nvPicPr>
          <p:cNvPr id="11" name="Picture 10">
            <a:extLst>
              <a:ext uri="{FF2B5EF4-FFF2-40B4-BE49-F238E27FC236}">
                <a16:creationId xmlns:a16="http://schemas.microsoft.com/office/drawing/2014/main" id="{CFE1F33A-4F07-E04C-938A-3465D208AB71}"/>
              </a:ext>
            </a:extLst>
          </p:cNvPr>
          <p:cNvPicPr>
            <a:picLocks noChangeAspect="1"/>
          </p:cNvPicPr>
          <p:nvPr/>
        </p:nvPicPr>
        <p:blipFill rotWithShape="1">
          <a:blip r:embed="rId3"/>
          <a:srcRect r="2828"/>
          <a:stretch/>
        </p:blipFill>
        <p:spPr>
          <a:xfrm>
            <a:off x="137630" y="1688696"/>
            <a:ext cx="5404338" cy="5142928"/>
          </a:xfrm>
          <a:prstGeom prst="rect">
            <a:avLst/>
          </a:prstGeom>
        </p:spPr>
      </p:pic>
      <p:sp>
        <p:nvSpPr>
          <p:cNvPr id="14" name="TextBox 13">
            <a:extLst>
              <a:ext uri="{FF2B5EF4-FFF2-40B4-BE49-F238E27FC236}">
                <a16:creationId xmlns:a16="http://schemas.microsoft.com/office/drawing/2014/main" id="{9C273CAF-2B34-4741-9110-544B1E1D1F09}"/>
              </a:ext>
            </a:extLst>
          </p:cNvPr>
          <p:cNvSpPr txBox="1"/>
          <p:nvPr/>
        </p:nvSpPr>
        <p:spPr>
          <a:xfrm>
            <a:off x="5128053" y="84962"/>
            <a:ext cx="7177069" cy="1785104"/>
          </a:xfrm>
          <a:prstGeom prst="rect">
            <a:avLst/>
          </a:prstGeom>
          <a:noFill/>
        </p:spPr>
        <p:txBody>
          <a:bodyPr wrap="square" rtlCol="0">
            <a:spAutoFit/>
          </a:bodyPr>
          <a:lstStyle/>
          <a:p>
            <a:pPr marL="342900" indent="-342900">
              <a:buFont typeface="Arial" panose="020B0604020202020204" pitchFamily="34" charset="0"/>
              <a:buChar char="•"/>
            </a:pPr>
            <a:r>
              <a:rPr lang="en-US">
                <a:solidFill>
                  <a:schemeClr val="bg1"/>
                </a:solidFill>
              </a:rPr>
              <a:t>Since 2015, </a:t>
            </a:r>
            <a:r>
              <a:rPr lang="en-US" b="1">
                <a:solidFill>
                  <a:schemeClr val="accent1"/>
                </a:solidFill>
              </a:rPr>
              <a:t>21</a:t>
            </a:r>
            <a:r>
              <a:rPr lang="en-US" b="1">
                <a:solidFill>
                  <a:schemeClr val="bg1"/>
                </a:solidFill>
              </a:rPr>
              <a:t> projects </a:t>
            </a:r>
            <a:r>
              <a:rPr lang="en-US">
                <a:solidFill>
                  <a:schemeClr val="bg1"/>
                </a:solidFill>
              </a:rPr>
              <a:t>completed, representing </a:t>
            </a:r>
            <a:r>
              <a:rPr lang="en-US" b="1">
                <a:solidFill>
                  <a:schemeClr val="accent1"/>
                </a:solidFill>
              </a:rPr>
              <a:t>1,227</a:t>
            </a:r>
            <a:r>
              <a:rPr lang="en-US" b="1">
                <a:solidFill>
                  <a:schemeClr val="bg1"/>
                </a:solidFill>
              </a:rPr>
              <a:t> units </a:t>
            </a:r>
            <a:r>
              <a:rPr lang="en-US">
                <a:solidFill>
                  <a:schemeClr val="bg1"/>
                </a:solidFill>
              </a:rPr>
              <a:t>and </a:t>
            </a:r>
            <a:r>
              <a:rPr lang="en-US" b="1">
                <a:solidFill>
                  <a:schemeClr val="accent1"/>
                </a:solidFill>
              </a:rPr>
              <a:t>$40.1M </a:t>
            </a:r>
            <a:r>
              <a:rPr lang="en-US">
                <a:solidFill>
                  <a:schemeClr val="bg1"/>
                </a:solidFill>
              </a:rPr>
              <a:t>in King County funds awarded</a:t>
            </a:r>
          </a:p>
          <a:p>
            <a:endParaRPr lang="en-US" b="1">
              <a:solidFill>
                <a:schemeClr val="bg1"/>
              </a:solidFill>
              <a:cs typeface="Calibri"/>
            </a:endParaRPr>
          </a:p>
          <a:p>
            <a:pPr marL="342900" indent="-342900">
              <a:buFont typeface="Arial" panose="020B0604020202020204" pitchFamily="34" charset="0"/>
              <a:buChar char="•"/>
            </a:pPr>
            <a:r>
              <a:rPr lang="en-US">
                <a:solidFill>
                  <a:schemeClr val="bg1"/>
                </a:solidFill>
              </a:rPr>
              <a:t>Currently </a:t>
            </a:r>
            <a:r>
              <a:rPr lang="en-US" b="1">
                <a:solidFill>
                  <a:schemeClr val="accent1"/>
                </a:solidFill>
              </a:rPr>
              <a:t>45</a:t>
            </a:r>
            <a:r>
              <a:rPr lang="en-US" b="1">
                <a:solidFill>
                  <a:schemeClr val="bg1"/>
                </a:solidFill>
              </a:rPr>
              <a:t> projects </a:t>
            </a:r>
            <a:r>
              <a:rPr lang="en-US">
                <a:solidFill>
                  <a:schemeClr val="bg1"/>
                </a:solidFill>
              </a:rPr>
              <a:t>in pipeline, representing </a:t>
            </a:r>
            <a:r>
              <a:rPr lang="en-US" b="1">
                <a:solidFill>
                  <a:schemeClr val="accent1"/>
                </a:solidFill>
              </a:rPr>
              <a:t>3,855</a:t>
            </a:r>
            <a:r>
              <a:rPr lang="en-US" b="1">
                <a:solidFill>
                  <a:schemeClr val="bg1"/>
                </a:solidFill>
              </a:rPr>
              <a:t> units</a:t>
            </a:r>
            <a:r>
              <a:rPr lang="en-US">
                <a:solidFill>
                  <a:schemeClr val="bg1"/>
                </a:solidFill>
              </a:rPr>
              <a:t> and </a:t>
            </a:r>
            <a:r>
              <a:rPr lang="en-US" b="1">
                <a:solidFill>
                  <a:schemeClr val="accent1"/>
                </a:solidFill>
              </a:rPr>
              <a:t>$157.0M </a:t>
            </a:r>
            <a:r>
              <a:rPr lang="en-US">
                <a:solidFill>
                  <a:schemeClr val="bg1"/>
                </a:solidFill>
              </a:rPr>
              <a:t>in King County funds awarded</a:t>
            </a:r>
            <a:endParaRPr lang="en-US">
              <a:solidFill>
                <a:schemeClr val="bg1"/>
              </a:solidFill>
              <a:cs typeface="Calibri"/>
            </a:endParaRPr>
          </a:p>
          <a:p>
            <a:endParaRPr lang="en-US" sz="2000">
              <a:solidFill>
                <a:schemeClr val="bg1"/>
              </a:solidFill>
            </a:endParaRPr>
          </a:p>
        </p:txBody>
      </p:sp>
      <p:sp>
        <p:nvSpPr>
          <p:cNvPr id="16" name="Rectangle 15">
            <a:extLst>
              <a:ext uri="{FF2B5EF4-FFF2-40B4-BE49-F238E27FC236}">
                <a16:creationId xmlns:a16="http://schemas.microsoft.com/office/drawing/2014/main" id="{BFB8B833-E5BB-9143-A9B8-B98F5CF47D4A}"/>
              </a:ext>
            </a:extLst>
          </p:cNvPr>
          <p:cNvSpPr/>
          <p:nvPr/>
        </p:nvSpPr>
        <p:spPr>
          <a:xfrm>
            <a:off x="56562" y="944699"/>
            <a:ext cx="5128052" cy="553998"/>
          </a:xfrm>
          <a:prstGeom prst="rect">
            <a:avLst/>
          </a:prstGeom>
        </p:spPr>
        <p:txBody>
          <a:bodyPr wrap="square">
            <a:spAutoFit/>
          </a:bodyPr>
          <a:lstStyle/>
          <a:p>
            <a:r>
              <a:rPr lang="en-US">
                <a:solidFill>
                  <a:schemeClr val="bg1"/>
                </a:solidFill>
                <a:hlinkClick r:id="rId4">
                  <a:extLst>
                    <a:ext uri="{A12FA001-AC4F-418D-AE19-62706E023703}">
                      <ahyp:hlinkClr xmlns:ahyp="http://schemas.microsoft.com/office/drawing/2018/hyperlinkcolor" val="tx"/>
                    </a:ext>
                  </a:extLst>
                </a:hlinkClick>
              </a:rPr>
              <a:t>Map Link</a:t>
            </a:r>
            <a:r>
              <a:rPr lang="en-US">
                <a:solidFill>
                  <a:schemeClr val="bg1"/>
                </a:solidFill>
              </a:rPr>
              <a:t> </a:t>
            </a:r>
            <a:r>
              <a:rPr lang="en-US" sz="1200">
                <a:solidFill>
                  <a:schemeClr val="bg1"/>
                </a:solidFill>
              </a:rPr>
              <a:t>(must be logged into VPN to access, and use King County login info to log into Tableau Server)</a:t>
            </a:r>
            <a:endParaRPr lang="en-US" b="1">
              <a:solidFill>
                <a:schemeClr val="bg1"/>
              </a:solidFill>
              <a:cs typeface="Calibri"/>
            </a:endParaRPr>
          </a:p>
        </p:txBody>
      </p:sp>
      <p:sp>
        <p:nvSpPr>
          <p:cNvPr id="2" name="Rectangle 1">
            <a:extLst>
              <a:ext uri="{FF2B5EF4-FFF2-40B4-BE49-F238E27FC236}">
                <a16:creationId xmlns:a16="http://schemas.microsoft.com/office/drawing/2014/main" id="{385259D7-0C44-40B3-A457-F40927093F58}"/>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JESSE</a:t>
            </a:r>
            <a:endParaRPr lang="en-US"/>
          </a:p>
        </p:txBody>
      </p:sp>
    </p:spTree>
    <p:extLst>
      <p:ext uri="{BB962C8B-B14F-4D97-AF65-F5344CB8AC3E}">
        <p14:creationId xmlns:p14="http://schemas.microsoft.com/office/powerpoint/2010/main" val="250078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8EA73-1F06-B940-B954-3BDA9B5BE363}"/>
              </a:ext>
            </a:extLst>
          </p:cNvPr>
          <p:cNvSpPr/>
          <p:nvPr/>
        </p:nvSpPr>
        <p:spPr>
          <a:xfrm>
            <a:off x="0" y="0"/>
            <a:ext cx="12192000" cy="15696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925FFF-563B-434F-99D6-C0C25909BABC}"/>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3" name="TextBox 2">
            <a:extLst>
              <a:ext uri="{FF2B5EF4-FFF2-40B4-BE49-F238E27FC236}">
                <a16:creationId xmlns:a16="http://schemas.microsoft.com/office/drawing/2014/main" id="{85CE168D-BBA1-CF44-A540-F115FE05E600}"/>
              </a:ext>
            </a:extLst>
          </p:cNvPr>
          <p:cNvSpPr txBox="1"/>
          <p:nvPr/>
        </p:nvSpPr>
        <p:spPr>
          <a:xfrm>
            <a:off x="113122" y="0"/>
            <a:ext cx="5113786" cy="2693773"/>
          </a:xfrm>
          <a:prstGeom prst="rect">
            <a:avLst/>
          </a:prstGeom>
          <a:noFill/>
        </p:spPr>
        <p:txBody>
          <a:bodyPr wrap="square" rtlCol="0" anchor="t">
            <a:noAutofit/>
          </a:bodyPr>
          <a:lstStyle/>
          <a:p>
            <a:r>
              <a:rPr lang="en-US" sz="2800" b="1">
                <a:solidFill>
                  <a:schemeClr val="accent1"/>
                </a:solidFill>
                <a:latin typeface="Arial" panose="020B0604020202020204" pitchFamily="34" charset="0"/>
                <a:cs typeface="Arial" panose="020B0604020202020204" pitchFamily="34" charset="0"/>
              </a:rPr>
              <a:t>Affordable Housing Pipeline </a:t>
            </a:r>
            <a:r>
              <a:rPr lang="en-US" sz="2800" b="1">
                <a:solidFill>
                  <a:schemeClr val="bg1"/>
                </a:solidFill>
                <a:latin typeface="Arial" panose="020B0604020202020204" pitchFamily="34" charset="0"/>
                <a:cs typeface="Arial" panose="020B0604020202020204" pitchFamily="34" charset="0"/>
              </a:rPr>
              <a:t>Delays</a:t>
            </a:r>
            <a:endParaRPr lang="en-US" sz="9600" b="1">
              <a:solidFill>
                <a:schemeClr val="bg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1C381ACB-948B-9D49-AA6E-4D430DF3B940}"/>
              </a:ext>
            </a:extLst>
          </p:cNvPr>
          <p:cNvPicPr>
            <a:picLocks noChangeAspect="1"/>
          </p:cNvPicPr>
          <p:nvPr/>
        </p:nvPicPr>
        <p:blipFill>
          <a:blip r:embed="rId2"/>
          <a:stretch>
            <a:fillRect/>
          </a:stretch>
        </p:blipFill>
        <p:spPr>
          <a:xfrm>
            <a:off x="267729" y="1711621"/>
            <a:ext cx="5828271" cy="5110677"/>
          </a:xfrm>
          <a:prstGeom prst="rect">
            <a:avLst/>
          </a:prstGeom>
        </p:spPr>
      </p:pic>
      <p:sp>
        <p:nvSpPr>
          <p:cNvPr id="13" name="TextBox 12">
            <a:extLst>
              <a:ext uri="{FF2B5EF4-FFF2-40B4-BE49-F238E27FC236}">
                <a16:creationId xmlns:a16="http://schemas.microsoft.com/office/drawing/2014/main" id="{513C253D-69BB-7C40-B5CC-E67FB2C4AA16}"/>
              </a:ext>
            </a:extLst>
          </p:cNvPr>
          <p:cNvSpPr txBox="1"/>
          <p:nvPr/>
        </p:nvSpPr>
        <p:spPr>
          <a:xfrm>
            <a:off x="6250607" y="1671596"/>
            <a:ext cx="5452946" cy="3514808"/>
          </a:xfrm>
          <a:prstGeom prst="rect">
            <a:avLst/>
          </a:prstGeom>
          <a:noFill/>
        </p:spPr>
        <p:txBody>
          <a:bodyPr wrap="square" lIns="91440" tIns="45720" rIns="91440" bIns="45720" rtlCol="0" anchor="t">
            <a:spAutoFit/>
          </a:bodyPr>
          <a:lstStyle/>
          <a:p>
            <a:r>
              <a:rPr lang="en-US" sz="2800" b="1"/>
              <a:t>Delays </a:t>
            </a:r>
            <a:endParaRPr lang="en-US" sz="2800" b="1">
              <a:cs typeface="Calibri"/>
            </a:endParaRPr>
          </a:p>
          <a:p>
            <a:pPr marL="285750" indent="-285750">
              <a:lnSpc>
                <a:spcPct val="90000"/>
              </a:lnSpc>
              <a:buFont typeface="Arial" panose="020B0604020202020204" pitchFamily="34" charset="0"/>
              <a:buChar char="•"/>
            </a:pPr>
            <a:r>
              <a:rPr lang="en-US" sz="2400"/>
              <a:t>Currently </a:t>
            </a:r>
            <a:r>
              <a:rPr lang="en-US" sz="2400" b="1"/>
              <a:t>24 projects</a:t>
            </a:r>
            <a:r>
              <a:rPr lang="en-US" sz="2400"/>
              <a:t> in pipeline have delays, representing </a:t>
            </a:r>
            <a:r>
              <a:rPr lang="en-US" sz="2400" b="1">
                <a:solidFill>
                  <a:schemeClr val="accent1"/>
                </a:solidFill>
              </a:rPr>
              <a:t>53%</a:t>
            </a:r>
            <a:r>
              <a:rPr lang="en-US" sz="2400" b="1"/>
              <a:t> </a:t>
            </a:r>
            <a:r>
              <a:rPr lang="en-US" sz="2400"/>
              <a:t>of all projects.</a:t>
            </a:r>
            <a:endParaRPr lang="en-US" sz="2400">
              <a:cs typeface="Calibri" panose="020F0502020204030204"/>
            </a:endParaRPr>
          </a:p>
          <a:p>
            <a:pPr>
              <a:lnSpc>
                <a:spcPct val="90000"/>
              </a:lnSpc>
            </a:pPr>
            <a:endParaRPr lang="en-US" sz="2400">
              <a:cs typeface="Calibri" panose="020F0502020204030204"/>
            </a:endParaRPr>
          </a:p>
          <a:p>
            <a:pPr marL="285750" indent="-285750">
              <a:lnSpc>
                <a:spcPct val="90000"/>
              </a:lnSpc>
              <a:buFont typeface="Arial" panose="020B0604020202020204" pitchFamily="34" charset="0"/>
              <a:buChar char="•"/>
            </a:pPr>
            <a:r>
              <a:rPr lang="en-US" sz="2400" b="1">
                <a:solidFill>
                  <a:schemeClr val="accent1"/>
                </a:solidFill>
                <a:cs typeface="Calibri"/>
              </a:rPr>
              <a:t>50%</a:t>
            </a:r>
            <a:r>
              <a:rPr lang="en-US" sz="2400" b="1">
                <a:cs typeface="Calibri"/>
              </a:rPr>
              <a:t> of delays</a:t>
            </a:r>
            <a:r>
              <a:rPr lang="en-US" sz="2400">
                <a:cs typeface="Calibri"/>
              </a:rPr>
              <a:t> due to </a:t>
            </a:r>
            <a:r>
              <a:rPr lang="en-US" sz="2400" b="1">
                <a:cs typeface="Calibri"/>
              </a:rPr>
              <a:t>reliance on other leveraged competitive resources. </a:t>
            </a:r>
          </a:p>
          <a:p>
            <a:pPr>
              <a:lnSpc>
                <a:spcPct val="90000"/>
              </a:lnSpc>
            </a:pPr>
            <a:endParaRPr lang="en-US" sz="2400" b="1">
              <a:cs typeface="Calibri"/>
            </a:endParaRPr>
          </a:p>
          <a:p>
            <a:pPr marL="285750" indent="-285750">
              <a:lnSpc>
                <a:spcPct val="90000"/>
              </a:lnSpc>
              <a:buFont typeface="Arial" panose="020B0604020202020204" pitchFamily="34" charset="0"/>
              <a:buChar char="•"/>
            </a:pPr>
            <a:r>
              <a:rPr lang="en-US" sz="2400">
                <a:cs typeface="Calibri"/>
              </a:rPr>
              <a:t>Majority of projects </a:t>
            </a:r>
            <a:r>
              <a:rPr lang="en-US" sz="2400" b="1">
                <a:cs typeface="Calibri"/>
              </a:rPr>
              <a:t>rely on allocations of highly competitive Low Income Housing Tax Credits.</a:t>
            </a:r>
          </a:p>
        </p:txBody>
      </p:sp>
      <p:sp>
        <p:nvSpPr>
          <p:cNvPr id="2" name="Rectangle 1">
            <a:extLst>
              <a:ext uri="{FF2B5EF4-FFF2-40B4-BE49-F238E27FC236}">
                <a16:creationId xmlns:a16="http://schemas.microsoft.com/office/drawing/2014/main" id="{F0C419CA-3F33-4913-BA4F-775893805E0A}"/>
              </a:ext>
            </a:extLst>
          </p:cNvPr>
          <p:cNvSpPr/>
          <p:nvPr/>
        </p:nvSpPr>
        <p:spPr>
          <a:xfrm>
            <a:off x="2771775" y="8572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JESSE</a:t>
            </a:r>
            <a:endParaRPr lang="en-US"/>
          </a:p>
        </p:txBody>
      </p:sp>
    </p:spTree>
    <p:extLst>
      <p:ext uri="{BB962C8B-B14F-4D97-AF65-F5344CB8AC3E}">
        <p14:creationId xmlns:p14="http://schemas.microsoft.com/office/powerpoint/2010/main" val="1356829829"/>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37</Slides>
  <Notes>5</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Q3 2021 Operations Review</vt:lpstr>
      <vt:lpstr>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&amp; Guidance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DCHS Operational Review—Program Performance Measures</dc:title>
  <dc:creator>Moraras, Pear</dc:creator>
  <cp:revision>2</cp:revision>
  <dcterms:created xsi:type="dcterms:W3CDTF">2021-01-19T20:44:19Z</dcterms:created>
  <dcterms:modified xsi:type="dcterms:W3CDTF">2021-07-19T20:18:01Z</dcterms:modified>
</cp:coreProperties>
</file>