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</p:sldIdLst>
  <p:sldSz cx="9144000" cy="6858000" type="screen4x3"/>
  <p:notesSz cx="9144000" cy="6858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78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280" y="4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006FC0"/>
                </a:solidFill>
                <a:latin typeface="Microsoft JhengHei"/>
                <a:cs typeface="Microsoft JhengHe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006FC0"/>
                </a:solidFill>
                <a:latin typeface="Microsoft JhengHei"/>
                <a:cs typeface="Microsoft JhengHe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3/9/2022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006FC0"/>
                </a:solidFill>
                <a:latin typeface="Microsoft JhengHei"/>
                <a:cs typeface="Microsoft JhengHe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3/9/2022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3/9/2022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685799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95451" y="892301"/>
            <a:ext cx="6753097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006FC0"/>
                </a:solidFill>
                <a:latin typeface="Microsoft JhengHei"/>
                <a:cs typeface="Microsoft JhengHe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7182" y="2126488"/>
            <a:ext cx="8516620" cy="40773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337939" y="6411070"/>
            <a:ext cx="247014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Root/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root/Namespace/%7bVersion%7d/%7bService%7d/%7bApp%7d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Root/Namespace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ptx.transportdata.tw/MOTC/v2/Rail/TRA/Station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ptx.transportdata.tw/MOTC/v2/Bus/RealTimeByFrequency/City/Taipei?$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ptx.transportdata.tw/MOTC/v2/Bus/RealTimeByFrequency/City/Taipei?$filter=Sp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tx.transportdata.tw/MOTC/v2/Bus/RealTimeByFrequency/City/Taipei?$filter=no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ptx.transportdata.tw/MOTC/v2/Bus/RealTimeByFrequency/City/Taipei?$filter=Sp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ptx.transportdata.tw/MOTC/v2/Bus/RealTimeByFrequency/City/Taipei?$filter=su" TargetMode="External"/><Relationship Id="rId7" Type="http://schemas.openxmlformats.org/officeDocument/2006/relationships/hyperlink" Target="http://ptx.transportdata.tw/MOTC/v2/Bus/RealTimeByFrequency/City/Taipei?$filter=in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tx.transportdata.tw/MOTC/v2/Bus/RealTimeByFrequency/City/Taipei?$filter=le" TargetMode="External"/><Relationship Id="rId5" Type="http://schemas.openxmlformats.org/officeDocument/2006/relationships/hyperlink" Target="http://ptx.transportdata.tw/MOTC/v2/Bus/RealTimeByFrequency/City/Taipei?$filter=st" TargetMode="External"/><Relationship Id="rId4" Type="http://schemas.openxmlformats.org/officeDocument/2006/relationships/hyperlink" Target="http://ptx.transportdata.tw/MOTC/v2/Bus/RealTimeByFrequency/City/Taipei?$filter=en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ptx.transportdata.tw/MOTC/v2/Bus/RealTimeByFrequency/City/Taipei?$filter=tolo" TargetMode="External"/><Relationship Id="rId7" Type="http://schemas.openxmlformats.org/officeDocument/2006/relationships/hyperlink" Target="http://ptx.transportdata.tw/MOTC/v2/Bus/RealTimeByFrequency/City/Taipei?$filter=year(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tx.transportdata.tw/MOTC/v2/Bus/RealTimeByFrequency/City/Taipei?$filter=cont" TargetMode="External"/><Relationship Id="rId5" Type="http://schemas.openxmlformats.org/officeDocument/2006/relationships/hyperlink" Target="http://ptx.transportdata.tw/MOTC/v2/Bus/RealTimeByFrequency/City/Taipei?$filter=trim(" TargetMode="External"/><Relationship Id="rId4" Type="http://schemas.openxmlformats.org/officeDocument/2006/relationships/hyperlink" Target="http://ptx.transportdata.tw/MOTC/v2/Bus/RealTimeByFrequency/City/Taipei?$filter=toup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ptx.transportdata.tw/MOTC/v2/Bus/RealTimeByFrequency/City/Taipei?$filter=mon" TargetMode="External"/><Relationship Id="rId7" Type="http://schemas.openxmlformats.org/officeDocument/2006/relationships/hyperlink" Target="http://ptx.transportdata.tw/MOTC/v2/Bus/RealTimeByFrequency/City/Taipei?$filter=seco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tx.transportdata.tw/MOTC/v2/Bus/RealTimeByFrequency/City/Taipei?$filter=min" TargetMode="External"/><Relationship Id="rId5" Type="http://schemas.openxmlformats.org/officeDocument/2006/relationships/hyperlink" Target="http://ptx.transportdata.tw/MOTC/v2/Bus/RealTimeByFrequency/City/Taipei?$filter=hour" TargetMode="External"/><Relationship Id="rId4" Type="http://schemas.openxmlformats.org/officeDocument/2006/relationships/hyperlink" Target="http://ptx.transportdata.tw/MOTC/v2/Bus/RealTimeByFrequency/City/Taipei?$filter=day(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ptx.transportdata.tw/MOTC/v2/Bus/RealTimeByFrequency/City/Taipei?$filter=fract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ptx.transportdata.tw/MOTC/v2/Bus/RealTimeByFrequency/City/Taipei?$filter=time" TargetMode="External"/><Relationship Id="rId4" Type="http://schemas.openxmlformats.org/officeDocument/2006/relationships/hyperlink" Target="http://ptx.transportdata.tw/MOTC/v2/Bus/RealTimeByFrequency/City/Taipei?$filter=dat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ptx.transportdata.tw/MOTC/v2/Bus/RealTimeByFrequency/City/Taipei?$filter=roun" TargetMode="External"/><Relationship Id="rId7" Type="http://schemas.openxmlformats.org/officeDocument/2006/relationships/hyperlink" Target="http://ptx.transportdata.tw/MOTC/v2/Bus/RealTimeByFrequency/City/Taipei?$filter=conc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tx.transportdata.tw/MOTC/v2/Bus/RealTimeByFrequency/City/Taipei?$filter=cast(" TargetMode="External"/><Relationship Id="rId5" Type="http://schemas.openxmlformats.org/officeDocument/2006/relationships/hyperlink" Target="http://ptx.transportdata.tw/MOTC/v2/Bus/RealTimeByFrequency/City/Taipei?$filter=ceili" TargetMode="External"/><Relationship Id="rId4" Type="http://schemas.openxmlformats.org/officeDocument/2006/relationships/hyperlink" Target="http://ptx.transportdata.tw/MOTC/v2/Bus/RealTimeByFrequency/City/Taipei?$filter=floor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ptx.transportdata.tw/MOTC/v2/Rail/THSR/DailyTimetable?$filt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Domain/App/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210.59.250.227/MOTC/Rail/TRA/Station?$select=StationID,StationNameZh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ptx.transportdata.tw/MOTC/Rail/TRA/Station?$skip=10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tx.transportdata.tw/MOTC/Rail/TRA/Station?$top=10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210.59.250.227/MOTC/Rail/TRA/Station?$format=json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210.59.250.227/MOTC/Rail/TRA/Station?$format=xml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ptx.transportdata.tw/MOTC/v2/Bus/RealTimeByFrequency/City/Taipei?$filte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ptx.transportdata.tw/MOTC/v2/Bus/StopOfRoute/City/Taipei?$top=10&amp;$filt" TargetMode="External"/><Relationship Id="rId4" Type="http://schemas.openxmlformats.org/officeDocument/2006/relationships/hyperlink" Target="http://ptx.transportdata.tw/MOTC/v2/Bus/RealTimeByFrequency/City/Taipei?$sele" TargetMode="Externa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92315" y="6525342"/>
              <a:ext cx="1842261" cy="22541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9144000" cy="685799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28117" y="764666"/>
              <a:ext cx="8713470" cy="792480"/>
            </a:xfrm>
            <a:custGeom>
              <a:avLst/>
              <a:gdLst/>
              <a:ahLst/>
              <a:cxnLst/>
              <a:rect l="l" t="t" r="r" b="b"/>
              <a:pathLst>
                <a:path w="8713470" h="792480">
                  <a:moveTo>
                    <a:pt x="8580983" y="0"/>
                  </a:moveTo>
                  <a:lnTo>
                    <a:pt x="132016" y="0"/>
                  </a:lnTo>
                  <a:lnTo>
                    <a:pt x="90289" y="6738"/>
                  </a:lnTo>
                  <a:lnTo>
                    <a:pt x="54049" y="25497"/>
                  </a:lnTo>
                  <a:lnTo>
                    <a:pt x="25471" y="54095"/>
                  </a:lnTo>
                  <a:lnTo>
                    <a:pt x="6730" y="90350"/>
                  </a:lnTo>
                  <a:lnTo>
                    <a:pt x="0" y="132080"/>
                  </a:lnTo>
                  <a:lnTo>
                    <a:pt x="0" y="660146"/>
                  </a:lnTo>
                  <a:lnTo>
                    <a:pt x="6730" y="701861"/>
                  </a:lnTo>
                  <a:lnTo>
                    <a:pt x="25471" y="738085"/>
                  </a:lnTo>
                  <a:lnTo>
                    <a:pt x="54049" y="766646"/>
                  </a:lnTo>
                  <a:lnTo>
                    <a:pt x="90289" y="785374"/>
                  </a:lnTo>
                  <a:lnTo>
                    <a:pt x="132016" y="792099"/>
                  </a:lnTo>
                  <a:lnTo>
                    <a:pt x="8580983" y="792099"/>
                  </a:lnTo>
                  <a:lnTo>
                    <a:pt x="8622699" y="785374"/>
                  </a:lnTo>
                  <a:lnTo>
                    <a:pt x="8658922" y="766646"/>
                  </a:lnTo>
                  <a:lnTo>
                    <a:pt x="8687483" y="738085"/>
                  </a:lnTo>
                  <a:lnTo>
                    <a:pt x="8706211" y="701861"/>
                  </a:lnTo>
                  <a:lnTo>
                    <a:pt x="8712936" y="660146"/>
                  </a:lnTo>
                  <a:lnTo>
                    <a:pt x="8712936" y="132080"/>
                  </a:lnTo>
                  <a:lnTo>
                    <a:pt x="8706211" y="90350"/>
                  </a:lnTo>
                  <a:lnTo>
                    <a:pt x="8687483" y="54095"/>
                  </a:lnTo>
                  <a:lnTo>
                    <a:pt x="8658922" y="25497"/>
                  </a:lnTo>
                  <a:lnTo>
                    <a:pt x="8622699" y="6738"/>
                  </a:lnTo>
                  <a:lnTo>
                    <a:pt x="858098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8117" y="764666"/>
              <a:ext cx="8713470" cy="792480"/>
            </a:xfrm>
            <a:custGeom>
              <a:avLst/>
              <a:gdLst/>
              <a:ahLst/>
              <a:cxnLst/>
              <a:rect l="l" t="t" r="r" b="b"/>
              <a:pathLst>
                <a:path w="8713470" h="792480">
                  <a:moveTo>
                    <a:pt x="0" y="132080"/>
                  </a:moveTo>
                  <a:lnTo>
                    <a:pt x="6730" y="90350"/>
                  </a:lnTo>
                  <a:lnTo>
                    <a:pt x="25471" y="54095"/>
                  </a:lnTo>
                  <a:lnTo>
                    <a:pt x="54049" y="25497"/>
                  </a:lnTo>
                  <a:lnTo>
                    <a:pt x="90289" y="6738"/>
                  </a:lnTo>
                  <a:lnTo>
                    <a:pt x="132016" y="0"/>
                  </a:lnTo>
                  <a:lnTo>
                    <a:pt x="8580983" y="0"/>
                  </a:lnTo>
                  <a:lnTo>
                    <a:pt x="8622699" y="6738"/>
                  </a:lnTo>
                  <a:lnTo>
                    <a:pt x="8658922" y="25497"/>
                  </a:lnTo>
                  <a:lnTo>
                    <a:pt x="8687483" y="54095"/>
                  </a:lnTo>
                  <a:lnTo>
                    <a:pt x="8706211" y="90350"/>
                  </a:lnTo>
                  <a:lnTo>
                    <a:pt x="8712936" y="132080"/>
                  </a:lnTo>
                  <a:lnTo>
                    <a:pt x="8712936" y="660146"/>
                  </a:lnTo>
                  <a:lnTo>
                    <a:pt x="8706211" y="701861"/>
                  </a:lnTo>
                  <a:lnTo>
                    <a:pt x="8687483" y="738085"/>
                  </a:lnTo>
                  <a:lnTo>
                    <a:pt x="8658922" y="766646"/>
                  </a:lnTo>
                  <a:lnTo>
                    <a:pt x="8622699" y="785374"/>
                  </a:lnTo>
                  <a:lnTo>
                    <a:pt x="8580983" y="792099"/>
                  </a:lnTo>
                  <a:lnTo>
                    <a:pt x="132016" y="792099"/>
                  </a:lnTo>
                  <a:lnTo>
                    <a:pt x="90289" y="785374"/>
                  </a:lnTo>
                  <a:lnTo>
                    <a:pt x="54049" y="766646"/>
                  </a:lnTo>
                  <a:lnTo>
                    <a:pt x="25471" y="738085"/>
                  </a:lnTo>
                  <a:lnTo>
                    <a:pt x="6730" y="701861"/>
                  </a:lnTo>
                  <a:lnTo>
                    <a:pt x="0" y="660146"/>
                  </a:lnTo>
                  <a:lnTo>
                    <a:pt x="0" y="132080"/>
                  </a:lnTo>
                  <a:close/>
                </a:path>
              </a:pathLst>
            </a:custGeom>
            <a:ln w="25400">
              <a:solidFill>
                <a:srgbClr val="C5D9F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9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PTX</a:t>
            </a:r>
            <a:r>
              <a:rPr spc="-35" dirty="0"/>
              <a:t> </a:t>
            </a:r>
            <a:r>
              <a:rPr dirty="0"/>
              <a:t>APIs開發技術說明（</a:t>
            </a:r>
            <a:r>
              <a:rPr spc="5" dirty="0"/>
              <a:t>含</a:t>
            </a:r>
            <a:r>
              <a:rPr dirty="0"/>
              <a:t>Odata）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153282" y="6192113"/>
            <a:ext cx="3171318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 smtClean="0">
                <a:solidFill>
                  <a:srgbClr val="404040"/>
                </a:solidFill>
                <a:latin typeface="Microsoft JhengHei"/>
                <a:cs typeface="Microsoft JhengHei"/>
              </a:rPr>
              <a:t>中華民國</a:t>
            </a:r>
            <a:r>
              <a:rPr lang="en-US" sz="2000" b="1" dirty="0" smtClean="0">
                <a:solidFill>
                  <a:srgbClr val="404040"/>
                </a:solidFill>
                <a:latin typeface="Microsoft JhengHei"/>
                <a:cs typeface="Microsoft JhengHei"/>
              </a:rPr>
              <a:t>2022</a:t>
            </a:r>
            <a:r>
              <a:rPr sz="2000" b="1" dirty="0" smtClean="0">
                <a:solidFill>
                  <a:srgbClr val="404040"/>
                </a:solidFill>
                <a:latin typeface="Microsoft JhengHei"/>
                <a:cs typeface="Microsoft JhengHei"/>
              </a:rPr>
              <a:t>年</a:t>
            </a:r>
            <a:r>
              <a:rPr sz="2000" b="1" spc="-10" dirty="0" smtClean="0">
                <a:solidFill>
                  <a:srgbClr val="404040"/>
                </a:solidFill>
                <a:latin typeface="Microsoft JhengHei"/>
                <a:cs typeface="Microsoft JhengHei"/>
              </a:rPr>
              <a:t>0</a:t>
            </a:r>
            <a:r>
              <a:rPr lang="en-US" sz="2000" b="1" spc="-10" dirty="0" smtClean="0">
                <a:solidFill>
                  <a:srgbClr val="404040"/>
                </a:solidFill>
                <a:latin typeface="Microsoft JhengHei"/>
                <a:cs typeface="Microsoft JhengHei"/>
              </a:rPr>
              <a:t>3</a:t>
            </a:r>
            <a:r>
              <a:rPr sz="2000" b="1" dirty="0" smtClean="0">
                <a:solidFill>
                  <a:srgbClr val="404040"/>
                </a:solidFill>
                <a:latin typeface="Microsoft JhengHei"/>
                <a:cs typeface="Microsoft JhengHei"/>
              </a:rPr>
              <a:t>月</a:t>
            </a:r>
            <a:r>
              <a:rPr sz="2000" b="1" spc="-10" dirty="0" smtClean="0">
                <a:solidFill>
                  <a:srgbClr val="404040"/>
                </a:solidFill>
                <a:latin typeface="Microsoft JhengHei"/>
                <a:cs typeface="Microsoft JhengHei"/>
              </a:rPr>
              <a:t>0</a:t>
            </a:r>
            <a:r>
              <a:rPr lang="en-US" sz="2000" b="1" spc="-10" dirty="0" smtClean="0">
                <a:solidFill>
                  <a:srgbClr val="404040"/>
                </a:solidFill>
                <a:latin typeface="Microsoft JhengHei"/>
                <a:cs typeface="Microsoft JhengHei"/>
              </a:rPr>
              <a:t>9</a:t>
            </a:r>
            <a:r>
              <a:rPr sz="2000" b="1" dirty="0" smtClean="0">
                <a:solidFill>
                  <a:srgbClr val="404040"/>
                </a:solidFill>
                <a:latin typeface="Microsoft JhengHei"/>
                <a:cs typeface="Microsoft JhengHei"/>
              </a:rPr>
              <a:t>日</a:t>
            </a:r>
            <a:endParaRPr sz="2000" dirty="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1647" y="280415"/>
            <a:ext cx="2145792" cy="10668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6303" y="406730"/>
            <a:ext cx="14033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375F92"/>
                </a:solidFill>
              </a:rPr>
              <a:t>OASIS</a:t>
            </a:r>
            <a:endParaRPr sz="36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10</a:t>
            </a:fld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547217" y="1268730"/>
            <a:ext cx="8065770" cy="4293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20000"/>
              </a:lnSpc>
              <a:spcBef>
                <a:spcPts val="100"/>
              </a:spcBef>
              <a:buClr>
                <a:srgbClr val="375F92"/>
              </a:buClr>
              <a:buFont typeface="Wingdings"/>
              <a:buChar char=""/>
              <a:tabLst>
                <a:tab pos="355600" algn="l"/>
              </a:tabLst>
            </a:pPr>
            <a:r>
              <a:rPr sz="2800" u="heavy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Microsoft JhengHei"/>
                <a:cs typeface="Microsoft JhengHei"/>
              </a:rPr>
              <a:t>結構化資訊標準促進組</a:t>
            </a:r>
            <a:r>
              <a:rPr sz="28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Microsoft JhengHei"/>
                <a:cs typeface="Microsoft JhengHei"/>
              </a:rPr>
              <a:t>織</a:t>
            </a:r>
            <a:r>
              <a:rPr sz="28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（Organization</a:t>
            </a:r>
            <a:r>
              <a:rPr sz="2800" spc="25" dirty="0">
                <a:solidFill>
                  <a:srgbClr val="404040"/>
                </a:solidFill>
                <a:latin typeface="Microsoft JhengHei"/>
                <a:cs typeface="Microsoft JhengHe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for</a:t>
            </a:r>
            <a:r>
              <a:rPr sz="2800" spc="-20" dirty="0">
                <a:solidFill>
                  <a:srgbClr val="404040"/>
                </a:solidFill>
                <a:latin typeface="Microsoft JhengHei"/>
                <a:cs typeface="Microsoft JhengHe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the </a:t>
            </a:r>
            <a:r>
              <a:rPr sz="2800" spc="-685" dirty="0">
                <a:solidFill>
                  <a:srgbClr val="404040"/>
                </a:solidFill>
                <a:latin typeface="Microsoft JhengHei"/>
                <a:cs typeface="Microsoft JhengHe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Advancement of Structured Information </a:t>
            </a:r>
            <a:r>
              <a:rPr sz="2800" dirty="0">
                <a:solidFill>
                  <a:srgbClr val="404040"/>
                </a:solidFill>
                <a:latin typeface="Microsoft JhengHei"/>
                <a:cs typeface="Microsoft JhengHe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Sta</a:t>
            </a:r>
            <a:r>
              <a:rPr sz="2800" dirty="0">
                <a:solidFill>
                  <a:srgbClr val="404040"/>
                </a:solidFill>
                <a:latin typeface="Microsoft JhengHei"/>
                <a:cs typeface="Microsoft JhengHei"/>
              </a:rPr>
              <a:t>n</a:t>
            </a:r>
            <a:r>
              <a:rPr sz="28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d</a:t>
            </a:r>
            <a:r>
              <a:rPr sz="2800" dirty="0">
                <a:solidFill>
                  <a:srgbClr val="404040"/>
                </a:solidFill>
                <a:latin typeface="Microsoft JhengHei"/>
                <a:cs typeface="Microsoft JhengHei"/>
              </a:rPr>
              <a:t>a</a:t>
            </a:r>
            <a:r>
              <a:rPr sz="2800" spc="-10" dirty="0">
                <a:solidFill>
                  <a:srgbClr val="404040"/>
                </a:solidFill>
                <a:latin typeface="Microsoft JhengHei"/>
                <a:cs typeface="Microsoft JhengHei"/>
              </a:rPr>
              <a:t>rd</a:t>
            </a:r>
            <a:r>
              <a:rPr sz="2800" dirty="0">
                <a:solidFill>
                  <a:srgbClr val="404040"/>
                </a:solidFill>
                <a:latin typeface="Microsoft JhengHei"/>
                <a:cs typeface="Microsoft JhengHei"/>
              </a:rPr>
              <a:t>s</a:t>
            </a:r>
            <a:r>
              <a:rPr sz="28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，OASI</a:t>
            </a:r>
            <a:r>
              <a:rPr sz="2800" spc="-15" dirty="0">
                <a:solidFill>
                  <a:srgbClr val="404040"/>
                </a:solidFill>
                <a:latin typeface="Microsoft JhengHei"/>
                <a:cs typeface="Microsoft JhengHei"/>
              </a:rPr>
              <a:t>S</a:t>
            </a:r>
            <a:r>
              <a:rPr sz="28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）是一個非商業性的國際社團</a:t>
            </a:r>
            <a:endParaRPr sz="2800" dirty="0">
              <a:latin typeface="Microsoft JhengHei"/>
              <a:cs typeface="Microsoft JhengHei"/>
            </a:endParaRPr>
          </a:p>
          <a:p>
            <a:pPr marL="354965" marR="242570">
              <a:lnSpc>
                <a:spcPct val="120000"/>
              </a:lnSpc>
              <a:spcBef>
                <a:spcPts val="5"/>
              </a:spcBef>
            </a:pPr>
            <a:r>
              <a:rPr sz="2800" spc="-10" dirty="0">
                <a:solidFill>
                  <a:srgbClr val="404040"/>
                </a:solidFill>
                <a:latin typeface="Microsoft JhengHei"/>
                <a:cs typeface="Microsoft JhengHei"/>
              </a:rPr>
              <a:t>，致力於推動電子商務標準的開發</a:t>
            </a:r>
            <a:r>
              <a:rPr sz="2800" dirty="0">
                <a:solidFill>
                  <a:srgbClr val="404040"/>
                </a:solidFill>
                <a:latin typeface="Microsoft JhengHei"/>
                <a:cs typeface="Microsoft JhengHei"/>
              </a:rPr>
              <a:t>與</a:t>
            </a:r>
            <a:r>
              <a:rPr sz="2800" spc="-10" dirty="0">
                <a:solidFill>
                  <a:srgbClr val="404040"/>
                </a:solidFill>
                <a:latin typeface="Microsoft JhengHei"/>
                <a:cs typeface="Microsoft JhengHei"/>
              </a:rPr>
              <a:t>整合</a:t>
            </a:r>
            <a:r>
              <a:rPr sz="2800" dirty="0">
                <a:solidFill>
                  <a:srgbClr val="404040"/>
                </a:solidFill>
                <a:latin typeface="Microsoft JhengHei"/>
                <a:cs typeface="Microsoft JhengHei"/>
              </a:rPr>
              <a:t>。</a:t>
            </a:r>
            <a:r>
              <a:rPr sz="2800" spc="-10" dirty="0">
                <a:solidFill>
                  <a:srgbClr val="404040"/>
                </a:solidFill>
                <a:latin typeface="Microsoft JhengHei"/>
                <a:cs typeface="Microsoft JhengHei"/>
              </a:rPr>
              <a:t>來自 100</a:t>
            </a:r>
            <a:r>
              <a:rPr sz="28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多個國家的</a:t>
            </a:r>
            <a:r>
              <a:rPr sz="2800" spc="-10" dirty="0">
                <a:solidFill>
                  <a:srgbClr val="404040"/>
                </a:solidFill>
                <a:latin typeface="Microsoft JhengHei"/>
                <a:cs typeface="Microsoft JhengHei"/>
              </a:rPr>
              <a:t>600</a:t>
            </a:r>
            <a:r>
              <a:rPr sz="28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多家</a:t>
            </a:r>
            <a:r>
              <a:rPr sz="2800" dirty="0">
                <a:solidFill>
                  <a:srgbClr val="404040"/>
                </a:solidFill>
                <a:latin typeface="Microsoft JhengHei"/>
                <a:cs typeface="Microsoft JhengHei"/>
              </a:rPr>
              <a:t>組</a:t>
            </a:r>
            <a:r>
              <a:rPr sz="28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織與</a:t>
            </a:r>
            <a:r>
              <a:rPr sz="2800" dirty="0">
                <a:solidFill>
                  <a:srgbClr val="404040"/>
                </a:solidFill>
                <a:latin typeface="Microsoft JhengHei"/>
                <a:cs typeface="Microsoft JhengHei"/>
              </a:rPr>
              <a:t>企</a:t>
            </a:r>
            <a:r>
              <a:rPr sz="28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業，</a:t>
            </a:r>
            <a:r>
              <a:rPr sz="2800" dirty="0">
                <a:solidFill>
                  <a:srgbClr val="404040"/>
                </a:solidFill>
                <a:latin typeface="Microsoft JhengHei"/>
                <a:cs typeface="Microsoft JhengHei"/>
              </a:rPr>
              <a:t>人</a:t>
            </a:r>
            <a:r>
              <a:rPr sz="28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數超過</a:t>
            </a:r>
            <a:endParaRPr sz="2800" dirty="0">
              <a:latin typeface="Microsoft JhengHei"/>
              <a:cs typeface="Microsoft JhengHei"/>
            </a:endParaRPr>
          </a:p>
          <a:p>
            <a:pPr marL="354965">
              <a:lnSpc>
                <a:spcPct val="100000"/>
              </a:lnSpc>
              <a:spcBef>
                <a:spcPts val="675"/>
              </a:spcBef>
            </a:pPr>
            <a:r>
              <a:rPr sz="2800" spc="-10" dirty="0">
                <a:solidFill>
                  <a:srgbClr val="404040"/>
                </a:solidFill>
                <a:latin typeface="Microsoft JhengHei"/>
                <a:cs typeface="Microsoft JhengHei"/>
              </a:rPr>
              <a:t>5000</a:t>
            </a:r>
            <a:r>
              <a:rPr sz="28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人的國際化組織</a:t>
            </a:r>
            <a:endParaRPr sz="2800" dirty="0">
              <a:latin typeface="Microsoft JhengHei"/>
              <a:cs typeface="Microsoft JhengHei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3250" dirty="0">
              <a:latin typeface="Microsoft JhengHei"/>
              <a:cs typeface="Microsoft JhengHei"/>
            </a:endParaRPr>
          </a:p>
          <a:p>
            <a:pPr marL="355600" indent="-342900">
              <a:lnSpc>
                <a:spcPct val="100000"/>
              </a:lnSpc>
              <a:buClr>
                <a:srgbClr val="375F92"/>
              </a:buClr>
              <a:buFont typeface="Wingdings"/>
              <a:buChar char=""/>
              <a:tabLst>
                <a:tab pos="355600" algn="l"/>
              </a:tabLst>
            </a:pPr>
            <a:r>
              <a:rPr sz="28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全部的工作將是通過公開投票的方</a:t>
            </a:r>
            <a:r>
              <a:rPr sz="2800" dirty="0">
                <a:solidFill>
                  <a:srgbClr val="404040"/>
                </a:solidFill>
                <a:latin typeface="Microsoft JhengHei"/>
                <a:cs typeface="Microsoft JhengHei"/>
              </a:rPr>
              <a:t>式</a:t>
            </a:r>
            <a:r>
              <a:rPr sz="28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認可</a:t>
            </a:r>
            <a:endParaRPr sz="2800" dirty="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98348" y="2295144"/>
            <a:ext cx="2571115" cy="1132840"/>
            <a:chOff x="498348" y="2295144"/>
            <a:chExt cx="2571115" cy="11328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8348" y="2305812"/>
              <a:ext cx="1175003" cy="112166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8888" y="2295144"/>
              <a:ext cx="1173480" cy="112166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17904" y="2295144"/>
              <a:ext cx="1551432" cy="112166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01116" y="2437587"/>
            <a:ext cx="19310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15" dirty="0">
                <a:latin typeface="Microsoft YaHei UI"/>
                <a:cs typeface="Microsoft YaHei UI"/>
              </a:rPr>
              <a:t>二</a:t>
            </a:r>
            <a:r>
              <a:rPr sz="4000" b="0" dirty="0">
                <a:latin typeface="Malgun Gothic Semilight"/>
                <a:cs typeface="Malgun Gothic Semilight"/>
              </a:rPr>
              <a:t>、</a:t>
            </a:r>
            <a:r>
              <a:rPr sz="4000" b="0" spc="-5" dirty="0">
                <a:latin typeface="Malgun Gothic Semilight"/>
                <a:cs typeface="Malgun Gothic Semilight"/>
              </a:rPr>
              <a:t>U</a:t>
            </a:r>
            <a:r>
              <a:rPr sz="4000" b="0" spc="5" dirty="0">
                <a:latin typeface="Malgun Gothic Semilight"/>
                <a:cs typeface="Malgun Gothic Semilight"/>
              </a:rPr>
              <a:t>R</a:t>
            </a:r>
            <a:r>
              <a:rPr sz="4000" b="0" spc="-5" dirty="0">
                <a:latin typeface="Malgun Gothic Semilight"/>
                <a:cs typeface="Malgun Gothic Semilight"/>
              </a:rPr>
              <a:t>L</a:t>
            </a:r>
            <a:endParaRPr sz="4000">
              <a:latin typeface="Malgun Gothic Semilight"/>
              <a:cs typeface="Malgun Gothic Semiligh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11</a:t>
            </a:fld>
            <a:endParaRPr spc="-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1647" y="280415"/>
            <a:ext cx="6464808" cy="10668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6303" y="406730"/>
            <a:ext cx="57238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375F92"/>
                </a:solidFill>
              </a:rPr>
              <a:t>URL(MOTC</a:t>
            </a:r>
            <a:r>
              <a:rPr sz="3600" spc="-35" dirty="0">
                <a:solidFill>
                  <a:srgbClr val="375F92"/>
                </a:solidFill>
              </a:rPr>
              <a:t> </a:t>
            </a:r>
            <a:r>
              <a:rPr sz="3600" dirty="0">
                <a:solidFill>
                  <a:srgbClr val="375F92"/>
                </a:solidFill>
              </a:rPr>
              <a:t>Web</a:t>
            </a:r>
            <a:r>
              <a:rPr sz="3600" spc="-60" dirty="0">
                <a:solidFill>
                  <a:srgbClr val="375F92"/>
                </a:solidFill>
              </a:rPr>
              <a:t> </a:t>
            </a:r>
            <a:r>
              <a:rPr sz="3600" dirty="0">
                <a:solidFill>
                  <a:srgbClr val="375F92"/>
                </a:solidFill>
              </a:rPr>
              <a:t>API)(1/3)</a:t>
            </a:r>
            <a:endParaRPr sz="36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12</a:t>
            </a:fld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547217" y="1262380"/>
            <a:ext cx="8085455" cy="3766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20000"/>
              </a:lnSpc>
              <a:spcBef>
                <a:spcPts val="100"/>
              </a:spcBef>
              <a:buClr>
                <a:srgbClr val="375F92"/>
              </a:buClr>
              <a:buFont typeface="Wingdings"/>
              <a:buChar char=""/>
              <a:tabLst>
                <a:tab pos="431165" algn="l"/>
                <a:tab pos="431800" algn="l"/>
              </a:tabLst>
            </a:pPr>
            <a:r>
              <a:rPr dirty="0"/>
              <a:t>	</a:t>
            </a:r>
            <a:r>
              <a:rPr sz="2400" dirty="0">
                <a:solidFill>
                  <a:srgbClr val="404040"/>
                </a:solidFill>
                <a:latin typeface="Microsoft JhengHei"/>
                <a:cs typeface="Microsoft JhengHei"/>
              </a:rPr>
              <a:t>Web</a:t>
            </a:r>
            <a:r>
              <a:rPr sz="2400" spc="-20" dirty="0">
                <a:solidFill>
                  <a:srgbClr val="404040"/>
                </a:solidFill>
                <a:latin typeface="Microsoft JhengHei"/>
                <a:cs typeface="Microsoft JhengHe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API(application</a:t>
            </a:r>
            <a:r>
              <a:rPr sz="2400" spc="-10" dirty="0">
                <a:solidFill>
                  <a:srgbClr val="404040"/>
                </a:solidFill>
                <a:latin typeface="Microsoft JhengHei"/>
                <a:cs typeface="Microsoft JhengHe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programming</a:t>
            </a:r>
            <a:r>
              <a:rPr sz="2400" spc="-10" dirty="0">
                <a:solidFill>
                  <a:srgbClr val="404040"/>
                </a:solidFill>
                <a:latin typeface="Microsoft JhengHei"/>
                <a:cs typeface="Microsoft JhengHei"/>
              </a:rPr>
              <a:t> </a:t>
            </a:r>
            <a:r>
              <a:rPr sz="2400" dirty="0">
                <a:solidFill>
                  <a:srgbClr val="404040"/>
                </a:solidFill>
                <a:latin typeface="Microsoft JhengHei"/>
                <a:cs typeface="Microsoft JhengHei"/>
              </a:rPr>
              <a:t>interface)</a:t>
            </a:r>
            <a:r>
              <a:rPr sz="24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的表現方 </a:t>
            </a:r>
            <a:r>
              <a:rPr sz="2400" dirty="0">
                <a:solidFill>
                  <a:srgbClr val="404040"/>
                </a:solidFill>
                <a:latin typeface="Microsoft JhengHei"/>
                <a:cs typeface="Microsoft JhengHei"/>
              </a:rPr>
              <a:t>式，如下圖，分為網站根目</a:t>
            </a:r>
            <a:r>
              <a:rPr sz="2400" spc="5" dirty="0">
                <a:solidFill>
                  <a:srgbClr val="404040"/>
                </a:solidFill>
                <a:latin typeface="Microsoft JhengHei"/>
                <a:cs typeface="Microsoft JhengHei"/>
              </a:rPr>
              <a:t>錄</a:t>
            </a:r>
            <a:r>
              <a:rPr sz="2400" dirty="0">
                <a:solidFill>
                  <a:srgbClr val="404040"/>
                </a:solidFill>
                <a:latin typeface="Microsoft JhengHei"/>
                <a:cs typeface="Microsoft JhengHei"/>
              </a:rPr>
              <a:t>(App</a:t>
            </a:r>
            <a:r>
              <a:rPr sz="2400" spc="-20" dirty="0">
                <a:solidFill>
                  <a:srgbClr val="404040"/>
                </a:solidFill>
                <a:latin typeface="Microsoft JhengHei"/>
                <a:cs typeface="Microsoft JhengHe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Root)</a:t>
            </a:r>
            <a:r>
              <a:rPr sz="2400" dirty="0">
                <a:solidFill>
                  <a:srgbClr val="404040"/>
                </a:solidFill>
                <a:latin typeface="Microsoft JhengHei"/>
                <a:cs typeface="Microsoft JhengHei"/>
              </a:rPr>
              <a:t>、資源路徑 </a:t>
            </a:r>
            <a:r>
              <a:rPr sz="24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(Resource</a:t>
            </a:r>
            <a:r>
              <a:rPr sz="2400" dirty="0">
                <a:solidFill>
                  <a:srgbClr val="404040"/>
                </a:solidFill>
                <a:latin typeface="Microsoft JhengHei"/>
                <a:cs typeface="Microsoft JhengHe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Path)</a:t>
            </a:r>
            <a:r>
              <a:rPr sz="2400" dirty="0">
                <a:solidFill>
                  <a:srgbClr val="404040"/>
                </a:solidFill>
                <a:latin typeface="Microsoft JhengHei"/>
                <a:cs typeface="Microsoft JhengHei"/>
              </a:rPr>
              <a:t>和查詢選項(Query</a:t>
            </a:r>
            <a:r>
              <a:rPr sz="2400" spc="-10" dirty="0">
                <a:solidFill>
                  <a:srgbClr val="404040"/>
                </a:solidFill>
                <a:latin typeface="Microsoft JhengHei"/>
                <a:cs typeface="Microsoft JhengHei"/>
              </a:rPr>
              <a:t> </a:t>
            </a:r>
            <a:r>
              <a:rPr sz="2400" dirty="0">
                <a:solidFill>
                  <a:srgbClr val="404040"/>
                </a:solidFill>
                <a:latin typeface="Microsoft JhengHei"/>
                <a:cs typeface="Microsoft JhengHei"/>
              </a:rPr>
              <a:t>Options)：</a:t>
            </a:r>
            <a:endParaRPr sz="2400" dirty="0">
              <a:latin typeface="Microsoft JhengHei"/>
              <a:cs typeface="Microsoft JhengHei"/>
            </a:endParaRPr>
          </a:p>
          <a:p>
            <a:pPr marL="756285" lvl="1" indent="-287655">
              <a:lnSpc>
                <a:spcPct val="100000"/>
              </a:lnSpc>
              <a:spcBef>
                <a:spcPts val="1030"/>
              </a:spcBef>
              <a:buClr>
                <a:srgbClr val="375F92"/>
              </a:buClr>
              <a:buFont typeface="Wingdings"/>
              <a:buChar char=""/>
              <a:tabLst>
                <a:tab pos="756920" algn="l"/>
              </a:tabLst>
            </a:pPr>
            <a:r>
              <a:rPr sz="2000" dirty="0">
                <a:solidFill>
                  <a:srgbClr val="404040"/>
                </a:solidFill>
                <a:latin typeface="Microsoft JhengHei"/>
                <a:cs typeface="Microsoft JhengHei"/>
              </a:rPr>
              <a:t>網站根目錄：應用服務</a:t>
            </a:r>
            <a:r>
              <a:rPr sz="2000" spc="-15" dirty="0">
                <a:solidFill>
                  <a:srgbClr val="404040"/>
                </a:solidFill>
                <a:latin typeface="Microsoft JhengHei"/>
                <a:cs typeface="Microsoft JhengHei"/>
              </a:rPr>
              <a:t>的</a:t>
            </a:r>
            <a:r>
              <a:rPr sz="2000" dirty="0">
                <a:solidFill>
                  <a:srgbClr val="404040"/>
                </a:solidFill>
                <a:latin typeface="Microsoft JhengHei"/>
                <a:cs typeface="Microsoft JhengHei"/>
              </a:rPr>
              <a:t>基本</a:t>
            </a:r>
            <a:r>
              <a:rPr sz="2000" spc="-15" dirty="0">
                <a:solidFill>
                  <a:srgbClr val="404040"/>
                </a:solidFill>
                <a:latin typeface="Microsoft JhengHei"/>
                <a:cs typeface="Microsoft JhengHei"/>
              </a:rPr>
              <a:t>網</a:t>
            </a:r>
            <a:r>
              <a:rPr sz="2000" dirty="0">
                <a:solidFill>
                  <a:srgbClr val="404040"/>
                </a:solidFill>
                <a:latin typeface="Microsoft JhengHei"/>
                <a:cs typeface="Microsoft JhengHei"/>
              </a:rPr>
              <a:t>址。</a:t>
            </a:r>
            <a:endParaRPr sz="2000" dirty="0">
              <a:latin typeface="Microsoft JhengHei"/>
              <a:cs typeface="Microsoft JhengHei"/>
            </a:endParaRPr>
          </a:p>
          <a:p>
            <a:pPr marL="756285" lvl="1" indent="-287655">
              <a:lnSpc>
                <a:spcPct val="100000"/>
              </a:lnSpc>
              <a:spcBef>
                <a:spcPts val="960"/>
              </a:spcBef>
              <a:buClr>
                <a:srgbClr val="375F92"/>
              </a:buClr>
              <a:buFont typeface="Wingdings"/>
              <a:buChar char=""/>
              <a:tabLst>
                <a:tab pos="756920" algn="l"/>
              </a:tabLst>
            </a:pPr>
            <a:r>
              <a:rPr sz="2000" dirty="0">
                <a:solidFill>
                  <a:srgbClr val="404040"/>
                </a:solidFill>
                <a:latin typeface="Microsoft JhengHei"/>
                <a:cs typeface="Microsoft JhengHei"/>
              </a:rPr>
              <a:t>資源路徑：指定資源項</a:t>
            </a:r>
            <a:r>
              <a:rPr sz="2000" spc="-15" dirty="0">
                <a:solidFill>
                  <a:srgbClr val="404040"/>
                </a:solidFill>
                <a:latin typeface="Microsoft JhengHei"/>
                <a:cs typeface="Microsoft JhengHei"/>
              </a:rPr>
              <a:t>目</a:t>
            </a:r>
            <a:r>
              <a:rPr sz="2000" dirty="0">
                <a:solidFill>
                  <a:srgbClr val="404040"/>
                </a:solidFill>
                <a:latin typeface="Microsoft JhengHei"/>
                <a:cs typeface="Microsoft JhengHei"/>
              </a:rPr>
              <a:t>路徑</a:t>
            </a:r>
            <a:r>
              <a:rPr sz="2000" spc="-15" dirty="0">
                <a:solidFill>
                  <a:srgbClr val="404040"/>
                </a:solidFill>
                <a:latin typeface="Microsoft JhengHei"/>
                <a:cs typeface="Microsoft JhengHei"/>
              </a:rPr>
              <a:t>名</a:t>
            </a:r>
            <a:r>
              <a:rPr sz="2000" dirty="0">
                <a:solidFill>
                  <a:srgbClr val="404040"/>
                </a:solidFill>
                <a:latin typeface="Microsoft JhengHei"/>
                <a:cs typeface="Microsoft JhengHei"/>
              </a:rPr>
              <a:t>稱。</a:t>
            </a:r>
            <a:endParaRPr sz="2000" dirty="0">
              <a:latin typeface="Microsoft JhengHei"/>
              <a:cs typeface="Microsoft JhengHei"/>
            </a:endParaRPr>
          </a:p>
          <a:p>
            <a:pPr marL="756285" lvl="1" indent="-287655">
              <a:lnSpc>
                <a:spcPct val="100000"/>
              </a:lnSpc>
              <a:spcBef>
                <a:spcPts val="960"/>
              </a:spcBef>
              <a:buClr>
                <a:srgbClr val="375F92"/>
              </a:buClr>
              <a:buFont typeface="Wingdings"/>
              <a:buChar char=""/>
              <a:tabLst>
                <a:tab pos="756920" algn="l"/>
              </a:tabLst>
            </a:pPr>
            <a:r>
              <a:rPr sz="2000" dirty="0">
                <a:solidFill>
                  <a:srgbClr val="404040"/>
                </a:solidFill>
                <a:latin typeface="Microsoft JhengHei"/>
                <a:cs typeface="Microsoft JhengHei"/>
              </a:rPr>
              <a:t>查詢選項：指定欲取得</a:t>
            </a:r>
            <a:r>
              <a:rPr sz="2000" spc="-15" dirty="0">
                <a:solidFill>
                  <a:srgbClr val="404040"/>
                </a:solidFill>
                <a:latin typeface="Microsoft JhengHei"/>
                <a:cs typeface="Microsoft JhengHei"/>
              </a:rPr>
              <a:t>資</a:t>
            </a:r>
            <a:r>
              <a:rPr sz="2000" dirty="0">
                <a:solidFill>
                  <a:srgbClr val="404040"/>
                </a:solidFill>
                <a:latin typeface="Microsoft JhengHei"/>
                <a:cs typeface="Microsoft JhengHei"/>
              </a:rPr>
              <a:t>料的</a:t>
            </a:r>
            <a:r>
              <a:rPr sz="2000" spc="-15" dirty="0">
                <a:solidFill>
                  <a:srgbClr val="404040"/>
                </a:solidFill>
                <a:latin typeface="Microsoft JhengHei"/>
                <a:cs typeface="Microsoft JhengHei"/>
              </a:rPr>
              <a:t>範</a:t>
            </a:r>
            <a:r>
              <a:rPr sz="2000" dirty="0">
                <a:solidFill>
                  <a:srgbClr val="404040"/>
                </a:solidFill>
                <a:latin typeface="Microsoft JhengHei"/>
                <a:cs typeface="Microsoft JhengHei"/>
              </a:rPr>
              <a:t>圍或</a:t>
            </a:r>
            <a:r>
              <a:rPr sz="2000" spc="-15" dirty="0">
                <a:solidFill>
                  <a:srgbClr val="404040"/>
                </a:solidFill>
                <a:latin typeface="Microsoft JhengHei"/>
                <a:cs typeface="Microsoft JhengHei"/>
              </a:rPr>
              <a:t>查</a:t>
            </a:r>
            <a:r>
              <a:rPr sz="2000" dirty="0">
                <a:solidFill>
                  <a:srgbClr val="404040"/>
                </a:solidFill>
                <a:latin typeface="Microsoft JhengHei"/>
                <a:cs typeface="Microsoft JhengHei"/>
              </a:rPr>
              <a:t>詢的</a:t>
            </a:r>
            <a:r>
              <a:rPr sz="2000" spc="-15" dirty="0">
                <a:solidFill>
                  <a:srgbClr val="404040"/>
                </a:solidFill>
                <a:latin typeface="Microsoft JhengHei"/>
                <a:cs typeface="Microsoft JhengHei"/>
              </a:rPr>
              <a:t>條</a:t>
            </a:r>
            <a:r>
              <a:rPr sz="2000" dirty="0">
                <a:solidFill>
                  <a:srgbClr val="404040"/>
                </a:solidFill>
                <a:latin typeface="Microsoft JhengHei"/>
                <a:cs typeface="Microsoft JhengHei"/>
              </a:rPr>
              <a:t>件。</a:t>
            </a:r>
            <a:endParaRPr sz="2000" dirty="0">
              <a:latin typeface="Microsoft JhengHei"/>
              <a:cs typeface="Microsoft JhengHe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250" dirty="0">
              <a:latin typeface="Microsoft JhengHei"/>
              <a:cs typeface="Microsoft JhengHei"/>
            </a:endParaRPr>
          </a:p>
          <a:p>
            <a:pPr marL="469265">
              <a:lnSpc>
                <a:spcPct val="100000"/>
              </a:lnSpc>
              <a:spcBef>
                <a:spcPts val="5"/>
              </a:spcBef>
            </a:pPr>
            <a:r>
              <a:rPr sz="1500" u="sng" spc="-105" dirty="0">
                <a:solidFill>
                  <a:srgbClr val="0066FF"/>
                </a:solidFill>
                <a:uFill>
                  <a:solidFill>
                    <a:srgbClr val="0066FF"/>
                  </a:solidFill>
                </a:uFill>
                <a:latin typeface="Microsoft JhengHei"/>
                <a:cs typeface="Microsoft JhengHei"/>
                <a:hlinkClick r:id="rId3"/>
              </a:rPr>
              <a:t>http://Root/</a:t>
            </a:r>
            <a:r>
              <a:rPr sz="1500" u="sng" spc="-105" dirty="0">
                <a:solidFill>
                  <a:srgbClr val="0066FF"/>
                </a:solidFill>
                <a:uFill>
                  <a:solidFill>
                    <a:srgbClr val="0066FF"/>
                  </a:solidFill>
                </a:uFill>
                <a:latin typeface="Microsoft JhengHei"/>
                <a:cs typeface="Microsoft JhengHei"/>
              </a:rPr>
              <a:t>{Namespace}/{Version}/{Domain}/{Service}/{Application}?{ODataQueryQptions}</a:t>
            </a:r>
            <a:endParaRPr sz="1500" dirty="0">
              <a:latin typeface="Microsoft JhengHei"/>
              <a:cs typeface="Microsoft JhengHei"/>
            </a:endParaRPr>
          </a:p>
          <a:p>
            <a:pPr marL="868680">
              <a:lnSpc>
                <a:spcPct val="100000"/>
              </a:lnSpc>
              <a:spcBef>
                <a:spcPts val="815"/>
              </a:spcBef>
            </a:pPr>
            <a:r>
              <a:rPr sz="1800" dirty="0">
                <a:solidFill>
                  <a:srgbClr val="404040"/>
                </a:solidFill>
                <a:latin typeface="Microsoft JhengHei"/>
                <a:cs typeface="Microsoft JhengHei"/>
              </a:rPr>
              <a:t>|--App</a:t>
            </a:r>
            <a:r>
              <a:rPr sz="1800" spc="-15" dirty="0">
                <a:solidFill>
                  <a:srgbClr val="404040"/>
                </a:solidFill>
                <a:latin typeface="Microsoft JhengHei"/>
                <a:cs typeface="Microsoft JhengHe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Root--|</a:t>
            </a:r>
            <a:r>
              <a:rPr sz="1800" dirty="0">
                <a:solidFill>
                  <a:srgbClr val="404040"/>
                </a:solidFill>
                <a:latin typeface="Microsoft JhengHei"/>
                <a:cs typeface="Microsoft JhengHe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|--------Resource</a:t>
            </a:r>
            <a:r>
              <a:rPr sz="1800" spc="-20" dirty="0">
                <a:solidFill>
                  <a:srgbClr val="404040"/>
                </a:solidFill>
                <a:latin typeface="Microsoft JhengHei"/>
                <a:cs typeface="Microsoft JhengHe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Path---------|</a:t>
            </a:r>
            <a:r>
              <a:rPr sz="1800" spc="-25" dirty="0">
                <a:solidFill>
                  <a:srgbClr val="404040"/>
                </a:solidFill>
                <a:latin typeface="Microsoft JhengHei"/>
                <a:cs typeface="Microsoft JhengHei"/>
              </a:rPr>
              <a:t> </a:t>
            </a:r>
            <a:r>
              <a:rPr sz="1800" dirty="0">
                <a:solidFill>
                  <a:srgbClr val="404040"/>
                </a:solidFill>
                <a:latin typeface="Microsoft JhengHei"/>
                <a:cs typeface="Microsoft JhengHei"/>
              </a:rPr>
              <a:t>|-Query</a:t>
            </a:r>
            <a:r>
              <a:rPr sz="1800" spc="5" dirty="0">
                <a:solidFill>
                  <a:srgbClr val="404040"/>
                </a:solidFill>
                <a:latin typeface="Microsoft JhengHei"/>
                <a:cs typeface="Microsoft JhengHe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Options-|</a:t>
            </a:r>
            <a:endParaRPr sz="1800" dirty="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1647" y="280415"/>
            <a:ext cx="6464808" cy="10668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6303" y="406730"/>
            <a:ext cx="57238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375F92"/>
                </a:solidFill>
              </a:rPr>
              <a:t>URL(MOTC</a:t>
            </a:r>
            <a:r>
              <a:rPr sz="3600" spc="-35" dirty="0">
                <a:solidFill>
                  <a:srgbClr val="375F92"/>
                </a:solidFill>
              </a:rPr>
              <a:t> </a:t>
            </a:r>
            <a:r>
              <a:rPr sz="3600" dirty="0">
                <a:solidFill>
                  <a:srgbClr val="375F92"/>
                </a:solidFill>
              </a:rPr>
              <a:t>Web</a:t>
            </a:r>
            <a:r>
              <a:rPr sz="3600" spc="-60" dirty="0">
                <a:solidFill>
                  <a:srgbClr val="375F92"/>
                </a:solidFill>
              </a:rPr>
              <a:t> </a:t>
            </a:r>
            <a:r>
              <a:rPr sz="3600" dirty="0">
                <a:solidFill>
                  <a:srgbClr val="375F92"/>
                </a:solidFill>
              </a:rPr>
              <a:t>API)(2/3)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547217" y="1056654"/>
            <a:ext cx="8107045" cy="2647950"/>
          </a:xfrm>
          <a:prstGeom prst="rect">
            <a:avLst/>
          </a:prstGeom>
        </p:spPr>
        <p:txBody>
          <a:bodyPr vert="horz" wrap="square" lIns="0" tIns="21462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689"/>
              </a:spcBef>
              <a:buClr>
                <a:srgbClr val="375F92"/>
              </a:buClr>
              <a:buFont typeface="Wingdings"/>
              <a:buChar char=""/>
              <a:tabLst>
                <a:tab pos="355600" algn="l"/>
              </a:tabLst>
            </a:pPr>
            <a:r>
              <a:rPr sz="2800" spc="-10" dirty="0">
                <a:solidFill>
                  <a:srgbClr val="404040"/>
                </a:solidFill>
                <a:latin typeface="Microsoft JhengHei"/>
                <a:cs typeface="Microsoft JhengHei"/>
              </a:rPr>
              <a:t>網站根目錄</a:t>
            </a:r>
            <a:r>
              <a:rPr sz="28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(App</a:t>
            </a:r>
            <a:r>
              <a:rPr sz="2800" spc="-35" dirty="0">
                <a:solidFill>
                  <a:srgbClr val="404040"/>
                </a:solidFill>
                <a:latin typeface="Microsoft JhengHei"/>
                <a:cs typeface="Microsoft JhengHe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Microsoft JhengHei"/>
                <a:cs typeface="Microsoft JhengHei"/>
              </a:rPr>
              <a:t>Root)</a:t>
            </a:r>
            <a:endParaRPr sz="2800">
              <a:latin typeface="Microsoft JhengHei"/>
              <a:cs typeface="Microsoft JhengHei"/>
            </a:endParaRPr>
          </a:p>
          <a:p>
            <a:pPr marL="756285" marR="5080" lvl="1" indent="-287020">
              <a:lnSpc>
                <a:spcPct val="120000"/>
              </a:lnSpc>
              <a:spcBef>
                <a:spcPts val="590"/>
              </a:spcBef>
              <a:buClr>
                <a:srgbClr val="375F92"/>
              </a:buClr>
              <a:buFont typeface="Wingdings"/>
              <a:buChar char=""/>
              <a:tabLst>
                <a:tab pos="756920" algn="l"/>
              </a:tabLst>
            </a:pPr>
            <a:r>
              <a:rPr sz="1800" dirty="0">
                <a:solidFill>
                  <a:srgbClr val="404040"/>
                </a:solidFill>
                <a:latin typeface="Microsoft JhengHei"/>
                <a:cs typeface="Microsoft JhengHei"/>
              </a:rPr>
              <a:t>網站根目錄的主要組成</a:t>
            </a:r>
            <a:r>
              <a:rPr sz="1800" spc="5" dirty="0">
                <a:solidFill>
                  <a:srgbClr val="404040"/>
                </a:solidFill>
                <a:latin typeface="Microsoft JhengHei"/>
                <a:cs typeface="Microsoft JhengHei"/>
              </a:rPr>
              <a:t>為</a:t>
            </a:r>
            <a:r>
              <a:rPr sz="1800" dirty="0">
                <a:solidFill>
                  <a:srgbClr val="404040"/>
                </a:solidFill>
                <a:latin typeface="Microsoft JhengHei"/>
                <a:cs typeface="Microsoft JhengHei"/>
              </a:rPr>
              <a:t>(</a:t>
            </a:r>
            <a:r>
              <a:rPr sz="18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R</a:t>
            </a:r>
            <a:r>
              <a:rPr sz="1800" dirty="0">
                <a:solidFill>
                  <a:srgbClr val="404040"/>
                </a:solidFill>
                <a:latin typeface="Microsoft JhengHei"/>
                <a:cs typeface="Microsoft JhengHei"/>
              </a:rPr>
              <a:t>o</a:t>
            </a:r>
            <a:r>
              <a:rPr sz="1800" spc="5" dirty="0">
                <a:solidFill>
                  <a:srgbClr val="404040"/>
                </a:solidFill>
                <a:latin typeface="Microsoft JhengHei"/>
                <a:cs typeface="Microsoft JhengHei"/>
              </a:rPr>
              <a:t>o</a:t>
            </a:r>
            <a:r>
              <a:rPr sz="1800" dirty="0">
                <a:solidFill>
                  <a:srgbClr val="404040"/>
                </a:solidFill>
                <a:latin typeface="Microsoft JhengHei"/>
                <a:cs typeface="Microsoft JhengHei"/>
              </a:rPr>
              <a:t>t</a:t>
            </a:r>
            <a:r>
              <a:rPr sz="1800" spc="-10" dirty="0">
                <a:solidFill>
                  <a:srgbClr val="404040"/>
                </a:solidFill>
                <a:latin typeface="Microsoft JhengHei"/>
                <a:cs typeface="Microsoft JhengHei"/>
              </a:rPr>
              <a:t>)</a:t>
            </a:r>
            <a:r>
              <a:rPr sz="18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Microsoft JhengHei"/>
                <a:cs typeface="Microsoft JhengHei"/>
              </a:rPr>
              <a:t>網域名稱</a:t>
            </a:r>
            <a:r>
              <a:rPr sz="1800" dirty="0">
                <a:solidFill>
                  <a:srgbClr val="404040"/>
                </a:solidFill>
                <a:latin typeface="Microsoft JhengHei"/>
                <a:cs typeface="Microsoft JhengHei"/>
              </a:rPr>
              <a:t>和(Nam</a:t>
            </a:r>
            <a:r>
              <a:rPr sz="1800" spc="5" dirty="0">
                <a:solidFill>
                  <a:srgbClr val="404040"/>
                </a:solidFill>
                <a:latin typeface="Microsoft JhengHei"/>
                <a:cs typeface="Microsoft JhengHei"/>
              </a:rPr>
              <a:t>e</a:t>
            </a:r>
            <a:r>
              <a:rPr sz="18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spac</a:t>
            </a:r>
            <a:r>
              <a:rPr sz="1800" spc="5" dirty="0">
                <a:solidFill>
                  <a:srgbClr val="404040"/>
                </a:solidFill>
                <a:latin typeface="Microsoft JhengHei"/>
                <a:cs typeface="Microsoft JhengHei"/>
              </a:rPr>
              <a:t>e</a:t>
            </a:r>
            <a:r>
              <a:rPr sz="18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)</a:t>
            </a:r>
            <a:r>
              <a:rPr sz="18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Microsoft JhengHei"/>
                <a:cs typeface="Microsoft JhengHei"/>
              </a:rPr>
              <a:t>應用程式名稱</a:t>
            </a:r>
            <a:r>
              <a:rPr sz="1800" dirty="0">
                <a:solidFill>
                  <a:srgbClr val="404040"/>
                </a:solidFill>
                <a:latin typeface="Microsoft JhengHei"/>
                <a:cs typeface="Microsoft JhengHei"/>
              </a:rPr>
              <a:t>， 並且透</a:t>
            </a:r>
            <a:r>
              <a:rPr sz="1800" spc="445" dirty="0">
                <a:solidFill>
                  <a:srgbClr val="404040"/>
                </a:solidFill>
                <a:latin typeface="Microsoft JhengHei"/>
                <a:cs typeface="Microsoft JhengHei"/>
              </a:rPr>
              <a:t>過</a:t>
            </a:r>
            <a:r>
              <a:rPr sz="18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HTTP</a:t>
            </a:r>
            <a:r>
              <a:rPr sz="1800" spc="20" dirty="0">
                <a:solidFill>
                  <a:srgbClr val="404040"/>
                </a:solidFill>
                <a:latin typeface="Microsoft JhengHei"/>
                <a:cs typeface="Microsoft JhengHei"/>
              </a:rPr>
              <a:t> </a:t>
            </a:r>
            <a:r>
              <a:rPr sz="1800" dirty="0">
                <a:solidFill>
                  <a:srgbClr val="404040"/>
                </a:solidFill>
                <a:latin typeface="Microsoft JhengHei"/>
                <a:cs typeface="Microsoft JhengHei"/>
              </a:rPr>
              <a:t>協定連結而形成服務的基本網址。</a:t>
            </a:r>
            <a:endParaRPr sz="1800">
              <a:latin typeface="Microsoft JhengHei"/>
              <a:cs typeface="Microsoft JhengHei"/>
            </a:endParaRPr>
          </a:p>
          <a:p>
            <a:pPr marL="1155700" lvl="2" indent="-229235">
              <a:lnSpc>
                <a:spcPct val="100000"/>
              </a:lnSpc>
              <a:spcBef>
                <a:spcPts val="800"/>
              </a:spcBef>
              <a:buClr>
                <a:srgbClr val="375F92"/>
              </a:buClr>
              <a:buFont typeface="Wingdings"/>
              <a:buChar char=""/>
              <a:tabLst>
                <a:tab pos="1156335" algn="l"/>
              </a:tabLst>
            </a:pPr>
            <a:r>
              <a:rPr sz="1600" b="1" spc="-10" dirty="0">
                <a:solidFill>
                  <a:srgbClr val="404040"/>
                </a:solidFill>
                <a:latin typeface="Microsoft JhengHei"/>
                <a:cs typeface="Microsoft JhengHei"/>
              </a:rPr>
              <a:t>Root</a:t>
            </a:r>
            <a:r>
              <a:rPr sz="1600" spc="-10" dirty="0">
                <a:solidFill>
                  <a:srgbClr val="404040"/>
                </a:solidFill>
                <a:latin typeface="Microsoft JhengHei"/>
                <a:cs typeface="Microsoft JhengHei"/>
              </a:rPr>
              <a:t>:</a:t>
            </a:r>
            <a:r>
              <a:rPr sz="1600" spc="10" dirty="0">
                <a:solidFill>
                  <a:srgbClr val="404040"/>
                </a:solidFill>
                <a:latin typeface="Microsoft JhengHei"/>
                <a:cs typeface="Microsoft JhengHei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Microsoft JhengHei"/>
                <a:cs typeface="Microsoft JhengHei"/>
              </a:rPr>
              <a:t>ptx.transportdata.tw</a:t>
            </a:r>
            <a:endParaRPr sz="1600">
              <a:latin typeface="Microsoft JhengHei"/>
              <a:cs typeface="Microsoft JhengHei"/>
            </a:endParaRPr>
          </a:p>
          <a:p>
            <a:pPr marL="1155700" lvl="2" indent="-229235">
              <a:lnSpc>
                <a:spcPct val="100000"/>
              </a:lnSpc>
              <a:spcBef>
                <a:spcPts val="770"/>
              </a:spcBef>
              <a:buClr>
                <a:srgbClr val="375F92"/>
              </a:buClr>
              <a:buFont typeface="Wingdings"/>
              <a:buChar char=""/>
              <a:tabLst>
                <a:tab pos="1156335" algn="l"/>
              </a:tabLst>
            </a:pPr>
            <a:r>
              <a:rPr sz="1600" b="1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Namespace</a:t>
            </a:r>
            <a:r>
              <a:rPr sz="1600" b="1" spc="-10" dirty="0">
                <a:solidFill>
                  <a:srgbClr val="404040"/>
                </a:solidFill>
                <a:latin typeface="Microsoft JhengHei"/>
                <a:cs typeface="Microsoft JhengHei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:</a:t>
            </a:r>
            <a:r>
              <a:rPr sz="1600" spc="-30" dirty="0">
                <a:solidFill>
                  <a:srgbClr val="404040"/>
                </a:solidFill>
                <a:latin typeface="Microsoft JhengHei"/>
                <a:cs typeface="Microsoft JhengHei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MOTC或</a:t>
            </a:r>
            <a:r>
              <a:rPr sz="1600" spc="-10" dirty="0">
                <a:solidFill>
                  <a:srgbClr val="404040"/>
                </a:solidFill>
                <a:latin typeface="Microsoft JhengHei"/>
                <a:cs typeface="Microsoft JhengHei"/>
              </a:rPr>
              <a:t>PTX</a:t>
            </a:r>
            <a:endParaRPr sz="1600">
              <a:latin typeface="Microsoft JhengHei"/>
              <a:cs typeface="Microsoft JhengHei"/>
            </a:endParaRPr>
          </a:p>
          <a:p>
            <a:pPr marL="355600" indent="-342900">
              <a:lnSpc>
                <a:spcPct val="100000"/>
              </a:lnSpc>
              <a:spcBef>
                <a:spcPts val="1155"/>
              </a:spcBef>
              <a:buClr>
                <a:srgbClr val="375F92"/>
              </a:buClr>
              <a:buFont typeface="Wingdings"/>
              <a:buChar char=""/>
              <a:tabLst>
                <a:tab pos="355600" algn="l"/>
              </a:tabLst>
            </a:pPr>
            <a:r>
              <a:rPr sz="28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資源路徑</a:t>
            </a:r>
            <a:r>
              <a:rPr sz="2800" spc="-10" dirty="0">
                <a:solidFill>
                  <a:srgbClr val="404040"/>
                </a:solidFill>
                <a:latin typeface="Microsoft JhengHei"/>
                <a:cs typeface="Microsoft JhengHei"/>
              </a:rPr>
              <a:t>(Resource</a:t>
            </a:r>
            <a:r>
              <a:rPr sz="2800" spc="-45" dirty="0">
                <a:solidFill>
                  <a:srgbClr val="404040"/>
                </a:solidFill>
                <a:latin typeface="Microsoft JhengHei"/>
                <a:cs typeface="Microsoft JhengHe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Path)</a:t>
            </a:r>
            <a:endParaRPr sz="2800">
              <a:latin typeface="Microsoft JhengHei"/>
              <a:cs typeface="Microsoft JhengHe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76039" y="6423770"/>
            <a:ext cx="170815" cy="170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25"/>
              </a:lnSpc>
            </a:pPr>
            <a:r>
              <a:rPr sz="1200" spc="-5" dirty="0">
                <a:latin typeface="Arial MT"/>
                <a:cs typeface="Arial MT"/>
              </a:rPr>
              <a:t>13</a:t>
            </a:r>
            <a:endParaRPr sz="1200">
              <a:latin typeface="Arial MT"/>
              <a:cs typeface="Arial MT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559206" y="3722496"/>
          <a:ext cx="8229599" cy="28665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90089"/>
                <a:gridCol w="6239510"/>
              </a:tblGrid>
              <a:tr h="40843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Microsoft JhengHei"/>
                          <a:cs typeface="Microsoft JhengHei"/>
                        </a:rPr>
                        <a:t>目錄結構</a:t>
                      </a:r>
                      <a:endParaRPr sz="1400">
                        <a:latin typeface="Microsoft JhengHei"/>
                        <a:cs typeface="Microsoft JhengHei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Microsoft JhengHei"/>
                          <a:cs typeface="Microsoft JhengHei"/>
                        </a:rPr>
                        <a:t>意義</a:t>
                      </a:r>
                      <a:endParaRPr sz="1400">
                        <a:latin typeface="Microsoft JhengHei"/>
                        <a:cs typeface="Microsoft JhengHei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  <a:tr h="48590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15" dirty="0">
                          <a:latin typeface="Microsoft JhengHei"/>
                          <a:cs typeface="Microsoft JhengHei"/>
                        </a:rPr>
                        <a:t>Version(</a:t>
                      </a:r>
                      <a:r>
                        <a:rPr sz="1400" dirty="0">
                          <a:latin typeface="Microsoft JhengHei"/>
                          <a:cs typeface="Microsoft JhengHei"/>
                        </a:rPr>
                        <a:t>版本)</a:t>
                      </a:r>
                      <a:endParaRPr sz="1400">
                        <a:latin typeface="Microsoft JhengHei"/>
                        <a:cs typeface="Microsoft JhengHei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Microsoft JhengHei"/>
                          <a:cs typeface="Microsoft JhengHei"/>
                        </a:rPr>
                        <a:t>提供服務的版本號。目</a:t>
                      </a:r>
                      <a:r>
                        <a:rPr sz="1400" spc="-15" dirty="0">
                          <a:latin typeface="Microsoft JhengHei"/>
                          <a:cs typeface="Microsoft JhengHei"/>
                        </a:rPr>
                        <a:t>前</a:t>
                      </a:r>
                      <a:r>
                        <a:rPr sz="1400" dirty="0">
                          <a:latin typeface="Microsoft JhengHei"/>
                          <a:cs typeface="Microsoft JhengHei"/>
                        </a:rPr>
                        <a:t>提</a:t>
                      </a:r>
                      <a:r>
                        <a:rPr sz="1400" spc="310" dirty="0">
                          <a:latin typeface="Microsoft JhengHei"/>
                          <a:cs typeface="Microsoft JhengHei"/>
                        </a:rPr>
                        <a:t>供</a:t>
                      </a:r>
                      <a:r>
                        <a:rPr sz="1400" dirty="0">
                          <a:latin typeface="Microsoft JhengHei"/>
                          <a:cs typeface="Microsoft JhengHei"/>
                        </a:rPr>
                        <a:t>v1(第一版</a:t>
                      </a:r>
                      <a:r>
                        <a:rPr sz="1400" spc="5" dirty="0">
                          <a:latin typeface="Microsoft JhengHei"/>
                          <a:cs typeface="Microsoft JhengHei"/>
                        </a:rPr>
                        <a:t>)</a:t>
                      </a:r>
                      <a:r>
                        <a:rPr sz="1400" dirty="0">
                          <a:latin typeface="Microsoft JhengHei"/>
                          <a:cs typeface="Microsoft JhengHei"/>
                        </a:rPr>
                        <a:t>以</a:t>
                      </a:r>
                      <a:r>
                        <a:rPr sz="1400" spc="-15" dirty="0">
                          <a:latin typeface="Microsoft JhengHei"/>
                          <a:cs typeface="Microsoft JhengHei"/>
                        </a:rPr>
                        <a:t>及</a:t>
                      </a:r>
                      <a:r>
                        <a:rPr sz="1400" spc="-5" dirty="0">
                          <a:latin typeface="Microsoft JhengHei"/>
                          <a:cs typeface="Microsoft JhengHei"/>
                        </a:rPr>
                        <a:t>v2(</a:t>
                      </a:r>
                      <a:r>
                        <a:rPr sz="1400" dirty="0">
                          <a:latin typeface="Microsoft JhengHei"/>
                          <a:cs typeface="Microsoft JhengHei"/>
                        </a:rPr>
                        <a:t>第</a:t>
                      </a:r>
                      <a:r>
                        <a:rPr sz="1400" spc="-15" dirty="0">
                          <a:latin typeface="Microsoft JhengHei"/>
                          <a:cs typeface="Microsoft JhengHei"/>
                        </a:rPr>
                        <a:t>二</a:t>
                      </a:r>
                      <a:r>
                        <a:rPr sz="1400" dirty="0">
                          <a:latin typeface="Microsoft JhengHei"/>
                          <a:cs typeface="Microsoft JhengHei"/>
                        </a:rPr>
                        <a:t>版)</a:t>
                      </a:r>
                      <a:endParaRPr sz="1400">
                        <a:latin typeface="Microsoft JhengHei"/>
                        <a:cs typeface="Microsoft JhengHei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D0D7E8"/>
                    </a:solidFill>
                  </a:tcPr>
                </a:tc>
              </a:tr>
              <a:tr h="51822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latin typeface="Microsoft JhengHei"/>
                          <a:cs typeface="Microsoft JhengHei"/>
                        </a:rPr>
                        <a:t>Domain(</a:t>
                      </a:r>
                      <a:r>
                        <a:rPr sz="1400" dirty="0">
                          <a:latin typeface="Microsoft JhengHei"/>
                          <a:cs typeface="Microsoft JhengHei"/>
                        </a:rPr>
                        <a:t>領域)</a:t>
                      </a:r>
                      <a:endParaRPr sz="1400">
                        <a:latin typeface="Microsoft JhengHei"/>
                        <a:cs typeface="Microsoft JhengHei"/>
                      </a:endParaRPr>
                    </a:p>
                  </a:txBody>
                  <a:tcPr marL="0" marR="0" marT="41275" marB="0"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7208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latin typeface="Microsoft JhengHei"/>
                          <a:cs typeface="Microsoft JhengHei"/>
                        </a:rPr>
                        <a:t>依據運具行駛的媒介去</a:t>
                      </a:r>
                      <a:r>
                        <a:rPr sz="1400" spc="-15" dirty="0">
                          <a:latin typeface="Microsoft JhengHei"/>
                          <a:cs typeface="Microsoft JhengHei"/>
                        </a:rPr>
                        <a:t>定</a:t>
                      </a:r>
                      <a:r>
                        <a:rPr sz="1400" dirty="0">
                          <a:latin typeface="Microsoft JhengHei"/>
                          <a:cs typeface="Microsoft JhengHei"/>
                        </a:rPr>
                        <a:t>義，</a:t>
                      </a:r>
                      <a:r>
                        <a:rPr sz="1400" spc="-15" dirty="0">
                          <a:latin typeface="Microsoft JhengHei"/>
                          <a:cs typeface="Microsoft JhengHei"/>
                        </a:rPr>
                        <a:t>目</a:t>
                      </a:r>
                      <a:r>
                        <a:rPr sz="1400" dirty="0">
                          <a:latin typeface="Microsoft JhengHei"/>
                          <a:cs typeface="Microsoft JhengHei"/>
                        </a:rPr>
                        <a:t>前只</a:t>
                      </a:r>
                      <a:r>
                        <a:rPr sz="1400" spc="-15" dirty="0">
                          <a:latin typeface="Microsoft JhengHei"/>
                          <a:cs typeface="Microsoft JhengHei"/>
                        </a:rPr>
                        <a:t>定</a:t>
                      </a:r>
                      <a:r>
                        <a:rPr sz="1400" dirty="0">
                          <a:latin typeface="Microsoft JhengHei"/>
                          <a:cs typeface="Microsoft JhengHei"/>
                        </a:rPr>
                        <a:t>義鐵</a:t>
                      </a:r>
                      <a:r>
                        <a:rPr sz="1400" spc="-10" dirty="0">
                          <a:latin typeface="Microsoft JhengHei"/>
                          <a:cs typeface="Microsoft JhengHei"/>
                        </a:rPr>
                        <a:t>道</a:t>
                      </a:r>
                      <a:r>
                        <a:rPr sz="1400" spc="-5" dirty="0">
                          <a:latin typeface="Microsoft JhengHei"/>
                          <a:cs typeface="Microsoft JhengHei"/>
                        </a:rPr>
                        <a:t>(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Microsoft JhengHei"/>
                          <a:cs typeface="Microsoft JhengHei"/>
                        </a:rPr>
                        <a:t>Rail</a:t>
                      </a:r>
                      <a:r>
                        <a:rPr sz="1400" spc="-5" dirty="0">
                          <a:latin typeface="Microsoft JhengHei"/>
                          <a:cs typeface="Microsoft JhengHei"/>
                        </a:rPr>
                        <a:t>)</a:t>
                      </a:r>
                      <a:r>
                        <a:rPr sz="1400" dirty="0">
                          <a:latin typeface="Microsoft JhengHei"/>
                          <a:cs typeface="Microsoft JhengHei"/>
                        </a:rPr>
                        <a:t>領域</a:t>
                      </a:r>
                      <a:r>
                        <a:rPr sz="1400" spc="-15" dirty="0">
                          <a:latin typeface="Microsoft JhengHei"/>
                          <a:cs typeface="Microsoft JhengHei"/>
                        </a:rPr>
                        <a:t>概</a:t>
                      </a:r>
                      <a:r>
                        <a:rPr sz="1400" dirty="0">
                          <a:latin typeface="Microsoft JhengHei"/>
                          <a:cs typeface="Microsoft JhengHei"/>
                        </a:rPr>
                        <a:t>括於</a:t>
                      </a:r>
                      <a:r>
                        <a:rPr sz="1400" spc="-15" dirty="0">
                          <a:latin typeface="Microsoft JhengHei"/>
                          <a:cs typeface="Microsoft JhengHei"/>
                        </a:rPr>
                        <a:t>高</a:t>
                      </a:r>
                      <a:r>
                        <a:rPr sz="1400" dirty="0">
                          <a:latin typeface="Microsoft JhengHei"/>
                          <a:cs typeface="Microsoft JhengHei"/>
                        </a:rPr>
                        <a:t>鐵</a:t>
                      </a:r>
                      <a:r>
                        <a:rPr sz="1400" spc="-5" dirty="0">
                          <a:latin typeface="Microsoft JhengHei"/>
                          <a:cs typeface="Microsoft JhengHei"/>
                        </a:rPr>
                        <a:t>(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Microsoft JhengHei"/>
                          <a:cs typeface="Microsoft JhengHei"/>
                        </a:rPr>
                        <a:t>THSR</a:t>
                      </a:r>
                      <a:r>
                        <a:rPr sz="1400" spc="-5" dirty="0">
                          <a:latin typeface="Microsoft JhengHei"/>
                          <a:cs typeface="Microsoft JhengHei"/>
                        </a:rPr>
                        <a:t>)</a:t>
                      </a:r>
                      <a:r>
                        <a:rPr sz="1400" dirty="0">
                          <a:latin typeface="Microsoft JhengHei"/>
                          <a:cs typeface="Microsoft JhengHei"/>
                        </a:rPr>
                        <a:t>和 台鐵(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Microsoft JhengHei"/>
                          <a:cs typeface="Microsoft JhengHei"/>
                        </a:rPr>
                        <a:t>TRA</a:t>
                      </a:r>
                      <a:r>
                        <a:rPr sz="1400" dirty="0">
                          <a:latin typeface="Microsoft JhengHei"/>
                          <a:cs typeface="Microsoft JhengHei"/>
                        </a:rPr>
                        <a:t>)，其餘服務</a:t>
                      </a:r>
                      <a:r>
                        <a:rPr sz="1400" spc="-15" dirty="0">
                          <a:latin typeface="Microsoft JhengHei"/>
                          <a:cs typeface="Microsoft JhengHei"/>
                        </a:rPr>
                        <a:t>暫</a:t>
                      </a:r>
                      <a:r>
                        <a:rPr sz="1400" dirty="0">
                          <a:latin typeface="Microsoft JhengHei"/>
                          <a:cs typeface="Microsoft JhengHei"/>
                        </a:rPr>
                        <a:t>無此層</a:t>
                      </a:r>
                      <a:endParaRPr sz="1400">
                        <a:latin typeface="Microsoft JhengHei"/>
                        <a:cs typeface="Microsoft JhengHei"/>
                      </a:endParaRPr>
                    </a:p>
                  </a:txBody>
                  <a:tcPr marL="0" marR="0" marT="41275" marB="0">
                    <a:solidFill>
                      <a:srgbClr val="E9ECF4"/>
                    </a:solidFill>
                  </a:tcPr>
                </a:tc>
              </a:tr>
              <a:tr h="44686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5" dirty="0">
                          <a:latin typeface="Microsoft JhengHei"/>
                          <a:cs typeface="Microsoft JhengHei"/>
                        </a:rPr>
                        <a:t>Service(</a:t>
                      </a:r>
                      <a:r>
                        <a:rPr sz="1400" dirty="0">
                          <a:latin typeface="Microsoft JhengHei"/>
                          <a:cs typeface="Microsoft JhengHei"/>
                        </a:rPr>
                        <a:t>服務)</a:t>
                      </a:r>
                      <a:endParaRPr sz="1400">
                        <a:latin typeface="Microsoft JhengHei"/>
                        <a:cs typeface="Microsoft JhengHei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latin typeface="Microsoft JhengHei"/>
                          <a:cs typeface="Microsoft JhengHei"/>
                        </a:rPr>
                        <a:t>提供台鐵(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Microsoft JhengHei"/>
                          <a:cs typeface="Microsoft JhengHei"/>
                        </a:rPr>
                        <a:t>TRA</a:t>
                      </a:r>
                      <a:r>
                        <a:rPr sz="1400" dirty="0">
                          <a:latin typeface="Microsoft JhengHei"/>
                          <a:cs typeface="Microsoft JhengHei"/>
                        </a:rPr>
                        <a:t>)、高鐵</a:t>
                      </a:r>
                      <a:r>
                        <a:rPr sz="1400" spc="-5" dirty="0">
                          <a:latin typeface="Microsoft JhengHei"/>
                          <a:cs typeface="Microsoft JhengHei"/>
                        </a:rPr>
                        <a:t>(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Microsoft JhengHei"/>
                          <a:cs typeface="Microsoft JhengHei"/>
                        </a:rPr>
                        <a:t>THSR</a:t>
                      </a:r>
                      <a:r>
                        <a:rPr sz="1400" spc="-5" dirty="0">
                          <a:latin typeface="Microsoft JhengHei"/>
                          <a:cs typeface="Microsoft JhengHei"/>
                        </a:rPr>
                        <a:t>)</a:t>
                      </a:r>
                      <a:r>
                        <a:rPr sz="1400" spc="10" dirty="0">
                          <a:latin typeface="Microsoft JhengHei"/>
                          <a:cs typeface="Microsoft JhengHei"/>
                        </a:rPr>
                        <a:t> </a:t>
                      </a:r>
                      <a:r>
                        <a:rPr sz="1400" dirty="0">
                          <a:latin typeface="Microsoft JhengHei"/>
                          <a:cs typeface="Microsoft JhengHei"/>
                        </a:rPr>
                        <a:t>、公車</a:t>
                      </a:r>
                      <a:r>
                        <a:rPr sz="1400" spc="-5" dirty="0">
                          <a:latin typeface="Microsoft JhengHei"/>
                          <a:cs typeface="Microsoft JhengHei"/>
                        </a:rPr>
                        <a:t>(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Microsoft JhengHei"/>
                          <a:cs typeface="Microsoft JhengHei"/>
                        </a:rPr>
                        <a:t>Bus</a:t>
                      </a:r>
                      <a:r>
                        <a:rPr sz="1400" spc="-5" dirty="0">
                          <a:latin typeface="Microsoft JhengHei"/>
                          <a:cs typeface="Microsoft JhengHei"/>
                        </a:rPr>
                        <a:t>)</a:t>
                      </a:r>
                      <a:r>
                        <a:rPr sz="1400" spc="15" dirty="0">
                          <a:latin typeface="Microsoft JhengHei"/>
                          <a:cs typeface="Microsoft JhengHei"/>
                        </a:rPr>
                        <a:t> </a:t>
                      </a:r>
                      <a:r>
                        <a:rPr sz="1400" dirty="0">
                          <a:latin typeface="Microsoft JhengHei"/>
                          <a:cs typeface="Microsoft JhengHei"/>
                        </a:rPr>
                        <a:t>、航空</a:t>
                      </a:r>
                      <a:r>
                        <a:rPr sz="1400" spc="-5" dirty="0">
                          <a:latin typeface="Microsoft JhengHei"/>
                          <a:cs typeface="Microsoft JhengHei"/>
                        </a:rPr>
                        <a:t>(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Microsoft JhengHei"/>
                          <a:cs typeface="Microsoft JhengHei"/>
                        </a:rPr>
                        <a:t>Air</a:t>
                      </a:r>
                      <a:r>
                        <a:rPr sz="1400" spc="-5" dirty="0">
                          <a:latin typeface="Microsoft JhengHei"/>
                          <a:cs typeface="Microsoft JhengHei"/>
                        </a:rPr>
                        <a:t>)</a:t>
                      </a:r>
                      <a:r>
                        <a:rPr sz="1400" spc="-15" dirty="0">
                          <a:latin typeface="Microsoft JhengHei"/>
                          <a:cs typeface="Microsoft JhengHei"/>
                        </a:rPr>
                        <a:t>等</a:t>
                      </a:r>
                      <a:r>
                        <a:rPr sz="1400" dirty="0">
                          <a:latin typeface="Microsoft JhengHei"/>
                          <a:cs typeface="Microsoft JhengHei"/>
                        </a:rPr>
                        <a:t>四大</a:t>
                      </a:r>
                      <a:r>
                        <a:rPr sz="1400" spc="-15" dirty="0">
                          <a:latin typeface="Microsoft JhengHei"/>
                          <a:cs typeface="Microsoft JhengHei"/>
                        </a:rPr>
                        <a:t>服</a:t>
                      </a:r>
                      <a:r>
                        <a:rPr sz="1400" dirty="0">
                          <a:latin typeface="Microsoft JhengHei"/>
                          <a:cs typeface="Microsoft JhengHei"/>
                        </a:rPr>
                        <a:t>務。</a:t>
                      </a:r>
                      <a:endParaRPr sz="1400">
                        <a:latin typeface="Microsoft JhengHei"/>
                        <a:cs typeface="Microsoft JhengHei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100714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latin typeface="Microsoft JhengHei"/>
                          <a:cs typeface="Microsoft JhengHei"/>
                        </a:rPr>
                        <a:t>Application(</a:t>
                      </a:r>
                      <a:r>
                        <a:rPr sz="1400" dirty="0">
                          <a:latin typeface="Microsoft JhengHei"/>
                          <a:cs typeface="Microsoft JhengHei"/>
                        </a:rPr>
                        <a:t>應用內</a:t>
                      </a:r>
                      <a:r>
                        <a:rPr sz="1400" spc="5" dirty="0">
                          <a:latin typeface="Microsoft JhengHei"/>
                          <a:cs typeface="Microsoft JhengHei"/>
                        </a:rPr>
                        <a:t>容</a:t>
                      </a:r>
                      <a:r>
                        <a:rPr sz="1400" dirty="0">
                          <a:latin typeface="Microsoft JhengHei"/>
                          <a:cs typeface="Microsoft JhengHei"/>
                        </a:rPr>
                        <a:t>)</a:t>
                      </a:r>
                      <a:endParaRPr sz="1400">
                        <a:latin typeface="Microsoft JhengHei"/>
                        <a:cs typeface="Microsoft JhengHei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8953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latin typeface="Microsoft JhengHei"/>
                          <a:cs typeface="Microsoft JhengHei"/>
                        </a:rPr>
                        <a:t>每個服務提供不同的應</a:t>
                      </a:r>
                      <a:r>
                        <a:rPr sz="1400" spc="-15" dirty="0">
                          <a:latin typeface="Microsoft JhengHei"/>
                          <a:cs typeface="Microsoft JhengHei"/>
                        </a:rPr>
                        <a:t>用</a:t>
                      </a:r>
                      <a:r>
                        <a:rPr sz="1400" dirty="0">
                          <a:latin typeface="Microsoft JhengHei"/>
                          <a:cs typeface="Microsoft JhengHei"/>
                        </a:rPr>
                        <a:t>內容</a:t>
                      </a:r>
                      <a:r>
                        <a:rPr sz="1400" spc="-15" dirty="0">
                          <a:latin typeface="Microsoft JhengHei"/>
                          <a:cs typeface="Microsoft JhengHei"/>
                        </a:rPr>
                        <a:t>，</a:t>
                      </a:r>
                      <a:r>
                        <a:rPr sz="1400" dirty="0">
                          <a:latin typeface="Microsoft JhengHei"/>
                          <a:cs typeface="Microsoft JhengHei"/>
                        </a:rPr>
                        <a:t>例</a:t>
                      </a:r>
                      <a:r>
                        <a:rPr sz="1400" spc="5" dirty="0">
                          <a:latin typeface="Microsoft JhengHei"/>
                          <a:cs typeface="Microsoft JhengHei"/>
                        </a:rPr>
                        <a:t>如</a:t>
                      </a:r>
                      <a:r>
                        <a:rPr sz="1400" spc="-5" dirty="0">
                          <a:latin typeface="Microsoft JhengHei"/>
                          <a:cs typeface="Microsoft JhengHei"/>
                        </a:rPr>
                        <a:t>:</a:t>
                      </a:r>
                      <a:r>
                        <a:rPr sz="1400" spc="-10" dirty="0">
                          <a:latin typeface="Microsoft JhengHei"/>
                          <a:cs typeface="Microsoft JhengHei"/>
                        </a:rPr>
                        <a:t>航</a:t>
                      </a:r>
                      <a:r>
                        <a:rPr sz="1400" dirty="0">
                          <a:latin typeface="Microsoft JhengHei"/>
                          <a:cs typeface="Microsoft JhengHei"/>
                        </a:rPr>
                        <a:t>空</a:t>
                      </a:r>
                      <a:r>
                        <a:rPr sz="1400" spc="-5" dirty="0">
                          <a:latin typeface="Microsoft JhengHei"/>
                          <a:cs typeface="Microsoft JhengHei"/>
                        </a:rPr>
                        <a:t>(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Microsoft JhengHei"/>
                          <a:cs typeface="Microsoft JhengHei"/>
                        </a:rPr>
                        <a:t>Air</a:t>
                      </a:r>
                      <a:r>
                        <a:rPr sz="1400" spc="-5" dirty="0">
                          <a:latin typeface="Microsoft JhengHei"/>
                          <a:cs typeface="Microsoft JhengHei"/>
                        </a:rPr>
                        <a:t>)</a:t>
                      </a:r>
                      <a:r>
                        <a:rPr sz="1400" spc="5" dirty="0">
                          <a:latin typeface="Microsoft JhengHei"/>
                          <a:cs typeface="Microsoft JhengHei"/>
                        </a:rPr>
                        <a:t>服</a:t>
                      </a:r>
                      <a:r>
                        <a:rPr sz="1400" dirty="0">
                          <a:latin typeface="Microsoft JhengHei"/>
                          <a:cs typeface="Microsoft JhengHei"/>
                        </a:rPr>
                        <a:t>務</a:t>
                      </a:r>
                      <a:r>
                        <a:rPr sz="1400" spc="-10" dirty="0">
                          <a:latin typeface="Microsoft JhengHei"/>
                          <a:cs typeface="Microsoft JhengHei"/>
                        </a:rPr>
                        <a:t>提</a:t>
                      </a:r>
                      <a:r>
                        <a:rPr sz="1400" spc="5" dirty="0">
                          <a:latin typeface="Microsoft JhengHei"/>
                          <a:cs typeface="Microsoft JhengHei"/>
                        </a:rPr>
                        <a:t>供</a:t>
                      </a:r>
                      <a:r>
                        <a:rPr sz="1400" dirty="0">
                          <a:latin typeface="Microsoft JhengHei"/>
                          <a:cs typeface="Microsoft JhengHei"/>
                        </a:rPr>
                        <a:t>的</a:t>
                      </a:r>
                      <a:r>
                        <a:rPr sz="1400" spc="-10" dirty="0">
                          <a:latin typeface="Microsoft JhengHei"/>
                          <a:cs typeface="Microsoft JhengHei"/>
                        </a:rPr>
                        <a:t>航</a:t>
                      </a:r>
                      <a:r>
                        <a:rPr sz="1400" spc="5" dirty="0">
                          <a:latin typeface="Microsoft JhengHei"/>
                          <a:cs typeface="Microsoft JhengHei"/>
                        </a:rPr>
                        <a:t>班</a:t>
                      </a:r>
                      <a:r>
                        <a:rPr sz="1400" dirty="0">
                          <a:latin typeface="Microsoft JhengHei"/>
                          <a:cs typeface="Microsoft JhengHei"/>
                        </a:rPr>
                        <a:t>資</a:t>
                      </a:r>
                      <a:r>
                        <a:rPr sz="1400" spc="-10" dirty="0">
                          <a:latin typeface="Microsoft JhengHei"/>
                          <a:cs typeface="Microsoft JhengHei"/>
                        </a:rPr>
                        <a:t>訊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Microsoft JhengHei"/>
                          <a:cs typeface="Microsoft JhengHei"/>
                        </a:rPr>
                        <a:t>(FIDS)</a:t>
                      </a:r>
                      <a:r>
                        <a:rPr sz="1400" dirty="0">
                          <a:latin typeface="Microsoft JhengHei"/>
                          <a:cs typeface="Microsoft JhengHei"/>
                        </a:rPr>
                        <a:t>和機 場資訊</a:t>
                      </a:r>
                      <a:r>
                        <a:rPr sz="1400" spc="5" dirty="0">
                          <a:latin typeface="Microsoft JhengHei"/>
                          <a:cs typeface="Microsoft JhengHei"/>
                        </a:rPr>
                        <a:t>(</a:t>
                      </a:r>
                      <a:r>
                        <a:rPr sz="1400" spc="5" dirty="0">
                          <a:solidFill>
                            <a:srgbClr val="FF0000"/>
                          </a:solidFill>
                          <a:latin typeface="Microsoft JhengHei"/>
                          <a:cs typeface="Microsoft JhengHei"/>
                        </a:rPr>
                        <a:t>Airport</a:t>
                      </a:r>
                      <a:r>
                        <a:rPr sz="1400" spc="5" dirty="0">
                          <a:latin typeface="Microsoft JhengHei"/>
                          <a:cs typeface="Microsoft JhengHei"/>
                        </a:rPr>
                        <a:t>)，</a:t>
                      </a:r>
                      <a:r>
                        <a:rPr sz="1400" dirty="0">
                          <a:latin typeface="Microsoft JhengHei"/>
                          <a:cs typeface="Microsoft JhengHei"/>
                        </a:rPr>
                        <a:t>或是公車</a:t>
                      </a:r>
                      <a:r>
                        <a:rPr sz="1400" spc="-10" dirty="0">
                          <a:latin typeface="Microsoft JhengHei"/>
                          <a:cs typeface="Microsoft JhengHei"/>
                        </a:rPr>
                        <a:t>(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Microsoft JhengHei"/>
                          <a:cs typeface="Microsoft JhengHei"/>
                        </a:rPr>
                        <a:t>Bus</a:t>
                      </a:r>
                      <a:r>
                        <a:rPr sz="1400" spc="-10" dirty="0">
                          <a:latin typeface="Microsoft JhengHei"/>
                          <a:cs typeface="Microsoft JhengHei"/>
                        </a:rPr>
                        <a:t>)</a:t>
                      </a:r>
                      <a:r>
                        <a:rPr sz="1400" dirty="0">
                          <a:latin typeface="Microsoft JhengHei"/>
                          <a:cs typeface="Microsoft JhengHei"/>
                        </a:rPr>
                        <a:t>服務</a:t>
                      </a:r>
                      <a:r>
                        <a:rPr sz="1400" spc="-15" dirty="0">
                          <a:latin typeface="Microsoft JhengHei"/>
                          <a:cs typeface="Microsoft JhengHei"/>
                        </a:rPr>
                        <a:t>提</a:t>
                      </a:r>
                      <a:r>
                        <a:rPr sz="1400" dirty="0">
                          <a:latin typeface="Microsoft JhengHei"/>
                          <a:cs typeface="Microsoft JhengHei"/>
                        </a:rPr>
                        <a:t>供的</a:t>
                      </a:r>
                      <a:r>
                        <a:rPr sz="1400" spc="-15" dirty="0">
                          <a:latin typeface="Microsoft JhengHei"/>
                          <a:cs typeface="Microsoft JhengHei"/>
                        </a:rPr>
                        <a:t>站</a:t>
                      </a:r>
                      <a:r>
                        <a:rPr sz="1400" dirty="0">
                          <a:latin typeface="Microsoft JhengHei"/>
                          <a:cs typeface="Microsoft JhengHei"/>
                        </a:rPr>
                        <a:t>牌</a:t>
                      </a:r>
                      <a:r>
                        <a:rPr sz="1400" spc="-10" dirty="0">
                          <a:latin typeface="Microsoft JhengHei"/>
                          <a:cs typeface="Microsoft JhengHei"/>
                        </a:rPr>
                        <a:t>(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Microsoft JhengHei"/>
                          <a:cs typeface="Microsoft JhengHei"/>
                        </a:rPr>
                        <a:t>Stop</a:t>
                      </a:r>
                      <a:r>
                        <a:rPr sz="1400" spc="-10" dirty="0">
                          <a:latin typeface="Microsoft JhengHei"/>
                          <a:cs typeface="Microsoft JhengHei"/>
                        </a:rPr>
                        <a:t>)</a:t>
                      </a:r>
                      <a:r>
                        <a:rPr sz="1400" dirty="0">
                          <a:latin typeface="Microsoft JhengHei"/>
                          <a:cs typeface="Microsoft JhengHei"/>
                        </a:rPr>
                        <a:t>、路</a:t>
                      </a:r>
                      <a:r>
                        <a:rPr sz="1400" spc="-15" dirty="0">
                          <a:latin typeface="Microsoft JhengHei"/>
                          <a:cs typeface="Microsoft JhengHei"/>
                        </a:rPr>
                        <a:t>線</a:t>
                      </a:r>
                      <a:r>
                        <a:rPr sz="1400" spc="-10" dirty="0">
                          <a:latin typeface="Microsoft JhengHei"/>
                          <a:cs typeface="Microsoft JhengHei"/>
                        </a:rPr>
                        <a:t>(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Microsoft JhengHei"/>
                          <a:cs typeface="Microsoft JhengHei"/>
                        </a:rPr>
                        <a:t>Route</a:t>
                      </a:r>
                      <a:r>
                        <a:rPr sz="1400" spc="-10" dirty="0">
                          <a:latin typeface="Microsoft JhengHei"/>
                          <a:cs typeface="Microsoft JhengHei"/>
                        </a:rPr>
                        <a:t>)</a:t>
                      </a:r>
                      <a:r>
                        <a:rPr sz="1400" dirty="0">
                          <a:latin typeface="Microsoft JhengHei"/>
                          <a:cs typeface="Microsoft JhengHei"/>
                        </a:rPr>
                        <a:t>和</a:t>
                      </a:r>
                      <a:r>
                        <a:rPr sz="1400" spc="-15" dirty="0">
                          <a:latin typeface="Microsoft JhengHei"/>
                          <a:cs typeface="Microsoft JhengHei"/>
                        </a:rPr>
                        <a:t>預</a:t>
                      </a:r>
                      <a:r>
                        <a:rPr sz="1400" dirty="0">
                          <a:latin typeface="Microsoft JhengHei"/>
                          <a:cs typeface="Microsoft JhengHei"/>
                        </a:rPr>
                        <a:t>估 到站</a:t>
                      </a:r>
                      <a:r>
                        <a:rPr sz="1400" spc="-5" dirty="0">
                          <a:latin typeface="Microsoft JhengHei"/>
                          <a:cs typeface="Microsoft JhengHei"/>
                        </a:rPr>
                        <a:t>(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Microsoft JhengHei"/>
                          <a:cs typeface="Microsoft JhengHei"/>
                        </a:rPr>
                        <a:t>EstimatedTimeOfArriva</a:t>
                      </a:r>
                      <a:r>
                        <a:rPr sz="1400" spc="-5" dirty="0">
                          <a:latin typeface="Microsoft JhengHei"/>
                          <a:cs typeface="Microsoft JhengHei"/>
                        </a:rPr>
                        <a:t>l)</a:t>
                      </a:r>
                      <a:r>
                        <a:rPr sz="1400" dirty="0">
                          <a:latin typeface="Microsoft JhengHei"/>
                          <a:cs typeface="Microsoft JhengHei"/>
                        </a:rPr>
                        <a:t>等</a:t>
                      </a:r>
                      <a:r>
                        <a:rPr sz="1400" spc="-15" dirty="0">
                          <a:latin typeface="Microsoft JhengHei"/>
                          <a:cs typeface="Microsoft JhengHei"/>
                        </a:rPr>
                        <a:t>應</a:t>
                      </a:r>
                      <a:r>
                        <a:rPr sz="1400" dirty="0">
                          <a:latin typeface="Microsoft JhengHei"/>
                          <a:cs typeface="Microsoft JhengHei"/>
                        </a:rPr>
                        <a:t>用內</a:t>
                      </a:r>
                      <a:r>
                        <a:rPr sz="1400" spc="-15" dirty="0">
                          <a:latin typeface="Microsoft JhengHei"/>
                          <a:cs typeface="Microsoft JhengHei"/>
                        </a:rPr>
                        <a:t>容</a:t>
                      </a:r>
                      <a:r>
                        <a:rPr sz="1400" dirty="0">
                          <a:latin typeface="Microsoft JhengHei"/>
                          <a:cs typeface="Microsoft JhengHei"/>
                        </a:rPr>
                        <a:t>。</a:t>
                      </a:r>
                      <a:endParaRPr sz="1400">
                        <a:latin typeface="Microsoft JhengHei"/>
                        <a:cs typeface="Microsoft JhengHei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1647" y="280415"/>
            <a:ext cx="6464808" cy="10668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6303" y="406730"/>
            <a:ext cx="57238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375F92"/>
                </a:solidFill>
              </a:rPr>
              <a:t>URL(MOTC</a:t>
            </a:r>
            <a:r>
              <a:rPr sz="3600" spc="-35" dirty="0">
                <a:solidFill>
                  <a:srgbClr val="375F92"/>
                </a:solidFill>
              </a:rPr>
              <a:t> </a:t>
            </a:r>
            <a:r>
              <a:rPr sz="3600" dirty="0">
                <a:solidFill>
                  <a:srgbClr val="375F92"/>
                </a:solidFill>
              </a:rPr>
              <a:t>Web</a:t>
            </a:r>
            <a:r>
              <a:rPr sz="3600" spc="-60" dirty="0">
                <a:solidFill>
                  <a:srgbClr val="375F92"/>
                </a:solidFill>
              </a:rPr>
              <a:t> </a:t>
            </a:r>
            <a:r>
              <a:rPr sz="3600" dirty="0">
                <a:solidFill>
                  <a:srgbClr val="375F92"/>
                </a:solidFill>
              </a:rPr>
              <a:t>API)(3/3)</a:t>
            </a:r>
            <a:endParaRPr sz="36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14</a:t>
            </a:fld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547217" y="1071762"/>
            <a:ext cx="8140700" cy="1523365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570"/>
              </a:spcBef>
              <a:buClr>
                <a:srgbClr val="375F92"/>
              </a:buClr>
              <a:buFont typeface="Wingdings"/>
              <a:buChar char=""/>
              <a:tabLst>
                <a:tab pos="355600" algn="l"/>
              </a:tabLst>
            </a:pPr>
            <a:r>
              <a:rPr sz="2800" spc="-10" dirty="0">
                <a:solidFill>
                  <a:srgbClr val="404040"/>
                </a:solidFill>
                <a:latin typeface="Microsoft JhengHei"/>
                <a:cs typeface="Microsoft JhengHei"/>
              </a:rPr>
              <a:t>查詢選項</a:t>
            </a:r>
            <a:r>
              <a:rPr sz="28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(Query</a:t>
            </a:r>
            <a:r>
              <a:rPr sz="2800" spc="-30" dirty="0">
                <a:solidFill>
                  <a:srgbClr val="404040"/>
                </a:solidFill>
                <a:latin typeface="Microsoft JhengHei"/>
                <a:cs typeface="Microsoft JhengHe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Options)</a:t>
            </a:r>
            <a:endParaRPr sz="2800" dirty="0">
              <a:latin typeface="Microsoft JhengHei"/>
              <a:cs typeface="Microsoft JhengHei"/>
            </a:endParaRPr>
          </a:p>
          <a:p>
            <a:pPr marL="756285" marR="5080" lvl="1" indent="-287020">
              <a:lnSpc>
                <a:spcPct val="120000"/>
              </a:lnSpc>
              <a:spcBef>
                <a:spcPts val="625"/>
              </a:spcBef>
              <a:buClr>
                <a:srgbClr val="375F92"/>
              </a:buClr>
              <a:buFont typeface="Wingdings"/>
              <a:buChar char=""/>
              <a:tabLst>
                <a:tab pos="756920" algn="l"/>
              </a:tabLst>
            </a:pPr>
            <a:r>
              <a:rPr sz="2200" spc="-10" dirty="0">
                <a:solidFill>
                  <a:srgbClr val="404040"/>
                </a:solidFill>
                <a:latin typeface="Microsoft JhengHei"/>
                <a:cs typeface="Microsoft JhengHei"/>
              </a:rPr>
              <a:t>MOTC </a:t>
            </a:r>
            <a:r>
              <a:rPr sz="22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WEB</a:t>
            </a:r>
            <a:r>
              <a:rPr sz="2200" spc="-10" dirty="0">
                <a:solidFill>
                  <a:srgbClr val="404040"/>
                </a:solidFill>
                <a:latin typeface="Microsoft JhengHei"/>
                <a:cs typeface="Microsoft JhengHe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API</a:t>
            </a:r>
            <a:r>
              <a:rPr sz="2200" dirty="0">
                <a:solidFill>
                  <a:srgbClr val="404040"/>
                </a:solidFill>
                <a:latin typeface="Microsoft JhengHei"/>
                <a:cs typeface="Microsoft JhengHe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引入Odata為查詢選項，我們將</a:t>
            </a:r>
            <a:r>
              <a:rPr sz="2200" dirty="0">
                <a:solidFill>
                  <a:srgbClr val="404040"/>
                </a:solidFill>
                <a:latin typeface="Microsoft JhengHei"/>
                <a:cs typeface="Microsoft JhengHei"/>
              </a:rPr>
              <a:t>在</a:t>
            </a:r>
            <a:r>
              <a:rPr sz="22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接下</a:t>
            </a:r>
            <a:r>
              <a:rPr sz="2200" dirty="0">
                <a:solidFill>
                  <a:srgbClr val="404040"/>
                </a:solidFill>
                <a:latin typeface="Microsoft JhengHei"/>
                <a:cs typeface="Microsoft JhengHei"/>
              </a:rPr>
              <a:t>來</a:t>
            </a:r>
            <a:r>
              <a:rPr sz="22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幾 篇投影片詳細介紹Odata的查詢</a:t>
            </a:r>
            <a:r>
              <a:rPr sz="2200" dirty="0">
                <a:solidFill>
                  <a:srgbClr val="404040"/>
                </a:solidFill>
                <a:latin typeface="Microsoft JhengHei"/>
                <a:cs typeface="Microsoft JhengHei"/>
              </a:rPr>
              <a:t>選</a:t>
            </a:r>
            <a:r>
              <a:rPr sz="22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項及</a:t>
            </a:r>
            <a:r>
              <a:rPr sz="2200" dirty="0">
                <a:solidFill>
                  <a:srgbClr val="404040"/>
                </a:solidFill>
                <a:latin typeface="Microsoft JhengHei"/>
                <a:cs typeface="Microsoft JhengHei"/>
              </a:rPr>
              <a:t>範</a:t>
            </a:r>
            <a:r>
              <a:rPr sz="22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例</a:t>
            </a:r>
            <a:endParaRPr sz="2200" dirty="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98348" y="2295144"/>
            <a:ext cx="4384675" cy="1132840"/>
            <a:chOff x="498348" y="2295144"/>
            <a:chExt cx="4384675" cy="11328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8348" y="2305812"/>
              <a:ext cx="1175003" cy="112166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8888" y="2295144"/>
              <a:ext cx="1173480" cy="112166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17904" y="2295144"/>
              <a:ext cx="2348484" cy="112166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01924" y="2305812"/>
              <a:ext cx="1680972" cy="1121664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01116" y="2437587"/>
            <a:ext cx="374522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15" dirty="0">
                <a:latin typeface="Microsoft YaHei UI"/>
                <a:cs typeface="Microsoft YaHei UI"/>
              </a:rPr>
              <a:t>三</a:t>
            </a:r>
            <a:r>
              <a:rPr sz="4000" b="0" dirty="0">
                <a:latin typeface="Malgun Gothic Semilight"/>
                <a:cs typeface="Malgun Gothic Semilight"/>
              </a:rPr>
              <a:t>、ODATA</a:t>
            </a:r>
            <a:r>
              <a:rPr sz="4000" spc="-5" dirty="0">
                <a:latin typeface="Microsoft YaHei UI"/>
                <a:cs typeface="Microsoft YaHei UI"/>
              </a:rPr>
              <a:t>查詢</a:t>
            </a:r>
            <a:endParaRPr sz="4000">
              <a:latin typeface="Microsoft YaHei UI"/>
              <a:cs typeface="Microsoft YaHei U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15</a:t>
            </a:fld>
            <a:endParaRPr spc="-5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1647" y="280415"/>
            <a:ext cx="4012691" cy="10668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6303" y="406730"/>
            <a:ext cx="32702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375F92"/>
                </a:solidFill>
              </a:rPr>
              <a:t>OData</a:t>
            </a:r>
            <a:r>
              <a:rPr sz="3600" dirty="0">
                <a:solidFill>
                  <a:srgbClr val="375F92"/>
                </a:solidFill>
              </a:rPr>
              <a:t>查詢選項</a:t>
            </a:r>
            <a:endParaRPr sz="36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16</a:t>
            </a:fld>
            <a:endParaRPr spc="-5" dirty="0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50850" y="1593850"/>
          <a:ext cx="8228965" cy="37010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06645"/>
                <a:gridCol w="3322320"/>
              </a:tblGrid>
              <a:tr h="82727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Microsoft JhengHei"/>
                          <a:cs typeface="Microsoft JhengHei"/>
                        </a:rPr>
                        <a:t>Odata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Microsoft JhengHei"/>
                          <a:cs typeface="Microsoft JhengHe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Microsoft JhengHei"/>
                          <a:cs typeface="Microsoft JhengHei"/>
                        </a:rPr>
                        <a:t>查詢方法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Microsoft JhengHei"/>
                          <a:cs typeface="Microsoft JhengHei"/>
                        </a:rPr>
                        <a:t>(Odata </a:t>
                      </a:r>
                      <a:r>
                        <a:rPr sz="1800" b="1" spc="10" dirty="0">
                          <a:solidFill>
                            <a:srgbClr val="FFFFFF"/>
                          </a:solidFill>
                          <a:latin typeface="Microsoft JhengHei"/>
                          <a:cs typeface="Microsoft JhengHei"/>
                        </a:rPr>
                        <a:t>Query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Microsoft JhengHei"/>
                          <a:cs typeface="Microsoft JhengHe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Microsoft JhengHei"/>
                          <a:cs typeface="Microsoft JhengHei"/>
                        </a:rPr>
                        <a:t>Options)</a:t>
                      </a:r>
                      <a:endParaRPr sz="1800">
                        <a:latin typeface="Microsoft JhengHei"/>
                        <a:cs typeface="Microsoft JhengHei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Microsoft JhengHei"/>
                          <a:cs typeface="Microsoft JhengHei"/>
                        </a:rPr>
                        <a:t>意義</a:t>
                      </a:r>
                      <a:endParaRPr sz="1800">
                        <a:latin typeface="Microsoft JhengHei"/>
                        <a:cs typeface="Microsoft JhengHei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  <a:tr h="47269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Microsoft JhengHei"/>
                          <a:cs typeface="Microsoft JhengHei"/>
                        </a:rPr>
                        <a:t>$top</a:t>
                      </a:r>
                      <a:r>
                        <a:rPr sz="1800" spc="-45" dirty="0">
                          <a:latin typeface="Microsoft JhengHei"/>
                          <a:cs typeface="Microsoft JhengHei"/>
                        </a:rPr>
                        <a:t> </a:t>
                      </a:r>
                      <a:r>
                        <a:rPr sz="1800" dirty="0">
                          <a:latin typeface="Microsoft JhengHei"/>
                          <a:cs typeface="Microsoft JhengHei"/>
                        </a:rPr>
                        <a:t>=</a:t>
                      </a:r>
                      <a:r>
                        <a:rPr sz="1800" spc="-35" dirty="0">
                          <a:latin typeface="Microsoft JhengHei"/>
                          <a:cs typeface="Microsoft JhengHei"/>
                        </a:rPr>
                        <a:t> </a:t>
                      </a:r>
                      <a:r>
                        <a:rPr sz="1800" dirty="0">
                          <a:latin typeface="Microsoft JhengHei"/>
                          <a:cs typeface="Microsoft JhengHei"/>
                        </a:rPr>
                        <a:t>n</a:t>
                      </a:r>
                      <a:endParaRPr sz="1800">
                        <a:latin typeface="Microsoft JhengHei"/>
                        <a:cs typeface="Microsoft JhengHei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Microsoft JhengHei"/>
                          <a:cs typeface="Microsoft JhengHei"/>
                        </a:rPr>
                        <a:t>表示回傳</a:t>
                      </a:r>
                      <a:r>
                        <a:rPr sz="1800" spc="440" dirty="0">
                          <a:latin typeface="Microsoft JhengHei"/>
                          <a:cs typeface="Microsoft JhengHei"/>
                        </a:rPr>
                        <a:t>前</a:t>
                      </a:r>
                      <a:r>
                        <a:rPr sz="1800" dirty="0">
                          <a:latin typeface="Microsoft JhengHei"/>
                          <a:cs typeface="Microsoft JhengHei"/>
                        </a:rPr>
                        <a:t>n</a:t>
                      </a:r>
                      <a:r>
                        <a:rPr sz="1800" spc="-90" dirty="0">
                          <a:latin typeface="Microsoft JhengHei"/>
                          <a:cs typeface="Microsoft JhengHei"/>
                        </a:rPr>
                        <a:t> </a:t>
                      </a:r>
                      <a:r>
                        <a:rPr sz="1800" dirty="0">
                          <a:latin typeface="Microsoft JhengHei"/>
                          <a:cs typeface="Microsoft JhengHei"/>
                        </a:rPr>
                        <a:t>筆資料</a:t>
                      </a:r>
                      <a:endParaRPr sz="1800">
                        <a:latin typeface="Microsoft JhengHei"/>
                        <a:cs typeface="Microsoft JhengHei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47282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Microsoft JhengHei"/>
                          <a:cs typeface="Microsoft JhengHei"/>
                        </a:rPr>
                        <a:t>$skip</a:t>
                      </a:r>
                      <a:r>
                        <a:rPr sz="1800" spc="-35" dirty="0">
                          <a:latin typeface="Microsoft JhengHei"/>
                          <a:cs typeface="Microsoft JhengHei"/>
                        </a:rPr>
                        <a:t> </a:t>
                      </a:r>
                      <a:r>
                        <a:rPr sz="1800" dirty="0">
                          <a:latin typeface="Microsoft JhengHei"/>
                          <a:cs typeface="Microsoft JhengHei"/>
                        </a:rPr>
                        <a:t>=</a:t>
                      </a:r>
                      <a:r>
                        <a:rPr sz="1800" spc="-35" dirty="0">
                          <a:latin typeface="Microsoft JhengHei"/>
                          <a:cs typeface="Microsoft JhengHei"/>
                        </a:rPr>
                        <a:t> </a:t>
                      </a:r>
                      <a:r>
                        <a:rPr sz="1800" dirty="0">
                          <a:latin typeface="Microsoft JhengHei"/>
                          <a:cs typeface="Microsoft JhengHei"/>
                        </a:rPr>
                        <a:t>n</a:t>
                      </a:r>
                      <a:endParaRPr sz="1800">
                        <a:latin typeface="Microsoft JhengHei"/>
                        <a:cs typeface="Microsoft JhengHei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Microsoft JhengHei"/>
                          <a:cs typeface="Microsoft JhengHei"/>
                        </a:rPr>
                        <a:t>表示略過</a:t>
                      </a:r>
                      <a:r>
                        <a:rPr sz="1800" dirty="0">
                          <a:latin typeface="Microsoft JhengHei"/>
                          <a:cs typeface="Microsoft JhengHei"/>
                        </a:rPr>
                        <a:t>前</a:t>
                      </a:r>
                      <a:r>
                        <a:rPr sz="1800" spc="-50" dirty="0">
                          <a:latin typeface="Microsoft JhengHei"/>
                          <a:cs typeface="Microsoft JhengHei"/>
                        </a:rPr>
                        <a:t> </a:t>
                      </a:r>
                      <a:r>
                        <a:rPr sz="1800" dirty="0">
                          <a:latin typeface="Microsoft JhengHei"/>
                          <a:cs typeface="Microsoft JhengHei"/>
                        </a:rPr>
                        <a:t>n</a:t>
                      </a:r>
                      <a:r>
                        <a:rPr sz="1800" spc="-30" dirty="0">
                          <a:latin typeface="Microsoft JhengHei"/>
                          <a:cs typeface="Microsoft JhengHei"/>
                        </a:rPr>
                        <a:t> </a:t>
                      </a:r>
                      <a:r>
                        <a:rPr sz="1800" spc="-5" dirty="0">
                          <a:latin typeface="Microsoft JhengHei"/>
                          <a:cs typeface="Microsoft JhengHei"/>
                        </a:rPr>
                        <a:t>筆資料</a:t>
                      </a:r>
                      <a:endParaRPr sz="1800">
                        <a:latin typeface="Microsoft JhengHei"/>
                        <a:cs typeface="Microsoft JhengHei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67919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Microsoft JhengHei"/>
                          <a:cs typeface="Microsoft JhengHei"/>
                        </a:rPr>
                        <a:t>$orderby</a:t>
                      </a:r>
                      <a:endParaRPr sz="1800">
                        <a:latin typeface="Microsoft JhengHei"/>
                        <a:cs typeface="Microsoft JhengHei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25146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Microsoft JhengHei"/>
                          <a:cs typeface="Microsoft JhengHei"/>
                        </a:rPr>
                        <a:t>決定資料的結果排序是升冪或 降冪</a:t>
                      </a:r>
                      <a:endParaRPr sz="1800">
                        <a:latin typeface="Microsoft JhengHei"/>
                        <a:cs typeface="Microsoft JhengHei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47269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Microsoft JhengHei"/>
                          <a:cs typeface="Microsoft JhengHei"/>
                        </a:rPr>
                        <a:t>$filter</a:t>
                      </a:r>
                      <a:endParaRPr sz="1800">
                        <a:latin typeface="Microsoft JhengHei"/>
                        <a:cs typeface="Microsoft JhengHei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Microsoft JhengHei"/>
                          <a:cs typeface="Microsoft JhengHei"/>
                        </a:rPr>
                        <a:t>回傳符合特定表達式的資料</a:t>
                      </a:r>
                      <a:endParaRPr sz="1800">
                        <a:latin typeface="Microsoft JhengHei"/>
                        <a:cs typeface="Microsoft JhengHei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3882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Microsoft JhengHei"/>
                          <a:cs typeface="Microsoft JhengHei"/>
                        </a:rPr>
                        <a:t>$select</a:t>
                      </a:r>
                      <a:endParaRPr sz="1800">
                        <a:latin typeface="Microsoft JhengHei"/>
                        <a:cs typeface="Microsoft JhengHei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Microsoft JhengHei"/>
                          <a:cs typeface="Microsoft JhengHei"/>
                        </a:rPr>
                        <a:t>回傳資料的某些欄位</a:t>
                      </a:r>
                      <a:endParaRPr sz="1800">
                        <a:latin typeface="Microsoft JhengHei"/>
                        <a:cs typeface="Microsoft JhengHei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8811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Microsoft JhengHei"/>
                          <a:cs typeface="Microsoft JhengHei"/>
                        </a:rPr>
                        <a:t>$spatialFilter</a:t>
                      </a:r>
                      <a:r>
                        <a:rPr sz="1800" spc="-15" dirty="0">
                          <a:latin typeface="Microsoft JhengHei"/>
                          <a:cs typeface="Microsoft JhengHei"/>
                        </a:rPr>
                        <a:t> </a:t>
                      </a:r>
                      <a:r>
                        <a:rPr sz="1800" spc="-5" dirty="0">
                          <a:latin typeface="Microsoft JhengHei"/>
                          <a:cs typeface="Microsoft JhengHei"/>
                        </a:rPr>
                        <a:t>(PTX</a:t>
                      </a:r>
                      <a:r>
                        <a:rPr sz="1800" spc="5" dirty="0">
                          <a:latin typeface="Microsoft JhengHei"/>
                          <a:cs typeface="Microsoft JhengHei"/>
                        </a:rPr>
                        <a:t> </a:t>
                      </a:r>
                      <a:r>
                        <a:rPr sz="1800" spc="-5" dirty="0">
                          <a:latin typeface="Microsoft JhengHei"/>
                          <a:cs typeface="Microsoft JhengHei"/>
                        </a:rPr>
                        <a:t>Custom</a:t>
                      </a:r>
                      <a:r>
                        <a:rPr sz="1800" dirty="0">
                          <a:latin typeface="Microsoft JhengHei"/>
                          <a:cs typeface="Microsoft JhengHei"/>
                        </a:rPr>
                        <a:t> </a:t>
                      </a:r>
                      <a:r>
                        <a:rPr sz="1800" spc="15" dirty="0">
                          <a:latin typeface="Microsoft JhengHei"/>
                          <a:cs typeface="Microsoft JhengHei"/>
                        </a:rPr>
                        <a:t>Query</a:t>
                      </a:r>
                      <a:r>
                        <a:rPr sz="1800" spc="5" dirty="0">
                          <a:latin typeface="Microsoft JhengHei"/>
                          <a:cs typeface="Microsoft JhengHei"/>
                        </a:rPr>
                        <a:t> </a:t>
                      </a:r>
                      <a:r>
                        <a:rPr sz="1800" spc="-5" dirty="0">
                          <a:latin typeface="Microsoft JhengHei"/>
                          <a:cs typeface="Microsoft JhengHei"/>
                        </a:rPr>
                        <a:t>Options)</a:t>
                      </a:r>
                      <a:endParaRPr sz="1800">
                        <a:latin typeface="Microsoft JhengHei"/>
                        <a:cs typeface="Microsoft JhengHei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Microsoft JhengHei"/>
                          <a:cs typeface="Microsoft JhengHei"/>
                        </a:rPr>
                        <a:t>空間過濾</a:t>
                      </a:r>
                      <a:endParaRPr sz="1800">
                        <a:latin typeface="Microsoft JhengHei"/>
                        <a:cs typeface="Microsoft JhengHei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1647" y="280415"/>
            <a:ext cx="5759196" cy="10668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6303" y="406730"/>
            <a:ext cx="501523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375F92"/>
                </a:solidFill>
              </a:rPr>
              <a:t>OData</a:t>
            </a:r>
            <a:r>
              <a:rPr sz="3600" dirty="0">
                <a:solidFill>
                  <a:srgbClr val="375F92"/>
                </a:solidFill>
              </a:rPr>
              <a:t>查詢選</a:t>
            </a:r>
            <a:r>
              <a:rPr sz="3600" spc="-10" dirty="0">
                <a:solidFill>
                  <a:srgbClr val="375F92"/>
                </a:solidFill>
              </a:rPr>
              <a:t>項</a:t>
            </a:r>
            <a:r>
              <a:rPr sz="3600" dirty="0">
                <a:solidFill>
                  <a:srgbClr val="375F92"/>
                </a:solidFill>
              </a:rPr>
              <a:t>-$select</a:t>
            </a:r>
            <a:endParaRPr sz="36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17</a:t>
            </a:fld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547217" y="1236980"/>
            <a:ext cx="8056880" cy="4859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 algn="just">
              <a:lnSpc>
                <a:spcPct val="120000"/>
              </a:lnSpc>
              <a:spcBef>
                <a:spcPts val="100"/>
              </a:spcBef>
              <a:buClr>
                <a:srgbClr val="375F92"/>
              </a:buClr>
              <a:buFont typeface="Wingdings"/>
              <a:buChar char=""/>
              <a:tabLst>
                <a:tab pos="355600" algn="l"/>
              </a:tabLst>
            </a:pPr>
            <a:r>
              <a:rPr sz="2800" spc="-10" dirty="0">
                <a:solidFill>
                  <a:srgbClr val="404040"/>
                </a:solidFill>
                <a:latin typeface="Microsoft JhengHei"/>
                <a:cs typeface="Microsoft JhengHei"/>
              </a:rPr>
              <a:t>使用API時，可允</a:t>
            </a:r>
            <a:r>
              <a:rPr sz="28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許Client端可透過$select</a:t>
            </a:r>
            <a:r>
              <a:rPr sz="2800" spc="-10" dirty="0">
                <a:solidFill>
                  <a:srgbClr val="404040"/>
                </a:solidFill>
                <a:latin typeface="Microsoft JhengHei"/>
                <a:cs typeface="Microsoft JhengHei"/>
              </a:rPr>
              <a:t>語法回 </a:t>
            </a:r>
            <a:r>
              <a:rPr sz="28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傳指定欄位(目前只針對第一層</a:t>
            </a:r>
            <a:r>
              <a:rPr sz="2800" dirty="0">
                <a:solidFill>
                  <a:srgbClr val="404040"/>
                </a:solidFill>
                <a:latin typeface="Microsoft JhengHei"/>
                <a:cs typeface="Microsoft JhengHei"/>
              </a:rPr>
              <a:t>)</a:t>
            </a:r>
            <a:r>
              <a:rPr sz="28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，多</a:t>
            </a:r>
            <a:r>
              <a:rPr sz="2800" dirty="0">
                <a:solidFill>
                  <a:srgbClr val="404040"/>
                </a:solidFill>
                <a:latin typeface="Microsoft JhengHei"/>
                <a:cs typeface="Microsoft JhengHei"/>
              </a:rPr>
              <a:t>個</a:t>
            </a:r>
            <a:r>
              <a:rPr sz="28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欄位</a:t>
            </a:r>
            <a:r>
              <a:rPr sz="2800" dirty="0">
                <a:solidFill>
                  <a:srgbClr val="404040"/>
                </a:solidFill>
                <a:latin typeface="Microsoft JhengHei"/>
                <a:cs typeface="Microsoft JhengHei"/>
              </a:rPr>
              <a:t>可</a:t>
            </a:r>
            <a:r>
              <a:rPr sz="28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用逗 號</a:t>
            </a:r>
            <a:r>
              <a:rPr sz="2800" dirty="0">
                <a:solidFill>
                  <a:srgbClr val="404040"/>
                </a:solidFill>
                <a:latin typeface="Microsoft JhengHei"/>
                <a:cs typeface="Microsoft JhengHei"/>
              </a:rPr>
              <a:t>(,)</a:t>
            </a:r>
            <a:r>
              <a:rPr sz="28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隔開</a:t>
            </a:r>
            <a:endParaRPr sz="2800" dirty="0">
              <a:latin typeface="Microsoft JhengHei"/>
              <a:cs typeface="Microsoft JhengHei"/>
            </a:endParaRPr>
          </a:p>
          <a:p>
            <a:pPr marL="756285" lvl="1" indent="-287655">
              <a:lnSpc>
                <a:spcPct val="100000"/>
              </a:lnSpc>
              <a:spcBef>
                <a:spcPts val="1095"/>
              </a:spcBef>
              <a:buClr>
                <a:srgbClr val="375F92"/>
              </a:buClr>
              <a:buFont typeface="Wingdings"/>
              <a:buChar char=""/>
              <a:tabLst>
                <a:tab pos="756920" algn="l"/>
              </a:tabLst>
            </a:pPr>
            <a:r>
              <a:rPr sz="2000" dirty="0">
                <a:solidFill>
                  <a:srgbClr val="404040"/>
                </a:solidFill>
                <a:latin typeface="Microsoft JhengHei"/>
                <a:cs typeface="Microsoft JhengHei"/>
              </a:rPr>
              <a:t>未指定$se</a:t>
            </a:r>
            <a:r>
              <a:rPr sz="2000" spc="-10" dirty="0">
                <a:solidFill>
                  <a:srgbClr val="404040"/>
                </a:solidFill>
                <a:latin typeface="Microsoft JhengHei"/>
                <a:cs typeface="Microsoft JhengHei"/>
              </a:rPr>
              <a:t>l</a:t>
            </a:r>
            <a:r>
              <a:rPr sz="20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ect</a:t>
            </a:r>
            <a:r>
              <a:rPr sz="2000" spc="5" dirty="0">
                <a:solidFill>
                  <a:srgbClr val="404040"/>
                </a:solidFill>
                <a:latin typeface="Microsoft JhengHei"/>
                <a:cs typeface="Microsoft JhengHei"/>
              </a:rPr>
              <a:t>，回</a:t>
            </a:r>
            <a:r>
              <a:rPr sz="20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傳</a:t>
            </a:r>
            <a:r>
              <a:rPr sz="2000" spc="5" dirty="0">
                <a:solidFill>
                  <a:srgbClr val="404040"/>
                </a:solidFill>
                <a:latin typeface="Microsoft JhengHei"/>
                <a:cs typeface="Microsoft JhengHei"/>
              </a:rPr>
              <a:t>全</a:t>
            </a:r>
            <a:r>
              <a:rPr sz="2000" spc="-15" dirty="0">
                <a:solidFill>
                  <a:srgbClr val="404040"/>
                </a:solidFill>
                <a:latin typeface="Microsoft JhengHei"/>
                <a:cs typeface="Microsoft JhengHei"/>
              </a:rPr>
              <a:t>部</a:t>
            </a:r>
            <a:r>
              <a:rPr sz="2000" spc="5" dirty="0">
                <a:solidFill>
                  <a:srgbClr val="404040"/>
                </a:solidFill>
                <a:latin typeface="Microsoft JhengHei"/>
                <a:cs typeface="Microsoft JhengHei"/>
              </a:rPr>
              <a:t>欄</a:t>
            </a:r>
            <a:r>
              <a:rPr sz="2000" dirty="0">
                <a:solidFill>
                  <a:srgbClr val="404040"/>
                </a:solidFill>
                <a:latin typeface="Microsoft JhengHei"/>
                <a:cs typeface="Microsoft JhengHei"/>
              </a:rPr>
              <a:t>位:</a:t>
            </a:r>
            <a:endParaRPr sz="2000" dirty="0">
              <a:latin typeface="Microsoft JhengHei"/>
              <a:cs typeface="Microsoft JhengHei"/>
            </a:endParaRPr>
          </a:p>
          <a:p>
            <a:pPr marL="756285">
              <a:lnSpc>
                <a:spcPct val="100000"/>
              </a:lnSpc>
              <a:spcBef>
                <a:spcPts val="459"/>
              </a:spcBef>
            </a:pPr>
            <a:r>
              <a:rPr sz="18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Microsoft JhengHei"/>
                <a:cs typeface="Microsoft JhengHei"/>
                <a:hlinkClick r:id="rId3"/>
              </a:rPr>
              <a:t>http://Root/Namespace/{Version}/{Service}/{App}</a:t>
            </a:r>
            <a:endParaRPr sz="1800" dirty="0">
              <a:latin typeface="Microsoft JhengHei"/>
              <a:cs typeface="Microsoft JhengHei"/>
            </a:endParaRPr>
          </a:p>
          <a:p>
            <a:pPr marL="756285" lvl="1" indent="-287655">
              <a:lnSpc>
                <a:spcPct val="100000"/>
              </a:lnSpc>
              <a:spcBef>
                <a:spcPts val="930"/>
              </a:spcBef>
              <a:buClr>
                <a:srgbClr val="375F92"/>
              </a:buClr>
              <a:buFont typeface="Wingdings"/>
              <a:buChar char=""/>
              <a:tabLst>
                <a:tab pos="756920" algn="l"/>
              </a:tabLst>
            </a:pPr>
            <a:r>
              <a:rPr sz="2000" dirty="0">
                <a:solidFill>
                  <a:srgbClr val="404040"/>
                </a:solidFill>
                <a:latin typeface="Microsoft JhengHei"/>
                <a:cs typeface="Microsoft JhengHei"/>
              </a:rPr>
              <a:t>只回傳欄位1</a:t>
            </a:r>
            <a:endParaRPr sz="2000" dirty="0">
              <a:latin typeface="Microsoft JhengHei"/>
              <a:cs typeface="Microsoft JhengHei"/>
            </a:endParaRPr>
          </a:p>
          <a:p>
            <a:pPr marL="927100">
              <a:lnSpc>
                <a:spcPct val="100000"/>
              </a:lnSpc>
              <a:spcBef>
                <a:spcPts val="960"/>
              </a:spcBef>
            </a:pPr>
            <a:r>
              <a:rPr sz="2000" spc="-5" dirty="0">
                <a:solidFill>
                  <a:srgbClr val="404040"/>
                </a:solidFill>
                <a:latin typeface="Microsoft JhengHei"/>
                <a:cs typeface="Microsoft JhengHei"/>
                <a:hlinkClick r:id="rId4"/>
              </a:rPr>
              <a:t>http://Root/Namespace/{Vers</a:t>
            </a:r>
            <a:r>
              <a:rPr sz="20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ion}/{Service}/{App}?$select=</a:t>
            </a:r>
            <a:endParaRPr sz="2000" dirty="0">
              <a:latin typeface="Microsoft JhengHei"/>
              <a:cs typeface="Microsoft JhengHei"/>
            </a:endParaRPr>
          </a:p>
          <a:p>
            <a:pPr marL="469265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solidFill>
                  <a:srgbClr val="404040"/>
                </a:solidFill>
                <a:latin typeface="Microsoft JhengHei"/>
                <a:cs typeface="Microsoft JhengHei"/>
              </a:rPr>
              <a:t>Field1</a:t>
            </a:r>
            <a:endParaRPr sz="2000" dirty="0">
              <a:latin typeface="Microsoft JhengHei"/>
              <a:cs typeface="Microsoft JhengHei"/>
            </a:endParaRPr>
          </a:p>
          <a:p>
            <a:pPr marL="756285" lvl="1" indent="-287655">
              <a:lnSpc>
                <a:spcPct val="100000"/>
              </a:lnSpc>
              <a:spcBef>
                <a:spcPts val="960"/>
              </a:spcBef>
              <a:buClr>
                <a:srgbClr val="375F92"/>
              </a:buClr>
              <a:buFont typeface="Wingdings"/>
              <a:buChar char=""/>
              <a:tabLst>
                <a:tab pos="756920" algn="l"/>
              </a:tabLst>
            </a:pPr>
            <a:r>
              <a:rPr sz="2000" dirty="0">
                <a:solidFill>
                  <a:srgbClr val="404040"/>
                </a:solidFill>
                <a:latin typeface="Microsoft JhengHei"/>
                <a:cs typeface="Microsoft JhengHei"/>
              </a:rPr>
              <a:t>回傳多個欄位，欄位1和</a:t>
            </a:r>
            <a:r>
              <a:rPr sz="2000" spc="-15" dirty="0">
                <a:solidFill>
                  <a:srgbClr val="404040"/>
                </a:solidFill>
                <a:latin typeface="Microsoft JhengHei"/>
                <a:cs typeface="Microsoft JhengHei"/>
              </a:rPr>
              <a:t>欄</a:t>
            </a:r>
            <a:r>
              <a:rPr sz="2000" dirty="0">
                <a:solidFill>
                  <a:srgbClr val="404040"/>
                </a:solidFill>
                <a:latin typeface="Microsoft JhengHei"/>
                <a:cs typeface="Microsoft JhengHei"/>
              </a:rPr>
              <a:t>位2</a:t>
            </a:r>
            <a:endParaRPr sz="2000" dirty="0">
              <a:latin typeface="Microsoft JhengHei"/>
              <a:cs typeface="Microsoft JhengHei"/>
            </a:endParaRPr>
          </a:p>
          <a:p>
            <a:pPr marL="469265" marR="62230" indent="457200">
              <a:lnSpc>
                <a:spcPct val="126000"/>
              </a:lnSpc>
              <a:spcBef>
                <a:spcPts val="870"/>
              </a:spcBef>
            </a:pPr>
            <a:r>
              <a:rPr sz="2000" spc="-5" dirty="0">
                <a:solidFill>
                  <a:srgbClr val="404040"/>
                </a:solidFill>
                <a:latin typeface="Microsoft JhengHei"/>
                <a:cs typeface="Microsoft JhengHei"/>
                <a:hlinkClick r:id="rId4"/>
              </a:rPr>
              <a:t>http://Root/Namespace/{</a:t>
            </a:r>
            <a:r>
              <a:rPr sz="20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Version}/{Service}/{App}?$select= </a:t>
            </a:r>
            <a:r>
              <a:rPr sz="2000" spc="-484" dirty="0">
                <a:solidFill>
                  <a:srgbClr val="404040"/>
                </a:solidFill>
                <a:latin typeface="Microsoft JhengHei"/>
                <a:cs typeface="Microsoft JhengHei"/>
              </a:rPr>
              <a:t> </a:t>
            </a:r>
            <a:r>
              <a:rPr sz="2000" dirty="0">
                <a:solidFill>
                  <a:srgbClr val="404040"/>
                </a:solidFill>
                <a:latin typeface="Microsoft JhengHei"/>
                <a:cs typeface="Microsoft JhengHei"/>
              </a:rPr>
              <a:t>Field1,Field2</a:t>
            </a:r>
            <a:endParaRPr sz="2000" dirty="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1647" y="280415"/>
            <a:ext cx="5759196" cy="10668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6303" y="406730"/>
            <a:ext cx="501523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375F92"/>
                </a:solidFill>
              </a:rPr>
              <a:t>OData</a:t>
            </a:r>
            <a:r>
              <a:rPr sz="3600" dirty="0">
                <a:solidFill>
                  <a:srgbClr val="375F92"/>
                </a:solidFill>
              </a:rPr>
              <a:t>查詢選</a:t>
            </a:r>
            <a:r>
              <a:rPr sz="3600" spc="-10" dirty="0">
                <a:solidFill>
                  <a:srgbClr val="375F92"/>
                </a:solidFill>
              </a:rPr>
              <a:t>項</a:t>
            </a:r>
            <a:r>
              <a:rPr sz="3600" dirty="0">
                <a:solidFill>
                  <a:srgbClr val="375F92"/>
                </a:solidFill>
              </a:rPr>
              <a:t>-$select</a:t>
            </a:r>
            <a:endParaRPr sz="36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18</a:t>
            </a:fld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547217" y="1164080"/>
            <a:ext cx="8221980" cy="5299710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44"/>
              </a:spcBef>
              <a:buClr>
                <a:srgbClr val="375F92"/>
              </a:buClr>
              <a:buFont typeface="Wingdings"/>
              <a:buChar char=""/>
              <a:tabLst>
                <a:tab pos="355600" algn="l"/>
              </a:tabLst>
            </a:pPr>
            <a:r>
              <a:rPr sz="2800" spc="-10" dirty="0">
                <a:solidFill>
                  <a:srgbClr val="404040"/>
                </a:solidFill>
                <a:latin typeface="Microsoft JhengHei"/>
                <a:cs typeface="Microsoft JhengHei"/>
              </a:rPr>
              <a:t>以</a:t>
            </a:r>
            <a:r>
              <a:rPr sz="28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MOTC </a:t>
            </a:r>
            <a:r>
              <a:rPr sz="2800" spc="-10" dirty="0">
                <a:solidFill>
                  <a:srgbClr val="404040"/>
                </a:solidFill>
                <a:latin typeface="Microsoft JhengHei"/>
                <a:cs typeface="Microsoft JhengHei"/>
              </a:rPr>
              <a:t>鐵路的</a:t>
            </a:r>
            <a:r>
              <a:rPr sz="28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Station</a:t>
            </a:r>
            <a:r>
              <a:rPr sz="2800" spc="-20" dirty="0">
                <a:solidFill>
                  <a:srgbClr val="404040"/>
                </a:solidFill>
                <a:latin typeface="Microsoft JhengHei"/>
                <a:cs typeface="Microsoft JhengHe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API </a:t>
            </a:r>
            <a:r>
              <a:rPr sz="2800" spc="-10" dirty="0">
                <a:solidFill>
                  <a:srgbClr val="404040"/>
                </a:solidFill>
                <a:latin typeface="Microsoft JhengHei"/>
                <a:cs typeface="Microsoft JhengHei"/>
              </a:rPr>
              <a:t>為例</a:t>
            </a:r>
            <a:endParaRPr sz="2800" dirty="0">
              <a:latin typeface="Microsoft JhengHei"/>
              <a:cs typeface="Microsoft JhengHei"/>
            </a:endParaRPr>
          </a:p>
          <a:p>
            <a:pPr marL="354965">
              <a:lnSpc>
                <a:spcPct val="100000"/>
              </a:lnSpc>
              <a:spcBef>
                <a:spcPts val="640"/>
              </a:spcBef>
            </a:pPr>
            <a:r>
              <a:rPr sz="2400" spc="-5" dirty="0">
                <a:solidFill>
                  <a:srgbClr val="404040"/>
                </a:solidFill>
                <a:latin typeface="Microsoft JhengHei"/>
                <a:cs typeface="Microsoft JhengHei"/>
                <a:hlinkClick r:id="rId3"/>
              </a:rPr>
              <a:t>http://ptx.transportdata.tw/MOTC/v2/Rail/TRA/Station</a:t>
            </a:r>
            <a:endParaRPr sz="2400" dirty="0">
              <a:latin typeface="Microsoft JhengHei"/>
              <a:cs typeface="Microsoft JhengHei"/>
            </a:endParaRPr>
          </a:p>
          <a:p>
            <a:pPr marL="354965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?$select=StationID,StationAddress</a:t>
            </a:r>
            <a:endParaRPr sz="2400" dirty="0">
              <a:latin typeface="Microsoft JhengHei"/>
              <a:cs typeface="Microsoft JhengHei"/>
            </a:endParaRPr>
          </a:p>
          <a:p>
            <a:pPr marL="756285" lvl="1" indent="-287655">
              <a:lnSpc>
                <a:spcPct val="100000"/>
              </a:lnSpc>
              <a:spcBef>
                <a:spcPts val="1090"/>
              </a:spcBef>
              <a:buClr>
                <a:srgbClr val="375F92"/>
              </a:buClr>
              <a:buFont typeface="Wingdings"/>
              <a:buChar char=""/>
              <a:tabLst>
                <a:tab pos="756920" algn="l"/>
              </a:tabLst>
            </a:pPr>
            <a:r>
              <a:rPr sz="2200" spc="-10" dirty="0">
                <a:solidFill>
                  <a:srgbClr val="404040"/>
                </a:solidFill>
                <a:latin typeface="Microsoft JhengHei"/>
                <a:cs typeface="Microsoft JhengHei"/>
              </a:rPr>
              <a:t>StationID與</a:t>
            </a:r>
            <a:r>
              <a:rPr sz="22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StationAddress</a:t>
            </a:r>
            <a:r>
              <a:rPr sz="2200" dirty="0">
                <a:solidFill>
                  <a:srgbClr val="404040"/>
                </a:solidFill>
                <a:latin typeface="Microsoft JhengHei"/>
                <a:cs typeface="Microsoft JhengHei"/>
              </a:rPr>
              <a:t>必</a:t>
            </a:r>
            <a:r>
              <a:rPr sz="22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須是原回傳</a:t>
            </a:r>
            <a:r>
              <a:rPr sz="2200" dirty="0">
                <a:solidFill>
                  <a:srgbClr val="404040"/>
                </a:solidFill>
                <a:latin typeface="Microsoft JhengHei"/>
                <a:cs typeface="Microsoft JhengHei"/>
              </a:rPr>
              <a:t>資</a:t>
            </a:r>
            <a:r>
              <a:rPr sz="22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料擁有的欄位</a:t>
            </a:r>
            <a:endParaRPr sz="2200" dirty="0">
              <a:latin typeface="Microsoft JhengHei"/>
              <a:cs typeface="Microsoft JhengHei"/>
            </a:endParaRPr>
          </a:p>
          <a:p>
            <a:pPr marL="756285" marR="194310" lvl="1" indent="-287020">
              <a:lnSpc>
                <a:spcPct val="119100"/>
              </a:lnSpc>
              <a:spcBef>
                <a:spcPts val="560"/>
              </a:spcBef>
              <a:buClr>
                <a:srgbClr val="375F92"/>
              </a:buClr>
              <a:buFont typeface="Wingdings"/>
              <a:buChar char=""/>
              <a:tabLst>
                <a:tab pos="756920" algn="l"/>
              </a:tabLst>
            </a:pPr>
            <a:r>
              <a:rPr sz="2300" dirty="0">
                <a:solidFill>
                  <a:srgbClr val="404040"/>
                </a:solidFill>
                <a:latin typeface="Microsoft JhengHei"/>
                <a:cs typeface="Microsoft JhengHei"/>
              </a:rPr>
              <a:t>回傳結果只會有</a:t>
            </a:r>
            <a:r>
              <a:rPr sz="20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StationID</a:t>
            </a:r>
            <a:r>
              <a:rPr sz="2000" dirty="0">
                <a:solidFill>
                  <a:srgbClr val="404040"/>
                </a:solidFill>
                <a:latin typeface="Microsoft JhengHei"/>
                <a:cs typeface="Microsoft JhengHei"/>
              </a:rPr>
              <a:t>與</a:t>
            </a:r>
            <a:r>
              <a:rPr sz="20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StationAddress</a:t>
            </a:r>
            <a:r>
              <a:rPr sz="2000" dirty="0">
                <a:solidFill>
                  <a:srgbClr val="404040"/>
                </a:solidFill>
                <a:latin typeface="Microsoft JhengHei"/>
                <a:cs typeface="Microsoft JhengHei"/>
              </a:rPr>
              <a:t>欄</a:t>
            </a:r>
            <a:r>
              <a:rPr sz="2000" spc="-15" dirty="0">
                <a:solidFill>
                  <a:srgbClr val="404040"/>
                </a:solidFill>
                <a:latin typeface="Microsoft JhengHei"/>
                <a:cs typeface="Microsoft JhengHei"/>
              </a:rPr>
              <a:t>位</a:t>
            </a:r>
            <a:r>
              <a:rPr sz="2000" dirty="0">
                <a:solidFill>
                  <a:srgbClr val="404040"/>
                </a:solidFill>
                <a:latin typeface="Microsoft JhengHei"/>
                <a:cs typeface="Microsoft JhengHei"/>
              </a:rPr>
              <a:t>，</a:t>
            </a:r>
            <a:r>
              <a:rPr sz="20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icrosoft JhengHei"/>
                <a:cs typeface="Microsoft JhengHei"/>
              </a:rPr>
              <a:t>但</a:t>
            </a:r>
            <a:r>
              <a:rPr sz="2000" u="heavy" spc="-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icrosoft JhengHei"/>
                <a:cs typeface="Microsoft JhengHei"/>
              </a:rPr>
              <a:t>若</a:t>
            </a:r>
            <a:r>
              <a:rPr sz="20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icrosoft JhengHei"/>
                <a:cs typeface="Microsoft JhengHei"/>
              </a:rPr>
              <a:t>有指定</a:t>
            </a:r>
            <a:r>
              <a:rPr sz="2000" u="heavy" spc="-198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icrosoft JhengHei"/>
                <a:cs typeface="Microsoft JhengHei"/>
              </a:rPr>
              <a:t>不 </a:t>
            </a:r>
            <a:r>
              <a:rPr sz="20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icrosoft JhengHei"/>
                <a:cs typeface="Microsoft JhengHei"/>
              </a:rPr>
              <a:t>同輸出格式，會有不</a:t>
            </a:r>
            <a:r>
              <a:rPr sz="2000" u="heavy" spc="-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icrosoft JhengHei"/>
                <a:cs typeface="Microsoft JhengHei"/>
              </a:rPr>
              <a:t>同</a:t>
            </a:r>
            <a:r>
              <a:rPr sz="20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icrosoft JhengHei"/>
                <a:cs typeface="Microsoft JhengHei"/>
              </a:rPr>
              <a:t>結</a:t>
            </a:r>
            <a:r>
              <a:rPr sz="2000" u="heavy" spc="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icrosoft JhengHei"/>
                <a:cs typeface="Microsoft JhengHei"/>
              </a:rPr>
              <a:t>果</a:t>
            </a:r>
            <a:r>
              <a:rPr sz="2000" dirty="0">
                <a:solidFill>
                  <a:srgbClr val="404040"/>
                </a:solidFill>
                <a:latin typeface="Microsoft JhengHei"/>
                <a:cs typeface="Microsoft JhengHei"/>
              </a:rPr>
              <a:t>:</a:t>
            </a:r>
            <a:endParaRPr sz="2000" dirty="0">
              <a:latin typeface="Microsoft JhengHei"/>
              <a:cs typeface="Microsoft JhengHei"/>
            </a:endParaRPr>
          </a:p>
          <a:p>
            <a:pPr marL="1178560" lvl="2" indent="-252095">
              <a:lnSpc>
                <a:spcPct val="100000"/>
              </a:lnSpc>
              <a:spcBef>
                <a:spcPts val="965"/>
              </a:spcBef>
              <a:buClr>
                <a:srgbClr val="375F92"/>
              </a:buClr>
              <a:buSzPct val="95000"/>
              <a:buFont typeface="Wingdings"/>
              <a:buChar char=""/>
              <a:tabLst>
                <a:tab pos="1179195" algn="l"/>
              </a:tabLst>
            </a:pPr>
            <a:r>
              <a:rPr sz="2000" dirty="0">
                <a:solidFill>
                  <a:srgbClr val="404040"/>
                </a:solidFill>
                <a:latin typeface="Microsoft JhengHei"/>
                <a:cs typeface="Microsoft JhengHei"/>
              </a:rPr>
              <a:t>回傳資料指定為j</a:t>
            </a:r>
            <a:r>
              <a:rPr sz="2000" spc="-10" dirty="0">
                <a:solidFill>
                  <a:srgbClr val="404040"/>
                </a:solidFill>
                <a:latin typeface="Microsoft JhengHei"/>
                <a:cs typeface="Microsoft JhengHei"/>
              </a:rPr>
              <a:t>so</a:t>
            </a:r>
            <a:r>
              <a:rPr sz="2000" spc="5" dirty="0">
                <a:solidFill>
                  <a:srgbClr val="404040"/>
                </a:solidFill>
                <a:latin typeface="Microsoft JhengHei"/>
                <a:cs typeface="Microsoft JhengHei"/>
              </a:rPr>
              <a:t>n</a:t>
            </a:r>
            <a:r>
              <a:rPr sz="2000" spc="-10" dirty="0">
                <a:solidFill>
                  <a:srgbClr val="404040"/>
                </a:solidFill>
                <a:latin typeface="Microsoft JhengHei"/>
                <a:cs typeface="Microsoft JhengHei"/>
              </a:rPr>
              <a:t>時</a:t>
            </a:r>
            <a:r>
              <a:rPr sz="2000" dirty="0">
                <a:solidFill>
                  <a:srgbClr val="404040"/>
                </a:solidFill>
                <a:latin typeface="Microsoft JhengHei"/>
                <a:cs typeface="Microsoft JhengHei"/>
              </a:rPr>
              <a:t>，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Microsoft JhengHei"/>
                <a:cs typeface="Microsoft JhengHei"/>
              </a:rPr>
              <a:t>只</a:t>
            </a:r>
            <a:r>
              <a:rPr sz="2000" u="heavy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Microsoft JhengHei"/>
                <a:cs typeface="Microsoft JhengHei"/>
              </a:rPr>
              <a:t>會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Microsoft JhengHei"/>
                <a:cs typeface="Microsoft JhengHei"/>
              </a:rPr>
              <a:t>回傳</a:t>
            </a:r>
            <a:r>
              <a:rPr sz="2000" u="heavy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Microsoft JhengHei"/>
                <a:cs typeface="Microsoft JhengHei"/>
              </a:rPr>
              <a:t>被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Microsoft JhengHei"/>
                <a:cs typeface="Microsoft JhengHei"/>
              </a:rPr>
              <a:t>se</a:t>
            </a:r>
            <a:r>
              <a:rPr sz="2000" u="heavy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Microsoft JhengHei"/>
                <a:cs typeface="Microsoft JhengHei"/>
              </a:rPr>
              <a:t>l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Microsoft JhengHei"/>
                <a:cs typeface="Microsoft JhengHei"/>
              </a:rPr>
              <a:t>ec</a:t>
            </a:r>
            <a:r>
              <a:rPr sz="2000" u="heavy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Microsoft JhengHei"/>
                <a:cs typeface="Microsoft JhengHei"/>
              </a:rPr>
              <a:t>t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Microsoft JhengHei"/>
                <a:cs typeface="Microsoft JhengHei"/>
              </a:rPr>
              <a:t>的欄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Microsoft JhengHei"/>
                <a:cs typeface="Microsoft JhengHei"/>
              </a:rPr>
              <a:t>位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Microsoft JhengHei"/>
                <a:cs typeface="Microsoft JhengHei"/>
              </a:rPr>
              <a:t>，除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Microsoft JhengHei"/>
                <a:cs typeface="Microsoft JhengHei"/>
              </a:rPr>
              <a:t>此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Microsoft JhengHei"/>
                <a:cs typeface="Microsoft JhengHei"/>
              </a:rPr>
              <a:t>之外，</a:t>
            </a:r>
            <a:endParaRPr sz="2000" dirty="0">
              <a:latin typeface="Microsoft JhengHei"/>
              <a:cs typeface="Microsoft JhengHei"/>
            </a:endParaRPr>
          </a:p>
          <a:p>
            <a:pPr marL="1155700">
              <a:lnSpc>
                <a:spcPct val="100000"/>
              </a:lnSpc>
              <a:spcBef>
                <a:spcPts val="480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Microsoft JhengHei"/>
                <a:cs typeface="Microsoft JhengHei"/>
              </a:rPr>
              <a:t>若其他欄位為非</a:t>
            </a:r>
            <a:r>
              <a:rPr sz="2000" u="heavy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Microsoft JhengHei"/>
                <a:cs typeface="Microsoft JhengHei"/>
              </a:rPr>
              <a:t>nullable，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Microsoft JhengHei"/>
                <a:cs typeface="Microsoft JhengHei"/>
              </a:rPr>
              <a:t>也會</a:t>
            </a:r>
            <a:r>
              <a:rPr sz="2000" u="heavy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Microsoft JhengHei"/>
                <a:cs typeface="Microsoft JhengHei"/>
              </a:rPr>
              <a:t>回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Microsoft JhengHei"/>
                <a:cs typeface="Microsoft JhengHei"/>
              </a:rPr>
              <a:t>傳系</a:t>
            </a:r>
            <a:r>
              <a:rPr sz="2000" u="heavy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Microsoft JhengHei"/>
                <a:cs typeface="Microsoft JhengHei"/>
              </a:rPr>
              <a:t>統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Microsoft JhengHei"/>
                <a:cs typeface="Microsoft JhengHei"/>
              </a:rPr>
              <a:t>預設值</a:t>
            </a:r>
            <a:endParaRPr sz="2000" dirty="0">
              <a:latin typeface="Microsoft JhengHei"/>
              <a:cs typeface="Microsoft JhengHei"/>
            </a:endParaRPr>
          </a:p>
          <a:p>
            <a:pPr marL="1155700" marR="24765" lvl="2" indent="-228600" algn="just">
              <a:lnSpc>
                <a:spcPct val="120100"/>
              </a:lnSpc>
              <a:spcBef>
                <a:spcPts val="475"/>
              </a:spcBef>
              <a:buClr>
                <a:srgbClr val="375F92"/>
              </a:buClr>
              <a:buSzPct val="95000"/>
              <a:buFont typeface="Wingdings"/>
              <a:buChar char=""/>
              <a:tabLst>
                <a:tab pos="1179195" algn="l"/>
              </a:tabLst>
            </a:pPr>
            <a:r>
              <a:rPr sz="2000" dirty="0">
                <a:solidFill>
                  <a:srgbClr val="404040"/>
                </a:solidFill>
                <a:latin typeface="Microsoft JhengHei"/>
                <a:cs typeface="Microsoft JhengHei"/>
              </a:rPr>
              <a:t>回傳資料指定為</a:t>
            </a:r>
            <a:r>
              <a:rPr sz="20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xml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Microsoft JhengHei"/>
                <a:cs typeface="Microsoft JhengHei"/>
              </a:rPr>
              <a:t>，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Microsoft JhengHei"/>
                <a:cs typeface="Microsoft JhengHei"/>
              </a:rPr>
              <a:t>沒有</a:t>
            </a:r>
            <a:r>
              <a:rPr sz="2000" u="heavy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Microsoft JhengHei"/>
                <a:cs typeface="Microsoft JhengHei"/>
              </a:rPr>
              <a:t>被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Microsoft JhengHei"/>
                <a:cs typeface="Microsoft JhengHei"/>
              </a:rPr>
              <a:t>指定</a:t>
            </a:r>
            <a:r>
              <a:rPr sz="2000" u="heavy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Microsoft JhengHei"/>
                <a:cs typeface="Microsoft JhengHei"/>
              </a:rPr>
              <a:t>的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Microsoft JhengHei"/>
                <a:cs typeface="Microsoft JhengHei"/>
              </a:rPr>
              <a:t>屬性</a:t>
            </a:r>
            <a:r>
              <a:rPr sz="2000" u="heavy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Microsoft JhengHei"/>
                <a:cs typeface="Microsoft JhengHei"/>
              </a:rPr>
              <a:t>若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Microsoft JhengHei"/>
                <a:cs typeface="Microsoft JhengHei"/>
              </a:rPr>
              <a:t>為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Microsoft JhengHei"/>
                <a:cs typeface="Microsoft JhengHei"/>
              </a:rPr>
              <a:t>class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Microsoft JhengHei"/>
                <a:cs typeface="Microsoft JhengHei"/>
              </a:rPr>
              <a:t>或是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Microsoft JhengHei"/>
                <a:cs typeface="Microsoft JhengHei"/>
              </a:rPr>
              <a:t>string，</a:t>
            </a:r>
            <a:r>
              <a:rPr sz="2000" u="heavy" spc="-197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Microsoft JhengHei"/>
                <a:cs typeface="Microsoft JhengHei"/>
              </a:rPr>
              <a:t>不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Microsoft JhengHei"/>
                <a:cs typeface="Microsoft JhengHei"/>
              </a:rPr>
              <a:t>會回傳該欄位，但若</a:t>
            </a:r>
            <a:r>
              <a:rPr sz="2000" u="heavy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Microsoft JhengHei"/>
                <a:cs typeface="Microsoft JhengHei"/>
              </a:rPr>
              <a:t>是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Microsoft JhengHei"/>
                <a:cs typeface="Microsoft JhengHei"/>
              </a:rPr>
              <a:t>其他</a:t>
            </a:r>
            <a:r>
              <a:rPr sz="2000" u="heavy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Microsoft JhengHei"/>
                <a:cs typeface="Microsoft JhengHei"/>
              </a:rPr>
              <a:t>屬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Microsoft JhengHei"/>
                <a:cs typeface="Microsoft JhengHei"/>
              </a:rPr>
              <a:t>性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Microsoft JhengHei"/>
                <a:cs typeface="Microsoft JhengHei"/>
              </a:rPr>
              <a:t>(int,bool,enum..)，</a:t>
            </a:r>
            <a:r>
              <a:rPr sz="2000" u="heavy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Microsoft JhengHei"/>
                <a:cs typeface="Microsoft JhengHei"/>
              </a:rPr>
              <a:t>還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Microsoft JhengHei"/>
                <a:cs typeface="Microsoft JhengHei"/>
              </a:rPr>
              <a:t>是會回傳 該欄位，其值為系統</a:t>
            </a:r>
            <a:r>
              <a:rPr sz="2000" u="heavy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Microsoft JhengHei"/>
                <a:cs typeface="Microsoft JhengHei"/>
              </a:rPr>
              <a:t>預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Microsoft JhengHei"/>
                <a:cs typeface="Microsoft JhengHei"/>
              </a:rPr>
              <a:t>設值</a:t>
            </a:r>
            <a:endParaRPr sz="2000" dirty="0">
              <a:latin typeface="Microsoft JhengHei"/>
              <a:cs typeface="Microsoft JhengHei"/>
            </a:endParaRPr>
          </a:p>
          <a:p>
            <a:pPr marL="355600" indent="-342900">
              <a:lnSpc>
                <a:spcPct val="100000"/>
              </a:lnSpc>
              <a:spcBef>
                <a:spcPts val="1215"/>
              </a:spcBef>
              <a:buClr>
                <a:srgbClr val="375F92"/>
              </a:buClr>
              <a:buFont typeface="Wingdings"/>
              <a:buChar char=""/>
              <a:tabLst>
                <a:tab pos="355600" algn="l"/>
              </a:tabLst>
            </a:pPr>
            <a:r>
              <a:rPr sz="28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指定回傳結果的格</a:t>
            </a:r>
            <a:r>
              <a:rPr sz="2800" dirty="0">
                <a:solidFill>
                  <a:srgbClr val="404040"/>
                </a:solidFill>
                <a:latin typeface="Microsoft JhengHei"/>
                <a:cs typeface="Microsoft JhengHei"/>
              </a:rPr>
              <a:t>式</a:t>
            </a:r>
            <a:r>
              <a:rPr sz="28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($fo</a:t>
            </a:r>
            <a:r>
              <a:rPr sz="2800" dirty="0">
                <a:solidFill>
                  <a:srgbClr val="404040"/>
                </a:solidFill>
                <a:latin typeface="Microsoft JhengHei"/>
                <a:cs typeface="Microsoft JhengHei"/>
              </a:rPr>
              <a:t>r</a:t>
            </a:r>
            <a:r>
              <a:rPr sz="2800" spc="-10" dirty="0">
                <a:solidFill>
                  <a:srgbClr val="404040"/>
                </a:solidFill>
                <a:latin typeface="Microsoft JhengHei"/>
                <a:cs typeface="Microsoft JhengHei"/>
              </a:rPr>
              <a:t>m</a:t>
            </a:r>
            <a:r>
              <a:rPr sz="28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at</a:t>
            </a:r>
            <a:r>
              <a:rPr sz="2800" spc="5" dirty="0">
                <a:solidFill>
                  <a:srgbClr val="404040"/>
                </a:solidFill>
                <a:latin typeface="Microsoft JhengHei"/>
                <a:cs typeface="Microsoft JhengHei"/>
              </a:rPr>
              <a:t>)</a:t>
            </a:r>
            <a:r>
              <a:rPr sz="28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，會在後面做介紹</a:t>
            </a:r>
            <a:endParaRPr sz="2800" dirty="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1647" y="280415"/>
            <a:ext cx="5521452" cy="10668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6303" y="406730"/>
            <a:ext cx="477964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375F92"/>
                </a:solidFill>
              </a:rPr>
              <a:t>OData</a:t>
            </a:r>
            <a:r>
              <a:rPr sz="3600" dirty="0">
                <a:solidFill>
                  <a:srgbClr val="375F92"/>
                </a:solidFill>
              </a:rPr>
              <a:t>查詢選</a:t>
            </a:r>
            <a:r>
              <a:rPr sz="3600" spc="-10" dirty="0">
                <a:solidFill>
                  <a:srgbClr val="375F92"/>
                </a:solidFill>
              </a:rPr>
              <a:t>項</a:t>
            </a:r>
            <a:r>
              <a:rPr sz="3600" dirty="0">
                <a:solidFill>
                  <a:srgbClr val="375F92"/>
                </a:solidFill>
              </a:rPr>
              <a:t>-$filter</a:t>
            </a:r>
            <a:endParaRPr sz="360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19</a:t>
            </a:fld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547217" y="1266190"/>
            <a:ext cx="8150859" cy="178181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375F92"/>
              </a:buClr>
              <a:buFont typeface="Wingdings"/>
              <a:buChar char=""/>
              <a:tabLst>
                <a:tab pos="355600" algn="l"/>
              </a:tabLst>
            </a:pPr>
            <a:r>
              <a:rPr sz="24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利用</a:t>
            </a:r>
            <a:r>
              <a:rPr sz="2400" dirty="0">
                <a:solidFill>
                  <a:srgbClr val="404040"/>
                </a:solidFill>
                <a:latin typeface="Microsoft JhengHei"/>
                <a:cs typeface="Microsoft JhengHei"/>
              </a:rPr>
              <a:t>$fil</a:t>
            </a:r>
            <a:r>
              <a:rPr sz="2400" spc="5" dirty="0">
                <a:solidFill>
                  <a:srgbClr val="404040"/>
                </a:solidFill>
                <a:latin typeface="Microsoft JhengHei"/>
                <a:cs typeface="Microsoft JhengHei"/>
              </a:rPr>
              <a:t>t</a:t>
            </a:r>
            <a:r>
              <a:rPr sz="24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er語法可以篩選資料，其中提供</a:t>
            </a:r>
            <a:r>
              <a:rPr sz="2400" dirty="0">
                <a:solidFill>
                  <a:srgbClr val="404040"/>
                </a:solidFill>
                <a:latin typeface="Microsoft JhengHei"/>
                <a:cs typeface="Microsoft JhengHei"/>
              </a:rPr>
              <a:t>了</a:t>
            </a:r>
            <a:r>
              <a:rPr sz="2400" spc="-5" dirty="0">
                <a:solidFill>
                  <a:srgbClr val="FF0000"/>
                </a:solidFill>
                <a:latin typeface="Microsoft JhengHei"/>
                <a:cs typeface="Microsoft JhengHei"/>
              </a:rPr>
              <a:t>邏輯運算子</a:t>
            </a:r>
            <a:endParaRPr sz="2400" dirty="0">
              <a:latin typeface="Microsoft JhengHei"/>
              <a:cs typeface="Microsoft JhengHei"/>
            </a:endParaRPr>
          </a:p>
          <a:p>
            <a:pPr marL="354965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solidFill>
                  <a:srgbClr val="404040"/>
                </a:solidFill>
                <a:latin typeface="Microsoft JhengHei"/>
                <a:cs typeface="Microsoft JhengHei"/>
              </a:rPr>
              <a:t>(Logical</a:t>
            </a:r>
            <a:r>
              <a:rPr sz="2400" spc="10" dirty="0">
                <a:solidFill>
                  <a:srgbClr val="404040"/>
                </a:solidFill>
                <a:latin typeface="Microsoft JhengHei"/>
                <a:cs typeface="Microsoft JhengHe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Operators)，</a:t>
            </a:r>
            <a:r>
              <a:rPr sz="2400" dirty="0">
                <a:solidFill>
                  <a:srgbClr val="FF0000"/>
                </a:solidFill>
                <a:latin typeface="Microsoft JhengHei"/>
                <a:cs typeface="Microsoft JhengHei"/>
              </a:rPr>
              <a:t>算術運算子</a:t>
            </a:r>
            <a:r>
              <a:rPr sz="24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(Arithmetic</a:t>
            </a:r>
            <a:r>
              <a:rPr sz="2400" spc="15" dirty="0">
                <a:solidFill>
                  <a:srgbClr val="404040"/>
                </a:solidFill>
                <a:latin typeface="Microsoft JhengHei"/>
                <a:cs typeface="Microsoft JhengHe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Operators)</a:t>
            </a:r>
            <a:endParaRPr sz="2400" dirty="0">
              <a:latin typeface="Microsoft JhengHei"/>
              <a:cs typeface="Microsoft JhengHei"/>
            </a:endParaRPr>
          </a:p>
          <a:p>
            <a:pPr marL="354965" marR="1345565">
              <a:lnSpc>
                <a:spcPts val="3460"/>
              </a:lnSpc>
              <a:spcBef>
                <a:spcPts val="95"/>
              </a:spcBef>
            </a:pPr>
            <a:r>
              <a:rPr sz="2400" dirty="0">
                <a:solidFill>
                  <a:srgbClr val="404040"/>
                </a:solidFill>
                <a:latin typeface="Microsoft JhengHei"/>
                <a:cs typeface="Microsoft JhengHei"/>
              </a:rPr>
              <a:t>，</a:t>
            </a:r>
            <a:r>
              <a:rPr sz="2400" dirty="0">
                <a:solidFill>
                  <a:srgbClr val="FF0000"/>
                </a:solidFill>
                <a:latin typeface="Microsoft JhengHei"/>
                <a:cs typeface="Microsoft JhengHei"/>
              </a:rPr>
              <a:t>規範函數</a:t>
            </a:r>
            <a:r>
              <a:rPr sz="2400" dirty="0">
                <a:solidFill>
                  <a:srgbClr val="404040"/>
                </a:solidFill>
                <a:latin typeface="Microsoft JhengHei"/>
                <a:cs typeface="Microsoft JhengHei"/>
              </a:rPr>
              <a:t>(Canonical</a:t>
            </a:r>
            <a:r>
              <a:rPr sz="2400" spc="-10" dirty="0">
                <a:solidFill>
                  <a:srgbClr val="404040"/>
                </a:solidFill>
                <a:latin typeface="Microsoft JhengHei"/>
                <a:cs typeface="Microsoft JhengHe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Functions)</a:t>
            </a:r>
            <a:r>
              <a:rPr sz="2400" dirty="0">
                <a:solidFill>
                  <a:srgbClr val="404040"/>
                </a:solidFill>
                <a:latin typeface="Microsoft JhengHei"/>
                <a:cs typeface="Microsoft JhengHei"/>
              </a:rPr>
              <a:t>以及 </a:t>
            </a:r>
            <a:r>
              <a:rPr sz="2400" spc="-10" dirty="0">
                <a:solidFill>
                  <a:srgbClr val="FF0000"/>
                </a:solidFill>
                <a:latin typeface="Microsoft JhengHei"/>
                <a:cs typeface="Microsoft JhengHei"/>
              </a:rPr>
              <a:t>Lambda </a:t>
            </a:r>
            <a:r>
              <a:rPr sz="2400" spc="-585" dirty="0">
                <a:solidFill>
                  <a:srgbClr val="FF0000"/>
                </a:solidFill>
                <a:latin typeface="Microsoft JhengHei"/>
                <a:cs typeface="Microsoft JhengHe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Microsoft JhengHei"/>
                <a:cs typeface="Microsoft JhengHei"/>
              </a:rPr>
              <a:t>Operators</a:t>
            </a:r>
            <a:r>
              <a:rPr sz="24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供使用者運用</a:t>
            </a:r>
            <a:endParaRPr sz="2400" dirty="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1647" y="280415"/>
            <a:ext cx="2598420" cy="10668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6303" y="406730"/>
            <a:ext cx="18554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375F92"/>
                </a:solidFill>
              </a:rPr>
              <a:t>簡報大綱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1050442" y="1345158"/>
            <a:ext cx="3826358" cy="296234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3200" b="1" dirty="0" err="1">
                <a:solidFill>
                  <a:srgbClr val="006FC0"/>
                </a:solidFill>
                <a:latin typeface="Microsoft JhengHei"/>
                <a:cs typeface="Microsoft JhengHei"/>
              </a:rPr>
              <a:t>一、Odat</a:t>
            </a:r>
            <a:r>
              <a:rPr sz="3200" b="1" spc="10" dirty="0" err="1">
                <a:solidFill>
                  <a:srgbClr val="006FC0"/>
                </a:solidFill>
                <a:latin typeface="Microsoft JhengHei"/>
                <a:cs typeface="Microsoft JhengHei"/>
              </a:rPr>
              <a:t>a</a:t>
            </a:r>
            <a:r>
              <a:rPr sz="3200" b="1" dirty="0" err="1" smtClean="0">
                <a:solidFill>
                  <a:srgbClr val="006FC0"/>
                </a:solidFill>
                <a:latin typeface="Microsoft JhengHei"/>
                <a:cs typeface="Microsoft JhengHei"/>
              </a:rPr>
              <a:t>簡介</a:t>
            </a:r>
            <a:endParaRPr lang="en-US" sz="3200" b="1" dirty="0" smtClean="0">
              <a:solidFill>
                <a:srgbClr val="006FC0"/>
              </a:solidFill>
              <a:latin typeface="Microsoft JhengHei"/>
              <a:cs typeface="Microsoft JhengHei"/>
            </a:endParaRPr>
          </a:p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3200" b="1" dirty="0" err="1" smtClean="0">
                <a:solidFill>
                  <a:srgbClr val="006FC0"/>
                </a:solidFill>
                <a:latin typeface="Microsoft JhengHei"/>
                <a:cs typeface="Microsoft JhengHei"/>
              </a:rPr>
              <a:t>二</a:t>
            </a:r>
            <a:r>
              <a:rPr sz="3200" b="1" dirty="0" err="1">
                <a:solidFill>
                  <a:srgbClr val="006FC0"/>
                </a:solidFill>
                <a:latin typeface="Microsoft JhengHei"/>
                <a:cs typeface="Microsoft JhengHei"/>
              </a:rPr>
              <a:t>、</a:t>
            </a:r>
            <a:r>
              <a:rPr sz="3200" b="1" dirty="0" err="1" smtClean="0">
                <a:solidFill>
                  <a:srgbClr val="006FC0"/>
                </a:solidFill>
                <a:latin typeface="Microsoft JhengHei"/>
                <a:cs typeface="Microsoft JhengHei"/>
              </a:rPr>
              <a:t>URL</a:t>
            </a:r>
            <a:endParaRPr lang="en-US" sz="3200" dirty="0">
              <a:latin typeface="Microsoft JhengHei"/>
              <a:cs typeface="Microsoft JhengHei"/>
            </a:endParaRPr>
          </a:p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3200" b="1" dirty="0" err="1" smtClean="0">
                <a:solidFill>
                  <a:srgbClr val="006FC0"/>
                </a:solidFill>
                <a:latin typeface="Microsoft JhengHei"/>
                <a:cs typeface="Microsoft JhengHei"/>
              </a:rPr>
              <a:t>三</a:t>
            </a:r>
            <a:r>
              <a:rPr sz="3200" b="1" dirty="0" err="1">
                <a:solidFill>
                  <a:srgbClr val="006FC0"/>
                </a:solidFill>
                <a:latin typeface="Microsoft JhengHei"/>
                <a:cs typeface="Microsoft JhengHei"/>
              </a:rPr>
              <a:t>、Odat</a:t>
            </a:r>
            <a:r>
              <a:rPr sz="3200" b="1" spc="10" dirty="0" err="1">
                <a:solidFill>
                  <a:srgbClr val="006FC0"/>
                </a:solidFill>
                <a:latin typeface="Microsoft JhengHei"/>
                <a:cs typeface="Microsoft JhengHei"/>
              </a:rPr>
              <a:t>a</a:t>
            </a:r>
            <a:r>
              <a:rPr sz="3200" b="1" dirty="0" err="1" smtClean="0">
                <a:solidFill>
                  <a:srgbClr val="006FC0"/>
                </a:solidFill>
                <a:latin typeface="Microsoft JhengHei"/>
                <a:cs typeface="Microsoft JhengHei"/>
              </a:rPr>
              <a:t>查詢</a:t>
            </a:r>
            <a:endParaRPr lang="en-US" sz="3200" b="1" dirty="0" smtClean="0">
              <a:solidFill>
                <a:srgbClr val="006FC0"/>
              </a:solidFill>
              <a:latin typeface="Microsoft JhengHei"/>
              <a:cs typeface="Microsoft JhengHei"/>
            </a:endParaRPr>
          </a:p>
          <a:p>
            <a:pPr marL="12700">
              <a:lnSpc>
                <a:spcPct val="100000"/>
              </a:lnSpc>
              <a:spcBef>
                <a:spcPts val="1935"/>
              </a:spcBef>
            </a:pPr>
            <a:r>
              <a:rPr lang="zh-TW" altLang="en-US" sz="3200" b="1" dirty="0" smtClean="0">
                <a:solidFill>
                  <a:srgbClr val="006F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四、</a:t>
            </a:r>
            <a:r>
              <a:rPr lang="en-US" altLang="zh-TW" sz="3200" b="1" dirty="0" err="1" smtClean="0">
                <a:solidFill>
                  <a:srgbClr val="006F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Odata</a:t>
            </a:r>
            <a:r>
              <a:rPr lang="zh-TW" altLang="en-US" sz="3200" b="1" dirty="0" smtClean="0">
                <a:solidFill>
                  <a:srgbClr val="006F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實際應用</a:t>
            </a:r>
            <a:endParaRPr sz="3200" dirty="0">
              <a:latin typeface="微軟正黑體" panose="020B0604030504040204" pitchFamily="34" charset="-120"/>
              <a:ea typeface="微軟正黑體" panose="020B0604030504040204" pitchFamily="34" charset="-120"/>
              <a:cs typeface="Microsoft JhengHe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739" y="6397244"/>
            <a:ext cx="110489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2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79365" y="6396634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2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1647" y="280415"/>
            <a:ext cx="5521452" cy="10668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6303" y="406730"/>
            <a:ext cx="477964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375F92"/>
                </a:solidFill>
              </a:rPr>
              <a:t>OData</a:t>
            </a:r>
            <a:r>
              <a:rPr sz="3600" dirty="0">
                <a:solidFill>
                  <a:srgbClr val="375F92"/>
                </a:solidFill>
              </a:rPr>
              <a:t>查詢選</a:t>
            </a:r>
            <a:r>
              <a:rPr sz="3600" spc="-10" dirty="0">
                <a:solidFill>
                  <a:srgbClr val="375F92"/>
                </a:solidFill>
              </a:rPr>
              <a:t>項</a:t>
            </a:r>
            <a:r>
              <a:rPr sz="3600" dirty="0">
                <a:solidFill>
                  <a:srgbClr val="375F92"/>
                </a:solidFill>
              </a:rPr>
              <a:t>-$filter</a:t>
            </a:r>
            <a:endParaRPr sz="36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20</a:t>
            </a:fld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547217" y="1300480"/>
            <a:ext cx="28543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375F92"/>
              </a:buClr>
              <a:buFont typeface="Wingdings"/>
              <a:buChar char=""/>
              <a:tabLst>
                <a:tab pos="355600" algn="l"/>
              </a:tabLst>
            </a:pPr>
            <a:r>
              <a:rPr sz="2800" spc="-10" dirty="0">
                <a:solidFill>
                  <a:srgbClr val="404040"/>
                </a:solidFill>
                <a:latin typeface="Microsoft JhengHei"/>
                <a:cs typeface="Microsoft JhengHei"/>
              </a:rPr>
              <a:t>邏輯運算子語法</a:t>
            </a:r>
            <a:endParaRPr sz="2800" dirty="0">
              <a:latin typeface="Microsoft JhengHei"/>
              <a:cs typeface="Microsoft JhengHe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05205" y="2054479"/>
          <a:ext cx="8229600" cy="37084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Microsoft JhengHei"/>
                          <a:cs typeface="Microsoft JhengHei"/>
                        </a:rPr>
                        <a:t>邏輯運算子</a:t>
                      </a:r>
                      <a:endParaRPr sz="1600">
                        <a:latin typeface="Microsoft JhengHei"/>
                        <a:cs typeface="Microsoft JhengHei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Microsoft JhengHei"/>
                          <a:cs typeface="Microsoft JhengHei"/>
                        </a:rPr>
                        <a:t>意義</a:t>
                      </a:r>
                      <a:endParaRPr sz="1600">
                        <a:latin typeface="Microsoft JhengHei"/>
                        <a:cs typeface="Microsoft JhengHei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5" dirty="0">
                          <a:latin typeface="Microsoft JhengHei"/>
                          <a:cs typeface="Microsoft JhengHei"/>
                        </a:rPr>
                        <a:t>eq</a:t>
                      </a:r>
                      <a:endParaRPr sz="1800">
                        <a:latin typeface="Microsoft JhengHei"/>
                        <a:cs typeface="Microsoft JhengHei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Microsoft JhengHei"/>
                          <a:cs typeface="Microsoft JhengHei"/>
                        </a:rPr>
                        <a:t>等於</a:t>
                      </a:r>
                      <a:endParaRPr sz="1800">
                        <a:latin typeface="Microsoft JhengHei"/>
                        <a:cs typeface="Microsoft JhengHei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Microsoft JhengHei"/>
                          <a:cs typeface="Microsoft JhengHei"/>
                        </a:rPr>
                        <a:t>ne</a:t>
                      </a:r>
                      <a:endParaRPr sz="1800">
                        <a:latin typeface="Microsoft JhengHei"/>
                        <a:cs typeface="Microsoft JhengHei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Microsoft JhengHei"/>
                          <a:cs typeface="Microsoft JhengHei"/>
                        </a:rPr>
                        <a:t>不等於</a:t>
                      </a:r>
                      <a:endParaRPr sz="1800">
                        <a:latin typeface="Microsoft JhengHei"/>
                        <a:cs typeface="Microsoft JhengHei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Microsoft JhengHei"/>
                          <a:cs typeface="Microsoft JhengHei"/>
                        </a:rPr>
                        <a:t>gt</a:t>
                      </a:r>
                      <a:endParaRPr sz="1800">
                        <a:latin typeface="Microsoft JhengHei"/>
                        <a:cs typeface="Microsoft JhengHei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Microsoft JhengHei"/>
                          <a:cs typeface="Microsoft JhengHei"/>
                        </a:rPr>
                        <a:t>超過</a:t>
                      </a:r>
                      <a:endParaRPr sz="1800">
                        <a:latin typeface="Microsoft JhengHei"/>
                        <a:cs typeface="Microsoft JhengHei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Microsoft JhengHei"/>
                          <a:cs typeface="Microsoft JhengHei"/>
                        </a:rPr>
                        <a:t>ge</a:t>
                      </a:r>
                      <a:endParaRPr sz="1800">
                        <a:latin typeface="Microsoft JhengHei"/>
                        <a:cs typeface="Microsoft JhengHei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Microsoft JhengHei"/>
                          <a:cs typeface="Microsoft JhengHei"/>
                        </a:rPr>
                        <a:t>大於等於</a:t>
                      </a:r>
                      <a:endParaRPr sz="1800">
                        <a:latin typeface="Microsoft JhengHei"/>
                        <a:cs typeface="Microsoft JhengHei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Microsoft JhengHei"/>
                          <a:cs typeface="Microsoft JhengHei"/>
                        </a:rPr>
                        <a:t>lt</a:t>
                      </a:r>
                      <a:endParaRPr sz="1800">
                        <a:latin typeface="Microsoft JhengHei"/>
                        <a:cs typeface="Microsoft JhengHei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Microsoft JhengHei"/>
                          <a:cs typeface="Microsoft JhengHei"/>
                        </a:rPr>
                        <a:t>不及</a:t>
                      </a:r>
                      <a:endParaRPr sz="1800">
                        <a:latin typeface="Microsoft JhengHei"/>
                        <a:cs typeface="Microsoft JhengHei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Microsoft JhengHei"/>
                          <a:cs typeface="Microsoft JhengHei"/>
                        </a:rPr>
                        <a:t>le</a:t>
                      </a:r>
                      <a:endParaRPr sz="1800">
                        <a:latin typeface="Microsoft JhengHei"/>
                        <a:cs typeface="Microsoft JhengHei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Microsoft JhengHei"/>
                          <a:cs typeface="Microsoft JhengHei"/>
                        </a:rPr>
                        <a:t>小於等於</a:t>
                      </a:r>
                      <a:endParaRPr sz="1800">
                        <a:latin typeface="Microsoft JhengHei"/>
                        <a:cs typeface="Microsoft JhengHei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Microsoft JhengHei"/>
                          <a:cs typeface="Microsoft JhengHei"/>
                        </a:rPr>
                        <a:t>and</a:t>
                      </a:r>
                      <a:endParaRPr sz="1800">
                        <a:latin typeface="Microsoft JhengHei"/>
                        <a:cs typeface="Microsoft JhengHei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Microsoft JhengHei"/>
                          <a:cs typeface="Microsoft JhengHei"/>
                        </a:rPr>
                        <a:t>而且</a:t>
                      </a:r>
                      <a:endParaRPr sz="1800">
                        <a:latin typeface="Microsoft JhengHei"/>
                        <a:cs typeface="Microsoft JhengHei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Microsoft JhengHei"/>
                          <a:cs typeface="Microsoft JhengHei"/>
                        </a:rPr>
                        <a:t>or</a:t>
                      </a:r>
                      <a:endParaRPr sz="1800">
                        <a:latin typeface="Microsoft JhengHei"/>
                        <a:cs typeface="Microsoft JhengHei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Microsoft JhengHei"/>
                          <a:cs typeface="Microsoft JhengHei"/>
                        </a:rPr>
                        <a:t>或者</a:t>
                      </a:r>
                      <a:endParaRPr sz="1800">
                        <a:latin typeface="Microsoft JhengHei"/>
                        <a:cs typeface="Microsoft JhengHei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37085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Microsoft JhengHei"/>
                          <a:cs typeface="Microsoft JhengHei"/>
                        </a:rPr>
                        <a:t>not</a:t>
                      </a:r>
                      <a:endParaRPr sz="1800">
                        <a:latin typeface="Microsoft JhengHei"/>
                        <a:cs typeface="Microsoft JhengHei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Microsoft JhengHei"/>
                          <a:cs typeface="Microsoft JhengHei"/>
                        </a:rPr>
                        <a:t>否定</a:t>
                      </a:r>
                      <a:endParaRPr sz="1800">
                        <a:latin typeface="Microsoft JhengHei"/>
                        <a:cs typeface="Microsoft JhengHei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1647" y="280415"/>
            <a:ext cx="5521452" cy="10668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6303" y="406730"/>
            <a:ext cx="477964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375F92"/>
                </a:solidFill>
              </a:rPr>
              <a:t>OData</a:t>
            </a:r>
            <a:r>
              <a:rPr sz="3600" dirty="0">
                <a:solidFill>
                  <a:srgbClr val="375F92"/>
                </a:solidFill>
              </a:rPr>
              <a:t>查詢選</a:t>
            </a:r>
            <a:r>
              <a:rPr sz="3600" spc="-10" dirty="0">
                <a:solidFill>
                  <a:srgbClr val="375F92"/>
                </a:solidFill>
              </a:rPr>
              <a:t>項</a:t>
            </a:r>
            <a:r>
              <a:rPr sz="3600" dirty="0">
                <a:solidFill>
                  <a:srgbClr val="375F92"/>
                </a:solidFill>
              </a:rPr>
              <a:t>-$filter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547217" y="1073417"/>
            <a:ext cx="8251190" cy="5247005"/>
          </a:xfrm>
          <a:prstGeom prst="rect">
            <a:avLst/>
          </a:prstGeom>
        </p:spPr>
        <p:txBody>
          <a:bodyPr vert="horz" wrap="square" lIns="0" tIns="19748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555"/>
              </a:spcBef>
              <a:buClr>
                <a:srgbClr val="375F92"/>
              </a:buClr>
              <a:buFont typeface="Wingdings"/>
              <a:buChar char=""/>
              <a:tabLst>
                <a:tab pos="355600" algn="l"/>
              </a:tabLst>
            </a:pPr>
            <a:r>
              <a:rPr sz="2800" spc="-10" dirty="0">
                <a:solidFill>
                  <a:srgbClr val="404040"/>
                </a:solidFill>
                <a:latin typeface="Microsoft JhengHei"/>
                <a:cs typeface="Microsoft JhengHei"/>
              </a:rPr>
              <a:t>邏輯運算子範例</a:t>
            </a:r>
            <a:endParaRPr sz="2800" dirty="0">
              <a:latin typeface="Microsoft JhengHei"/>
              <a:cs typeface="Microsoft JhengHei"/>
            </a:endParaRPr>
          </a:p>
          <a:p>
            <a:pPr marL="756285" lvl="1" indent="-287655">
              <a:lnSpc>
                <a:spcPct val="100000"/>
              </a:lnSpc>
              <a:spcBef>
                <a:spcPts val="910"/>
              </a:spcBef>
              <a:buClr>
                <a:srgbClr val="375F92"/>
              </a:buClr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6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取得</a:t>
            </a:r>
            <a:r>
              <a:rPr sz="1600" u="sng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Microsoft JhengHei"/>
                <a:cs typeface="Microsoft JhengHei"/>
              </a:rPr>
              <a:t>臺北公車動態定時</a:t>
            </a:r>
            <a:r>
              <a:rPr sz="16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，</a:t>
            </a:r>
            <a:r>
              <a:rPr sz="1600" u="sng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Microsoft JhengHei"/>
                <a:cs typeface="Microsoft JhengHei"/>
              </a:rPr>
              <a:t>車牌號碼</a:t>
            </a:r>
            <a:r>
              <a:rPr sz="1650" spc="-45" dirty="0">
                <a:solidFill>
                  <a:srgbClr val="404040"/>
                </a:solidFill>
                <a:latin typeface="Microsoft JhengHei"/>
                <a:cs typeface="Microsoft JhengHei"/>
              </a:rPr>
              <a:t>等</a:t>
            </a:r>
            <a:r>
              <a:rPr sz="1650" spc="-55" dirty="0">
                <a:solidFill>
                  <a:srgbClr val="404040"/>
                </a:solidFill>
                <a:latin typeface="Microsoft JhengHei"/>
                <a:cs typeface="Microsoft JhengHei"/>
              </a:rPr>
              <a:t>於</a:t>
            </a:r>
            <a:r>
              <a:rPr sz="1600" spc="-10" dirty="0">
                <a:solidFill>
                  <a:srgbClr val="404040"/>
                </a:solidFill>
                <a:latin typeface="Microsoft JhengHei"/>
                <a:cs typeface="Microsoft JhengHei"/>
              </a:rPr>
              <a:t>636</a:t>
            </a:r>
            <a:r>
              <a:rPr sz="1600" dirty="0">
                <a:solidFill>
                  <a:srgbClr val="404040"/>
                </a:solidFill>
                <a:latin typeface="Microsoft JhengHei"/>
                <a:cs typeface="Microsoft JhengHei"/>
              </a:rPr>
              <a:t>-</a:t>
            </a:r>
            <a:r>
              <a:rPr sz="1600" spc="-10" dirty="0">
                <a:solidFill>
                  <a:srgbClr val="404040"/>
                </a:solidFill>
                <a:latin typeface="Microsoft JhengHei"/>
                <a:cs typeface="Microsoft JhengHei"/>
              </a:rPr>
              <a:t>U</a:t>
            </a:r>
            <a:r>
              <a:rPr sz="1600" spc="5" dirty="0">
                <a:solidFill>
                  <a:srgbClr val="404040"/>
                </a:solidFill>
                <a:latin typeface="Microsoft JhengHei"/>
                <a:cs typeface="Microsoft JhengHei"/>
              </a:rPr>
              <a:t>7</a:t>
            </a:r>
            <a:r>
              <a:rPr sz="16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的資料</a:t>
            </a:r>
            <a:endParaRPr sz="1600" dirty="0">
              <a:latin typeface="Microsoft JhengHei"/>
              <a:cs typeface="Microsoft JhengHei"/>
            </a:endParaRPr>
          </a:p>
          <a:p>
            <a:pPr marL="756285" marR="5080" lvl="1" indent="-287020">
              <a:lnSpc>
                <a:spcPct val="120000"/>
              </a:lnSpc>
              <a:spcBef>
                <a:spcPts val="375"/>
              </a:spcBef>
              <a:buClr>
                <a:srgbClr val="375F92"/>
              </a:buClr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600" spc="-5" dirty="0">
                <a:solidFill>
                  <a:srgbClr val="404040"/>
                </a:solidFill>
                <a:latin typeface="Microsoft JhengHei"/>
                <a:cs typeface="Microsoft JhengHei"/>
                <a:hlinkClick r:id="rId3"/>
              </a:rPr>
              <a:t>http://ptx.transportdata.tw/MOTC/v2/Bus/RealTimeByFrequency/City/Taipei?$ </a:t>
            </a:r>
            <a:r>
              <a:rPr sz="1600" spc="-385" dirty="0">
                <a:solidFill>
                  <a:srgbClr val="404040"/>
                </a:solidFill>
                <a:latin typeface="Microsoft JhengHei"/>
                <a:cs typeface="Microsoft JhengHei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Microsoft JhengHei"/>
                <a:cs typeface="Microsoft JhengHei"/>
              </a:rPr>
              <a:t>filter=PlateNumb</a:t>
            </a:r>
            <a:r>
              <a:rPr sz="1600" spc="55" dirty="0">
                <a:solidFill>
                  <a:srgbClr val="404040"/>
                </a:solidFill>
                <a:latin typeface="Microsoft JhengHei"/>
                <a:cs typeface="Microsoft JhengHei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eq</a:t>
            </a:r>
            <a:r>
              <a:rPr sz="1600" dirty="0">
                <a:solidFill>
                  <a:srgbClr val="404040"/>
                </a:solidFill>
                <a:latin typeface="Microsoft JhengHei"/>
                <a:cs typeface="Microsoft JhengHei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'636-U7'</a:t>
            </a:r>
            <a:endParaRPr sz="1600" dirty="0">
              <a:latin typeface="Microsoft JhengHei"/>
              <a:cs typeface="Microsoft JhengHei"/>
            </a:endParaRPr>
          </a:p>
          <a:p>
            <a:pPr lvl="1">
              <a:lnSpc>
                <a:spcPct val="100000"/>
              </a:lnSpc>
              <a:spcBef>
                <a:spcPts val="85"/>
              </a:spcBef>
              <a:buClr>
                <a:srgbClr val="375F92"/>
              </a:buClr>
              <a:buFont typeface="Wingdings"/>
              <a:buChar char=""/>
            </a:pPr>
            <a:endParaRPr sz="1600" dirty="0">
              <a:latin typeface="Microsoft JhengHei"/>
              <a:cs typeface="Microsoft JhengHei"/>
            </a:endParaRPr>
          </a:p>
          <a:p>
            <a:pPr marL="756285" marR="5080" lvl="1" indent="-287020">
              <a:lnSpc>
                <a:spcPct val="119400"/>
              </a:lnSpc>
              <a:buClr>
                <a:srgbClr val="375F92"/>
              </a:buClr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6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取得</a:t>
            </a:r>
            <a:r>
              <a:rPr sz="1600" u="sng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Microsoft JhengHei"/>
                <a:cs typeface="Microsoft JhengHei"/>
              </a:rPr>
              <a:t>臺北公車動態定時</a:t>
            </a:r>
            <a:r>
              <a:rPr sz="16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，</a:t>
            </a:r>
            <a:r>
              <a:rPr sz="1600" u="sng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Microsoft JhengHei"/>
                <a:cs typeface="Microsoft JhengHei"/>
              </a:rPr>
              <a:t>行車狀況</a:t>
            </a:r>
            <a:r>
              <a:rPr sz="1650" spc="-45" dirty="0">
                <a:solidFill>
                  <a:srgbClr val="404040"/>
                </a:solidFill>
                <a:latin typeface="Microsoft JhengHei"/>
                <a:cs typeface="Microsoft JhengHei"/>
              </a:rPr>
              <a:t>不</a:t>
            </a:r>
            <a:r>
              <a:rPr sz="1650" spc="-55" dirty="0">
                <a:solidFill>
                  <a:srgbClr val="404040"/>
                </a:solidFill>
                <a:latin typeface="Microsoft JhengHei"/>
                <a:cs typeface="Microsoft JhengHei"/>
              </a:rPr>
              <a:t>等於</a:t>
            </a:r>
            <a:r>
              <a:rPr sz="1600" spc="5" dirty="0">
                <a:solidFill>
                  <a:srgbClr val="404040"/>
                </a:solidFill>
                <a:latin typeface="Microsoft JhengHei"/>
                <a:cs typeface="Microsoft JhengHei"/>
              </a:rPr>
              <a:t>正</a:t>
            </a:r>
            <a:r>
              <a:rPr sz="16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常的</a:t>
            </a:r>
            <a:r>
              <a:rPr sz="1600" spc="5" dirty="0">
                <a:solidFill>
                  <a:srgbClr val="404040"/>
                </a:solidFill>
                <a:latin typeface="Microsoft JhengHei"/>
                <a:cs typeface="Microsoft JhengHei"/>
              </a:rPr>
              <a:t>資</a:t>
            </a:r>
            <a:r>
              <a:rPr sz="16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料， </a:t>
            </a:r>
            <a:r>
              <a:rPr sz="1600" dirty="0">
                <a:solidFill>
                  <a:srgbClr val="404040"/>
                </a:solidFill>
                <a:latin typeface="Microsoft JhengHei"/>
                <a:cs typeface="Microsoft JhengHei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Microsoft JhengHei"/>
                <a:cs typeface="Microsoft JhengHei"/>
                <a:hlinkClick r:id="rId3"/>
              </a:rPr>
              <a:t>http://ptx.transportdata.tw/MOTC/v2/Bus/RealTimeByFrequency/City/Taipei?$ </a:t>
            </a:r>
            <a:r>
              <a:rPr sz="1600" spc="-385" dirty="0">
                <a:solidFill>
                  <a:srgbClr val="404040"/>
                </a:solidFill>
                <a:latin typeface="Microsoft JhengHei"/>
                <a:cs typeface="Microsoft JhengHei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Microsoft JhengHei"/>
                <a:cs typeface="Microsoft JhengHei"/>
              </a:rPr>
              <a:t>filter=BusStatus</a:t>
            </a:r>
            <a:r>
              <a:rPr sz="1600" spc="15" dirty="0">
                <a:solidFill>
                  <a:srgbClr val="404040"/>
                </a:solidFill>
                <a:latin typeface="Microsoft JhengHei"/>
                <a:cs typeface="Microsoft JhengHei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ne</a:t>
            </a:r>
            <a:r>
              <a:rPr sz="1600" spc="5" dirty="0">
                <a:solidFill>
                  <a:srgbClr val="404040"/>
                </a:solidFill>
                <a:latin typeface="Microsoft JhengHei"/>
                <a:cs typeface="Microsoft JhengHei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'正常'</a:t>
            </a:r>
            <a:endParaRPr sz="1600" dirty="0">
              <a:latin typeface="Microsoft JhengHei"/>
              <a:cs typeface="Microsoft JhengHei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lr>
                <a:srgbClr val="375F92"/>
              </a:buClr>
              <a:buFont typeface="Wingdings"/>
              <a:buChar char=""/>
            </a:pPr>
            <a:endParaRPr sz="1850" dirty="0">
              <a:latin typeface="Microsoft JhengHei"/>
              <a:cs typeface="Microsoft JhengHei"/>
            </a:endParaRPr>
          </a:p>
          <a:p>
            <a:pPr marL="756285" lvl="1" indent="-287655">
              <a:lnSpc>
                <a:spcPct val="100000"/>
              </a:lnSpc>
              <a:buClr>
                <a:srgbClr val="375F92"/>
              </a:buClr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6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取得</a:t>
            </a:r>
            <a:r>
              <a:rPr sz="1600" u="sng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Microsoft JhengHei"/>
                <a:cs typeface="Microsoft JhengHei"/>
              </a:rPr>
              <a:t>臺北公車動態定時</a:t>
            </a:r>
            <a:r>
              <a:rPr sz="16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，</a:t>
            </a:r>
            <a:r>
              <a:rPr sz="1600" u="sng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Microsoft JhengHei"/>
                <a:cs typeface="Microsoft JhengHei"/>
              </a:rPr>
              <a:t>行駛速度</a:t>
            </a:r>
            <a:r>
              <a:rPr sz="1650" spc="-45" dirty="0">
                <a:solidFill>
                  <a:srgbClr val="404040"/>
                </a:solidFill>
                <a:latin typeface="Microsoft JhengHei"/>
                <a:cs typeface="Microsoft JhengHei"/>
              </a:rPr>
              <a:t>超</a:t>
            </a:r>
            <a:r>
              <a:rPr sz="1650" spc="-55" dirty="0">
                <a:solidFill>
                  <a:srgbClr val="404040"/>
                </a:solidFill>
                <a:latin typeface="Microsoft JhengHei"/>
                <a:cs typeface="Microsoft JhengHei"/>
              </a:rPr>
              <a:t>過</a:t>
            </a:r>
            <a:r>
              <a:rPr sz="1600" spc="-10" dirty="0">
                <a:solidFill>
                  <a:srgbClr val="404040"/>
                </a:solidFill>
                <a:latin typeface="Microsoft JhengHei"/>
                <a:cs typeface="Microsoft JhengHei"/>
              </a:rPr>
              <a:t>100</a:t>
            </a:r>
            <a:r>
              <a:rPr sz="1600" spc="5" dirty="0">
                <a:solidFill>
                  <a:srgbClr val="404040"/>
                </a:solidFill>
                <a:latin typeface="Microsoft JhengHei"/>
                <a:cs typeface="Microsoft JhengHei"/>
              </a:rPr>
              <a:t>的</a:t>
            </a:r>
            <a:r>
              <a:rPr sz="16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資料</a:t>
            </a:r>
            <a:endParaRPr sz="1600" dirty="0">
              <a:latin typeface="Microsoft JhengHei"/>
              <a:cs typeface="Microsoft JhengHei"/>
            </a:endParaRPr>
          </a:p>
          <a:p>
            <a:pPr marL="756285" marR="5080" lvl="1" indent="-287020">
              <a:lnSpc>
                <a:spcPct val="120000"/>
              </a:lnSpc>
              <a:spcBef>
                <a:spcPts val="375"/>
              </a:spcBef>
              <a:buClr>
                <a:srgbClr val="375F92"/>
              </a:buClr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600" spc="-5" dirty="0">
                <a:solidFill>
                  <a:srgbClr val="404040"/>
                </a:solidFill>
                <a:latin typeface="Microsoft JhengHei"/>
                <a:cs typeface="Microsoft JhengHei"/>
                <a:hlinkClick r:id="rId3"/>
              </a:rPr>
              <a:t>http://ptx.transportdata.tw/MOTC/v2/Bus/RealTimeByFrequency/City/Taipei?$ </a:t>
            </a:r>
            <a:r>
              <a:rPr sz="1600" spc="-385" dirty="0">
                <a:solidFill>
                  <a:srgbClr val="404040"/>
                </a:solidFill>
                <a:latin typeface="Microsoft JhengHei"/>
                <a:cs typeface="Microsoft JhengHei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Microsoft JhengHei"/>
                <a:cs typeface="Microsoft JhengHei"/>
              </a:rPr>
              <a:t>filter=Speed</a:t>
            </a:r>
            <a:r>
              <a:rPr sz="1600" spc="25" dirty="0">
                <a:solidFill>
                  <a:srgbClr val="404040"/>
                </a:solidFill>
                <a:latin typeface="Microsoft JhengHei"/>
                <a:cs typeface="Microsoft JhengHei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gt</a:t>
            </a:r>
            <a:r>
              <a:rPr sz="1600" spc="5" dirty="0">
                <a:solidFill>
                  <a:srgbClr val="404040"/>
                </a:solidFill>
                <a:latin typeface="Microsoft JhengHei"/>
                <a:cs typeface="Microsoft JhengHei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Microsoft JhengHei"/>
                <a:cs typeface="Microsoft JhengHei"/>
              </a:rPr>
              <a:t>100</a:t>
            </a:r>
            <a:endParaRPr sz="1600" dirty="0">
              <a:latin typeface="Microsoft JhengHei"/>
              <a:cs typeface="Microsoft JhengHei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lr>
                <a:srgbClr val="375F92"/>
              </a:buClr>
              <a:buFont typeface="Wingdings"/>
              <a:buChar char=""/>
            </a:pPr>
            <a:endParaRPr sz="1850" dirty="0">
              <a:latin typeface="Microsoft JhengHei"/>
              <a:cs typeface="Microsoft JhengHei"/>
            </a:endParaRPr>
          </a:p>
          <a:p>
            <a:pPr marL="756285" lvl="1" indent="-287655">
              <a:lnSpc>
                <a:spcPct val="100000"/>
              </a:lnSpc>
              <a:buClr>
                <a:srgbClr val="375F92"/>
              </a:buClr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6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取得</a:t>
            </a:r>
            <a:r>
              <a:rPr sz="1600" u="sng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Microsoft JhengHei"/>
                <a:cs typeface="Microsoft JhengHei"/>
              </a:rPr>
              <a:t>臺北公車動態定時</a:t>
            </a:r>
            <a:r>
              <a:rPr sz="16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，</a:t>
            </a:r>
            <a:r>
              <a:rPr sz="1600" u="sng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Microsoft JhengHei"/>
                <a:cs typeface="Microsoft JhengHei"/>
              </a:rPr>
              <a:t>行駛速度</a:t>
            </a:r>
            <a:r>
              <a:rPr sz="1650" spc="-45" dirty="0">
                <a:solidFill>
                  <a:srgbClr val="404040"/>
                </a:solidFill>
                <a:latin typeface="Microsoft JhengHei"/>
                <a:cs typeface="Microsoft JhengHei"/>
              </a:rPr>
              <a:t>大</a:t>
            </a:r>
            <a:r>
              <a:rPr sz="1650" spc="-55" dirty="0">
                <a:solidFill>
                  <a:srgbClr val="404040"/>
                </a:solidFill>
                <a:latin typeface="Microsoft JhengHei"/>
                <a:cs typeface="Microsoft JhengHei"/>
              </a:rPr>
              <a:t>於等於</a:t>
            </a:r>
            <a:r>
              <a:rPr sz="1600" dirty="0">
                <a:solidFill>
                  <a:srgbClr val="404040"/>
                </a:solidFill>
                <a:latin typeface="Microsoft JhengHei"/>
                <a:cs typeface="Microsoft JhengHei"/>
              </a:rPr>
              <a:t>1</a:t>
            </a:r>
            <a:r>
              <a:rPr sz="16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0</a:t>
            </a:r>
            <a:r>
              <a:rPr sz="1600" spc="-10" dirty="0">
                <a:solidFill>
                  <a:srgbClr val="404040"/>
                </a:solidFill>
                <a:latin typeface="Microsoft JhengHei"/>
                <a:cs typeface="Microsoft JhengHei"/>
              </a:rPr>
              <a:t>0</a:t>
            </a:r>
            <a:r>
              <a:rPr sz="16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的</a:t>
            </a:r>
            <a:r>
              <a:rPr sz="1600" spc="5" dirty="0">
                <a:solidFill>
                  <a:srgbClr val="404040"/>
                </a:solidFill>
                <a:latin typeface="Microsoft JhengHei"/>
                <a:cs typeface="Microsoft JhengHei"/>
              </a:rPr>
              <a:t>資</a:t>
            </a:r>
            <a:r>
              <a:rPr sz="16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料</a:t>
            </a:r>
            <a:endParaRPr sz="1600" dirty="0">
              <a:latin typeface="Microsoft JhengHei"/>
              <a:cs typeface="Microsoft JhengHei"/>
            </a:endParaRPr>
          </a:p>
          <a:p>
            <a:pPr marL="756285" lvl="1" indent="-287655">
              <a:lnSpc>
                <a:spcPct val="100000"/>
              </a:lnSpc>
              <a:spcBef>
                <a:spcPts val="760"/>
              </a:spcBef>
              <a:buClr>
                <a:srgbClr val="375F92"/>
              </a:buClr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600" spc="-5" dirty="0">
                <a:solidFill>
                  <a:srgbClr val="404040"/>
                </a:solidFill>
                <a:latin typeface="Microsoft JhengHei"/>
                <a:cs typeface="Microsoft JhengHei"/>
                <a:hlinkClick r:id="rId3"/>
              </a:rPr>
              <a:t>http://ptx.transportdata.tw/MOTC/v2/Bus/RealTimeByFrequency/City/Taipei?$</a:t>
            </a:r>
            <a:endParaRPr sz="1600" dirty="0">
              <a:latin typeface="Microsoft JhengHei"/>
              <a:cs typeface="Microsoft JhengHe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90955" y="6344208"/>
            <a:ext cx="19094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404040"/>
                </a:solidFill>
                <a:latin typeface="Microsoft JhengHei"/>
                <a:cs typeface="Microsoft JhengHei"/>
              </a:rPr>
              <a:t>filter=Speed</a:t>
            </a:r>
            <a:r>
              <a:rPr sz="1600" spc="5" dirty="0">
                <a:solidFill>
                  <a:srgbClr val="404040"/>
                </a:solidFill>
                <a:latin typeface="Microsoft JhengHei"/>
                <a:cs typeface="Microsoft JhengHei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ge</a:t>
            </a:r>
            <a:r>
              <a:rPr sz="1600" spc="-15" dirty="0">
                <a:solidFill>
                  <a:srgbClr val="404040"/>
                </a:solidFill>
                <a:latin typeface="Microsoft JhengHei"/>
                <a:cs typeface="Microsoft JhengHei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Microsoft JhengHei"/>
                <a:cs typeface="Microsoft JhengHei"/>
              </a:rPr>
              <a:t>100</a:t>
            </a:r>
            <a:endParaRPr sz="1600">
              <a:latin typeface="Microsoft JhengHei"/>
              <a:cs typeface="Microsoft JhengHe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63339" y="6396634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21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1647" y="280415"/>
            <a:ext cx="5521452" cy="10668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6303" y="406730"/>
            <a:ext cx="477964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375F92"/>
                </a:solidFill>
              </a:rPr>
              <a:t>OData</a:t>
            </a:r>
            <a:r>
              <a:rPr sz="3600" dirty="0">
                <a:solidFill>
                  <a:srgbClr val="375F92"/>
                </a:solidFill>
              </a:rPr>
              <a:t>查詢選</a:t>
            </a:r>
            <a:r>
              <a:rPr sz="3600" spc="-10" dirty="0">
                <a:solidFill>
                  <a:srgbClr val="375F92"/>
                </a:solidFill>
              </a:rPr>
              <a:t>項</a:t>
            </a:r>
            <a:r>
              <a:rPr sz="3600" dirty="0">
                <a:solidFill>
                  <a:srgbClr val="375F92"/>
                </a:solidFill>
              </a:rPr>
              <a:t>-$filter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546303" y="1244528"/>
            <a:ext cx="8073390" cy="5100955"/>
          </a:xfrm>
          <a:prstGeom prst="rect">
            <a:avLst/>
          </a:prstGeom>
        </p:spPr>
        <p:txBody>
          <a:bodyPr vert="horz" wrap="square" lIns="0" tIns="17081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45"/>
              </a:spcBef>
              <a:buClr>
                <a:srgbClr val="375F92"/>
              </a:buClr>
              <a:buFont typeface="Wingdings"/>
              <a:buChar char=""/>
              <a:tabLst>
                <a:tab pos="355600" algn="l"/>
              </a:tabLst>
            </a:pPr>
            <a:r>
              <a:rPr sz="28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邏輯運算子範例</a:t>
            </a:r>
            <a:endParaRPr sz="2800">
              <a:latin typeface="Microsoft JhengHei"/>
              <a:cs typeface="Microsoft JhengHei"/>
            </a:endParaRPr>
          </a:p>
          <a:p>
            <a:pPr marL="756285" lvl="1" indent="-287020">
              <a:lnSpc>
                <a:spcPct val="100000"/>
              </a:lnSpc>
              <a:spcBef>
                <a:spcPts val="690"/>
              </a:spcBef>
              <a:buClr>
                <a:srgbClr val="375F92"/>
              </a:buClr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400" dirty="0">
                <a:solidFill>
                  <a:srgbClr val="404040"/>
                </a:solidFill>
                <a:latin typeface="Microsoft JhengHei"/>
                <a:cs typeface="Microsoft JhengHei"/>
              </a:rPr>
              <a:t>取得</a:t>
            </a:r>
            <a:r>
              <a:rPr sz="1400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Microsoft JhengHei"/>
                <a:cs typeface="Microsoft JhengHei"/>
              </a:rPr>
              <a:t>臺北公車動態定時</a:t>
            </a:r>
            <a:r>
              <a:rPr sz="1400" spc="-15" dirty="0">
                <a:solidFill>
                  <a:srgbClr val="404040"/>
                </a:solidFill>
                <a:latin typeface="Microsoft JhengHei"/>
                <a:cs typeface="Microsoft JhengHei"/>
              </a:rPr>
              <a:t>，</a:t>
            </a:r>
            <a:r>
              <a:rPr sz="1400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Microsoft JhengHei"/>
                <a:cs typeface="Microsoft JhengHei"/>
              </a:rPr>
              <a:t>行駛</a:t>
            </a:r>
            <a:r>
              <a:rPr sz="1400" u="sng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Microsoft JhengHei"/>
                <a:cs typeface="Microsoft JhengHei"/>
              </a:rPr>
              <a:t>速</a:t>
            </a:r>
            <a:r>
              <a:rPr sz="1400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Microsoft JhengHei"/>
                <a:cs typeface="Microsoft JhengHei"/>
              </a:rPr>
              <a:t>度</a:t>
            </a:r>
            <a:r>
              <a:rPr sz="1450" spc="-50" dirty="0">
                <a:solidFill>
                  <a:srgbClr val="404040"/>
                </a:solidFill>
                <a:latin typeface="Microsoft JhengHei"/>
                <a:cs typeface="Microsoft JhengHei"/>
              </a:rPr>
              <a:t>不</a:t>
            </a:r>
            <a:r>
              <a:rPr sz="1450" spc="-65" dirty="0">
                <a:solidFill>
                  <a:srgbClr val="404040"/>
                </a:solidFill>
                <a:latin typeface="Microsoft JhengHei"/>
                <a:cs typeface="Microsoft JhengHei"/>
              </a:rPr>
              <a:t>及</a:t>
            </a:r>
            <a:r>
              <a:rPr sz="1400" dirty="0">
                <a:solidFill>
                  <a:srgbClr val="404040"/>
                </a:solidFill>
                <a:latin typeface="Microsoft JhengHei"/>
                <a:cs typeface="Microsoft JhengHei"/>
              </a:rPr>
              <a:t>10</a:t>
            </a:r>
            <a:r>
              <a:rPr sz="1400" spc="-10" dirty="0">
                <a:solidFill>
                  <a:srgbClr val="404040"/>
                </a:solidFill>
                <a:latin typeface="Microsoft JhengHei"/>
                <a:cs typeface="Microsoft JhengHei"/>
              </a:rPr>
              <a:t>0</a:t>
            </a:r>
            <a:r>
              <a:rPr sz="1400" dirty="0">
                <a:solidFill>
                  <a:srgbClr val="404040"/>
                </a:solidFill>
                <a:latin typeface="Microsoft JhengHei"/>
                <a:cs typeface="Microsoft JhengHei"/>
              </a:rPr>
              <a:t>的資料</a:t>
            </a:r>
            <a:endParaRPr sz="1400">
              <a:latin typeface="Microsoft JhengHei"/>
              <a:cs typeface="Microsoft JhengHei"/>
            </a:endParaRPr>
          </a:p>
          <a:p>
            <a:pPr marL="756285" lvl="1" indent="-287020">
              <a:lnSpc>
                <a:spcPct val="100000"/>
              </a:lnSpc>
              <a:spcBef>
                <a:spcPts val="325"/>
              </a:spcBef>
              <a:buClr>
                <a:srgbClr val="375F92"/>
              </a:buClr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400" spc="-5" dirty="0">
                <a:solidFill>
                  <a:srgbClr val="404040"/>
                </a:solidFill>
                <a:latin typeface="Microsoft JhengHei"/>
                <a:cs typeface="Microsoft JhengHei"/>
                <a:hlinkClick r:id="rId3"/>
              </a:rPr>
              <a:t>http://ptx.transportdata.tw/MOTC/v2/Bus/RealTimeByFrequency/City/Taipei?$filter=Sp</a:t>
            </a:r>
            <a:endParaRPr sz="1400">
              <a:latin typeface="Microsoft JhengHei"/>
              <a:cs typeface="Microsoft JhengHei"/>
            </a:endParaRPr>
          </a:p>
          <a:p>
            <a:pPr marL="756285">
              <a:lnSpc>
                <a:spcPct val="100000"/>
              </a:lnSpc>
            </a:pPr>
            <a:r>
              <a:rPr sz="14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eed</a:t>
            </a:r>
            <a:r>
              <a:rPr sz="1400" spc="-40" dirty="0">
                <a:solidFill>
                  <a:srgbClr val="404040"/>
                </a:solidFill>
                <a:latin typeface="Microsoft JhengHei"/>
                <a:cs typeface="Microsoft JhengHei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lt</a:t>
            </a:r>
            <a:r>
              <a:rPr sz="1400" spc="-20" dirty="0">
                <a:solidFill>
                  <a:srgbClr val="404040"/>
                </a:solidFill>
                <a:latin typeface="Microsoft JhengHei"/>
                <a:cs typeface="Microsoft JhengHei"/>
              </a:rPr>
              <a:t> </a:t>
            </a:r>
            <a:r>
              <a:rPr sz="1400" dirty="0">
                <a:solidFill>
                  <a:srgbClr val="404040"/>
                </a:solidFill>
                <a:latin typeface="Microsoft JhengHei"/>
                <a:cs typeface="Microsoft JhengHei"/>
              </a:rPr>
              <a:t>100</a:t>
            </a:r>
            <a:endParaRPr sz="1400">
              <a:latin typeface="Microsoft JhengHei"/>
              <a:cs typeface="Microsoft JhengHe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Microsoft JhengHei"/>
              <a:cs typeface="Microsoft JhengHei"/>
            </a:endParaRPr>
          </a:p>
          <a:p>
            <a:pPr marL="756285" lvl="1" indent="-287020">
              <a:lnSpc>
                <a:spcPct val="100000"/>
              </a:lnSpc>
              <a:buClr>
                <a:srgbClr val="375F92"/>
              </a:buClr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400" dirty="0">
                <a:solidFill>
                  <a:srgbClr val="404040"/>
                </a:solidFill>
                <a:latin typeface="Microsoft JhengHei"/>
                <a:cs typeface="Microsoft JhengHei"/>
              </a:rPr>
              <a:t>取得</a:t>
            </a:r>
            <a:r>
              <a:rPr sz="1400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Microsoft JhengHei"/>
                <a:cs typeface="Microsoft JhengHei"/>
              </a:rPr>
              <a:t>臺北公車動態定時</a:t>
            </a:r>
            <a:r>
              <a:rPr sz="1400" spc="-15" dirty="0">
                <a:solidFill>
                  <a:srgbClr val="404040"/>
                </a:solidFill>
                <a:latin typeface="Microsoft JhengHei"/>
                <a:cs typeface="Microsoft JhengHei"/>
              </a:rPr>
              <a:t>，</a:t>
            </a:r>
            <a:r>
              <a:rPr sz="1400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Microsoft JhengHei"/>
                <a:cs typeface="Microsoft JhengHei"/>
              </a:rPr>
              <a:t>行駛</a:t>
            </a:r>
            <a:r>
              <a:rPr sz="1400" u="sng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Microsoft JhengHei"/>
                <a:cs typeface="Microsoft JhengHei"/>
              </a:rPr>
              <a:t>速</a:t>
            </a:r>
            <a:r>
              <a:rPr sz="1400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Microsoft JhengHei"/>
                <a:cs typeface="Microsoft JhengHei"/>
              </a:rPr>
              <a:t>度</a:t>
            </a:r>
            <a:r>
              <a:rPr sz="1450" spc="-50" dirty="0">
                <a:solidFill>
                  <a:srgbClr val="404040"/>
                </a:solidFill>
                <a:latin typeface="Microsoft JhengHei"/>
                <a:cs typeface="Microsoft JhengHei"/>
              </a:rPr>
              <a:t>小</a:t>
            </a:r>
            <a:r>
              <a:rPr sz="1450" spc="-65" dirty="0">
                <a:solidFill>
                  <a:srgbClr val="404040"/>
                </a:solidFill>
                <a:latin typeface="Microsoft JhengHei"/>
                <a:cs typeface="Microsoft JhengHei"/>
              </a:rPr>
              <a:t>於</a:t>
            </a:r>
            <a:r>
              <a:rPr sz="1450" spc="-50" dirty="0">
                <a:solidFill>
                  <a:srgbClr val="404040"/>
                </a:solidFill>
                <a:latin typeface="Microsoft JhengHei"/>
                <a:cs typeface="Microsoft JhengHei"/>
              </a:rPr>
              <a:t>等於</a:t>
            </a:r>
            <a:r>
              <a:rPr sz="1400" spc="-10" dirty="0">
                <a:solidFill>
                  <a:srgbClr val="404040"/>
                </a:solidFill>
                <a:latin typeface="Microsoft JhengHei"/>
                <a:cs typeface="Microsoft JhengHei"/>
              </a:rPr>
              <a:t>1</a:t>
            </a:r>
            <a:r>
              <a:rPr sz="1400" dirty="0">
                <a:solidFill>
                  <a:srgbClr val="404040"/>
                </a:solidFill>
                <a:latin typeface="Microsoft JhengHei"/>
                <a:cs typeface="Microsoft JhengHei"/>
              </a:rPr>
              <a:t>0</a:t>
            </a:r>
            <a:r>
              <a:rPr sz="1400" spc="5" dirty="0">
                <a:solidFill>
                  <a:srgbClr val="404040"/>
                </a:solidFill>
                <a:latin typeface="Microsoft JhengHei"/>
                <a:cs typeface="Microsoft JhengHei"/>
              </a:rPr>
              <a:t>0</a:t>
            </a:r>
            <a:r>
              <a:rPr sz="1400" spc="-15" dirty="0">
                <a:solidFill>
                  <a:srgbClr val="404040"/>
                </a:solidFill>
                <a:latin typeface="Microsoft JhengHei"/>
                <a:cs typeface="Microsoft JhengHei"/>
              </a:rPr>
              <a:t>的</a:t>
            </a:r>
            <a:r>
              <a:rPr sz="1400" dirty="0">
                <a:solidFill>
                  <a:srgbClr val="404040"/>
                </a:solidFill>
                <a:latin typeface="Microsoft JhengHei"/>
                <a:cs typeface="Microsoft JhengHei"/>
              </a:rPr>
              <a:t>資料</a:t>
            </a:r>
            <a:endParaRPr sz="1400">
              <a:latin typeface="Microsoft JhengHei"/>
              <a:cs typeface="Microsoft JhengHei"/>
            </a:endParaRPr>
          </a:p>
          <a:p>
            <a:pPr marL="756285" lvl="1" indent="-287020">
              <a:lnSpc>
                <a:spcPct val="100000"/>
              </a:lnSpc>
              <a:spcBef>
                <a:spcPts val="325"/>
              </a:spcBef>
              <a:buClr>
                <a:srgbClr val="375F92"/>
              </a:buClr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400" spc="-5" dirty="0">
                <a:solidFill>
                  <a:srgbClr val="404040"/>
                </a:solidFill>
                <a:latin typeface="Microsoft JhengHei"/>
                <a:cs typeface="Microsoft JhengHei"/>
                <a:hlinkClick r:id="rId3"/>
              </a:rPr>
              <a:t>http://ptx.transportdata.tw/MOTC/v2/Bus/RealTimeByFrequency/City/Taipei?$filter=Sp</a:t>
            </a:r>
            <a:endParaRPr sz="1400">
              <a:latin typeface="Microsoft JhengHei"/>
              <a:cs typeface="Microsoft JhengHei"/>
            </a:endParaRPr>
          </a:p>
          <a:p>
            <a:pPr marL="756285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solidFill>
                  <a:srgbClr val="404040"/>
                </a:solidFill>
                <a:latin typeface="Microsoft JhengHei"/>
                <a:cs typeface="Microsoft JhengHei"/>
              </a:rPr>
              <a:t>eed</a:t>
            </a:r>
            <a:r>
              <a:rPr sz="1400" spc="-50" dirty="0">
                <a:solidFill>
                  <a:srgbClr val="404040"/>
                </a:solidFill>
                <a:latin typeface="Microsoft JhengHei"/>
                <a:cs typeface="Microsoft JhengHei"/>
              </a:rPr>
              <a:t> </a:t>
            </a:r>
            <a:r>
              <a:rPr sz="1400" dirty="0">
                <a:solidFill>
                  <a:srgbClr val="404040"/>
                </a:solidFill>
                <a:latin typeface="Microsoft JhengHei"/>
                <a:cs typeface="Microsoft JhengHei"/>
              </a:rPr>
              <a:t>le</a:t>
            </a:r>
            <a:r>
              <a:rPr sz="1400" spc="-25" dirty="0">
                <a:solidFill>
                  <a:srgbClr val="404040"/>
                </a:solidFill>
                <a:latin typeface="Microsoft JhengHei"/>
                <a:cs typeface="Microsoft JhengHei"/>
              </a:rPr>
              <a:t> </a:t>
            </a:r>
            <a:r>
              <a:rPr sz="1400" dirty="0">
                <a:solidFill>
                  <a:srgbClr val="404040"/>
                </a:solidFill>
                <a:latin typeface="Microsoft JhengHei"/>
                <a:cs typeface="Microsoft JhengHei"/>
              </a:rPr>
              <a:t>100</a:t>
            </a:r>
            <a:endParaRPr sz="1400">
              <a:latin typeface="Microsoft JhengHei"/>
              <a:cs typeface="Microsoft JhengHei"/>
            </a:endParaRPr>
          </a:p>
          <a:p>
            <a:pPr>
              <a:lnSpc>
                <a:spcPct val="100000"/>
              </a:lnSpc>
            </a:pPr>
            <a:endParaRPr sz="1250">
              <a:latin typeface="Microsoft JhengHei"/>
              <a:cs typeface="Microsoft JhengHei"/>
            </a:endParaRPr>
          </a:p>
          <a:p>
            <a:pPr marL="756285" lvl="1" indent="-287020">
              <a:lnSpc>
                <a:spcPct val="100000"/>
              </a:lnSpc>
              <a:buClr>
                <a:srgbClr val="375F92"/>
              </a:buClr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400" dirty="0">
                <a:solidFill>
                  <a:srgbClr val="404040"/>
                </a:solidFill>
                <a:latin typeface="Microsoft JhengHei"/>
                <a:cs typeface="Microsoft JhengHei"/>
              </a:rPr>
              <a:t>取得</a:t>
            </a:r>
            <a:r>
              <a:rPr sz="1400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Microsoft JhengHei"/>
                <a:cs typeface="Microsoft JhengHei"/>
              </a:rPr>
              <a:t>臺北公車動態定時</a:t>
            </a:r>
            <a:r>
              <a:rPr sz="1400" spc="-15" dirty="0">
                <a:solidFill>
                  <a:srgbClr val="404040"/>
                </a:solidFill>
                <a:latin typeface="Microsoft JhengHei"/>
                <a:cs typeface="Microsoft JhengHei"/>
              </a:rPr>
              <a:t>，</a:t>
            </a:r>
            <a:r>
              <a:rPr sz="1400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Microsoft JhengHei"/>
                <a:cs typeface="Microsoft JhengHei"/>
              </a:rPr>
              <a:t>行駛</a:t>
            </a:r>
            <a:r>
              <a:rPr sz="1400" u="sng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Microsoft JhengHei"/>
                <a:cs typeface="Microsoft JhengHei"/>
              </a:rPr>
              <a:t>速</a:t>
            </a:r>
            <a:r>
              <a:rPr sz="1400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Microsoft JhengHei"/>
                <a:cs typeface="Microsoft JhengHei"/>
              </a:rPr>
              <a:t>度</a:t>
            </a:r>
            <a:r>
              <a:rPr sz="1450" spc="-50" dirty="0">
                <a:solidFill>
                  <a:srgbClr val="404040"/>
                </a:solidFill>
                <a:latin typeface="Microsoft JhengHei"/>
                <a:cs typeface="Microsoft JhengHei"/>
              </a:rPr>
              <a:t>不</a:t>
            </a:r>
            <a:r>
              <a:rPr sz="1450" spc="-65" dirty="0">
                <a:solidFill>
                  <a:srgbClr val="404040"/>
                </a:solidFill>
                <a:latin typeface="Microsoft JhengHei"/>
                <a:cs typeface="Microsoft JhengHei"/>
              </a:rPr>
              <a:t>及</a:t>
            </a:r>
            <a:r>
              <a:rPr sz="1400" dirty="0">
                <a:solidFill>
                  <a:srgbClr val="404040"/>
                </a:solidFill>
                <a:latin typeface="Microsoft JhengHei"/>
                <a:cs typeface="Microsoft JhengHei"/>
              </a:rPr>
              <a:t>100</a:t>
            </a:r>
            <a:r>
              <a:rPr sz="14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 </a:t>
            </a:r>
            <a:r>
              <a:rPr sz="1450" spc="-50" dirty="0">
                <a:solidFill>
                  <a:srgbClr val="404040"/>
                </a:solidFill>
                <a:latin typeface="Microsoft JhengHei"/>
                <a:cs typeface="Microsoft JhengHei"/>
              </a:rPr>
              <a:t>而且</a:t>
            </a:r>
            <a:r>
              <a:rPr sz="1450" spc="315" dirty="0">
                <a:solidFill>
                  <a:srgbClr val="404040"/>
                </a:solidFill>
                <a:latin typeface="Microsoft JhengHei"/>
                <a:cs typeface="Microsoft JhengHei"/>
              </a:rPr>
              <a:t> </a:t>
            </a:r>
            <a:r>
              <a:rPr sz="1400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Microsoft JhengHei"/>
                <a:cs typeface="Microsoft JhengHei"/>
              </a:rPr>
              <a:t>行車狀況</a:t>
            </a:r>
            <a:r>
              <a:rPr sz="1450" spc="-50" dirty="0">
                <a:solidFill>
                  <a:srgbClr val="404040"/>
                </a:solidFill>
                <a:latin typeface="Microsoft JhengHei"/>
                <a:cs typeface="Microsoft JhengHei"/>
              </a:rPr>
              <a:t>不等於</a:t>
            </a:r>
            <a:r>
              <a:rPr sz="1400" dirty="0">
                <a:solidFill>
                  <a:srgbClr val="404040"/>
                </a:solidFill>
                <a:latin typeface="Microsoft JhengHei"/>
                <a:cs typeface="Microsoft JhengHei"/>
              </a:rPr>
              <a:t>正常的資料</a:t>
            </a:r>
            <a:endParaRPr sz="1400">
              <a:latin typeface="Microsoft JhengHei"/>
              <a:cs typeface="Microsoft JhengHei"/>
            </a:endParaRPr>
          </a:p>
          <a:p>
            <a:pPr marL="756285" marR="9525" lvl="1" indent="-287020">
              <a:lnSpc>
                <a:spcPct val="100000"/>
              </a:lnSpc>
              <a:spcBef>
                <a:spcPts val="330"/>
              </a:spcBef>
              <a:buClr>
                <a:srgbClr val="375F92"/>
              </a:buClr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400" spc="-5" dirty="0">
                <a:solidFill>
                  <a:srgbClr val="404040"/>
                </a:solidFill>
                <a:latin typeface="Microsoft JhengHei"/>
                <a:cs typeface="Microsoft JhengHei"/>
                <a:hlinkClick r:id="rId3"/>
              </a:rPr>
              <a:t>http://ptx.transportdata.tw/MOTC/v2/Bus/RealTimeByFrequency/City/Taipei?$filter=Sp </a:t>
            </a:r>
            <a:r>
              <a:rPr sz="1400" dirty="0">
                <a:solidFill>
                  <a:srgbClr val="404040"/>
                </a:solidFill>
                <a:latin typeface="Microsoft JhengHei"/>
                <a:cs typeface="Microsoft JhengHei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eed</a:t>
            </a:r>
            <a:r>
              <a:rPr sz="1400" spc="-20" dirty="0">
                <a:solidFill>
                  <a:srgbClr val="404040"/>
                </a:solidFill>
                <a:latin typeface="Microsoft JhengHei"/>
                <a:cs typeface="Microsoft JhengHei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lt</a:t>
            </a:r>
            <a:r>
              <a:rPr sz="1400" dirty="0">
                <a:solidFill>
                  <a:srgbClr val="404040"/>
                </a:solidFill>
                <a:latin typeface="Microsoft JhengHei"/>
                <a:cs typeface="Microsoft JhengHei"/>
              </a:rPr>
              <a:t> 100 </a:t>
            </a:r>
            <a:r>
              <a:rPr sz="14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and</a:t>
            </a:r>
            <a:r>
              <a:rPr sz="1400" spc="-20" dirty="0">
                <a:solidFill>
                  <a:srgbClr val="404040"/>
                </a:solidFill>
                <a:latin typeface="Microsoft JhengHei"/>
                <a:cs typeface="Microsoft JhengHei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BusStatus</a:t>
            </a:r>
            <a:r>
              <a:rPr sz="1400" spc="5" dirty="0">
                <a:solidFill>
                  <a:srgbClr val="404040"/>
                </a:solidFill>
                <a:latin typeface="Microsoft JhengHei"/>
                <a:cs typeface="Microsoft JhengHei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ne</a:t>
            </a:r>
            <a:r>
              <a:rPr sz="1400" spc="-20" dirty="0">
                <a:solidFill>
                  <a:srgbClr val="404040"/>
                </a:solidFill>
                <a:latin typeface="Microsoft JhengHei"/>
                <a:cs typeface="Microsoft JhengHei"/>
              </a:rPr>
              <a:t> </a:t>
            </a:r>
            <a:r>
              <a:rPr sz="1400" spc="5" dirty="0">
                <a:solidFill>
                  <a:srgbClr val="404040"/>
                </a:solidFill>
                <a:latin typeface="Microsoft JhengHei"/>
                <a:cs typeface="Microsoft JhengHei"/>
              </a:rPr>
              <a:t>'</a:t>
            </a:r>
            <a:r>
              <a:rPr sz="1400" dirty="0">
                <a:solidFill>
                  <a:srgbClr val="404040"/>
                </a:solidFill>
                <a:latin typeface="Microsoft JhengHei"/>
                <a:cs typeface="Microsoft JhengHei"/>
              </a:rPr>
              <a:t>正常'</a:t>
            </a:r>
            <a:endParaRPr sz="1400">
              <a:latin typeface="Microsoft JhengHei"/>
              <a:cs typeface="Microsoft JhengHei"/>
            </a:endParaRPr>
          </a:p>
          <a:p>
            <a:pPr lvl="1">
              <a:lnSpc>
                <a:spcPct val="100000"/>
              </a:lnSpc>
              <a:buClr>
                <a:srgbClr val="375F92"/>
              </a:buClr>
              <a:buFont typeface="Wingdings"/>
              <a:buChar char=""/>
            </a:pPr>
            <a:endParaRPr sz="1250">
              <a:latin typeface="Microsoft JhengHei"/>
              <a:cs typeface="Microsoft JhengHei"/>
            </a:endParaRPr>
          </a:p>
          <a:p>
            <a:pPr marL="756285" lvl="1" indent="-287020">
              <a:lnSpc>
                <a:spcPct val="100000"/>
              </a:lnSpc>
              <a:spcBef>
                <a:spcPts val="5"/>
              </a:spcBef>
              <a:buClr>
                <a:srgbClr val="375F92"/>
              </a:buClr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400" dirty="0">
                <a:solidFill>
                  <a:srgbClr val="404040"/>
                </a:solidFill>
                <a:latin typeface="Microsoft JhengHei"/>
                <a:cs typeface="Microsoft JhengHei"/>
              </a:rPr>
              <a:t>取得</a:t>
            </a:r>
            <a:r>
              <a:rPr sz="1400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Microsoft JhengHei"/>
                <a:cs typeface="Microsoft JhengHei"/>
              </a:rPr>
              <a:t>臺北公車動態定時</a:t>
            </a:r>
            <a:r>
              <a:rPr sz="1400" spc="-10" dirty="0">
                <a:solidFill>
                  <a:srgbClr val="404040"/>
                </a:solidFill>
                <a:latin typeface="Microsoft JhengHei"/>
                <a:cs typeface="Microsoft JhengHei"/>
              </a:rPr>
              <a:t>，</a:t>
            </a:r>
            <a:r>
              <a:rPr sz="1400" u="sng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Microsoft JhengHei"/>
                <a:cs typeface="Microsoft JhengHei"/>
              </a:rPr>
              <a:t>行</a:t>
            </a:r>
            <a:r>
              <a:rPr sz="1400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Microsoft JhengHei"/>
                <a:cs typeface="Microsoft JhengHei"/>
              </a:rPr>
              <a:t>駛</a:t>
            </a:r>
            <a:r>
              <a:rPr sz="1400" u="sng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Microsoft JhengHei"/>
                <a:cs typeface="Microsoft JhengHei"/>
              </a:rPr>
              <a:t>速</a:t>
            </a:r>
            <a:r>
              <a:rPr sz="1400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Microsoft JhengHei"/>
                <a:cs typeface="Microsoft JhengHei"/>
              </a:rPr>
              <a:t>度</a:t>
            </a:r>
            <a:r>
              <a:rPr sz="1450" spc="-50" dirty="0">
                <a:solidFill>
                  <a:srgbClr val="404040"/>
                </a:solidFill>
                <a:latin typeface="Microsoft JhengHei"/>
                <a:cs typeface="Microsoft JhengHei"/>
              </a:rPr>
              <a:t>不</a:t>
            </a:r>
            <a:r>
              <a:rPr sz="1450" spc="-60" dirty="0">
                <a:solidFill>
                  <a:srgbClr val="404040"/>
                </a:solidFill>
                <a:latin typeface="Microsoft JhengHei"/>
                <a:cs typeface="Microsoft JhengHei"/>
              </a:rPr>
              <a:t>及</a:t>
            </a:r>
            <a:r>
              <a:rPr sz="1400" dirty="0">
                <a:solidFill>
                  <a:srgbClr val="404040"/>
                </a:solidFill>
                <a:latin typeface="Microsoft JhengHei"/>
                <a:cs typeface="Microsoft JhengHei"/>
              </a:rPr>
              <a:t>100</a:t>
            </a:r>
            <a:r>
              <a:rPr sz="1400" spc="-35" dirty="0">
                <a:solidFill>
                  <a:srgbClr val="404040"/>
                </a:solidFill>
                <a:latin typeface="Microsoft JhengHei"/>
                <a:cs typeface="Microsoft JhengHei"/>
              </a:rPr>
              <a:t> </a:t>
            </a:r>
            <a:r>
              <a:rPr sz="1450" spc="-50" dirty="0">
                <a:solidFill>
                  <a:srgbClr val="404040"/>
                </a:solidFill>
                <a:latin typeface="Microsoft JhengHei"/>
                <a:cs typeface="Microsoft JhengHei"/>
              </a:rPr>
              <a:t>或</a:t>
            </a:r>
            <a:r>
              <a:rPr sz="1450" spc="-45" dirty="0">
                <a:solidFill>
                  <a:srgbClr val="404040"/>
                </a:solidFill>
                <a:latin typeface="Microsoft JhengHei"/>
                <a:cs typeface="Microsoft JhengHei"/>
              </a:rPr>
              <a:t>是</a:t>
            </a:r>
            <a:r>
              <a:rPr sz="1450" spc="270" dirty="0">
                <a:solidFill>
                  <a:srgbClr val="404040"/>
                </a:solidFill>
                <a:latin typeface="Microsoft JhengHei"/>
                <a:cs typeface="Microsoft JhengHei"/>
              </a:rPr>
              <a:t> </a:t>
            </a:r>
            <a:r>
              <a:rPr sz="1400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Microsoft JhengHei"/>
                <a:cs typeface="Microsoft JhengHei"/>
              </a:rPr>
              <a:t>行車狀況</a:t>
            </a:r>
            <a:r>
              <a:rPr sz="1450" spc="-50" dirty="0">
                <a:solidFill>
                  <a:srgbClr val="404040"/>
                </a:solidFill>
                <a:latin typeface="Microsoft JhengHei"/>
                <a:cs typeface="Microsoft JhengHei"/>
              </a:rPr>
              <a:t>不等於</a:t>
            </a:r>
            <a:r>
              <a:rPr sz="1400" dirty="0">
                <a:solidFill>
                  <a:srgbClr val="404040"/>
                </a:solidFill>
                <a:latin typeface="Microsoft JhengHei"/>
                <a:cs typeface="Microsoft JhengHei"/>
              </a:rPr>
              <a:t>正常的資料</a:t>
            </a:r>
            <a:endParaRPr sz="1400">
              <a:latin typeface="Microsoft JhengHei"/>
              <a:cs typeface="Microsoft JhengHei"/>
            </a:endParaRPr>
          </a:p>
          <a:p>
            <a:pPr marL="756285" marR="9525" lvl="1" indent="-287020">
              <a:lnSpc>
                <a:spcPct val="100000"/>
              </a:lnSpc>
              <a:spcBef>
                <a:spcPts val="325"/>
              </a:spcBef>
              <a:buClr>
                <a:srgbClr val="375F92"/>
              </a:buClr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400" spc="-5" dirty="0">
                <a:solidFill>
                  <a:srgbClr val="404040"/>
                </a:solidFill>
                <a:latin typeface="Microsoft JhengHei"/>
                <a:cs typeface="Microsoft JhengHei"/>
                <a:hlinkClick r:id="rId3"/>
              </a:rPr>
              <a:t>http://ptx.transportdata.tw/MOTC/v2/Bus/RealTimeByFrequency/City/Taipei?$filter=Sp </a:t>
            </a:r>
            <a:r>
              <a:rPr sz="1400" dirty="0">
                <a:solidFill>
                  <a:srgbClr val="404040"/>
                </a:solidFill>
                <a:latin typeface="Microsoft JhengHei"/>
                <a:cs typeface="Microsoft JhengHei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eed</a:t>
            </a:r>
            <a:r>
              <a:rPr sz="1400" spc="-20" dirty="0">
                <a:solidFill>
                  <a:srgbClr val="404040"/>
                </a:solidFill>
                <a:latin typeface="Microsoft JhengHei"/>
                <a:cs typeface="Microsoft JhengHei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lt</a:t>
            </a:r>
            <a:r>
              <a:rPr sz="1400" dirty="0">
                <a:solidFill>
                  <a:srgbClr val="404040"/>
                </a:solidFill>
                <a:latin typeface="Microsoft JhengHei"/>
                <a:cs typeface="Microsoft JhengHei"/>
              </a:rPr>
              <a:t> 100 or</a:t>
            </a:r>
            <a:r>
              <a:rPr sz="1400" spc="5" dirty="0">
                <a:solidFill>
                  <a:srgbClr val="404040"/>
                </a:solidFill>
                <a:latin typeface="Microsoft JhengHei"/>
                <a:cs typeface="Microsoft JhengHei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BusStatus ne </a:t>
            </a:r>
            <a:r>
              <a:rPr sz="1400" dirty="0">
                <a:solidFill>
                  <a:srgbClr val="404040"/>
                </a:solidFill>
                <a:latin typeface="Microsoft JhengHei"/>
                <a:cs typeface="Microsoft JhengHei"/>
              </a:rPr>
              <a:t>'正常'</a:t>
            </a:r>
            <a:endParaRPr sz="1400">
              <a:latin typeface="Microsoft JhengHei"/>
              <a:cs typeface="Microsoft JhengHei"/>
            </a:endParaRPr>
          </a:p>
          <a:p>
            <a:pPr lvl="1">
              <a:lnSpc>
                <a:spcPct val="100000"/>
              </a:lnSpc>
              <a:buClr>
                <a:srgbClr val="375F92"/>
              </a:buClr>
              <a:buFont typeface="Wingdings"/>
              <a:buChar char=""/>
            </a:pPr>
            <a:endParaRPr sz="1250">
              <a:latin typeface="Microsoft JhengHei"/>
              <a:cs typeface="Microsoft JhengHei"/>
            </a:endParaRPr>
          </a:p>
          <a:p>
            <a:pPr marL="756285" lvl="1" indent="-287020">
              <a:lnSpc>
                <a:spcPct val="100000"/>
              </a:lnSpc>
              <a:spcBef>
                <a:spcPts val="5"/>
              </a:spcBef>
              <a:buClr>
                <a:srgbClr val="375F92"/>
              </a:buClr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400" dirty="0">
                <a:solidFill>
                  <a:srgbClr val="404040"/>
                </a:solidFill>
                <a:latin typeface="Microsoft JhengHei"/>
                <a:cs typeface="Microsoft JhengHei"/>
              </a:rPr>
              <a:t>取得</a:t>
            </a:r>
            <a:r>
              <a:rPr sz="1400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Microsoft JhengHei"/>
                <a:cs typeface="Microsoft JhengHei"/>
              </a:rPr>
              <a:t>臺北公車動態定時</a:t>
            </a:r>
            <a:r>
              <a:rPr sz="1400" spc="-15" dirty="0">
                <a:solidFill>
                  <a:srgbClr val="404040"/>
                </a:solidFill>
                <a:latin typeface="Microsoft JhengHei"/>
                <a:cs typeface="Microsoft JhengHei"/>
              </a:rPr>
              <a:t>，</a:t>
            </a:r>
            <a:r>
              <a:rPr sz="1400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Microsoft JhengHei"/>
                <a:cs typeface="Microsoft JhengHei"/>
              </a:rPr>
              <a:t>車牌</a:t>
            </a:r>
            <a:r>
              <a:rPr sz="1400" u="sng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Microsoft JhengHei"/>
                <a:cs typeface="Microsoft JhengHei"/>
              </a:rPr>
              <a:t>號</a:t>
            </a:r>
            <a:r>
              <a:rPr sz="1400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Microsoft JhengHei"/>
                <a:cs typeface="Microsoft JhengHei"/>
              </a:rPr>
              <a:t>碼</a:t>
            </a:r>
            <a:r>
              <a:rPr sz="1400" dirty="0">
                <a:solidFill>
                  <a:srgbClr val="404040"/>
                </a:solidFill>
                <a:latin typeface="Microsoft JhengHei"/>
                <a:cs typeface="Microsoft JhengHei"/>
              </a:rPr>
              <a:t>的</a:t>
            </a:r>
            <a:r>
              <a:rPr sz="1450" spc="-65" dirty="0">
                <a:solidFill>
                  <a:srgbClr val="404040"/>
                </a:solidFill>
                <a:latin typeface="Microsoft JhengHei"/>
                <a:cs typeface="Microsoft JhengHei"/>
              </a:rPr>
              <a:t>結</a:t>
            </a:r>
            <a:r>
              <a:rPr sz="1450" spc="-50" dirty="0">
                <a:solidFill>
                  <a:srgbClr val="404040"/>
                </a:solidFill>
                <a:latin typeface="Microsoft JhengHei"/>
                <a:cs typeface="Microsoft JhengHei"/>
              </a:rPr>
              <a:t>尾</a:t>
            </a:r>
            <a:r>
              <a:rPr sz="1450" spc="-55" dirty="0">
                <a:solidFill>
                  <a:srgbClr val="404040"/>
                </a:solidFill>
                <a:latin typeface="Microsoft JhengHei"/>
                <a:cs typeface="Microsoft JhengHei"/>
              </a:rPr>
              <a:t> </a:t>
            </a:r>
            <a:r>
              <a:rPr sz="1450" spc="-50" dirty="0">
                <a:solidFill>
                  <a:srgbClr val="404040"/>
                </a:solidFill>
                <a:latin typeface="Microsoft JhengHei"/>
                <a:cs typeface="Microsoft JhengHei"/>
              </a:rPr>
              <a:t>不為</a:t>
            </a:r>
            <a:r>
              <a:rPr sz="1400" spc="5" dirty="0">
                <a:solidFill>
                  <a:srgbClr val="404040"/>
                </a:solidFill>
                <a:latin typeface="Microsoft JhengHei"/>
                <a:cs typeface="Microsoft JhengHei"/>
              </a:rPr>
              <a:t>U</a:t>
            </a:r>
            <a:r>
              <a:rPr sz="1400" dirty="0">
                <a:solidFill>
                  <a:srgbClr val="404040"/>
                </a:solidFill>
                <a:latin typeface="Microsoft JhengHei"/>
                <a:cs typeface="Microsoft JhengHei"/>
              </a:rPr>
              <a:t>7</a:t>
            </a:r>
            <a:r>
              <a:rPr sz="1400" spc="-15" dirty="0">
                <a:solidFill>
                  <a:srgbClr val="404040"/>
                </a:solidFill>
                <a:latin typeface="Microsoft JhengHei"/>
                <a:cs typeface="Microsoft JhengHei"/>
              </a:rPr>
              <a:t> </a:t>
            </a:r>
            <a:r>
              <a:rPr sz="1400" dirty="0">
                <a:solidFill>
                  <a:srgbClr val="404040"/>
                </a:solidFill>
                <a:latin typeface="Microsoft JhengHei"/>
                <a:cs typeface="Microsoft JhengHei"/>
              </a:rPr>
              <a:t>的資料</a:t>
            </a:r>
            <a:endParaRPr sz="1400">
              <a:latin typeface="Microsoft JhengHei"/>
              <a:cs typeface="Microsoft JhengHei"/>
            </a:endParaRPr>
          </a:p>
          <a:p>
            <a:pPr marL="756285" lvl="1" indent="-287020">
              <a:lnSpc>
                <a:spcPct val="100000"/>
              </a:lnSpc>
              <a:spcBef>
                <a:spcPts val="325"/>
              </a:spcBef>
              <a:buClr>
                <a:srgbClr val="375F92"/>
              </a:buClr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400" spc="-5" dirty="0">
                <a:solidFill>
                  <a:srgbClr val="404040"/>
                </a:solidFill>
                <a:latin typeface="Microsoft JhengHei"/>
                <a:cs typeface="Microsoft JhengHei"/>
                <a:hlinkClick r:id="rId4"/>
              </a:rPr>
              <a:t>http://ptx.transportdata.tw/MOTC/v2/Bus/RealTimeByFrequency/City/Taipei?$filter=no</a:t>
            </a:r>
            <a:endParaRPr sz="1400">
              <a:latin typeface="Microsoft JhengHei"/>
              <a:cs typeface="Microsoft JhengHe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90319" y="6319215"/>
            <a:ext cx="23177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404040"/>
                </a:solidFill>
                <a:latin typeface="Microsoft JhengHei"/>
                <a:cs typeface="Microsoft JhengHei"/>
              </a:rPr>
              <a:t>t</a:t>
            </a:r>
            <a:r>
              <a:rPr sz="1400" spc="-20" dirty="0">
                <a:solidFill>
                  <a:srgbClr val="404040"/>
                </a:solidFill>
                <a:latin typeface="Microsoft JhengHei"/>
                <a:cs typeface="Microsoft JhengHei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endswith(PlateNumb,'U7')</a:t>
            </a:r>
            <a:endParaRPr sz="1400">
              <a:latin typeface="Microsoft JhengHei"/>
              <a:cs typeface="Microsoft JhengHe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63339" y="6396634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22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1647" y="280415"/>
            <a:ext cx="5521452" cy="10668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6303" y="406730"/>
            <a:ext cx="477964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375F92"/>
                </a:solidFill>
              </a:rPr>
              <a:t>OData</a:t>
            </a:r>
            <a:r>
              <a:rPr sz="3600" dirty="0">
                <a:solidFill>
                  <a:srgbClr val="375F92"/>
                </a:solidFill>
              </a:rPr>
              <a:t>查詢選</a:t>
            </a:r>
            <a:r>
              <a:rPr sz="3600" spc="-10" dirty="0">
                <a:solidFill>
                  <a:srgbClr val="375F92"/>
                </a:solidFill>
              </a:rPr>
              <a:t>項</a:t>
            </a:r>
            <a:r>
              <a:rPr sz="3600" dirty="0">
                <a:solidFill>
                  <a:srgbClr val="375F92"/>
                </a:solidFill>
              </a:rPr>
              <a:t>-$filter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547217" y="1295400"/>
            <a:ext cx="28543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375F92"/>
              </a:buClr>
              <a:buFont typeface="Wingdings"/>
              <a:buChar char=""/>
              <a:tabLst>
                <a:tab pos="355600" algn="l"/>
              </a:tabLst>
            </a:pPr>
            <a:r>
              <a:rPr sz="2800" spc="-10" dirty="0">
                <a:solidFill>
                  <a:srgbClr val="404040"/>
                </a:solidFill>
                <a:latin typeface="Microsoft JhengHei"/>
                <a:cs typeface="Microsoft JhengHei"/>
              </a:rPr>
              <a:t>算術運算子語法</a:t>
            </a:r>
            <a:endParaRPr sz="2800" dirty="0">
              <a:latin typeface="Microsoft JhengHei"/>
              <a:cs typeface="Microsoft JhengHe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63339" y="6396634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23</a:t>
            </a:r>
            <a:endParaRPr sz="1200">
              <a:latin typeface="Arial MT"/>
              <a:cs typeface="Arial MT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325244" y="2270505"/>
          <a:ext cx="6096000" cy="22250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Microsoft JhengHei"/>
                          <a:cs typeface="Microsoft JhengHei"/>
                        </a:rPr>
                        <a:t>算數運算子</a:t>
                      </a:r>
                      <a:endParaRPr sz="1800">
                        <a:latin typeface="Microsoft JhengHei"/>
                        <a:cs typeface="Microsoft JhengHei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Microsoft JhengHei"/>
                          <a:cs typeface="Microsoft JhengHei"/>
                        </a:rPr>
                        <a:t>意義</a:t>
                      </a:r>
                      <a:endParaRPr sz="1800">
                        <a:latin typeface="Microsoft JhengHei"/>
                        <a:cs typeface="Microsoft JhengHei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Microsoft JhengHei"/>
                          <a:cs typeface="Microsoft JhengHei"/>
                        </a:rPr>
                        <a:t>add</a:t>
                      </a:r>
                      <a:endParaRPr sz="1800">
                        <a:latin typeface="Microsoft JhengHei"/>
                        <a:cs typeface="Microsoft JhengHei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Microsoft JhengHei"/>
                          <a:cs typeface="Microsoft JhengHei"/>
                        </a:rPr>
                        <a:t>加</a:t>
                      </a:r>
                      <a:endParaRPr sz="1800">
                        <a:latin typeface="Microsoft JhengHei"/>
                        <a:cs typeface="Microsoft JhengHei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Microsoft JhengHei"/>
                          <a:cs typeface="Microsoft JhengHei"/>
                        </a:rPr>
                        <a:t>sub</a:t>
                      </a:r>
                      <a:endParaRPr sz="1800">
                        <a:latin typeface="Microsoft JhengHei"/>
                        <a:cs typeface="Microsoft JhengHei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Microsoft JhengHei"/>
                          <a:cs typeface="Microsoft JhengHei"/>
                        </a:rPr>
                        <a:t>減</a:t>
                      </a:r>
                      <a:endParaRPr sz="1800">
                        <a:latin typeface="Microsoft JhengHei"/>
                        <a:cs typeface="Microsoft JhengHei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Microsoft JhengHei"/>
                          <a:cs typeface="Microsoft JhengHei"/>
                        </a:rPr>
                        <a:t>mul</a:t>
                      </a:r>
                      <a:endParaRPr sz="1800">
                        <a:latin typeface="Microsoft JhengHei"/>
                        <a:cs typeface="Microsoft JhengHei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Microsoft JhengHei"/>
                          <a:cs typeface="Microsoft JhengHei"/>
                        </a:rPr>
                        <a:t>乘</a:t>
                      </a:r>
                      <a:endParaRPr sz="1800">
                        <a:latin typeface="Microsoft JhengHei"/>
                        <a:cs typeface="Microsoft JhengHei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Microsoft JhengHei"/>
                          <a:cs typeface="Microsoft JhengHei"/>
                        </a:rPr>
                        <a:t>div</a:t>
                      </a:r>
                      <a:endParaRPr sz="1800">
                        <a:latin typeface="Microsoft JhengHei"/>
                        <a:cs typeface="Microsoft JhengHei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Microsoft JhengHei"/>
                          <a:cs typeface="Microsoft JhengHei"/>
                        </a:rPr>
                        <a:t>除</a:t>
                      </a:r>
                      <a:endParaRPr sz="1800">
                        <a:latin typeface="Microsoft JhengHei"/>
                        <a:cs typeface="Microsoft JhengHei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Microsoft JhengHei"/>
                          <a:cs typeface="Microsoft JhengHei"/>
                        </a:rPr>
                        <a:t>mod</a:t>
                      </a:r>
                      <a:endParaRPr sz="1800">
                        <a:latin typeface="Microsoft JhengHei"/>
                        <a:cs typeface="Microsoft JhengHei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Microsoft JhengHei"/>
                          <a:cs typeface="Microsoft JhengHei"/>
                        </a:rPr>
                        <a:t>餘數</a:t>
                      </a:r>
                      <a:endParaRPr sz="1800">
                        <a:latin typeface="Microsoft JhengHei"/>
                        <a:cs typeface="Microsoft JhengHei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1647" y="280415"/>
            <a:ext cx="5521452" cy="10668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6303" y="406730"/>
            <a:ext cx="477964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375F92"/>
                </a:solidFill>
              </a:rPr>
              <a:t>OData</a:t>
            </a:r>
            <a:r>
              <a:rPr sz="3600" dirty="0">
                <a:solidFill>
                  <a:srgbClr val="375F92"/>
                </a:solidFill>
              </a:rPr>
              <a:t>查詢選</a:t>
            </a:r>
            <a:r>
              <a:rPr sz="3600" spc="-10" dirty="0">
                <a:solidFill>
                  <a:srgbClr val="375F92"/>
                </a:solidFill>
              </a:rPr>
              <a:t>項</a:t>
            </a:r>
            <a:r>
              <a:rPr sz="3600" dirty="0">
                <a:solidFill>
                  <a:srgbClr val="375F92"/>
                </a:solidFill>
              </a:rPr>
              <a:t>-$filter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546303" y="1316791"/>
            <a:ext cx="8068945" cy="5100955"/>
          </a:xfrm>
          <a:prstGeom prst="rect">
            <a:avLst/>
          </a:prstGeom>
        </p:spPr>
        <p:txBody>
          <a:bodyPr vert="horz" wrap="square" lIns="0" tIns="17081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45"/>
              </a:spcBef>
              <a:buClr>
                <a:srgbClr val="375F92"/>
              </a:buClr>
              <a:buFont typeface="Wingdings"/>
              <a:buChar char=""/>
              <a:tabLst>
                <a:tab pos="355600" algn="l"/>
              </a:tabLst>
            </a:pPr>
            <a:r>
              <a:rPr sz="28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算術運算子範例</a:t>
            </a:r>
            <a:endParaRPr sz="2800">
              <a:latin typeface="Microsoft JhengHei"/>
              <a:cs typeface="Microsoft JhengHei"/>
            </a:endParaRPr>
          </a:p>
          <a:p>
            <a:pPr marL="756285" lvl="1" indent="-287020">
              <a:lnSpc>
                <a:spcPct val="100000"/>
              </a:lnSpc>
              <a:spcBef>
                <a:spcPts val="690"/>
              </a:spcBef>
              <a:buClr>
                <a:srgbClr val="375F92"/>
              </a:buClr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400" dirty="0">
                <a:solidFill>
                  <a:srgbClr val="404040"/>
                </a:solidFill>
                <a:latin typeface="Microsoft JhengHei"/>
                <a:cs typeface="Microsoft JhengHei"/>
              </a:rPr>
              <a:t>取得</a:t>
            </a:r>
            <a:r>
              <a:rPr sz="1400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Microsoft JhengHei"/>
                <a:cs typeface="Microsoft JhengHei"/>
              </a:rPr>
              <a:t>臺北公車動態定時</a:t>
            </a:r>
            <a:r>
              <a:rPr sz="1400" spc="-15" dirty="0">
                <a:solidFill>
                  <a:srgbClr val="404040"/>
                </a:solidFill>
                <a:latin typeface="Microsoft JhengHei"/>
                <a:cs typeface="Microsoft JhengHei"/>
              </a:rPr>
              <a:t>，</a:t>
            </a:r>
            <a:r>
              <a:rPr sz="1400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Microsoft JhengHei"/>
                <a:cs typeface="Microsoft JhengHei"/>
              </a:rPr>
              <a:t>行駛</a:t>
            </a:r>
            <a:r>
              <a:rPr sz="1400" u="sng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Microsoft JhengHei"/>
                <a:cs typeface="Microsoft JhengHei"/>
              </a:rPr>
              <a:t>速</a:t>
            </a:r>
            <a:r>
              <a:rPr sz="1400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Microsoft JhengHei"/>
                <a:cs typeface="Microsoft JhengHei"/>
              </a:rPr>
              <a:t>度</a:t>
            </a:r>
            <a:r>
              <a:rPr sz="1450" spc="-50" dirty="0">
                <a:solidFill>
                  <a:srgbClr val="404040"/>
                </a:solidFill>
                <a:latin typeface="Microsoft JhengHei"/>
                <a:cs typeface="Microsoft JhengHei"/>
              </a:rPr>
              <a:t>加</a:t>
            </a:r>
            <a:r>
              <a:rPr sz="1450" spc="-55" dirty="0">
                <a:solidFill>
                  <a:srgbClr val="404040"/>
                </a:solidFill>
                <a:latin typeface="Microsoft JhengHei"/>
                <a:cs typeface="Microsoft JhengHei"/>
              </a:rPr>
              <a:t> </a:t>
            </a:r>
            <a:r>
              <a:rPr sz="1400" dirty="0">
                <a:solidFill>
                  <a:srgbClr val="404040"/>
                </a:solidFill>
                <a:latin typeface="Microsoft JhengHei"/>
                <a:cs typeface="Microsoft JhengHei"/>
              </a:rPr>
              <a:t>2</a:t>
            </a:r>
            <a:r>
              <a:rPr sz="1450" spc="-50" dirty="0">
                <a:solidFill>
                  <a:srgbClr val="404040"/>
                </a:solidFill>
                <a:latin typeface="Microsoft JhengHei"/>
                <a:cs typeface="Microsoft JhengHei"/>
              </a:rPr>
              <a:t>等於</a:t>
            </a:r>
            <a:r>
              <a:rPr sz="1400" dirty="0">
                <a:solidFill>
                  <a:srgbClr val="404040"/>
                </a:solidFill>
                <a:latin typeface="Microsoft JhengHei"/>
                <a:cs typeface="Microsoft JhengHei"/>
              </a:rPr>
              <a:t>102</a:t>
            </a:r>
            <a:r>
              <a:rPr sz="1400" spc="-25" dirty="0">
                <a:solidFill>
                  <a:srgbClr val="404040"/>
                </a:solidFill>
                <a:latin typeface="Microsoft JhengHei"/>
                <a:cs typeface="Microsoft JhengHei"/>
              </a:rPr>
              <a:t> </a:t>
            </a:r>
            <a:r>
              <a:rPr sz="1400" dirty="0">
                <a:solidFill>
                  <a:srgbClr val="404040"/>
                </a:solidFill>
                <a:latin typeface="Microsoft JhengHei"/>
                <a:cs typeface="Microsoft JhengHei"/>
              </a:rPr>
              <a:t>的資料</a:t>
            </a:r>
            <a:endParaRPr sz="1400">
              <a:latin typeface="Microsoft JhengHei"/>
              <a:cs typeface="Microsoft JhengHei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325"/>
              </a:spcBef>
              <a:buClr>
                <a:srgbClr val="375F92"/>
              </a:buClr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400" spc="-5" dirty="0">
                <a:solidFill>
                  <a:srgbClr val="404040"/>
                </a:solidFill>
                <a:latin typeface="Microsoft JhengHei"/>
                <a:cs typeface="Microsoft JhengHei"/>
                <a:hlinkClick r:id="rId3"/>
              </a:rPr>
              <a:t>http://ptx.transportdata.tw/MOTC/v2/Bus/RealTimeByFrequency/City/Taipei?$filter=Sp </a:t>
            </a:r>
            <a:r>
              <a:rPr sz="1400" dirty="0">
                <a:solidFill>
                  <a:srgbClr val="404040"/>
                </a:solidFill>
                <a:latin typeface="Microsoft JhengHei"/>
                <a:cs typeface="Microsoft JhengHei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eed</a:t>
            </a:r>
            <a:r>
              <a:rPr sz="1400" spc="-20" dirty="0">
                <a:solidFill>
                  <a:srgbClr val="404040"/>
                </a:solidFill>
                <a:latin typeface="Microsoft JhengHei"/>
                <a:cs typeface="Microsoft JhengHei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add </a:t>
            </a:r>
            <a:r>
              <a:rPr sz="1400" dirty="0">
                <a:solidFill>
                  <a:srgbClr val="404040"/>
                </a:solidFill>
                <a:latin typeface="Microsoft JhengHei"/>
                <a:cs typeface="Microsoft JhengHei"/>
              </a:rPr>
              <a:t>2 eq</a:t>
            </a:r>
            <a:r>
              <a:rPr sz="14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 </a:t>
            </a:r>
            <a:r>
              <a:rPr sz="1400" dirty="0">
                <a:solidFill>
                  <a:srgbClr val="404040"/>
                </a:solidFill>
                <a:latin typeface="Microsoft JhengHei"/>
                <a:cs typeface="Microsoft JhengHei"/>
              </a:rPr>
              <a:t>102</a:t>
            </a:r>
            <a:endParaRPr sz="1400">
              <a:latin typeface="Microsoft JhengHei"/>
              <a:cs typeface="Microsoft JhengHei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lr>
                <a:srgbClr val="375F92"/>
              </a:buClr>
              <a:buFont typeface="Wingdings"/>
              <a:buChar char=""/>
            </a:pPr>
            <a:endParaRPr sz="1250">
              <a:latin typeface="Microsoft JhengHei"/>
              <a:cs typeface="Microsoft JhengHei"/>
            </a:endParaRPr>
          </a:p>
          <a:p>
            <a:pPr marL="756285" lvl="1" indent="-287020">
              <a:lnSpc>
                <a:spcPct val="100000"/>
              </a:lnSpc>
              <a:buClr>
                <a:srgbClr val="375F92"/>
              </a:buClr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400" dirty="0">
                <a:solidFill>
                  <a:srgbClr val="404040"/>
                </a:solidFill>
                <a:latin typeface="Microsoft JhengHei"/>
                <a:cs typeface="Microsoft JhengHei"/>
              </a:rPr>
              <a:t>取得</a:t>
            </a:r>
            <a:r>
              <a:rPr sz="1400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Microsoft JhengHei"/>
                <a:cs typeface="Microsoft JhengHei"/>
              </a:rPr>
              <a:t>臺北公車動態定時</a:t>
            </a:r>
            <a:r>
              <a:rPr sz="1400" spc="-15" dirty="0">
                <a:solidFill>
                  <a:srgbClr val="404040"/>
                </a:solidFill>
                <a:latin typeface="Microsoft JhengHei"/>
                <a:cs typeface="Microsoft JhengHei"/>
              </a:rPr>
              <a:t>，</a:t>
            </a:r>
            <a:r>
              <a:rPr sz="1400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Microsoft JhengHei"/>
                <a:cs typeface="Microsoft JhengHei"/>
              </a:rPr>
              <a:t>行駛</a:t>
            </a:r>
            <a:r>
              <a:rPr sz="1400" u="sng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Microsoft JhengHei"/>
                <a:cs typeface="Microsoft JhengHei"/>
              </a:rPr>
              <a:t>速</a:t>
            </a:r>
            <a:r>
              <a:rPr sz="1400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Microsoft JhengHei"/>
                <a:cs typeface="Microsoft JhengHei"/>
              </a:rPr>
              <a:t>度</a:t>
            </a:r>
            <a:r>
              <a:rPr sz="1450" spc="-50" dirty="0">
                <a:solidFill>
                  <a:srgbClr val="404040"/>
                </a:solidFill>
                <a:latin typeface="Microsoft JhengHei"/>
                <a:cs typeface="Microsoft JhengHei"/>
              </a:rPr>
              <a:t>減</a:t>
            </a:r>
            <a:r>
              <a:rPr sz="1450" spc="-55" dirty="0">
                <a:solidFill>
                  <a:srgbClr val="404040"/>
                </a:solidFill>
                <a:latin typeface="Microsoft JhengHei"/>
                <a:cs typeface="Microsoft JhengHei"/>
              </a:rPr>
              <a:t> </a:t>
            </a:r>
            <a:r>
              <a:rPr sz="1400" dirty="0">
                <a:solidFill>
                  <a:srgbClr val="404040"/>
                </a:solidFill>
                <a:latin typeface="Microsoft JhengHei"/>
                <a:cs typeface="Microsoft JhengHei"/>
              </a:rPr>
              <a:t>2</a:t>
            </a:r>
            <a:r>
              <a:rPr sz="1450" spc="-50" dirty="0">
                <a:solidFill>
                  <a:srgbClr val="404040"/>
                </a:solidFill>
                <a:latin typeface="Microsoft JhengHei"/>
                <a:cs typeface="Microsoft JhengHei"/>
              </a:rPr>
              <a:t>等於</a:t>
            </a:r>
            <a:r>
              <a:rPr sz="1400" dirty="0">
                <a:solidFill>
                  <a:srgbClr val="404040"/>
                </a:solidFill>
                <a:latin typeface="Microsoft JhengHei"/>
                <a:cs typeface="Microsoft JhengHei"/>
              </a:rPr>
              <a:t>102</a:t>
            </a:r>
            <a:r>
              <a:rPr sz="1400" spc="-25" dirty="0">
                <a:solidFill>
                  <a:srgbClr val="404040"/>
                </a:solidFill>
                <a:latin typeface="Microsoft JhengHei"/>
                <a:cs typeface="Microsoft JhengHei"/>
              </a:rPr>
              <a:t> </a:t>
            </a:r>
            <a:r>
              <a:rPr sz="1400" dirty="0">
                <a:solidFill>
                  <a:srgbClr val="404040"/>
                </a:solidFill>
                <a:latin typeface="Microsoft JhengHei"/>
                <a:cs typeface="Microsoft JhengHei"/>
              </a:rPr>
              <a:t>的資料</a:t>
            </a:r>
            <a:endParaRPr sz="1400">
              <a:latin typeface="Microsoft JhengHei"/>
              <a:cs typeface="Microsoft JhengHei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325"/>
              </a:spcBef>
              <a:buClr>
                <a:srgbClr val="375F92"/>
              </a:buClr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400" spc="-5" dirty="0">
                <a:solidFill>
                  <a:srgbClr val="404040"/>
                </a:solidFill>
                <a:latin typeface="Microsoft JhengHei"/>
                <a:cs typeface="Microsoft JhengHei"/>
                <a:hlinkClick r:id="rId3"/>
              </a:rPr>
              <a:t>http://ptx.transportdata.tw/MOTC/v2/Bus/RealTimeByFrequency/City/Taipei?$filter=Sp </a:t>
            </a:r>
            <a:r>
              <a:rPr sz="1400" dirty="0">
                <a:solidFill>
                  <a:srgbClr val="404040"/>
                </a:solidFill>
                <a:latin typeface="Microsoft JhengHei"/>
                <a:cs typeface="Microsoft JhengHei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eed</a:t>
            </a:r>
            <a:r>
              <a:rPr sz="1400" spc="-20" dirty="0">
                <a:solidFill>
                  <a:srgbClr val="404040"/>
                </a:solidFill>
                <a:latin typeface="Microsoft JhengHei"/>
                <a:cs typeface="Microsoft JhengHei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sub </a:t>
            </a:r>
            <a:r>
              <a:rPr sz="1400" dirty="0">
                <a:solidFill>
                  <a:srgbClr val="404040"/>
                </a:solidFill>
                <a:latin typeface="Microsoft JhengHei"/>
                <a:cs typeface="Microsoft JhengHei"/>
              </a:rPr>
              <a:t>2 eq</a:t>
            </a:r>
            <a:r>
              <a:rPr sz="14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 </a:t>
            </a:r>
            <a:r>
              <a:rPr sz="1400" dirty="0">
                <a:solidFill>
                  <a:srgbClr val="404040"/>
                </a:solidFill>
                <a:latin typeface="Microsoft JhengHei"/>
                <a:cs typeface="Microsoft JhengHei"/>
              </a:rPr>
              <a:t>102</a:t>
            </a:r>
            <a:endParaRPr sz="1400">
              <a:latin typeface="Microsoft JhengHei"/>
              <a:cs typeface="Microsoft JhengHei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lr>
                <a:srgbClr val="375F92"/>
              </a:buClr>
              <a:buFont typeface="Wingdings"/>
              <a:buChar char=""/>
            </a:pPr>
            <a:endParaRPr sz="1250">
              <a:latin typeface="Microsoft JhengHei"/>
              <a:cs typeface="Microsoft JhengHei"/>
            </a:endParaRPr>
          </a:p>
          <a:p>
            <a:pPr marL="756285" lvl="1" indent="-287020">
              <a:lnSpc>
                <a:spcPct val="100000"/>
              </a:lnSpc>
              <a:buClr>
                <a:srgbClr val="375F92"/>
              </a:buClr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400" dirty="0">
                <a:solidFill>
                  <a:srgbClr val="404040"/>
                </a:solidFill>
                <a:latin typeface="Microsoft JhengHei"/>
                <a:cs typeface="Microsoft JhengHei"/>
              </a:rPr>
              <a:t>取得</a:t>
            </a:r>
            <a:r>
              <a:rPr sz="1400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Microsoft JhengHei"/>
                <a:cs typeface="Microsoft JhengHei"/>
              </a:rPr>
              <a:t>臺北公車動態定時</a:t>
            </a:r>
            <a:r>
              <a:rPr sz="1400" spc="-15" dirty="0">
                <a:solidFill>
                  <a:srgbClr val="404040"/>
                </a:solidFill>
                <a:latin typeface="Microsoft JhengHei"/>
                <a:cs typeface="Microsoft JhengHei"/>
              </a:rPr>
              <a:t>，</a:t>
            </a:r>
            <a:r>
              <a:rPr sz="1400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Microsoft JhengHei"/>
                <a:cs typeface="Microsoft JhengHei"/>
              </a:rPr>
              <a:t>行駛</a:t>
            </a:r>
            <a:r>
              <a:rPr sz="1400" u="sng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Microsoft JhengHei"/>
                <a:cs typeface="Microsoft JhengHei"/>
              </a:rPr>
              <a:t>速</a:t>
            </a:r>
            <a:r>
              <a:rPr sz="1400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Microsoft JhengHei"/>
                <a:cs typeface="Microsoft JhengHei"/>
              </a:rPr>
              <a:t>度</a:t>
            </a:r>
            <a:r>
              <a:rPr sz="1450" spc="-50" dirty="0">
                <a:solidFill>
                  <a:srgbClr val="404040"/>
                </a:solidFill>
                <a:latin typeface="Microsoft JhengHei"/>
                <a:cs typeface="Microsoft JhengHei"/>
              </a:rPr>
              <a:t>乘</a:t>
            </a:r>
            <a:r>
              <a:rPr sz="1450" spc="-55" dirty="0">
                <a:solidFill>
                  <a:srgbClr val="404040"/>
                </a:solidFill>
                <a:latin typeface="Microsoft JhengHei"/>
                <a:cs typeface="Microsoft JhengHei"/>
              </a:rPr>
              <a:t> </a:t>
            </a:r>
            <a:r>
              <a:rPr sz="1400" dirty="0">
                <a:solidFill>
                  <a:srgbClr val="404040"/>
                </a:solidFill>
                <a:latin typeface="Microsoft JhengHei"/>
                <a:cs typeface="Microsoft JhengHei"/>
              </a:rPr>
              <a:t>2</a:t>
            </a:r>
            <a:r>
              <a:rPr sz="1450" spc="-50" dirty="0">
                <a:solidFill>
                  <a:srgbClr val="404040"/>
                </a:solidFill>
                <a:latin typeface="Microsoft JhengHei"/>
                <a:cs typeface="Microsoft JhengHei"/>
              </a:rPr>
              <a:t>等於</a:t>
            </a:r>
            <a:r>
              <a:rPr sz="1400" dirty="0">
                <a:solidFill>
                  <a:srgbClr val="404040"/>
                </a:solidFill>
                <a:latin typeface="Microsoft JhengHei"/>
                <a:cs typeface="Microsoft JhengHei"/>
              </a:rPr>
              <a:t>102</a:t>
            </a:r>
            <a:r>
              <a:rPr sz="1400" spc="-25" dirty="0">
                <a:solidFill>
                  <a:srgbClr val="404040"/>
                </a:solidFill>
                <a:latin typeface="Microsoft JhengHei"/>
                <a:cs typeface="Microsoft JhengHei"/>
              </a:rPr>
              <a:t> </a:t>
            </a:r>
            <a:r>
              <a:rPr sz="1400" dirty="0">
                <a:solidFill>
                  <a:srgbClr val="404040"/>
                </a:solidFill>
                <a:latin typeface="Microsoft JhengHei"/>
                <a:cs typeface="Microsoft JhengHei"/>
              </a:rPr>
              <a:t>的資料</a:t>
            </a:r>
            <a:endParaRPr sz="1400">
              <a:latin typeface="Microsoft JhengHei"/>
              <a:cs typeface="Microsoft JhengHei"/>
            </a:endParaRPr>
          </a:p>
          <a:p>
            <a:pPr marL="756285" lvl="1" indent="-287020">
              <a:lnSpc>
                <a:spcPct val="100000"/>
              </a:lnSpc>
              <a:spcBef>
                <a:spcPts val="325"/>
              </a:spcBef>
              <a:buClr>
                <a:srgbClr val="375F92"/>
              </a:buClr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400" spc="-5" dirty="0">
                <a:solidFill>
                  <a:srgbClr val="404040"/>
                </a:solidFill>
                <a:latin typeface="Microsoft JhengHei"/>
                <a:cs typeface="Microsoft JhengHei"/>
                <a:hlinkClick r:id="rId3"/>
              </a:rPr>
              <a:t>http://ptx.transportdata.tw/MOTC/v2/Bus/RealTimeByFrequency/City/Taipei?$filter=Sp</a:t>
            </a:r>
            <a:endParaRPr sz="1400">
              <a:latin typeface="Microsoft JhengHei"/>
              <a:cs typeface="Microsoft JhengHei"/>
            </a:endParaRPr>
          </a:p>
          <a:p>
            <a:pPr marL="756285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solidFill>
                  <a:srgbClr val="404040"/>
                </a:solidFill>
                <a:latin typeface="Microsoft JhengHei"/>
                <a:cs typeface="Microsoft JhengHei"/>
              </a:rPr>
              <a:t>eed</a:t>
            </a:r>
            <a:r>
              <a:rPr sz="1400" spc="-35" dirty="0">
                <a:solidFill>
                  <a:srgbClr val="404040"/>
                </a:solidFill>
                <a:latin typeface="Microsoft JhengHei"/>
                <a:cs typeface="Microsoft JhengHei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mul</a:t>
            </a:r>
            <a:r>
              <a:rPr sz="1400" spc="-15" dirty="0">
                <a:solidFill>
                  <a:srgbClr val="404040"/>
                </a:solidFill>
                <a:latin typeface="Microsoft JhengHei"/>
                <a:cs typeface="Microsoft JhengHei"/>
              </a:rPr>
              <a:t> </a:t>
            </a:r>
            <a:r>
              <a:rPr sz="1400" dirty="0">
                <a:solidFill>
                  <a:srgbClr val="404040"/>
                </a:solidFill>
                <a:latin typeface="Microsoft JhengHei"/>
                <a:cs typeface="Microsoft JhengHei"/>
              </a:rPr>
              <a:t>2</a:t>
            </a:r>
            <a:r>
              <a:rPr sz="1400" spc="-15" dirty="0">
                <a:solidFill>
                  <a:srgbClr val="404040"/>
                </a:solidFill>
                <a:latin typeface="Microsoft JhengHei"/>
                <a:cs typeface="Microsoft JhengHei"/>
              </a:rPr>
              <a:t> </a:t>
            </a:r>
            <a:r>
              <a:rPr sz="1400" dirty="0">
                <a:solidFill>
                  <a:srgbClr val="404040"/>
                </a:solidFill>
                <a:latin typeface="Microsoft JhengHei"/>
                <a:cs typeface="Microsoft JhengHei"/>
              </a:rPr>
              <a:t>eq</a:t>
            </a:r>
            <a:r>
              <a:rPr sz="1400" spc="-25" dirty="0">
                <a:solidFill>
                  <a:srgbClr val="404040"/>
                </a:solidFill>
                <a:latin typeface="Microsoft JhengHei"/>
                <a:cs typeface="Microsoft JhengHei"/>
              </a:rPr>
              <a:t> </a:t>
            </a:r>
            <a:r>
              <a:rPr sz="1400" dirty="0">
                <a:solidFill>
                  <a:srgbClr val="404040"/>
                </a:solidFill>
                <a:latin typeface="Microsoft JhengHei"/>
                <a:cs typeface="Microsoft JhengHei"/>
              </a:rPr>
              <a:t>102</a:t>
            </a:r>
            <a:endParaRPr sz="1400">
              <a:latin typeface="Microsoft JhengHei"/>
              <a:cs typeface="Microsoft JhengHei"/>
            </a:endParaRPr>
          </a:p>
          <a:p>
            <a:pPr>
              <a:lnSpc>
                <a:spcPct val="100000"/>
              </a:lnSpc>
            </a:pPr>
            <a:endParaRPr sz="1250">
              <a:latin typeface="Microsoft JhengHei"/>
              <a:cs typeface="Microsoft JhengHei"/>
            </a:endParaRPr>
          </a:p>
          <a:p>
            <a:pPr marL="756285" lvl="1" indent="-287020">
              <a:lnSpc>
                <a:spcPct val="100000"/>
              </a:lnSpc>
              <a:buClr>
                <a:srgbClr val="375F92"/>
              </a:buClr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400" dirty="0">
                <a:solidFill>
                  <a:srgbClr val="404040"/>
                </a:solidFill>
                <a:latin typeface="Microsoft JhengHei"/>
                <a:cs typeface="Microsoft JhengHei"/>
              </a:rPr>
              <a:t>取得</a:t>
            </a:r>
            <a:r>
              <a:rPr sz="1400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Microsoft JhengHei"/>
                <a:cs typeface="Microsoft JhengHei"/>
              </a:rPr>
              <a:t>臺北公車動態定時</a:t>
            </a:r>
            <a:r>
              <a:rPr sz="1400" spc="-15" dirty="0">
                <a:solidFill>
                  <a:srgbClr val="404040"/>
                </a:solidFill>
                <a:latin typeface="Microsoft JhengHei"/>
                <a:cs typeface="Microsoft JhengHei"/>
              </a:rPr>
              <a:t>，</a:t>
            </a:r>
            <a:r>
              <a:rPr sz="1400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Microsoft JhengHei"/>
                <a:cs typeface="Microsoft JhengHei"/>
              </a:rPr>
              <a:t>行駛</a:t>
            </a:r>
            <a:r>
              <a:rPr sz="1400" u="sng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Microsoft JhengHei"/>
                <a:cs typeface="Microsoft JhengHei"/>
              </a:rPr>
              <a:t>速</a:t>
            </a:r>
            <a:r>
              <a:rPr sz="1400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Microsoft JhengHei"/>
                <a:cs typeface="Microsoft JhengHei"/>
              </a:rPr>
              <a:t>度</a:t>
            </a:r>
            <a:r>
              <a:rPr sz="1450" spc="-50" dirty="0">
                <a:solidFill>
                  <a:srgbClr val="404040"/>
                </a:solidFill>
                <a:latin typeface="Microsoft JhengHei"/>
                <a:cs typeface="Microsoft JhengHei"/>
              </a:rPr>
              <a:t>除</a:t>
            </a:r>
            <a:r>
              <a:rPr sz="1450" spc="-55" dirty="0">
                <a:solidFill>
                  <a:srgbClr val="404040"/>
                </a:solidFill>
                <a:latin typeface="Microsoft JhengHei"/>
                <a:cs typeface="Microsoft JhengHei"/>
              </a:rPr>
              <a:t> </a:t>
            </a:r>
            <a:r>
              <a:rPr sz="1400" dirty="0">
                <a:solidFill>
                  <a:srgbClr val="404040"/>
                </a:solidFill>
                <a:latin typeface="Microsoft JhengHei"/>
                <a:cs typeface="Microsoft JhengHei"/>
              </a:rPr>
              <a:t>2</a:t>
            </a:r>
            <a:r>
              <a:rPr sz="1450" spc="-50" dirty="0">
                <a:solidFill>
                  <a:srgbClr val="404040"/>
                </a:solidFill>
                <a:latin typeface="Microsoft JhengHei"/>
                <a:cs typeface="Microsoft JhengHei"/>
              </a:rPr>
              <a:t>等於</a:t>
            </a:r>
            <a:r>
              <a:rPr sz="1400" dirty="0">
                <a:solidFill>
                  <a:srgbClr val="404040"/>
                </a:solidFill>
                <a:latin typeface="Microsoft JhengHei"/>
                <a:cs typeface="Microsoft JhengHei"/>
              </a:rPr>
              <a:t>102</a:t>
            </a:r>
            <a:r>
              <a:rPr sz="1400" spc="-25" dirty="0">
                <a:solidFill>
                  <a:srgbClr val="404040"/>
                </a:solidFill>
                <a:latin typeface="Microsoft JhengHei"/>
                <a:cs typeface="Microsoft JhengHei"/>
              </a:rPr>
              <a:t> </a:t>
            </a:r>
            <a:r>
              <a:rPr sz="1400" dirty="0">
                <a:solidFill>
                  <a:srgbClr val="404040"/>
                </a:solidFill>
                <a:latin typeface="Microsoft JhengHei"/>
                <a:cs typeface="Microsoft JhengHei"/>
              </a:rPr>
              <a:t>的資料</a:t>
            </a:r>
            <a:endParaRPr sz="1400">
              <a:latin typeface="Microsoft JhengHei"/>
              <a:cs typeface="Microsoft JhengHei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325"/>
              </a:spcBef>
              <a:buClr>
                <a:srgbClr val="375F92"/>
              </a:buClr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400" spc="-5" dirty="0">
                <a:solidFill>
                  <a:srgbClr val="404040"/>
                </a:solidFill>
                <a:latin typeface="Microsoft JhengHei"/>
                <a:cs typeface="Microsoft JhengHei"/>
                <a:hlinkClick r:id="rId3"/>
              </a:rPr>
              <a:t>http://ptx.transportdata.tw/MOTC/v2/Bus/RealTimeByFrequency/City/Taipei?$filter=Sp </a:t>
            </a:r>
            <a:r>
              <a:rPr sz="1400" dirty="0">
                <a:solidFill>
                  <a:srgbClr val="404040"/>
                </a:solidFill>
                <a:latin typeface="Microsoft JhengHei"/>
                <a:cs typeface="Microsoft JhengHei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eed</a:t>
            </a:r>
            <a:r>
              <a:rPr sz="1400" spc="-20" dirty="0">
                <a:solidFill>
                  <a:srgbClr val="404040"/>
                </a:solidFill>
                <a:latin typeface="Microsoft JhengHei"/>
                <a:cs typeface="Microsoft JhengHei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div</a:t>
            </a:r>
            <a:r>
              <a:rPr sz="1400" dirty="0">
                <a:solidFill>
                  <a:srgbClr val="404040"/>
                </a:solidFill>
                <a:latin typeface="Microsoft JhengHei"/>
                <a:cs typeface="Microsoft JhengHei"/>
              </a:rPr>
              <a:t> 2</a:t>
            </a:r>
            <a:r>
              <a:rPr sz="14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 </a:t>
            </a:r>
            <a:r>
              <a:rPr sz="1400" dirty="0">
                <a:solidFill>
                  <a:srgbClr val="404040"/>
                </a:solidFill>
                <a:latin typeface="Microsoft JhengHei"/>
                <a:cs typeface="Microsoft JhengHei"/>
              </a:rPr>
              <a:t>eq</a:t>
            </a:r>
            <a:r>
              <a:rPr sz="14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 </a:t>
            </a:r>
            <a:r>
              <a:rPr sz="1400" dirty="0">
                <a:solidFill>
                  <a:srgbClr val="404040"/>
                </a:solidFill>
                <a:latin typeface="Microsoft JhengHei"/>
                <a:cs typeface="Microsoft JhengHei"/>
              </a:rPr>
              <a:t>102</a:t>
            </a:r>
            <a:endParaRPr sz="1400">
              <a:latin typeface="Microsoft JhengHei"/>
              <a:cs typeface="Microsoft JhengHei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lr>
                <a:srgbClr val="375F92"/>
              </a:buClr>
              <a:buFont typeface="Wingdings"/>
              <a:buChar char=""/>
            </a:pPr>
            <a:endParaRPr sz="1250">
              <a:latin typeface="Microsoft JhengHei"/>
              <a:cs typeface="Microsoft JhengHei"/>
            </a:endParaRPr>
          </a:p>
          <a:p>
            <a:pPr marL="756285" lvl="1" indent="-287020">
              <a:lnSpc>
                <a:spcPct val="100000"/>
              </a:lnSpc>
              <a:spcBef>
                <a:spcPts val="5"/>
              </a:spcBef>
              <a:buClr>
                <a:srgbClr val="375F92"/>
              </a:buClr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400" dirty="0">
                <a:solidFill>
                  <a:srgbClr val="404040"/>
                </a:solidFill>
                <a:latin typeface="Microsoft JhengHei"/>
                <a:cs typeface="Microsoft JhengHei"/>
              </a:rPr>
              <a:t>取得</a:t>
            </a:r>
            <a:r>
              <a:rPr sz="1400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Microsoft JhengHei"/>
                <a:cs typeface="Microsoft JhengHei"/>
              </a:rPr>
              <a:t>臺北公車動態定時</a:t>
            </a:r>
            <a:r>
              <a:rPr sz="1400" spc="-15" dirty="0">
                <a:solidFill>
                  <a:srgbClr val="404040"/>
                </a:solidFill>
                <a:latin typeface="Microsoft JhengHei"/>
                <a:cs typeface="Microsoft JhengHei"/>
              </a:rPr>
              <a:t>，</a:t>
            </a:r>
            <a:r>
              <a:rPr sz="1400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Microsoft JhengHei"/>
                <a:cs typeface="Microsoft JhengHei"/>
              </a:rPr>
              <a:t>行駛</a:t>
            </a:r>
            <a:r>
              <a:rPr sz="1400" u="sng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Microsoft JhengHei"/>
                <a:cs typeface="Microsoft JhengHei"/>
              </a:rPr>
              <a:t>速</a:t>
            </a:r>
            <a:r>
              <a:rPr sz="1400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Microsoft JhengHei"/>
                <a:cs typeface="Microsoft JhengHei"/>
              </a:rPr>
              <a:t>度</a:t>
            </a:r>
            <a:r>
              <a:rPr sz="1450" spc="-50" dirty="0">
                <a:solidFill>
                  <a:srgbClr val="404040"/>
                </a:solidFill>
                <a:latin typeface="Microsoft JhengHei"/>
                <a:cs typeface="Microsoft JhengHei"/>
              </a:rPr>
              <a:t>除</a:t>
            </a:r>
            <a:r>
              <a:rPr sz="1450" spc="-55" dirty="0">
                <a:solidFill>
                  <a:srgbClr val="404040"/>
                </a:solidFill>
                <a:latin typeface="Microsoft JhengHei"/>
                <a:cs typeface="Microsoft JhengHei"/>
              </a:rPr>
              <a:t> </a:t>
            </a:r>
            <a:r>
              <a:rPr sz="1400" dirty="0">
                <a:solidFill>
                  <a:srgbClr val="404040"/>
                </a:solidFill>
                <a:latin typeface="Microsoft JhengHei"/>
                <a:cs typeface="Microsoft JhengHei"/>
              </a:rPr>
              <a:t>2</a:t>
            </a:r>
            <a:r>
              <a:rPr sz="1450" spc="-50" dirty="0">
                <a:solidFill>
                  <a:srgbClr val="404040"/>
                </a:solidFill>
                <a:latin typeface="Microsoft JhengHei"/>
                <a:cs typeface="Microsoft JhengHei"/>
              </a:rPr>
              <a:t>的餘數等於</a:t>
            </a:r>
            <a:r>
              <a:rPr sz="1450" spc="-40" dirty="0">
                <a:solidFill>
                  <a:srgbClr val="404040"/>
                </a:solidFill>
                <a:latin typeface="Microsoft JhengHei"/>
                <a:cs typeface="Microsoft JhengHei"/>
              </a:rPr>
              <a:t> </a:t>
            </a:r>
            <a:r>
              <a:rPr sz="1400" dirty="0">
                <a:solidFill>
                  <a:srgbClr val="404040"/>
                </a:solidFill>
                <a:latin typeface="Microsoft JhengHei"/>
                <a:cs typeface="Microsoft JhengHei"/>
              </a:rPr>
              <a:t>2 的資料</a:t>
            </a:r>
            <a:endParaRPr sz="1400">
              <a:latin typeface="Microsoft JhengHei"/>
              <a:cs typeface="Microsoft JhengHei"/>
            </a:endParaRPr>
          </a:p>
          <a:p>
            <a:pPr marL="756285" lvl="1" indent="-287020">
              <a:lnSpc>
                <a:spcPct val="100000"/>
              </a:lnSpc>
              <a:spcBef>
                <a:spcPts val="325"/>
              </a:spcBef>
              <a:buClr>
                <a:srgbClr val="375F92"/>
              </a:buClr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400" spc="-5" dirty="0">
                <a:solidFill>
                  <a:srgbClr val="404040"/>
                </a:solidFill>
                <a:latin typeface="Microsoft JhengHei"/>
                <a:cs typeface="Microsoft JhengHei"/>
                <a:hlinkClick r:id="rId3"/>
              </a:rPr>
              <a:t>http://ptx.transportdata.tw/MOTC/v2/Bus/RealTimeByFrequency/City/Taipei?$filter=Sp</a:t>
            </a:r>
            <a:endParaRPr sz="1400">
              <a:latin typeface="Microsoft JhengHei"/>
              <a:cs typeface="Microsoft JhengHe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90319" y="6391147"/>
            <a:ext cx="132524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eed</a:t>
            </a:r>
            <a:r>
              <a:rPr sz="1400" spc="-30" dirty="0">
                <a:solidFill>
                  <a:srgbClr val="404040"/>
                </a:solidFill>
                <a:latin typeface="Microsoft JhengHei"/>
                <a:cs typeface="Microsoft JhengHei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mod</a:t>
            </a:r>
            <a:r>
              <a:rPr sz="1400" spc="-15" dirty="0">
                <a:solidFill>
                  <a:srgbClr val="404040"/>
                </a:solidFill>
                <a:latin typeface="Microsoft JhengHei"/>
                <a:cs typeface="Microsoft JhengHei"/>
              </a:rPr>
              <a:t> </a:t>
            </a:r>
            <a:r>
              <a:rPr sz="1400" dirty="0">
                <a:solidFill>
                  <a:srgbClr val="404040"/>
                </a:solidFill>
                <a:latin typeface="Microsoft JhengHei"/>
                <a:cs typeface="Microsoft JhengHei"/>
              </a:rPr>
              <a:t>2</a:t>
            </a:r>
            <a:r>
              <a:rPr sz="1400" spc="-10" dirty="0">
                <a:solidFill>
                  <a:srgbClr val="404040"/>
                </a:solidFill>
                <a:latin typeface="Microsoft JhengHei"/>
                <a:cs typeface="Microsoft JhengHei"/>
              </a:rPr>
              <a:t> </a:t>
            </a:r>
            <a:r>
              <a:rPr sz="1400" dirty="0">
                <a:solidFill>
                  <a:srgbClr val="404040"/>
                </a:solidFill>
                <a:latin typeface="Microsoft JhengHei"/>
                <a:cs typeface="Microsoft JhengHei"/>
              </a:rPr>
              <a:t>eq</a:t>
            </a:r>
            <a:r>
              <a:rPr sz="1400" spc="-35" dirty="0">
                <a:solidFill>
                  <a:srgbClr val="404040"/>
                </a:solidFill>
                <a:latin typeface="Microsoft JhengHei"/>
                <a:cs typeface="Microsoft JhengHei"/>
              </a:rPr>
              <a:t> </a:t>
            </a:r>
            <a:r>
              <a:rPr sz="1400" dirty="0">
                <a:solidFill>
                  <a:srgbClr val="404040"/>
                </a:solidFill>
                <a:latin typeface="Microsoft JhengHei"/>
                <a:cs typeface="Microsoft JhengHei"/>
              </a:rPr>
              <a:t>2</a:t>
            </a:r>
            <a:endParaRPr sz="1400">
              <a:latin typeface="Microsoft JhengHei"/>
              <a:cs typeface="Microsoft JhengHe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63339" y="6396634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24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1647" y="280415"/>
            <a:ext cx="5521452" cy="10668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6303" y="406730"/>
            <a:ext cx="477964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375F92"/>
                </a:solidFill>
              </a:rPr>
              <a:t>OData</a:t>
            </a:r>
            <a:r>
              <a:rPr sz="3600" dirty="0">
                <a:solidFill>
                  <a:srgbClr val="375F92"/>
                </a:solidFill>
              </a:rPr>
              <a:t>查詢選</a:t>
            </a:r>
            <a:r>
              <a:rPr sz="3600" spc="-10" dirty="0">
                <a:solidFill>
                  <a:srgbClr val="375F92"/>
                </a:solidFill>
              </a:rPr>
              <a:t>項</a:t>
            </a:r>
            <a:r>
              <a:rPr sz="3600" dirty="0">
                <a:solidFill>
                  <a:srgbClr val="375F92"/>
                </a:solidFill>
              </a:rPr>
              <a:t>-$filter</a:t>
            </a:r>
            <a:endParaRPr sz="36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25</a:t>
            </a:fld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547217" y="1300480"/>
            <a:ext cx="24993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375F92"/>
              </a:buClr>
              <a:buFont typeface="Wingdings"/>
              <a:buChar char=""/>
              <a:tabLst>
                <a:tab pos="355600" algn="l"/>
              </a:tabLst>
            </a:pPr>
            <a:r>
              <a:rPr sz="2800" spc="-10" dirty="0">
                <a:solidFill>
                  <a:srgbClr val="404040"/>
                </a:solidFill>
                <a:latin typeface="Microsoft JhengHei"/>
                <a:cs typeface="Microsoft JhengHei"/>
              </a:rPr>
              <a:t>規範函數語法</a:t>
            </a:r>
            <a:endParaRPr sz="2800" dirty="0">
              <a:latin typeface="Microsoft JhengHei"/>
              <a:cs typeface="Microsoft JhengHe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17182" y="2126488"/>
          <a:ext cx="8498203" cy="40640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8425"/>
                <a:gridCol w="1008380"/>
                <a:gridCol w="1944370"/>
                <a:gridCol w="792479"/>
                <a:gridCol w="1944370"/>
                <a:gridCol w="1440179"/>
              </a:tblGrid>
              <a:tr h="370839">
                <a:tc>
                  <a:txBody>
                    <a:bodyPr/>
                    <a:lstStyle/>
                    <a:p>
                      <a:pPr marL="225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Microsoft JhengHei"/>
                          <a:cs typeface="Microsoft JhengHei"/>
                        </a:rPr>
                        <a:t>規範函數</a:t>
                      </a:r>
                      <a:endParaRPr sz="1800">
                        <a:latin typeface="Microsoft JhengHei"/>
                        <a:cs typeface="Microsoft JhengHei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Microsoft JhengHei"/>
                          <a:cs typeface="Microsoft JhengHei"/>
                        </a:rPr>
                        <a:t>意義</a:t>
                      </a:r>
                      <a:endParaRPr sz="1800">
                        <a:latin typeface="Microsoft JhengHei"/>
                        <a:cs typeface="Microsoft JhengHei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Microsoft JhengHei"/>
                          <a:cs typeface="Microsoft JhengHei"/>
                        </a:rPr>
                        <a:t>規範函數</a:t>
                      </a:r>
                      <a:endParaRPr sz="1800">
                        <a:latin typeface="Microsoft JhengHei"/>
                        <a:cs typeface="Microsoft JhengHei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Microsoft JhengHei"/>
                          <a:cs typeface="Microsoft JhengHei"/>
                        </a:rPr>
                        <a:t>意義</a:t>
                      </a:r>
                      <a:endParaRPr sz="1800">
                        <a:latin typeface="Microsoft JhengHei"/>
                        <a:cs typeface="Microsoft JhengHei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Microsoft JhengHei"/>
                          <a:cs typeface="Microsoft JhengHei"/>
                        </a:rPr>
                        <a:t>規範函數</a:t>
                      </a:r>
                      <a:endParaRPr sz="1800">
                        <a:latin typeface="Microsoft JhengHei"/>
                        <a:cs typeface="Microsoft JhengHei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Microsoft JhengHei"/>
                          <a:cs typeface="Microsoft JhengHei"/>
                        </a:rPr>
                        <a:t>意義</a:t>
                      </a:r>
                      <a:endParaRPr sz="1800">
                        <a:latin typeface="Microsoft JhengHei"/>
                        <a:cs typeface="Microsoft JhengHei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latin typeface="Microsoft JhengHei"/>
                          <a:cs typeface="Microsoft JhengHei"/>
                        </a:rPr>
                        <a:t>substring</a:t>
                      </a:r>
                      <a:endParaRPr sz="1800">
                        <a:latin typeface="Microsoft JhengHei"/>
                        <a:cs typeface="Microsoft JhengHei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dirty="0">
                          <a:latin typeface="Microsoft JhengHei"/>
                          <a:cs typeface="Microsoft JhengHei"/>
                        </a:rPr>
                        <a:t>子字串</a:t>
                      </a:r>
                      <a:endParaRPr sz="1200">
                        <a:latin typeface="Microsoft JhengHei"/>
                        <a:cs typeface="Microsoft JhengHei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Microsoft JhengHei"/>
                          <a:cs typeface="Microsoft JhengHei"/>
                        </a:rPr>
                        <a:t>year</a:t>
                      </a:r>
                      <a:endParaRPr sz="1800">
                        <a:latin typeface="Microsoft JhengHei"/>
                        <a:cs typeface="Microsoft JhengHei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dirty="0">
                          <a:latin typeface="Microsoft JhengHei"/>
                          <a:cs typeface="Microsoft JhengHei"/>
                        </a:rPr>
                        <a:t>年份</a:t>
                      </a:r>
                      <a:endParaRPr sz="1200">
                        <a:latin typeface="Microsoft JhengHei"/>
                        <a:cs typeface="Microsoft JhengHei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Microsoft JhengHei"/>
                          <a:cs typeface="Microsoft JhengHei"/>
                        </a:rPr>
                        <a:t>round</a:t>
                      </a:r>
                      <a:endParaRPr sz="1800">
                        <a:latin typeface="Microsoft JhengHei"/>
                        <a:cs typeface="Microsoft JhengHei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dirty="0">
                          <a:latin typeface="Microsoft JhengHei"/>
                          <a:cs typeface="Microsoft JhengHei"/>
                        </a:rPr>
                        <a:t>四捨五入</a:t>
                      </a:r>
                      <a:endParaRPr sz="1200">
                        <a:latin typeface="Microsoft JhengHei"/>
                        <a:cs typeface="Microsoft JhengHei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19685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Microsoft JhengHei"/>
                          <a:cs typeface="Microsoft JhengHei"/>
                        </a:rPr>
                        <a:t>endswith</a:t>
                      </a:r>
                      <a:endParaRPr sz="1800">
                        <a:latin typeface="Microsoft JhengHei"/>
                        <a:cs typeface="Microsoft JhengHei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dirty="0">
                          <a:latin typeface="Microsoft JhengHei"/>
                          <a:cs typeface="Microsoft JhengHei"/>
                        </a:rPr>
                        <a:t>字串結尾</a:t>
                      </a:r>
                      <a:endParaRPr sz="1200">
                        <a:latin typeface="Microsoft JhengHei"/>
                        <a:cs typeface="Microsoft JhengHei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Microsoft JhengHei"/>
                          <a:cs typeface="Microsoft JhengHei"/>
                        </a:rPr>
                        <a:t>month</a:t>
                      </a:r>
                      <a:endParaRPr sz="1800">
                        <a:latin typeface="Microsoft JhengHei"/>
                        <a:cs typeface="Microsoft JhengHei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dirty="0">
                          <a:latin typeface="Microsoft JhengHei"/>
                          <a:cs typeface="Microsoft JhengHei"/>
                        </a:rPr>
                        <a:t>月份</a:t>
                      </a:r>
                      <a:endParaRPr sz="1200">
                        <a:latin typeface="Microsoft JhengHei"/>
                        <a:cs typeface="Microsoft JhengHei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Microsoft JhengHei"/>
                          <a:cs typeface="Microsoft JhengHei"/>
                        </a:rPr>
                        <a:t>floor</a:t>
                      </a:r>
                      <a:endParaRPr sz="1800">
                        <a:latin typeface="Microsoft JhengHei"/>
                        <a:cs typeface="Microsoft JhengHei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dirty="0">
                          <a:latin typeface="Microsoft JhengHei"/>
                          <a:cs typeface="Microsoft JhengHei"/>
                        </a:rPr>
                        <a:t>直接往小的取</a:t>
                      </a:r>
                      <a:endParaRPr sz="1200">
                        <a:latin typeface="Microsoft JhengHei"/>
                        <a:cs typeface="Microsoft JhengHei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1600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Microsoft JhengHei"/>
                          <a:cs typeface="Microsoft JhengHei"/>
                        </a:rPr>
                        <a:t>startswith</a:t>
                      </a:r>
                      <a:endParaRPr sz="1800">
                        <a:latin typeface="Microsoft JhengHei"/>
                        <a:cs typeface="Microsoft JhengHei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dirty="0">
                          <a:latin typeface="Microsoft JhengHei"/>
                          <a:cs typeface="Microsoft JhengHei"/>
                        </a:rPr>
                        <a:t>字串開頭</a:t>
                      </a:r>
                      <a:endParaRPr sz="1200">
                        <a:latin typeface="Microsoft JhengHei"/>
                        <a:cs typeface="Microsoft JhengHei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Microsoft JhengHei"/>
                          <a:cs typeface="Microsoft JhengHei"/>
                        </a:rPr>
                        <a:t>day</a:t>
                      </a:r>
                      <a:endParaRPr sz="1800">
                        <a:latin typeface="Microsoft JhengHei"/>
                        <a:cs typeface="Microsoft JhengHei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dirty="0">
                          <a:latin typeface="Microsoft JhengHei"/>
                          <a:cs typeface="Microsoft JhengHei"/>
                        </a:rPr>
                        <a:t>日</a:t>
                      </a:r>
                      <a:endParaRPr sz="1200">
                        <a:latin typeface="Microsoft JhengHei"/>
                        <a:cs typeface="Microsoft JhengHei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Microsoft JhengHei"/>
                          <a:cs typeface="Microsoft JhengHei"/>
                        </a:rPr>
                        <a:t>ceiling</a:t>
                      </a:r>
                      <a:endParaRPr sz="1800">
                        <a:latin typeface="Microsoft JhengHei"/>
                        <a:cs typeface="Microsoft JhengHei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dirty="0">
                          <a:latin typeface="Microsoft JhengHei"/>
                          <a:cs typeface="Microsoft JhengHei"/>
                        </a:rPr>
                        <a:t>直接往大的取</a:t>
                      </a:r>
                      <a:endParaRPr sz="1200">
                        <a:latin typeface="Microsoft JhengHei"/>
                        <a:cs typeface="Microsoft JhengHei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33718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Microsoft JhengHei"/>
                          <a:cs typeface="Microsoft JhengHei"/>
                        </a:rPr>
                        <a:t>length</a:t>
                      </a:r>
                      <a:endParaRPr sz="1800">
                        <a:latin typeface="Microsoft JhengHei"/>
                        <a:cs typeface="Microsoft JhengHei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dirty="0">
                          <a:latin typeface="Microsoft JhengHei"/>
                          <a:cs typeface="Microsoft JhengHei"/>
                        </a:rPr>
                        <a:t>字串長度</a:t>
                      </a:r>
                      <a:endParaRPr sz="1200">
                        <a:latin typeface="Microsoft JhengHei"/>
                        <a:cs typeface="Microsoft JhengHei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Microsoft JhengHei"/>
                          <a:cs typeface="Microsoft JhengHei"/>
                        </a:rPr>
                        <a:t>hour</a:t>
                      </a:r>
                      <a:endParaRPr sz="1800">
                        <a:latin typeface="Microsoft JhengHei"/>
                        <a:cs typeface="Microsoft JhengHei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dirty="0">
                          <a:latin typeface="Microsoft JhengHei"/>
                          <a:cs typeface="Microsoft JhengHei"/>
                        </a:rPr>
                        <a:t>小時</a:t>
                      </a:r>
                      <a:endParaRPr sz="1200">
                        <a:latin typeface="Microsoft JhengHei"/>
                        <a:cs typeface="Microsoft JhengHei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Microsoft JhengHei"/>
                          <a:cs typeface="Microsoft JhengHei"/>
                        </a:rPr>
                        <a:t>cast</a:t>
                      </a:r>
                      <a:endParaRPr sz="1800">
                        <a:latin typeface="Microsoft JhengHei"/>
                        <a:cs typeface="Microsoft JhengHei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dirty="0">
                          <a:latin typeface="Microsoft JhengHei"/>
                          <a:cs typeface="Microsoft JhengHei"/>
                        </a:rPr>
                        <a:t>轉型</a:t>
                      </a:r>
                      <a:endParaRPr sz="1200">
                        <a:latin typeface="Microsoft JhengHei"/>
                        <a:cs typeface="Microsoft JhengHei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28384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Microsoft JhengHei"/>
                          <a:cs typeface="Microsoft JhengHei"/>
                        </a:rPr>
                        <a:t>indexof</a:t>
                      </a:r>
                      <a:endParaRPr sz="1800">
                        <a:latin typeface="Microsoft JhengHei"/>
                        <a:cs typeface="Microsoft JhengHei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274955" marR="115570" indent="-15240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dirty="0">
                          <a:latin typeface="Microsoft JhengHei"/>
                          <a:cs typeface="Microsoft JhengHei"/>
                        </a:rPr>
                        <a:t>指定字串出 現位置</a:t>
                      </a:r>
                      <a:endParaRPr sz="1200">
                        <a:latin typeface="Microsoft JhengHei"/>
                        <a:cs typeface="Microsoft JhengHei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Microsoft JhengHei"/>
                          <a:cs typeface="Microsoft JhengHei"/>
                        </a:rPr>
                        <a:t>minute</a:t>
                      </a:r>
                      <a:endParaRPr sz="1800">
                        <a:latin typeface="Microsoft JhengHei"/>
                        <a:cs typeface="Microsoft JhengHei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dirty="0">
                          <a:latin typeface="Microsoft JhengHei"/>
                          <a:cs typeface="Microsoft JhengHei"/>
                        </a:rPr>
                        <a:t>分</a:t>
                      </a:r>
                      <a:endParaRPr sz="1200">
                        <a:latin typeface="Microsoft JhengHei"/>
                        <a:cs typeface="Microsoft JhengHei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Microsoft JhengHei"/>
                          <a:cs typeface="Microsoft JhengHei"/>
                        </a:rPr>
                        <a:t>concat</a:t>
                      </a:r>
                      <a:endParaRPr sz="1800">
                        <a:latin typeface="Microsoft JhengHei"/>
                        <a:cs typeface="Microsoft JhengHei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dirty="0">
                          <a:latin typeface="Microsoft JhengHei"/>
                          <a:cs typeface="Microsoft JhengHei"/>
                        </a:rPr>
                        <a:t>串接</a:t>
                      </a:r>
                      <a:endParaRPr sz="1200">
                        <a:latin typeface="Microsoft JhengHei"/>
                        <a:cs typeface="Microsoft JhengHei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Microsoft JhengHei"/>
                          <a:cs typeface="Microsoft JhengHei"/>
                        </a:rPr>
                        <a:t>tolower</a:t>
                      </a:r>
                      <a:endParaRPr sz="1800">
                        <a:latin typeface="Microsoft JhengHei"/>
                        <a:cs typeface="Microsoft JhengHei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dirty="0">
                          <a:latin typeface="Microsoft JhengHei"/>
                          <a:cs typeface="Microsoft JhengHei"/>
                        </a:rPr>
                        <a:t>字串變小寫</a:t>
                      </a:r>
                      <a:endParaRPr sz="1200">
                        <a:latin typeface="Microsoft JhengHei"/>
                        <a:cs typeface="Microsoft JhengHei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Microsoft JhengHei"/>
                          <a:cs typeface="Microsoft JhengHei"/>
                        </a:rPr>
                        <a:t>second</a:t>
                      </a:r>
                      <a:endParaRPr sz="1800">
                        <a:latin typeface="Microsoft JhengHei"/>
                        <a:cs typeface="Microsoft JhengHei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dirty="0">
                          <a:latin typeface="Microsoft JhengHei"/>
                          <a:cs typeface="Microsoft JhengHei"/>
                        </a:rPr>
                        <a:t>秒</a:t>
                      </a:r>
                      <a:endParaRPr sz="1200">
                        <a:latin typeface="Microsoft JhengHei"/>
                        <a:cs typeface="Microsoft JhengHei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24828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Microsoft JhengHei"/>
                          <a:cs typeface="Microsoft JhengHei"/>
                        </a:rPr>
                        <a:t>toupper</a:t>
                      </a:r>
                      <a:endParaRPr sz="1800">
                        <a:latin typeface="Microsoft JhengHei"/>
                        <a:cs typeface="Microsoft JhengHei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dirty="0">
                          <a:latin typeface="Microsoft JhengHei"/>
                          <a:cs typeface="Microsoft JhengHei"/>
                        </a:rPr>
                        <a:t>字串變大寫</a:t>
                      </a:r>
                      <a:endParaRPr sz="1200">
                        <a:latin typeface="Microsoft JhengHei"/>
                        <a:cs typeface="Microsoft JhengHei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Microsoft JhengHei"/>
                          <a:cs typeface="Microsoft JhengHei"/>
                        </a:rPr>
                        <a:t>fractionalsecon</a:t>
                      </a:r>
                      <a:endParaRPr sz="1800">
                        <a:latin typeface="Microsoft JhengHei"/>
                        <a:cs typeface="Microsoft JhengHei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Microsoft JhengHei"/>
                          <a:cs typeface="Microsoft JhengHei"/>
                        </a:rPr>
                        <a:t>ds</a:t>
                      </a:r>
                      <a:endParaRPr sz="1800">
                        <a:latin typeface="Microsoft JhengHei"/>
                        <a:cs typeface="Microsoft JhengHei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dirty="0">
                          <a:latin typeface="Microsoft JhengHei"/>
                          <a:cs typeface="Microsoft JhengHei"/>
                        </a:rPr>
                        <a:t>小數秒</a:t>
                      </a:r>
                      <a:endParaRPr sz="1200">
                        <a:latin typeface="Microsoft JhengHei"/>
                        <a:cs typeface="Microsoft JhengHei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7085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Microsoft JhengHei"/>
                          <a:cs typeface="Microsoft JhengHei"/>
                        </a:rPr>
                        <a:t>trim</a:t>
                      </a:r>
                      <a:endParaRPr sz="1800">
                        <a:latin typeface="Microsoft JhengHei"/>
                        <a:cs typeface="Microsoft JhengHei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200" dirty="0">
                          <a:latin typeface="Microsoft JhengHei"/>
                          <a:cs typeface="Microsoft JhengHei"/>
                        </a:rPr>
                        <a:t>去空白</a:t>
                      </a:r>
                      <a:endParaRPr sz="1200">
                        <a:latin typeface="Microsoft JhengHei"/>
                        <a:cs typeface="Microsoft JhengHei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Microsoft JhengHei"/>
                          <a:cs typeface="Microsoft JhengHei"/>
                        </a:rPr>
                        <a:t>date</a:t>
                      </a:r>
                      <a:endParaRPr sz="1800">
                        <a:latin typeface="Microsoft JhengHei"/>
                        <a:cs typeface="Microsoft JhengHei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200" dirty="0">
                          <a:latin typeface="Microsoft JhengHei"/>
                          <a:cs typeface="Microsoft JhengHei"/>
                        </a:rPr>
                        <a:t>日期</a:t>
                      </a:r>
                      <a:endParaRPr sz="1200">
                        <a:latin typeface="Microsoft JhengHei"/>
                        <a:cs typeface="Microsoft JhengHei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230504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Microsoft JhengHei"/>
                          <a:cs typeface="Microsoft JhengHei"/>
                        </a:rPr>
                        <a:t>contains</a:t>
                      </a:r>
                      <a:endParaRPr sz="1800">
                        <a:latin typeface="Microsoft JhengHei"/>
                        <a:cs typeface="Microsoft JhengHei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Microsoft JhengHei"/>
                          <a:cs typeface="Microsoft JhengHei"/>
                        </a:rPr>
                        <a:t>包含</a:t>
                      </a:r>
                      <a:endParaRPr sz="1200">
                        <a:latin typeface="Microsoft JhengHei"/>
                        <a:cs typeface="Microsoft JhengHei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Microsoft JhengHei"/>
                          <a:cs typeface="Microsoft JhengHei"/>
                        </a:rPr>
                        <a:t>time</a:t>
                      </a:r>
                      <a:endParaRPr sz="1800">
                        <a:latin typeface="Microsoft JhengHei"/>
                        <a:cs typeface="Microsoft JhengHei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Microsoft JhengHei"/>
                          <a:cs typeface="Microsoft JhengHei"/>
                        </a:rPr>
                        <a:t>時間</a:t>
                      </a:r>
                      <a:endParaRPr sz="1200">
                        <a:latin typeface="Microsoft JhengHei"/>
                        <a:cs typeface="Microsoft JhengHei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1647" y="280415"/>
            <a:ext cx="5521452" cy="10668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6303" y="406730"/>
            <a:ext cx="477964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375F92"/>
                </a:solidFill>
              </a:rPr>
              <a:t>OData</a:t>
            </a:r>
            <a:r>
              <a:rPr sz="3600" dirty="0">
                <a:solidFill>
                  <a:srgbClr val="375F92"/>
                </a:solidFill>
              </a:rPr>
              <a:t>查詢選</a:t>
            </a:r>
            <a:r>
              <a:rPr sz="3600" spc="-10" dirty="0">
                <a:solidFill>
                  <a:srgbClr val="375F92"/>
                </a:solidFill>
              </a:rPr>
              <a:t>項</a:t>
            </a:r>
            <a:r>
              <a:rPr sz="3600" dirty="0">
                <a:solidFill>
                  <a:srgbClr val="375F92"/>
                </a:solidFill>
              </a:rPr>
              <a:t>-$filter</a:t>
            </a:r>
            <a:endParaRPr sz="36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26</a:t>
            </a:fld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546303" y="1162685"/>
            <a:ext cx="8063230" cy="5314315"/>
          </a:xfrm>
          <a:prstGeom prst="rect">
            <a:avLst/>
          </a:prstGeom>
        </p:spPr>
        <p:txBody>
          <a:bodyPr vert="horz" wrap="square" lIns="0" tIns="17081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45"/>
              </a:spcBef>
              <a:buClr>
                <a:srgbClr val="375F92"/>
              </a:buClr>
              <a:buFont typeface="Wingdings"/>
              <a:buChar char=""/>
              <a:tabLst>
                <a:tab pos="355600" algn="l"/>
              </a:tabLst>
            </a:pPr>
            <a:r>
              <a:rPr sz="2800" spc="-10" dirty="0">
                <a:solidFill>
                  <a:srgbClr val="404040"/>
                </a:solidFill>
                <a:latin typeface="Microsoft JhengHei"/>
                <a:cs typeface="Microsoft JhengHei"/>
              </a:rPr>
              <a:t>規範函數範例</a:t>
            </a:r>
            <a:endParaRPr sz="2800" dirty="0">
              <a:latin typeface="Microsoft JhengHei"/>
              <a:cs typeface="Microsoft JhengHei"/>
            </a:endParaRPr>
          </a:p>
          <a:p>
            <a:pPr marL="756285" lvl="1" indent="-287020">
              <a:lnSpc>
                <a:spcPct val="100000"/>
              </a:lnSpc>
              <a:spcBef>
                <a:spcPts val="690"/>
              </a:spcBef>
              <a:buClr>
                <a:srgbClr val="375F92"/>
              </a:buClr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400" dirty="0">
                <a:solidFill>
                  <a:srgbClr val="404040"/>
                </a:solidFill>
                <a:latin typeface="Microsoft JhengHei"/>
                <a:cs typeface="Microsoft JhengHei"/>
              </a:rPr>
              <a:t>取得</a:t>
            </a:r>
            <a:r>
              <a:rPr sz="1400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Microsoft JhengHei"/>
                <a:cs typeface="Microsoft JhengHei"/>
              </a:rPr>
              <a:t>臺北公車動態定時</a:t>
            </a:r>
            <a:r>
              <a:rPr sz="1400" spc="-15" dirty="0">
                <a:solidFill>
                  <a:srgbClr val="404040"/>
                </a:solidFill>
                <a:latin typeface="Microsoft JhengHei"/>
                <a:cs typeface="Microsoft JhengHei"/>
              </a:rPr>
              <a:t>，</a:t>
            </a:r>
            <a:r>
              <a:rPr sz="1400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Microsoft JhengHei"/>
                <a:cs typeface="Microsoft JhengHei"/>
              </a:rPr>
              <a:t>車牌</a:t>
            </a:r>
            <a:r>
              <a:rPr sz="1400" u="sng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Microsoft JhengHei"/>
                <a:cs typeface="Microsoft JhengHei"/>
              </a:rPr>
              <a:t>號</a:t>
            </a:r>
            <a:r>
              <a:rPr sz="1400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Microsoft JhengHei"/>
                <a:cs typeface="Microsoft JhengHei"/>
              </a:rPr>
              <a:t>碼</a:t>
            </a:r>
            <a:r>
              <a:rPr sz="1450" spc="-50" dirty="0">
                <a:solidFill>
                  <a:srgbClr val="404040"/>
                </a:solidFill>
                <a:latin typeface="Microsoft JhengHei"/>
                <a:cs typeface="Microsoft JhengHei"/>
              </a:rPr>
              <a:t>第</a:t>
            </a:r>
            <a:r>
              <a:rPr sz="1450" spc="-40" dirty="0">
                <a:solidFill>
                  <a:srgbClr val="404040"/>
                </a:solidFill>
                <a:latin typeface="Microsoft JhengHei"/>
                <a:cs typeface="Microsoft JhengHei"/>
              </a:rPr>
              <a:t>0</a:t>
            </a:r>
            <a:r>
              <a:rPr sz="1450" spc="-50" dirty="0">
                <a:solidFill>
                  <a:srgbClr val="404040"/>
                </a:solidFill>
                <a:latin typeface="Microsoft JhengHei"/>
                <a:cs typeface="Microsoft JhengHei"/>
              </a:rPr>
              <a:t>個位</a:t>
            </a:r>
            <a:r>
              <a:rPr sz="1450" spc="-60" dirty="0">
                <a:solidFill>
                  <a:srgbClr val="404040"/>
                </a:solidFill>
                <a:latin typeface="Microsoft JhengHei"/>
                <a:cs typeface="Microsoft JhengHei"/>
              </a:rPr>
              <a:t>置</a:t>
            </a:r>
            <a:r>
              <a:rPr sz="1400" dirty="0">
                <a:solidFill>
                  <a:srgbClr val="404040"/>
                </a:solidFill>
                <a:latin typeface="Microsoft JhengHei"/>
                <a:cs typeface="Microsoft JhengHei"/>
              </a:rPr>
              <a:t>開始</a:t>
            </a:r>
            <a:r>
              <a:rPr sz="1400" spc="-15" dirty="0">
                <a:solidFill>
                  <a:srgbClr val="404040"/>
                </a:solidFill>
                <a:latin typeface="Microsoft JhengHei"/>
                <a:cs typeface="Microsoft JhengHei"/>
              </a:rPr>
              <a:t>算</a:t>
            </a:r>
            <a:r>
              <a:rPr sz="1400" dirty="0">
                <a:solidFill>
                  <a:srgbClr val="404040"/>
                </a:solidFill>
                <a:latin typeface="Microsoft JhengHei"/>
                <a:cs typeface="Microsoft JhengHei"/>
              </a:rPr>
              <a:t>的</a:t>
            </a:r>
            <a:r>
              <a:rPr sz="1450" spc="-30" dirty="0">
                <a:solidFill>
                  <a:srgbClr val="404040"/>
                </a:solidFill>
                <a:latin typeface="Microsoft JhengHei"/>
                <a:cs typeface="Microsoft JhengHei"/>
              </a:rPr>
              <a:t>2</a:t>
            </a:r>
            <a:r>
              <a:rPr sz="1450" spc="-65" dirty="0">
                <a:solidFill>
                  <a:srgbClr val="404040"/>
                </a:solidFill>
                <a:latin typeface="Microsoft JhengHei"/>
                <a:cs typeface="Microsoft JhengHei"/>
              </a:rPr>
              <a:t>個</a:t>
            </a:r>
            <a:r>
              <a:rPr sz="1450" spc="-50" dirty="0">
                <a:solidFill>
                  <a:srgbClr val="404040"/>
                </a:solidFill>
                <a:latin typeface="Microsoft JhengHei"/>
                <a:cs typeface="Microsoft JhengHei"/>
              </a:rPr>
              <a:t>字元</a:t>
            </a:r>
            <a:r>
              <a:rPr sz="1400" spc="-15" dirty="0">
                <a:solidFill>
                  <a:srgbClr val="404040"/>
                </a:solidFill>
                <a:latin typeface="Microsoft JhengHei"/>
                <a:cs typeface="Microsoft JhengHei"/>
              </a:rPr>
              <a:t>為</a:t>
            </a:r>
            <a:r>
              <a:rPr sz="1400" dirty="0">
                <a:solidFill>
                  <a:srgbClr val="404040"/>
                </a:solidFill>
                <a:latin typeface="Microsoft JhengHei"/>
                <a:cs typeface="Microsoft JhengHei"/>
              </a:rPr>
              <a:t>41的</a:t>
            </a:r>
            <a:r>
              <a:rPr sz="1400" spc="-15" dirty="0">
                <a:solidFill>
                  <a:srgbClr val="404040"/>
                </a:solidFill>
                <a:latin typeface="Microsoft JhengHei"/>
                <a:cs typeface="Microsoft JhengHei"/>
              </a:rPr>
              <a:t>資</a:t>
            </a:r>
            <a:r>
              <a:rPr sz="1400" dirty="0">
                <a:solidFill>
                  <a:srgbClr val="404040"/>
                </a:solidFill>
                <a:latin typeface="Microsoft JhengHei"/>
                <a:cs typeface="Microsoft JhengHei"/>
              </a:rPr>
              <a:t>料</a:t>
            </a:r>
            <a:endParaRPr sz="1400" dirty="0">
              <a:latin typeface="Microsoft JhengHei"/>
              <a:cs typeface="Microsoft JhengHei"/>
            </a:endParaRPr>
          </a:p>
          <a:p>
            <a:pPr marL="756285" marR="24765" lvl="1" indent="-287020">
              <a:lnSpc>
                <a:spcPct val="100000"/>
              </a:lnSpc>
              <a:spcBef>
                <a:spcPts val="325"/>
              </a:spcBef>
              <a:buClr>
                <a:srgbClr val="375F92"/>
              </a:buClr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400" spc="-5" dirty="0">
                <a:solidFill>
                  <a:srgbClr val="404040"/>
                </a:solidFill>
                <a:latin typeface="Microsoft JhengHei"/>
                <a:cs typeface="Microsoft JhengHei"/>
                <a:hlinkClick r:id="rId3"/>
              </a:rPr>
              <a:t>http://ptx.transportdata.tw/MOTC/v2/Bus/RealTimeByFrequency/City/Taipei?$filter=su </a:t>
            </a:r>
            <a:r>
              <a:rPr sz="1400" dirty="0">
                <a:solidFill>
                  <a:srgbClr val="404040"/>
                </a:solidFill>
                <a:latin typeface="Microsoft JhengHei"/>
                <a:cs typeface="Microsoft JhengHei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bstring(PlateNumb,0,2) </a:t>
            </a:r>
            <a:r>
              <a:rPr sz="1400" dirty="0">
                <a:solidFill>
                  <a:srgbClr val="404040"/>
                </a:solidFill>
                <a:latin typeface="Microsoft JhengHei"/>
                <a:cs typeface="Microsoft JhengHei"/>
              </a:rPr>
              <a:t>eq</a:t>
            </a:r>
            <a:r>
              <a:rPr sz="14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 </a:t>
            </a:r>
            <a:r>
              <a:rPr sz="1400" dirty="0">
                <a:solidFill>
                  <a:srgbClr val="404040"/>
                </a:solidFill>
                <a:latin typeface="Microsoft JhengHei"/>
                <a:cs typeface="Microsoft JhengHei"/>
              </a:rPr>
              <a:t>'41'</a:t>
            </a:r>
            <a:endParaRPr sz="1400" dirty="0">
              <a:latin typeface="Microsoft JhengHei"/>
              <a:cs typeface="Microsoft JhengHei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lr>
                <a:srgbClr val="375F92"/>
              </a:buClr>
              <a:buFont typeface="Wingdings"/>
              <a:buChar char=""/>
            </a:pPr>
            <a:endParaRPr sz="1250" dirty="0">
              <a:latin typeface="Microsoft JhengHei"/>
              <a:cs typeface="Microsoft JhengHei"/>
            </a:endParaRPr>
          </a:p>
          <a:p>
            <a:pPr marL="756285" lvl="1" indent="-287020">
              <a:lnSpc>
                <a:spcPct val="100000"/>
              </a:lnSpc>
              <a:spcBef>
                <a:spcPts val="5"/>
              </a:spcBef>
              <a:buClr>
                <a:srgbClr val="375F92"/>
              </a:buClr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400" dirty="0">
                <a:solidFill>
                  <a:srgbClr val="404040"/>
                </a:solidFill>
                <a:latin typeface="Microsoft JhengHei"/>
                <a:cs typeface="Microsoft JhengHei"/>
              </a:rPr>
              <a:t>取得</a:t>
            </a:r>
            <a:r>
              <a:rPr sz="1400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Microsoft JhengHei"/>
                <a:cs typeface="Microsoft JhengHei"/>
              </a:rPr>
              <a:t>臺北公車動態定時</a:t>
            </a:r>
            <a:r>
              <a:rPr sz="1400" spc="-10" dirty="0">
                <a:solidFill>
                  <a:srgbClr val="404040"/>
                </a:solidFill>
                <a:latin typeface="Microsoft JhengHei"/>
                <a:cs typeface="Microsoft JhengHei"/>
              </a:rPr>
              <a:t>，</a:t>
            </a:r>
            <a:r>
              <a:rPr sz="1400" u="sng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Microsoft JhengHei"/>
                <a:cs typeface="Microsoft JhengHei"/>
              </a:rPr>
              <a:t>車</a:t>
            </a:r>
            <a:r>
              <a:rPr sz="1400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Microsoft JhengHei"/>
                <a:cs typeface="Microsoft JhengHei"/>
              </a:rPr>
              <a:t>牌</a:t>
            </a:r>
            <a:r>
              <a:rPr sz="1400" u="sng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Microsoft JhengHei"/>
                <a:cs typeface="Microsoft JhengHei"/>
              </a:rPr>
              <a:t>號</a:t>
            </a:r>
            <a:r>
              <a:rPr sz="1400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Microsoft JhengHei"/>
                <a:cs typeface="Microsoft JhengHei"/>
              </a:rPr>
              <a:t>碼</a:t>
            </a:r>
            <a:r>
              <a:rPr sz="1400" dirty="0">
                <a:solidFill>
                  <a:srgbClr val="404040"/>
                </a:solidFill>
                <a:latin typeface="Microsoft JhengHei"/>
                <a:cs typeface="Microsoft JhengHei"/>
              </a:rPr>
              <a:t>的</a:t>
            </a:r>
            <a:r>
              <a:rPr sz="1450" spc="-60" dirty="0">
                <a:solidFill>
                  <a:srgbClr val="404040"/>
                </a:solidFill>
                <a:latin typeface="Microsoft JhengHei"/>
                <a:cs typeface="Microsoft JhengHei"/>
              </a:rPr>
              <a:t>結</a:t>
            </a:r>
            <a:r>
              <a:rPr sz="1450" spc="-45" dirty="0">
                <a:solidFill>
                  <a:srgbClr val="404040"/>
                </a:solidFill>
                <a:latin typeface="Microsoft JhengHei"/>
                <a:cs typeface="Microsoft JhengHei"/>
              </a:rPr>
              <a:t>尾</a:t>
            </a:r>
            <a:r>
              <a:rPr sz="1450" spc="-55" dirty="0">
                <a:solidFill>
                  <a:srgbClr val="404040"/>
                </a:solidFill>
                <a:latin typeface="Microsoft JhengHei"/>
                <a:cs typeface="Microsoft JhengHei"/>
              </a:rPr>
              <a:t> </a:t>
            </a:r>
            <a:r>
              <a:rPr sz="1450" spc="-50" dirty="0">
                <a:solidFill>
                  <a:srgbClr val="404040"/>
                </a:solidFill>
                <a:latin typeface="Microsoft JhengHei"/>
                <a:cs typeface="Microsoft JhengHei"/>
              </a:rPr>
              <a:t>為</a:t>
            </a:r>
            <a:r>
              <a:rPr sz="1400" dirty="0">
                <a:solidFill>
                  <a:srgbClr val="404040"/>
                </a:solidFill>
                <a:latin typeface="Microsoft JhengHei"/>
                <a:cs typeface="Microsoft JhengHei"/>
              </a:rPr>
              <a:t>U7</a:t>
            </a:r>
            <a:r>
              <a:rPr sz="1400" spc="-15" dirty="0">
                <a:solidFill>
                  <a:srgbClr val="404040"/>
                </a:solidFill>
                <a:latin typeface="Microsoft JhengHei"/>
                <a:cs typeface="Microsoft JhengHei"/>
              </a:rPr>
              <a:t> </a:t>
            </a:r>
            <a:r>
              <a:rPr sz="1400" dirty="0">
                <a:solidFill>
                  <a:srgbClr val="404040"/>
                </a:solidFill>
                <a:latin typeface="Microsoft JhengHei"/>
                <a:cs typeface="Microsoft JhengHei"/>
              </a:rPr>
              <a:t>的資料</a:t>
            </a:r>
            <a:endParaRPr sz="1400" dirty="0">
              <a:latin typeface="Microsoft JhengHei"/>
              <a:cs typeface="Microsoft JhengHei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325"/>
              </a:spcBef>
              <a:buClr>
                <a:srgbClr val="375F92"/>
              </a:buClr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400" spc="-5" dirty="0">
                <a:solidFill>
                  <a:srgbClr val="404040"/>
                </a:solidFill>
                <a:latin typeface="Microsoft JhengHei"/>
                <a:cs typeface="Microsoft JhengHei"/>
                <a:hlinkClick r:id="rId4"/>
              </a:rPr>
              <a:t>http://ptx.transportdata.tw/MOTC/v2/Bus/RealTimeByFrequency/City/Taipei?$filter=en </a:t>
            </a:r>
            <a:r>
              <a:rPr sz="1400" dirty="0">
                <a:solidFill>
                  <a:srgbClr val="404040"/>
                </a:solidFill>
                <a:latin typeface="Microsoft JhengHei"/>
                <a:cs typeface="Microsoft JhengHei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dswith(PlateNumb,'U7')</a:t>
            </a:r>
            <a:endParaRPr sz="1400" dirty="0">
              <a:latin typeface="Microsoft JhengHei"/>
              <a:cs typeface="Microsoft JhengHei"/>
            </a:endParaRPr>
          </a:p>
          <a:p>
            <a:pPr lvl="1">
              <a:lnSpc>
                <a:spcPct val="100000"/>
              </a:lnSpc>
              <a:buClr>
                <a:srgbClr val="375F92"/>
              </a:buClr>
              <a:buFont typeface="Wingdings"/>
              <a:buChar char=""/>
            </a:pPr>
            <a:endParaRPr sz="1250" dirty="0">
              <a:latin typeface="Microsoft JhengHei"/>
              <a:cs typeface="Microsoft JhengHei"/>
            </a:endParaRPr>
          </a:p>
          <a:p>
            <a:pPr marL="756285" lvl="1" indent="-287020">
              <a:lnSpc>
                <a:spcPct val="100000"/>
              </a:lnSpc>
              <a:buClr>
                <a:srgbClr val="375F92"/>
              </a:buClr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400" dirty="0">
                <a:solidFill>
                  <a:srgbClr val="404040"/>
                </a:solidFill>
                <a:latin typeface="Microsoft JhengHei"/>
                <a:cs typeface="Microsoft JhengHei"/>
              </a:rPr>
              <a:t>取得</a:t>
            </a:r>
            <a:r>
              <a:rPr sz="1400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Microsoft JhengHei"/>
                <a:cs typeface="Microsoft JhengHei"/>
              </a:rPr>
              <a:t>臺北公車動態定時</a:t>
            </a:r>
            <a:r>
              <a:rPr sz="1400" spc="-15" dirty="0">
                <a:solidFill>
                  <a:srgbClr val="404040"/>
                </a:solidFill>
                <a:latin typeface="Microsoft JhengHei"/>
                <a:cs typeface="Microsoft JhengHei"/>
              </a:rPr>
              <a:t>，</a:t>
            </a:r>
            <a:r>
              <a:rPr sz="1400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Microsoft JhengHei"/>
                <a:cs typeface="Microsoft JhengHei"/>
              </a:rPr>
              <a:t>車牌</a:t>
            </a:r>
            <a:r>
              <a:rPr sz="1400" u="sng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Microsoft JhengHei"/>
                <a:cs typeface="Microsoft JhengHei"/>
              </a:rPr>
              <a:t>號</a:t>
            </a:r>
            <a:r>
              <a:rPr sz="1400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Microsoft JhengHei"/>
                <a:cs typeface="Microsoft JhengHei"/>
              </a:rPr>
              <a:t>碼</a:t>
            </a:r>
            <a:r>
              <a:rPr sz="1400" dirty="0">
                <a:solidFill>
                  <a:srgbClr val="404040"/>
                </a:solidFill>
                <a:latin typeface="Microsoft JhengHei"/>
                <a:cs typeface="Microsoft JhengHei"/>
              </a:rPr>
              <a:t>的</a:t>
            </a:r>
            <a:r>
              <a:rPr sz="1450" spc="-65" dirty="0">
                <a:solidFill>
                  <a:srgbClr val="404040"/>
                </a:solidFill>
                <a:latin typeface="Microsoft JhengHei"/>
                <a:cs typeface="Microsoft JhengHei"/>
              </a:rPr>
              <a:t>開</a:t>
            </a:r>
            <a:r>
              <a:rPr sz="1450" spc="-50" dirty="0">
                <a:solidFill>
                  <a:srgbClr val="404040"/>
                </a:solidFill>
                <a:latin typeface="Microsoft JhengHei"/>
                <a:cs typeface="Microsoft JhengHei"/>
              </a:rPr>
              <a:t>頭</a:t>
            </a:r>
            <a:r>
              <a:rPr sz="1450" spc="-55" dirty="0">
                <a:solidFill>
                  <a:srgbClr val="404040"/>
                </a:solidFill>
                <a:latin typeface="Microsoft JhengHei"/>
                <a:cs typeface="Microsoft JhengHei"/>
              </a:rPr>
              <a:t> </a:t>
            </a:r>
            <a:r>
              <a:rPr sz="1450" spc="-50" dirty="0">
                <a:solidFill>
                  <a:srgbClr val="404040"/>
                </a:solidFill>
                <a:latin typeface="Microsoft JhengHei"/>
                <a:cs typeface="Microsoft JhengHei"/>
              </a:rPr>
              <a:t>為</a:t>
            </a:r>
            <a:r>
              <a:rPr sz="1400" spc="5" dirty="0">
                <a:solidFill>
                  <a:srgbClr val="404040"/>
                </a:solidFill>
                <a:latin typeface="Microsoft JhengHei"/>
                <a:cs typeface="Microsoft JhengHei"/>
              </a:rPr>
              <a:t>U</a:t>
            </a:r>
            <a:r>
              <a:rPr sz="1400" dirty="0">
                <a:solidFill>
                  <a:srgbClr val="404040"/>
                </a:solidFill>
                <a:latin typeface="Microsoft JhengHei"/>
                <a:cs typeface="Microsoft JhengHei"/>
              </a:rPr>
              <a:t>7</a:t>
            </a:r>
            <a:r>
              <a:rPr sz="1400" spc="-10" dirty="0">
                <a:solidFill>
                  <a:srgbClr val="404040"/>
                </a:solidFill>
                <a:latin typeface="Microsoft JhengHei"/>
                <a:cs typeface="Microsoft JhengHei"/>
              </a:rPr>
              <a:t> </a:t>
            </a:r>
            <a:r>
              <a:rPr sz="1400" dirty="0">
                <a:solidFill>
                  <a:srgbClr val="404040"/>
                </a:solidFill>
                <a:latin typeface="Microsoft JhengHei"/>
                <a:cs typeface="Microsoft JhengHei"/>
              </a:rPr>
              <a:t>的資料</a:t>
            </a:r>
            <a:endParaRPr sz="1400" dirty="0">
              <a:latin typeface="Microsoft JhengHei"/>
              <a:cs typeface="Microsoft JhengHei"/>
            </a:endParaRPr>
          </a:p>
          <a:p>
            <a:pPr marL="756285" marR="68580" lvl="1" indent="-287020">
              <a:lnSpc>
                <a:spcPct val="100000"/>
              </a:lnSpc>
              <a:spcBef>
                <a:spcPts val="330"/>
              </a:spcBef>
              <a:buClr>
                <a:srgbClr val="375F92"/>
              </a:buClr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400" spc="-5" dirty="0">
                <a:solidFill>
                  <a:srgbClr val="404040"/>
                </a:solidFill>
                <a:latin typeface="Microsoft JhengHei"/>
                <a:cs typeface="Microsoft JhengHei"/>
                <a:hlinkClick r:id="rId5"/>
              </a:rPr>
              <a:t>http://ptx.transportdata.tw/MOTC/v2/Bus/RealTimeByFrequency/City/Taipei?$filter=st </a:t>
            </a:r>
            <a:r>
              <a:rPr sz="1400" dirty="0">
                <a:solidFill>
                  <a:srgbClr val="404040"/>
                </a:solidFill>
                <a:latin typeface="Microsoft JhengHei"/>
                <a:cs typeface="Microsoft JhengHei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artswith(PlateNumb,'U7')</a:t>
            </a:r>
            <a:endParaRPr sz="1400" dirty="0">
              <a:latin typeface="Microsoft JhengHei"/>
              <a:cs typeface="Microsoft JhengHei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lr>
                <a:srgbClr val="375F92"/>
              </a:buClr>
              <a:buFont typeface="Wingdings"/>
              <a:buChar char=""/>
            </a:pPr>
            <a:endParaRPr sz="1250" dirty="0">
              <a:latin typeface="Microsoft JhengHei"/>
              <a:cs typeface="Microsoft JhengHei"/>
            </a:endParaRPr>
          </a:p>
          <a:p>
            <a:pPr marL="756285" lvl="1" indent="-287020">
              <a:lnSpc>
                <a:spcPct val="100000"/>
              </a:lnSpc>
              <a:buClr>
                <a:srgbClr val="375F92"/>
              </a:buClr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400" dirty="0">
                <a:solidFill>
                  <a:srgbClr val="404040"/>
                </a:solidFill>
                <a:latin typeface="Microsoft JhengHei"/>
                <a:cs typeface="Microsoft JhengHei"/>
              </a:rPr>
              <a:t>取得</a:t>
            </a:r>
            <a:r>
              <a:rPr sz="1400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Microsoft JhengHei"/>
                <a:cs typeface="Microsoft JhengHei"/>
              </a:rPr>
              <a:t>臺北公車動態定時</a:t>
            </a:r>
            <a:r>
              <a:rPr sz="1400" spc="-15" dirty="0">
                <a:solidFill>
                  <a:srgbClr val="404040"/>
                </a:solidFill>
                <a:latin typeface="Microsoft JhengHei"/>
                <a:cs typeface="Microsoft JhengHei"/>
              </a:rPr>
              <a:t>，</a:t>
            </a:r>
            <a:r>
              <a:rPr sz="1400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Microsoft JhengHei"/>
                <a:cs typeface="Microsoft JhengHei"/>
              </a:rPr>
              <a:t>車牌</a:t>
            </a:r>
            <a:r>
              <a:rPr sz="1400" u="sng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Microsoft JhengHei"/>
                <a:cs typeface="Microsoft JhengHei"/>
              </a:rPr>
              <a:t>號</a:t>
            </a:r>
            <a:r>
              <a:rPr sz="1400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Microsoft JhengHei"/>
                <a:cs typeface="Microsoft JhengHei"/>
              </a:rPr>
              <a:t>碼</a:t>
            </a:r>
            <a:r>
              <a:rPr sz="1400" dirty="0">
                <a:solidFill>
                  <a:srgbClr val="404040"/>
                </a:solidFill>
                <a:latin typeface="Microsoft JhengHei"/>
                <a:cs typeface="Microsoft JhengHei"/>
              </a:rPr>
              <a:t>的</a:t>
            </a:r>
            <a:r>
              <a:rPr sz="1450" spc="-65" dirty="0">
                <a:solidFill>
                  <a:srgbClr val="404040"/>
                </a:solidFill>
                <a:latin typeface="Microsoft JhengHei"/>
                <a:cs typeface="Microsoft JhengHei"/>
              </a:rPr>
              <a:t>長</a:t>
            </a:r>
            <a:r>
              <a:rPr sz="1450" spc="-50" dirty="0">
                <a:solidFill>
                  <a:srgbClr val="404040"/>
                </a:solidFill>
                <a:latin typeface="Microsoft JhengHei"/>
                <a:cs typeface="Microsoft JhengHei"/>
              </a:rPr>
              <a:t>度</a:t>
            </a:r>
            <a:r>
              <a:rPr sz="1400" dirty="0">
                <a:solidFill>
                  <a:srgbClr val="404040"/>
                </a:solidFill>
                <a:latin typeface="Microsoft JhengHei"/>
                <a:cs typeface="Microsoft JhengHei"/>
              </a:rPr>
              <a:t>為</a:t>
            </a:r>
            <a:r>
              <a:rPr sz="1400" spc="-10" dirty="0">
                <a:solidFill>
                  <a:srgbClr val="404040"/>
                </a:solidFill>
                <a:latin typeface="Microsoft JhengHei"/>
                <a:cs typeface="Microsoft JhengHei"/>
              </a:rPr>
              <a:t>7</a:t>
            </a:r>
            <a:r>
              <a:rPr sz="1400" dirty="0">
                <a:solidFill>
                  <a:srgbClr val="404040"/>
                </a:solidFill>
                <a:latin typeface="Microsoft JhengHei"/>
                <a:cs typeface="Microsoft JhengHei"/>
              </a:rPr>
              <a:t>的資料</a:t>
            </a:r>
            <a:endParaRPr sz="1400" dirty="0">
              <a:latin typeface="Microsoft JhengHei"/>
              <a:cs typeface="Microsoft JhengHei"/>
            </a:endParaRPr>
          </a:p>
          <a:p>
            <a:pPr marL="756285" marR="67945" lvl="1" indent="-287020">
              <a:lnSpc>
                <a:spcPct val="100000"/>
              </a:lnSpc>
              <a:spcBef>
                <a:spcPts val="325"/>
              </a:spcBef>
              <a:buClr>
                <a:srgbClr val="375F92"/>
              </a:buClr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400" spc="-5" dirty="0">
                <a:solidFill>
                  <a:srgbClr val="404040"/>
                </a:solidFill>
                <a:latin typeface="Microsoft JhengHei"/>
                <a:cs typeface="Microsoft JhengHei"/>
                <a:hlinkClick r:id="rId6"/>
              </a:rPr>
              <a:t>http://ptx.transportdata.tw/MOTC/v2/Bus/RealTimeByFrequency/City/Taipei?$filter=le </a:t>
            </a:r>
            <a:r>
              <a:rPr sz="1400" dirty="0">
                <a:solidFill>
                  <a:srgbClr val="404040"/>
                </a:solidFill>
                <a:latin typeface="Microsoft JhengHei"/>
                <a:cs typeface="Microsoft JhengHei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ngth(PlateNumb)</a:t>
            </a:r>
            <a:r>
              <a:rPr sz="1400" spc="-10" dirty="0">
                <a:solidFill>
                  <a:srgbClr val="404040"/>
                </a:solidFill>
                <a:latin typeface="Microsoft JhengHei"/>
                <a:cs typeface="Microsoft JhengHei"/>
              </a:rPr>
              <a:t> </a:t>
            </a:r>
            <a:r>
              <a:rPr sz="1400" dirty="0">
                <a:solidFill>
                  <a:srgbClr val="404040"/>
                </a:solidFill>
                <a:latin typeface="Microsoft JhengHei"/>
                <a:cs typeface="Microsoft JhengHei"/>
              </a:rPr>
              <a:t>eq</a:t>
            </a:r>
            <a:r>
              <a:rPr sz="14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 </a:t>
            </a:r>
            <a:r>
              <a:rPr sz="1400" dirty="0">
                <a:solidFill>
                  <a:srgbClr val="404040"/>
                </a:solidFill>
                <a:latin typeface="Microsoft JhengHei"/>
                <a:cs typeface="Microsoft JhengHei"/>
              </a:rPr>
              <a:t>7</a:t>
            </a:r>
            <a:endParaRPr sz="1400" dirty="0">
              <a:latin typeface="Microsoft JhengHei"/>
              <a:cs typeface="Microsoft JhengHei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lr>
                <a:srgbClr val="375F92"/>
              </a:buClr>
              <a:buFont typeface="Wingdings"/>
              <a:buChar char=""/>
            </a:pPr>
            <a:endParaRPr sz="1250" dirty="0">
              <a:latin typeface="Microsoft JhengHei"/>
              <a:cs typeface="Microsoft JhengHei"/>
            </a:endParaRPr>
          </a:p>
          <a:p>
            <a:pPr marL="756285" lvl="1" indent="-287020">
              <a:lnSpc>
                <a:spcPct val="100000"/>
              </a:lnSpc>
              <a:buClr>
                <a:srgbClr val="375F92"/>
              </a:buClr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400" dirty="0">
                <a:solidFill>
                  <a:srgbClr val="404040"/>
                </a:solidFill>
                <a:latin typeface="Microsoft JhengHei"/>
                <a:cs typeface="Microsoft JhengHei"/>
              </a:rPr>
              <a:t>取得</a:t>
            </a:r>
            <a:r>
              <a:rPr sz="1400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Microsoft JhengHei"/>
                <a:cs typeface="Microsoft JhengHei"/>
              </a:rPr>
              <a:t>臺北公車動態定時</a:t>
            </a:r>
            <a:r>
              <a:rPr sz="1400" spc="-15" dirty="0">
                <a:solidFill>
                  <a:srgbClr val="404040"/>
                </a:solidFill>
                <a:latin typeface="Microsoft JhengHei"/>
                <a:cs typeface="Microsoft JhengHei"/>
              </a:rPr>
              <a:t>，</a:t>
            </a:r>
            <a:r>
              <a:rPr sz="1400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Microsoft JhengHei"/>
                <a:cs typeface="Microsoft JhengHei"/>
              </a:rPr>
              <a:t>車牌</a:t>
            </a:r>
            <a:r>
              <a:rPr sz="1400" u="sng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Microsoft JhengHei"/>
                <a:cs typeface="Microsoft JhengHei"/>
              </a:rPr>
              <a:t>號</a:t>
            </a:r>
            <a:r>
              <a:rPr sz="1400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Microsoft JhengHei"/>
                <a:cs typeface="Microsoft JhengHei"/>
              </a:rPr>
              <a:t>碼</a:t>
            </a:r>
            <a:r>
              <a:rPr sz="1450" spc="-50" dirty="0">
                <a:solidFill>
                  <a:srgbClr val="404040"/>
                </a:solidFill>
                <a:latin typeface="Microsoft JhengHei"/>
                <a:cs typeface="Microsoft JhengHei"/>
              </a:rPr>
              <a:t>開</a:t>
            </a:r>
            <a:r>
              <a:rPr sz="1450" spc="-65" dirty="0">
                <a:solidFill>
                  <a:srgbClr val="404040"/>
                </a:solidFill>
                <a:latin typeface="Microsoft JhengHei"/>
                <a:cs typeface="Microsoft JhengHei"/>
              </a:rPr>
              <a:t>頭</a:t>
            </a:r>
            <a:r>
              <a:rPr sz="1450" spc="-10" dirty="0">
                <a:solidFill>
                  <a:srgbClr val="404040"/>
                </a:solidFill>
                <a:latin typeface="Microsoft JhengHei"/>
                <a:cs typeface="Microsoft JhengHei"/>
              </a:rPr>
              <a:t>(</a:t>
            </a:r>
            <a:r>
              <a:rPr sz="1450" spc="-50" dirty="0">
                <a:solidFill>
                  <a:srgbClr val="404040"/>
                </a:solidFill>
                <a:latin typeface="Microsoft JhengHei"/>
                <a:cs typeface="Microsoft JhengHei"/>
              </a:rPr>
              <a:t>第</a:t>
            </a:r>
            <a:r>
              <a:rPr sz="1450" spc="-40" dirty="0">
                <a:solidFill>
                  <a:srgbClr val="404040"/>
                </a:solidFill>
                <a:latin typeface="Microsoft JhengHei"/>
                <a:cs typeface="Microsoft JhengHei"/>
              </a:rPr>
              <a:t>0</a:t>
            </a:r>
            <a:r>
              <a:rPr sz="1450" spc="-50" dirty="0">
                <a:solidFill>
                  <a:srgbClr val="404040"/>
                </a:solidFill>
                <a:latin typeface="Microsoft JhengHei"/>
                <a:cs typeface="Microsoft JhengHei"/>
              </a:rPr>
              <a:t>個位</a:t>
            </a:r>
            <a:r>
              <a:rPr sz="1450" spc="-60" dirty="0">
                <a:solidFill>
                  <a:srgbClr val="404040"/>
                </a:solidFill>
                <a:latin typeface="Microsoft JhengHei"/>
                <a:cs typeface="Microsoft JhengHei"/>
              </a:rPr>
              <a:t>置</a:t>
            </a:r>
            <a:r>
              <a:rPr sz="1400" spc="5" dirty="0">
                <a:solidFill>
                  <a:srgbClr val="404040"/>
                </a:solidFill>
                <a:latin typeface="Microsoft JhengHei"/>
                <a:cs typeface="Microsoft JhengHei"/>
              </a:rPr>
              <a:t>)</a:t>
            </a:r>
            <a:r>
              <a:rPr sz="1400" spc="-15" dirty="0">
                <a:solidFill>
                  <a:srgbClr val="404040"/>
                </a:solidFill>
                <a:latin typeface="Microsoft JhengHei"/>
                <a:cs typeface="Microsoft JhengHei"/>
              </a:rPr>
              <a:t>為</a:t>
            </a:r>
            <a:r>
              <a:rPr sz="14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F</a:t>
            </a:r>
            <a:r>
              <a:rPr sz="1400" dirty="0">
                <a:solidFill>
                  <a:srgbClr val="404040"/>
                </a:solidFill>
                <a:latin typeface="Microsoft JhengHei"/>
                <a:cs typeface="Microsoft JhengHei"/>
              </a:rPr>
              <a:t>的資料</a:t>
            </a:r>
            <a:endParaRPr sz="1400" dirty="0">
              <a:latin typeface="Microsoft JhengHei"/>
              <a:cs typeface="Microsoft JhengHei"/>
            </a:endParaRPr>
          </a:p>
          <a:p>
            <a:pPr marL="756285" marR="59690" lvl="1" indent="-287020">
              <a:lnSpc>
                <a:spcPct val="100000"/>
              </a:lnSpc>
              <a:spcBef>
                <a:spcPts val="325"/>
              </a:spcBef>
              <a:buClr>
                <a:srgbClr val="375F92"/>
              </a:buClr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400" spc="-5" dirty="0">
                <a:solidFill>
                  <a:srgbClr val="404040"/>
                </a:solidFill>
                <a:latin typeface="Microsoft JhengHei"/>
                <a:cs typeface="Microsoft JhengHei"/>
                <a:hlinkClick r:id="rId7"/>
              </a:rPr>
              <a:t>http://ptx.transportdata.tw/MOTC/v2/Bus/RealTimeByFrequency/City/Taipei?$filter=in </a:t>
            </a:r>
            <a:r>
              <a:rPr sz="1400" dirty="0">
                <a:solidFill>
                  <a:srgbClr val="404040"/>
                </a:solidFill>
                <a:latin typeface="Microsoft JhengHei"/>
                <a:cs typeface="Microsoft JhengHei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dexof(PlateNumb,'F')</a:t>
            </a:r>
            <a:r>
              <a:rPr sz="1400" spc="-35" dirty="0">
                <a:solidFill>
                  <a:srgbClr val="404040"/>
                </a:solidFill>
                <a:latin typeface="Microsoft JhengHei"/>
                <a:cs typeface="Microsoft JhengHei"/>
              </a:rPr>
              <a:t> </a:t>
            </a:r>
            <a:r>
              <a:rPr sz="1400" dirty="0">
                <a:solidFill>
                  <a:srgbClr val="404040"/>
                </a:solidFill>
                <a:latin typeface="Microsoft JhengHei"/>
                <a:cs typeface="Microsoft JhengHei"/>
              </a:rPr>
              <a:t>eq</a:t>
            </a:r>
            <a:r>
              <a:rPr sz="14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 </a:t>
            </a:r>
            <a:r>
              <a:rPr sz="1400" dirty="0">
                <a:solidFill>
                  <a:srgbClr val="404040"/>
                </a:solidFill>
                <a:latin typeface="Microsoft JhengHei"/>
                <a:cs typeface="Microsoft JhengHei"/>
              </a:rPr>
              <a:t>0</a:t>
            </a:r>
            <a:endParaRPr sz="1400" dirty="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1647" y="280415"/>
            <a:ext cx="5521452" cy="10668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6303" y="406730"/>
            <a:ext cx="477964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375F92"/>
                </a:solidFill>
              </a:rPr>
              <a:t>OData</a:t>
            </a:r>
            <a:r>
              <a:rPr sz="3600" dirty="0">
                <a:solidFill>
                  <a:srgbClr val="375F92"/>
                </a:solidFill>
              </a:rPr>
              <a:t>查詢選</a:t>
            </a:r>
            <a:r>
              <a:rPr sz="3600" spc="-10" dirty="0">
                <a:solidFill>
                  <a:srgbClr val="375F92"/>
                </a:solidFill>
              </a:rPr>
              <a:t>項</a:t>
            </a:r>
            <a:r>
              <a:rPr sz="3600" dirty="0">
                <a:solidFill>
                  <a:srgbClr val="375F92"/>
                </a:solidFill>
              </a:rPr>
              <a:t>-$filter</a:t>
            </a:r>
            <a:endParaRPr sz="3600"/>
          </a:p>
        </p:txBody>
      </p:sp>
      <p:sp>
        <p:nvSpPr>
          <p:cNvPr id="5" name="object 5"/>
          <p:cNvSpPr txBox="1"/>
          <p:nvPr/>
        </p:nvSpPr>
        <p:spPr>
          <a:xfrm>
            <a:off x="4363339" y="6411070"/>
            <a:ext cx="19621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spc="-5" dirty="0">
                <a:latin typeface="Arial MT"/>
                <a:cs typeface="Arial MT"/>
              </a:rPr>
              <a:t>27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7217" y="1162685"/>
            <a:ext cx="8267065" cy="5314315"/>
          </a:xfrm>
          <a:prstGeom prst="rect">
            <a:avLst/>
          </a:prstGeom>
        </p:spPr>
        <p:txBody>
          <a:bodyPr vert="horz" wrap="square" lIns="0" tIns="17081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45"/>
              </a:spcBef>
              <a:buClr>
                <a:srgbClr val="375F92"/>
              </a:buClr>
              <a:buFont typeface="Wingdings"/>
              <a:buChar char=""/>
              <a:tabLst>
                <a:tab pos="355600" algn="l"/>
              </a:tabLst>
            </a:pPr>
            <a:r>
              <a:rPr sz="2800" spc="-10" dirty="0">
                <a:solidFill>
                  <a:srgbClr val="404040"/>
                </a:solidFill>
                <a:latin typeface="Microsoft JhengHei"/>
                <a:cs typeface="Microsoft JhengHei"/>
              </a:rPr>
              <a:t>規範函數範例</a:t>
            </a:r>
            <a:endParaRPr sz="2800" dirty="0">
              <a:latin typeface="Microsoft JhengHei"/>
              <a:cs typeface="Microsoft JhengHei"/>
            </a:endParaRPr>
          </a:p>
          <a:p>
            <a:pPr marL="756285" lvl="1" indent="-287655">
              <a:lnSpc>
                <a:spcPct val="100000"/>
              </a:lnSpc>
              <a:spcBef>
                <a:spcPts val="690"/>
              </a:spcBef>
              <a:buClr>
                <a:srgbClr val="375F92"/>
              </a:buClr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400" dirty="0">
                <a:solidFill>
                  <a:srgbClr val="404040"/>
                </a:solidFill>
                <a:latin typeface="Microsoft JhengHei"/>
                <a:cs typeface="Microsoft JhengHei"/>
              </a:rPr>
              <a:t>取得</a:t>
            </a:r>
            <a:r>
              <a:rPr sz="1400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Microsoft JhengHei"/>
                <a:cs typeface="Microsoft JhengHei"/>
              </a:rPr>
              <a:t>臺北公車動態定時</a:t>
            </a:r>
            <a:r>
              <a:rPr sz="1400" spc="-15" dirty="0">
                <a:solidFill>
                  <a:srgbClr val="404040"/>
                </a:solidFill>
                <a:latin typeface="Microsoft JhengHei"/>
                <a:cs typeface="Microsoft JhengHei"/>
              </a:rPr>
              <a:t>，</a:t>
            </a:r>
            <a:r>
              <a:rPr sz="1400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Microsoft JhengHei"/>
                <a:cs typeface="Microsoft JhengHei"/>
              </a:rPr>
              <a:t>車牌</a:t>
            </a:r>
            <a:r>
              <a:rPr sz="1400" u="sng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Microsoft JhengHei"/>
                <a:cs typeface="Microsoft JhengHei"/>
              </a:rPr>
              <a:t>號</a:t>
            </a:r>
            <a:r>
              <a:rPr sz="1400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Microsoft JhengHei"/>
                <a:cs typeface="Microsoft JhengHei"/>
              </a:rPr>
              <a:t>碼</a:t>
            </a:r>
            <a:r>
              <a:rPr sz="1450" spc="-50" dirty="0">
                <a:solidFill>
                  <a:srgbClr val="404040"/>
                </a:solidFill>
                <a:latin typeface="Microsoft JhengHei"/>
                <a:cs typeface="Microsoft JhengHei"/>
              </a:rPr>
              <a:t>為</a:t>
            </a:r>
            <a:r>
              <a:rPr sz="1450" spc="-65" dirty="0">
                <a:solidFill>
                  <a:srgbClr val="404040"/>
                </a:solidFill>
                <a:latin typeface="Microsoft JhengHei"/>
                <a:cs typeface="Microsoft JhengHei"/>
              </a:rPr>
              <a:t>小</a:t>
            </a:r>
            <a:r>
              <a:rPr sz="1450" spc="-50" dirty="0">
                <a:solidFill>
                  <a:srgbClr val="404040"/>
                </a:solidFill>
                <a:latin typeface="Microsoft JhengHei"/>
                <a:cs typeface="Microsoft JhengHei"/>
              </a:rPr>
              <a:t>寫的</a:t>
            </a:r>
            <a:r>
              <a:rPr sz="1450" spc="-65" dirty="0">
                <a:solidFill>
                  <a:srgbClr val="404040"/>
                </a:solidFill>
                <a:latin typeface="Microsoft JhengHei"/>
                <a:cs typeface="Microsoft JhengHei"/>
              </a:rPr>
              <a:t>字</a:t>
            </a:r>
            <a:r>
              <a:rPr sz="1450" spc="-50" dirty="0">
                <a:solidFill>
                  <a:srgbClr val="404040"/>
                </a:solidFill>
                <a:latin typeface="Microsoft JhengHei"/>
                <a:cs typeface="Microsoft JhengHei"/>
              </a:rPr>
              <a:t>母</a:t>
            </a:r>
            <a:r>
              <a:rPr sz="1450" spc="-45" dirty="0">
                <a:solidFill>
                  <a:srgbClr val="404040"/>
                </a:solidFill>
                <a:latin typeface="Microsoft JhengHei"/>
                <a:cs typeface="Microsoft JhengHei"/>
              </a:rPr>
              <a:t> </a:t>
            </a:r>
            <a:r>
              <a:rPr sz="1400" dirty="0">
                <a:solidFill>
                  <a:srgbClr val="404040"/>
                </a:solidFill>
                <a:latin typeface="Microsoft JhengHei"/>
                <a:cs typeface="Microsoft JhengHei"/>
              </a:rPr>
              <a:t>fa-185的資料</a:t>
            </a:r>
            <a:endParaRPr sz="1400" dirty="0">
              <a:latin typeface="Microsoft JhengHei"/>
              <a:cs typeface="Microsoft JhengHei"/>
            </a:endParaRPr>
          </a:p>
          <a:p>
            <a:pPr marL="756285" marR="83185" lvl="1" indent="-287020">
              <a:lnSpc>
                <a:spcPct val="100000"/>
              </a:lnSpc>
              <a:spcBef>
                <a:spcPts val="325"/>
              </a:spcBef>
              <a:buClr>
                <a:srgbClr val="375F92"/>
              </a:buClr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400" spc="-5" dirty="0">
                <a:solidFill>
                  <a:srgbClr val="404040"/>
                </a:solidFill>
                <a:latin typeface="Microsoft JhengHei"/>
                <a:cs typeface="Microsoft JhengHei"/>
                <a:hlinkClick r:id="rId3"/>
              </a:rPr>
              <a:t>http://ptx.transportdata.tw/MOTC/v2/Bus/RealTimeByFrequency/City/Taipei?$filter=tolo </a:t>
            </a:r>
            <a:r>
              <a:rPr sz="1400" dirty="0">
                <a:solidFill>
                  <a:srgbClr val="404040"/>
                </a:solidFill>
                <a:latin typeface="Microsoft JhengHei"/>
                <a:cs typeface="Microsoft JhengHei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wer(PlateNumb)</a:t>
            </a:r>
            <a:r>
              <a:rPr sz="1400" spc="-20" dirty="0">
                <a:solidFill>
                  <a:srgbClr val="404040"/>
                </a:solidFill>
                <a:latin typeface="Microsoft JhengHei"/>
                <a:cs typeface="Microsoft JhengHei"/>
              </a:rPr>
              <a:t> </a:t>
            </a:r>
            <a:r>
              <a:rPr sz="1400" dirty="0">
                <a:solidFill>
                  <a:srgbClr val="404040"/>
                </a:solidFill>
                <a:latin typeface="Microsoft JhengHei"/>
                <a:cs typeface="Microsoft JhengHei"/>
              </a:rPr>
              <a:t>eq</a:t>
            </a:r>
            <a:r>
              <a:rPr sz="14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 </a:t>
            </a:r>
            <a:r>
              <a:rPr sz="1400" dirty="0">
                <a:solidFill>
                  <a:srgbClr val="404040"/>
                </a:solidFill>
                <a:latin typeface="Microsoft JhengHei"/>
                <a:cs typeface="Microsoft JhengHei"/>
              </a:rPr>
              <a:t>'fa-185'</a:t>
            </a:r>
            <a:endParaRPr sz="1400" dirty="0">
              <a:latin typeface="Microsoft JhengHei"/>
              <a:cs typeface="Microsoft JhengHei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lr>
                <a:srgbClr val="375F92"/>
              </a:buClr>
              <a:buFont typeface="Wingdings"/>
              <a:buChar char=""/>
            </a:pPr>
            <a:endParaRPr sz="1250" dirty="0">
              <a:latin typeface="Microsoft JhengHei"/>
              <a:cs typeface="Microsoft JhengHei"/>
            </a:endParaRPr>
          </a:p>
          <a:p>
            <a:pPr marL="756285" lvl="1" indent="-287655">
              <a:lnSpc>
                <a:spcPct val="100000"/>
              </a:lnSpc>
              <a:spcBef>
                <a:spcPts val="5"/>
              </a:spcBef>
              <a:buClr>
                <a:srgbClr val="375F92"/>
              </a:buClr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400" dirty="0">
                <a:solidFill>
                  <a:srgbClr val="404040"/>
                </a:solidFill>
                <a:latin typeface="Microsoft JhengHei"/>
                <a:cs typeface="Microsoft JhengHei"/>
              </a:rPr>
              <a:t>取得</a:t>
            </a:r>
            <a:r>
              <a:rPr sz="1400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Microsoft JhengHei"/>
                <a:cs typeface="Microsoft JhengHei"/>
              </a:rPr>
              <a:t>臺北公車動態定時</a:t>
            </a:r>
            <a:r>
              <a:rPr sz="1400" spc="-10" dirty="0">
                <a:solidFill>
                  <a:srgbClr val="404040"/>
                </a:solidFill>
                <a:latin typeface="Microsoft JhengHei"/>
                <a:cs typeface="Microsoft JhengHei"/>
              </a:rPr>
              <a:t>，</a:t>
            </a:r>
            <a:r>
              <a:rPr sz="1400" u="sng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Microsoft JhengHei"/>
                <a:cs typeface="Microsoft JhengHei"/>
              </a:rPr>
              <a:t>車</a:t>
            </a:r>
            <a:r>
              <a:rPr sz="1400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Microsoft JhengHei"/>
                <a:cs typeface="Microsoft JhengHei"/>
              </a:rPr>
              <a:t>牌</a:t>
            </a:r>
            <a:r>
              <a:rPr sz="1400" u="sng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Microsoft JhengHei"/>
                <a:cs typeface="Microsoft JhengHei"/>
              </a:rPr>
              <a:t>號</a:t>
            </a:r>
            <a:r>
              <a:rPr sz="1400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Microsoft JhengHei"/>
                <a:cs typeface="Microsoft JhengHei"/>
              </a:rPr>
              <a:t>碼</a:t>
            </a:r>
            <a:r>
              <a:rPr sz="1450" spc="-45" dirty="0">
                <a:solidFill>
                  <a:srgbClr val="404040"/>
                </a:solidFill>
                <a:latin typeface="Microsoft JhengHei"/>
                <a:cs typeface="Microsoft JhengHei"/>
              </a:rPr>
              <a:t>為</a:t>
            </a:r>
            <a:r>
              <a:rPr sz="1450" spc="-65" dirty="0">
                <a:solidFill>
                  <a:srgbClr val="404040"/>
                </a:solidFill>
                <a:latin typeface="Microsoft JhengHei"/>
                <a:cs typeface="Microsoft JhengHei"/>
              </a:rPr>
              <a:t>大</a:t>
            </a:r>
            <a:r>
              <a:rPr sz="1450" spc="-45" dirty="0">
                <a:solidFill>
                  <a:srgbClr val="404040"/>
                </a:solidFill>
                <a:latin typeface="Microsoft JhengHei"/>
                <a:cs typeface="Microsoft JhengHei"/>
              </a:rPr>
              <a:t>寫</a:t>
            </a:r>
            <a:r>
              <a:rPr sz="1450" spc="-50" dirty="0">
                <a:solidFill>
                  <a:srgbClr val="404040"/>
                </a:solidFill>
                <a:latin typeface="Microsoft JhengHei"/>
                <a:cs typeface="Microsoft JhengHei"/>
              </a:rPr>
              <a:t>的</a:t>
            </a:r>
            <a:r>
              <a:rPr sz="1450" spc="-60" dirty="0">
                <a:solidFill>
                  <a:srgbClr val="404040"/>
                </a:solidFill>
                <a:latin typeface="Microsoft JhengHei"/>
                <a:cs typeface="Microsoft JhengHei"/>
              </a:rPr>
              <a:t>字</a:t>
            </a:r>
            <a:r>
              <a:rPr sz="1450" spc="-45" dirty="0">
                <a:solidFill>
                  <a:srgbClr val="404040"/>
                </a:solidFill>
                <a:latin typeface="Microsoft JhengHei"/>
                <a:cs typeface="Microsoft JhengHei"/>
              </a:rPr>
              <a:t>母</a:t>
            </a:r>
            <a:r>
              <a:rPr sz="1450" spc="-55" dirty="0">
                <a:solidFill>
                  <a:srgbClr val="404040"/>
                </a:solidFill>
                <a:latin typeface="Microsoft JhengHei"/>
                <a:cs typeface="Microsoft JhengHei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Microsoft JhengHei"/>
                <a:cs typeface="Microsoft JhengHei"/>
              </a:rPr>
              <a:t>F</a:t>
            </a:r>
            <a:r>
              <a:rPr sz="14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A</a:t>
            </a:r>
            <a:r>
              <a:rPr sz="1400" dirty="0">
                <a:solidFill>
                  <a:srgbClr val="404040"/>
                </a:solidFill>
                <a:latin typeface="Microsoft JhengHei"/>
                <a:cs typeface="Microsoft JhengHei"/>
              </a:rPr>
              <a:t>-185的資料</a:t>
            </a:r>
            <a:endParaRPr sz="1400" dirty="0">
              <a:latin typeface="Microsoft JhengHei"/>
              <a:cs typeface="Microsoft JhengHei"/>
            </a:endParaRPr>
          </a:p>
          <a:p>
            <a:pPr marL="756285" marR="20320" lvl="1" indent="-287020">
              <a:lnSpc>
                <a:spcPct val="100000"/>
              </a:lnSpc>
              <a:spcBef>
                <a:spcPts val="325"/>
              </a:spcBef>
              <a:buClr>
                <a:srgbClr val="375F92"/>
              </a:buClr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400" spc="-5" dirty="0">
                <a:solidFill>
                  <a:srgbClr val="404040"/>
                </a:solidFill>
                <a:latin typeface="Microsoft JhengHei"/>
                <a:cs typeface="Microsoft JhengHei"/>
                <a:hlinkClick r:id="rId4"/>
              </a:rPr>
              <a:t>http://ptx.transportdata.tw/MOTC/v2/Bus/RealTimeByFrequency/City/Taipei?$filter=toup </a:t>
            </a:r>
            <a:r>
              <a:rPr sz="1400" dirty="0">
                <a:solidFill>
                  <a:srgbClr val="404040"/>
                </a:solidFill>
                <a:latin typeface="Microsoft JhengHei"/>
                <a:cs typeface="Microsoft JhengHei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per(PlateNumb)</a:t>
            </a:r>
            <a:r>
              <a:rPr sz="1400" spc="-20" dirty="0">
                <a:solidFill>
                  <a:srgbClr val="404040"/>
                </a:solidFill>
                <a:latin typeface="Microsoft JhengHei"/>
                <a:cs typeface="Microsoft JhengHei"/>
              </a:rPr>
              <a:t> </a:t>
            </a:r>
            <a:r>
              <a:rPr sz="1400" dirty="0">
                <a:solidFill>
                  <a:srgbClr val="404040"/>
                </a:solidFill>
                <a:latin typeface="Microsoft JhengHei"/>
                <a:cs typeface="Microsoft JhengHei"/>
              </a:rPr>
              <a:t>eq</a:t>
            </a:r>
            <a:r>
              <a:rPr sz="14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 </a:t>
            </a:r>
            <a:r>
              <a:rPr sz="1400" dirty="0">
                <a:solidFill>
                  <a:srgbClr val="404040"/>
                </a:solidFill>
                <a:latin typeface="Microsoft JhengHei"/>
                <a:cs typeface="Microsoft JhengHei"/>
              </a:rPr>
              <a:t>'FA-185'</a:t>
            </a:r>
            <a:endParaRPr sz="1400" dirty="0">
              <a:latin typeface="Microsoft JhengHei"/>
              <a:cs typeface="Microsoft JhengHei"/>
            </a:endParaRPr>
          </a:p>
          <a:p>
            <a:pPr lvl="1">
              <a:lnSpc>
                <a:spcPct val="100000"/>
              </a:lnSpc>
              <a:buClr>
                <a:srgbClr val="375F92"/>
              </a:buClr>
              <a:buFont typeface="Wingdings"/>
              <a:buChar char=""/>
            </a:pPr>
            <a:endParaRPr sz="1250" dirty="0">
              <a:latin typeface="Microsoft JhengHei"/>
              <a:cs typeface="Microsoft JhengHei"/>
            </a:endParaRPr>
          </a:p>
          <a:p>
            <a:pPr marL="756285" lvl="1" indent="-287655">
              <a:lnSpc>
                <a:spcPct val="100000"/>
              </a:lnSpc>
              <a:buClr>
                <a:srgbClr val="375F92"/>
              </a:buClr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400" dirty="0">
                <a:solidFill>
                  <a:srgbClr val="404040"/>
                </a:solidFill>
                <a:latin typeface="Microsoft JhengHei"/>
                <a:cs typeface="Microsoft JhengHei"/>
              </a:rPr>
              <a:t>取得</a:t>
            </a:r>
            <a:r>
              <a:rPr sz="1400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Microsoft JhengHei"/>
                <a:cs typeface="Microsoft JhengHei"/>
              </a:rPr>
              <a:t>臺北公車動態定時</a:t>
            </a:r>
            <a:r>
              <a:rPr sz="1400" spc="-15" dirty="0">
                <a:solidFill>
                  <a:srgbClr val="404040"/>
                </a:solidFill>
                <a:latin typeface="Microsoft JhengHei"/>
                <a:cs typeface="Microsoft JhengHei"/>
              </a:rPr>
              <a:t>，</a:t>
            </a:r>
            <a:r>
              <a:rPr sz="1400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Microsoft JhengHei"/>
                <a:cs typeface="Microsoft JhengHei"/>
              </a:rPr>
              <a:t>車牌</a:t>
            </a:r>
            <a:r>
              <a:rPr sz="1400" u="sng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Microsoft JhengHei"/>
                <a:cs typeface="Microsoft JhengHei"/>
              </a:rPr>
              <a:t>號</a:t>
            </a:r>
            <a:r>
              <a:rPr sz="1400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Microsoft JhengHei"/>
                <a:cs typeface="Microsoft JhengHei"/>
              </a:rPr>
              <a:t>碼</a:t>
            </a:r>
            <a:r>
              <a:rPr sz="1450" spc="-50" dirty="0">
                <a:solidFill>
                  <a:srgbClr val="404040"/>
                </a:solidFill>
                <a:latin typeface="Microsoft JhengHei"/>
                <a:cs typeface="Microsoft JhengHei"/>
              </a:rPr>
              <a:t>為</a:t>
            </a:r>
            <a:r>
              <a:rPr sz="1450" spc="-65" dirty="0">
                <a:solidFill>
                  <a:srgbClr val="404040"/>
                </a:solidFill>
                <a:latin typeface="Microsoft JhengHei"/>
                <a:cs typeface="Microsoft JhengHei"/>
              </a:rPr>
              <a:t>去</a:t>
            </a:r>
            <a:r>
              <a:rPr sz="1450" spc="-50" dirty="0">
                <a:solidFill>
                  <a:srgbClr val="404040"/>
                </a:solidFill>
                <a:latin typeface="Microsoft JhengHei"/>
                <a:cs typeface="Microsoft JhengHei"/>
              </a:rPr>
              <a:t>空白</a:t>
            </a:r>
            <a:r>
              <a:rPr sz="1450" spc="-65" dirty="0">
                <a:solidFill>
                  <a:srgbClr val="404040"/>
                </a:solidFill>
                <a:latin typeface="Microsoft JhengHei"/>
                <a:cs typeface="Microsoft JhengHei"/>
              </a:rPr>
              <a:t>後</a:t>
            </a:r>
            <a:r>
              <a:rPr sz="1450" spc="-50" dirty="0">
                <a:solidFill>
                  <a:srgbClr val="404040"/>
                </a:solidFill>
                <a:latin typeface="Microsoft JhengHei"/>
                <a:cs typeface="Microsoft JhengHei"/>
              </a:rPr>
              <a:t>的</a:t>
            </a:r>
            <a:r>
              <a:rPr sz="1450" spc="-45" dirty="0">
                <a:solidFill>
                  <a:srgbClr val="404040"/>
                </a:solidFill>
                <a:latin typeface="Microsoft JhengHei"/>
                <a:cs typeface="Microsoft JhengHei"/>
              </a:rPr>
              <a:t> </a:t>
            </a:r>
            <a:r>
              <a:rPr sz="1400" dirty="0">
                <a:solidFill>
                  <a:srgbClr val="404040"/>
                </a:solidFill>
                <a:latin typeface="Microsoft JhengHei"/>
                <a:cs typeface="Microsoft JhengHei"/>
              </a:rPr>
              <a:t>FA-185的資料</a:t>
            </a:r>
            <a:endParaRPr sz="1400" dirty="0">
              <a:latin typeface="Microsoft JhengHei"/>
              <a:cs typeface="Microsoft JhengHei"/>
            </a:endParaRPr>
          </a:p>
          <a:p>
            <a:pPr marL="756285" marR="20320" lvl="1" indent="-287020">
              <a:lnSpc>
                <a:spcPct val="100000"/>
              </a:lnSpc>
              <a:spcBef>
                <a:spcPts val="330"/>
              </a:spcBef>
              <a:buClr>
                <a:srgbClr val="375F92"/>
              </a:buClr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400" spc="-5" dirty="0">
                <a:solidFill>
                  <a:srgbClr val="404040"/>
                </a:solidFill>
                <a:latin typeface="Microsoft JhengHei"/>
                <a:cs typeface="Microsoft JhengHei"/>
                <a:hlinkClick r:id="rId5"/>
              </a:rPr>
              <a:t>http://ptx.transportdata.tw/MOTC/v2/Bus/RealTimeByFrequency/City/Taipei?$filter=trim( </a:t>
            </a:r>
            <a:r>
              <a:rPr sz="1400" dirty="0">
                <a:solidFill>
                  <a:srgbClr val="404040"/>
                </a:solidFill>
                <a:latin typeface="Microsoft JhengHei"/>
                <a:cs typeface="Microsoft JhengHei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PlateNumb)</a:t>
            </a:r>
            <a:r>
              <a:rPr sz="1400" spc="-10" dirty="0">
                <a:solidFill>
                  <a:srgbClr val="404040"/>
                </a:solidFill>
                <a:latin typeface="Microsoft JhengHei"/>
                <a:cs typeface="Microsoft JhengHei"/>
              </a:rPr>
              <a:t> </a:t>
            </a:r>
            <a:r>
              <a:rPr sz="1400" dirty="0">
                <a:solidFill>
                  <a:srgbClr val="404040"/>
                </a:solidFill>
                <a:latin typeface="Microsoft JhengHei"/>
                <a:cs typeface="Microsoft JhengHei"/>
              </a:rPr>
              <a:t>eq</a:t>
            </a:r>
            <a:r>
              <a:rPr sz="14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 </a:t>
            </a:r>
            <a:r>
              <a:rPr sz="1400" dirty="0">
                <a:solidFill>
                  <a:srgbClr val="404040"/>
                </a:solidFill>
                <a:latin typeface="Microsoft JhengHei"/>
                <a:cs typeface="Microsoft JhengHei"/>
              </a:rPr>
              <a:t>'FA-185'</a:t>
            </a:r>
            <a:endParaRPr sz="1400" dirty="0">
              <a:latin typeface="Microsoft JhengHei"/>
              <a:cs typeface="Microsoft JhengHei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lr>
                <a:srgbClr val="375F92"/>
              </a:buClr>
              <a:buFont typeface="Wingdings"/>
              <a:buChar char=""/>
            </a:pPr>
            <a:endParaRPr sz="1250" dirty="0">
              <a:latin typeface="Microsoft JhengHei"/>
              <a:cs typeface="Microsoft JhengHei"/>
            </a:endParaRPr>
          </a:p>
          <a:p>
            <a:pPr marL="756285" lvl="1" indent="-287655">
              <a:lnSpc>
                <a:spcPct val="100000"/>
              </a:lnSpc>
              <a:buClr>
                <a:srgbClr val="375F92"/>
              </a:buClr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400" dirty="0">
                <a:solidFill>
                  <a:srgbClr val="404040"/>
                </a:solidFill>
                <a:latin typeface="Microsoft JhengHei"/>
                <a:cs typeface="Microsoft JhengHei"/>
              </a:rPr>
              <a:t>取得</a:t>
            </a:r>
            <a:r>
              <a:rPr sz="1400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Microsoft JhengHei"/>
                <a:cs typeface="Microsoft JhengHei"/>
              </a:rPr>
              <a:t>臺北公車動態定時</a:t>
            </a:r>
            <a:r>
              <a:rPr sz="1400" spc="-15" dirty="0">
                <a:solidFill>
                  <a:srgbClr val="404040"/>
                </a:solidFill>
                <a:latin typeface="Microsoft JhengHei"/>
                <a:cs typeface="Microsoft JhengHei"/>
              </a:rPr>
              <a:t>，</a:t>
            </a:r>
            <a:r>
              <a:rPr sz="1400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Microsoft JhengHei"/>
                <a:cs typeface="Microsoft JhengHei"/>
              </a:rPr>
              <a:t>車牌</a:t>
            </a:r>
            <a:r>
              <a:rPr sz="1400" u="sng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Microsoft JhengHei"/>
                <a:cs typeface="Microsoft JhengHei"/>
              </a:rPr>
              <a:t>號</a:t>
            </a:r>
            <a:r>
              <a:rPr sz="1400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Microsoft JhengHei"/>
                <a:cs typeface="Microsoft JhengHei"/>
              </a:rPr>
              <a:t>碼</a:t>
            </a:r>
            <a:r>
              <a:rPr sz="1450" spc="-50" dirty="0">
                <a:solidFill>
                  <a:srgbClr val="404040"/>
                </a:solidFill>
                <a:latin typeface="Microsoft JhengHei"/>
                <a:cs typeface="Microsoft JhengHei"/>
              </a:rPr>
              <a:t>為</a:t>
            </a:r>
            <a:r>
              <a:rPr sz="1450" spc="-65" dirty="0">
                <a:solidFill>
                  <a:srgbClr val="404040"/>
                </a:solidFill>
                <a:latin typeface="Microsoft JhengHei"/>
                <a:cs typeface="Microsoft JhengHei"/>
              </a:rPr>
              <a:t>包</a:t>
            </a:r>
            <a:r>
              <a:rPr sz="1450" spc="-50" dirty="0">
                <a:solidFill>
                  <a:srgbClr val="404040"/>
                </a:solidFill>
                <a:latin typeface="Microsoft JhengHei"/>
                <a:cs typeface="Microsoft JhengHei"/>
              </a:rPr>
              <a:t>含的 </a:t>
            </a:r>
            <a:r>
              <a:rPr sz="14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FA</a:t>
            </a:r>
            <a:r>
              <a:rPr sz="1400" dirty="0">
                <a:solidFill>
                  <a:srgbClr val="404040"/>
                </a:solidFill>
                <a:latin typeface="Microsoft JhengHei"/>
                <a:cs typeface="Microsoft JhengHei"/>
              </a:rPr>
              <a:t>的資料</a:t>
            </a:r>
            <a:endParaRPr sz="1400" dirty="0">
              <a:latin typeface="Microsoft JhengHei"/>
              <a:cs typeface="Microsoft JhengHei"/>
            </a:endParaRPr>
          </a:p>
          <a:p>
            <a:pPr marL="756285" marR="44450" lvl="1" indent="-287020">
              <a:lnSpc>
                <a:spcPct val="100000"/>
              </a:lnSpc>
              <a:spcBef>
                <a:spcPts val="325"/>
              </a:spcBef>
              <a:buClr>
                <a:srgbClr val="375F92"/>
              </a:buClr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400" spc="-5" dirty="0">
                <a:solidFill>
                  <a:srgbClr val="404040"/>
                </a:solidFill>
                <a:latin typeface="Microsoft JhengHei"/>
                <a:cs typeface="Microsoft JhengHei"/>
                <a:hlinkClick r:id="rId6"/>
              </a:rPr>
              <a:t>http://ptx.transportdata.tw/MOTC/v2/Bus/RealTimeByFrequency/City/Taipei?$filter=cont </a:t>
            </a:r>
            <a:r>
              <a:rPr sz="1400" dirty="0">
                <a:solidFill>
                  <a:srgbClr val="404040"/>
                </a:solidFill>
                <a:latin typeface="Microsoft JhengHei"/>
                <a:cs typeface="Microsoft JhengHei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ains(PlateNumb,</a:t>
            </a:r>
            <a:r>
              <a:rPr sz="1400" spc="-20" dirty="0">
                <a:solidFill>
                  <a:srgbClr val="404040"/>
                </a:solidFill>
                <a:latin typeface="Microsoft JhengHei"/>
                <a:cs typeface="Microsoft JhengHei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'FA')</a:t>
            </a:r>
            <a:endParaRPr sz="1400" dirty="0">
              <a:latin typeface="Microsoft JhengHei"/>
              <a:cs typeface="Microsoft JhengHei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lr>
                <a:srgbClr val="375F92"/>
              </a:buClr>
              <a:buFont typeface="Wingdings"/>
              <a:buChar char=""/>
            </a:pPr>
            <a:endParaRPr sz="1250" dirty="0">
              <a:latin typeface="Microsoft JhengHei"/>
              <a:cs typeface="Microsoft JhengHei"/>
            </a:endParaRPr>
          </a:p>
          <a:p>
            <a:pPr marL="756285" lvl="1" indent="-287655">
              <a:lnSpc>
                <a:spcPct val="100000"/>
              </a:lnSpc>
              <a:buClr>
                <a:srgbClr val="375F92"/>
              </a:buClr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400" dirty="0">
                <a:solidFill>
                  <a:srgbClr val="404040"/>
                </a:solidFill>
                <a:latin typeface="Microsoft JhengHei"/>
                <a:cs typeface="Microsoft JhengHei"/>
              </a:rPr>
              <a:t>取得</a:t>
            </a:r>
            <a:r>
              <a:rPr sz="1400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Microsoft JhengHei"/>
                <a:cs typeface="Microsoft JhengHei"/>
              </a:rPr>
              <a:t>臺北公車動態定時</a:t>
            </a:r>
            <a:r>
              <a:rPr sz="1400" spc="-15" dirty="0">
                <a:solidFill>
                  <a:srgbClr val="404040"/>
                </a:solidFill>
                <a:latin typeface="Microsoft JhengHei"/>
                <a:cs typeface="Microsoft JhengHei"/>
              </a:rPr>
              <a:t>，</a:t>
            </a:r>
            <a:r>
              <a:rPr sz="1400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Microsoft JhengHei"/>
                <a:cs typeface="Microsoft JhengHei"/>
              </a:rPr>
              <a:t>資料</a:t>
            </a:r>
            <a:r>
              <a:rPr sz="1400" u="sng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Microsoft JhengHei"/>
                <a:cs typeface="Microsoft JhengHei"/>
              </a:rPr>
              <a:t>紀</a:t>
            </a:r>
            <a:r>
              <a:rPr sz="1400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Microsoft JhengHei"/>
                <a:cs typeface="Microsoft JhengHei"/>
              </a:rPr>
              <a:t>錄時</a:t>
            </a:r>
            <a:r>
              <a:rPr sz="1400" u="sng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Microsoft JhengHei"/>
                <a:cs typeface="Microsoft JhengHei"/>
              </a:rPr>
              <a:t>間</a:t>
            </a:r>
            <a:r>
              <a:rPr sz="1400" dirty="0">
                <a:solidFill>
                  <a:srgbClr val="404040"/>
                </a:solidFill>
                <a:latin typeface="Microsoft JhengHei"/>
                <a:cs typeface="Microsoft JhengHei"/>
              </a:rPr>
              <a:t>的</a:t>
            </a:r>
            <a:r>
              <a:rPr sz="1450" spc="-50" dirty="0">
                <a:solidFill>
                  <a:srgbClr val="404040"/>
                </a:solidFill>
                <a:latin typeface="Microsoft JhengHei"/>
                <a:cs typeface="Microsoft JhengHei"/>
              </a:rPr>
              <a:t>年</a:t>
            </a:r>
            <a:r>
              <a:rPr sz="1450" spc="-65" dirty="0">
                <a:solidFill>
                  <a:srgbClr val="404040"/>
                </a:solidFill>
                <a:latin typeface="Microsoft JhengHei"/>
                <a:cs typeface="Microsoft JhengHei"/>
              </a:rPr>
              <a:t>份</a:t>
            </a:r>
            <a:r>
              <a:rPr sz="1450" spc="-50" dirty="0">
                <a:solidFill>
                  <a:srgbClr val="404040"/>
                </a:solidFill>
                <a:latin typeface="Microsoft JhengHei"/>
                <a:cs typeface="Microsoft JhengHei"/>
              </a:rPr>
              <a:t>為</a:t>
            </a:r>
            <a:r>
              <a:rPr sz="14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2015</a:t>
            </a:r>
            <a:r>
              <a:rPr sz="1400" dirty="0">
                <a:solidFill>
                  <a:srgbClr val="404040"/>
                </a:solidFill>
                <a:latin typeface="Microsoft JhengHei"/>
                <a:cs typeface="Microsoft JhengHei"/>
              </a:rPr>
              <a:t>年</a:t>
            </a:r>
            <a:r>
              <a:rPr sz="1400" spc="-15" dirty="0">
                <a:solidFill>
                  <a:srgbClr val="404040"/>
                </a:solidFill>
                <a:latin typeface="Microsoft JhengHei"/>
                <a:cs typeface="Microsoft JhengHei"/>
              </a:rPr>
              <a:t>的</a:t>
            </a:r>
            <a:r>
              <a:rPr sz="1400" dirty="0">
                <a:solidFill>
                  <a:srgbClr val="404040"/>
                </a:solidFill>
                <a:latin typeface="Microsoft JhengHei"/>
                <a:cs typeface="Microsoft JhengHei"/>
              </a:rPr>
              <a:t>資料</a:t>
            </a:r>
            <a:endParaRPr sz="1400" dirty="0">
              <a:latin typeface="Microsoft JhengHei"/>
              <a:cs typeface="Microsoft JhengHei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325"/>
              </a:spcBef>
              <a:buClr>
                <a:srgbClr val="375F92"/>
              </a:buClr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400" spc="-5" dirty="0">
                <a:solidFill>
                  <a:srgbClr val="404040"/>
                </a:solidFill>
                <a:latin typeface="Microsoft JhengHei"/>
                <a:cs typeface="Microsoft JhengHei"/>
                <a:hlinkClick r:id="rId7"/>
              </a:rPr>
              <a:t>http://ptx.transportdata.tw/MOTC/v2/Bus/RealTimeByFrequency/City/Taipei?$filter=year( </a:t>
            </a:r>
            <a:r>
              <a:rPr sz="1400" dirty="0">
                <a:solidFill>
                  <a:srgbClr val="404040"/>
                </a:solidFill>
                <a:latin typeface="Microsoft JhengHei"/>
                <a:cs typeface="Microsoft JhengHei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UpdateTime) </a:t>
            </a:r>
            <a:r>
              <a:rPr sz="1400" dirty="0">
                <a:solidFill>
                  <a:srgbClr val="404040"/>
                </a:solidFill>
                <a:latin typeface="Microsoft JhengHei"/>
                <a:cs typeface="Microsoft JhengHei"/>
              </a:rPr>
              <a:t>eq</a:t>
            </a:r>
            <a:r>
              <a:rPr sz="1400" spc="-20" dirty="0">
                <a:solidFill>
                  <a:srgbClr val="404040"/>
                </a:solidFill>
                <a:latin typeface="Microsoft JhengHei"/>
                <a:cs typeface="Microsoft JhengHei"/>
              </a:rPr>
              <a:t> </a:t>
            </a:r>
            <a:r>
              <a:rPr sz="1400" dirty="0">
                <a:solidFill>
                  <a:srgbClr val="404040"/>
                </a:solidFill>
                <a:latin typeface="Microsoft JhengHei"/>
                <a:cs typeface="Microsoft JhengHei"/>
              </a:rPr>
              <a:t>2015</a:t>
            </a:r>
            <a:endParaRPr sz="1400" dirty="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1647" y="280415"/>
            <a:ext cx="5521452" cy="10668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6303" y="406730"/>
            <a:ext cx="477964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375F92"/>
                </a:solidFill>
              </a:rPr>
              <a:t>OData</a:t>
            </a:r>
            <a:r>
              <a:rPr sz="3600" dirty="0">
                <a:solidFill>
                  <a:srgbClr val="375F92"/>
                </a:solidFill>
              </a:rPr>
              <a:t>查詢選</a:t>
            </a:r>
            <a:r>
              <a:rPr sz="3600" spc="-10" dirty="0">
                <a:solidFill>
                  <a:srgbClr val="375F92"/>
                </a:solidFill>
              </a:rPr>
              <a:t>項</a:t>
            </a:r>
            <a:r>
              <a:rPr sz="3600" dirty="0">
                <a:solidFill>
                  <a:srgbClr val="375F92"/>
                </a:solidFill>
              </a:rPr>
              <a:t>-$filter</a:t>
            </a:r>
            <a:endParaRPr sz="36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28</a:t>
            </a:fld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547217" y="1162685"/>
            <a:ext cx="8249284" cy="5314315"/>
          </a:xfrm>
          <a:prstGeom prst="rect">
            <a:avLst/>
          </a:prstGeom>
        </p:spPr>
        <p:txBody>
          <a:bodyPr vert="horz" wrap="square" lIns="0" tIns="17081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45"/>
              </a:spcBef>
              <a:buClr>
                <a:srgbClr val="375F92"/>
              </a:buClr>
              <a:buFont typeface="Wingdings"/>
              <a:buChar char=""/>
              <a:tabLst>
                <a:tab pos="355600" algn="l"/>
              </a:tabLst>
            </a:pPr>
            <a:r>
              <a:rPr sz="2800" spc="-10" dirty="0">
                <a:solidFill>
                  <a:srgbClr val="404040"/>
                </a:solidFill>
                <a:latin typeface="Microsoft JhengHei"/>
                <a:cs typeface="Microsoft JhengHei"/>
              </a:rPr>
              <a:t>規範函數範例</a:t>
            </a:r>
            <a:endParaRPr sz="2800" dirty="0">
              <a:latin typeface="Microsoft JhengHei"/>
              <a:cs typeface="Microsoft JhengHei"/>
            </a:endParaRPr>
          </a:p>
          <a:p>
            <a:pPr marL="756285" lvl="1" indent="-287655">
              <a:lnSpc>
                <a:spcPct val="100000"/>
              </a:lnSpc>
              <a:spcBef>
                <a:spcPts val="690"/>
              </a:spcBef>
              <a:buClr>
                <a:srgbClr val="375F92"/>
              </a:buClr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400" dirty="0">
                <a:solidFill>
                  <a:srgbClr val="404040"/>
                </a:solidFill>
                <a:latin typeface="Microsoft JhengHei"/>
                <a:cs typeface="Microsoft JhengHei"/>
              </a:rPr>
              <a:t>取得</a:t>
            </a:r>
            <a:r>
              <a:rPr sz="1400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Microsoft JhengHei"/>
                <a:cs typeface="Microsoft JhengHei"/>
              </a:rPr>
              <a:t>臺北公車動態定時</a:t>
            </a:r>
            <a:r>
              <a:rPr sz="1400" spc="-15" dirty="0">
                <a:solidFill>
                  <a:srgbClr val="404040"/>
                </a:solidFill>
                <a:latin typeface="Microsoft JhengHei"/>
                <a:cs typeface="Microsoft JhengHei"/>
              </a:rPr>
              <a:t>，</a:t>
            </a:r>
            <a:r>
              <a:rPr sz="1400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Microsoft JhengHei"/>
                <a:cs typeface="Microsoft JhengHei"/>
              </a:rPr>
              <a:t>資料</a:t>
            </a:r>
            <a:r>
              <a:rPr sz="1400" u="sng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Microsoft JhengHei"/>
                <a:cs typeface="Microsoft JhengHei"/>
              </a:rPr>
              <a:t>紀</a:t>
            </a:r>
            <a:r>
              <a:rPr sz="1400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Microsoft JhengHei"/>
                <a:cs typeface="Microsoft JhengHei"/>
              </a:rPr>
              <a:t>錄時</a:t>
            </a:r>
            <a:r>
              <a:rPr sz="1400" u="sng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Microsoft JhengHei"/>
                <a:cs typeface="Microsoft JhengHei"/>
              </a:rPr>
              <a:t>間</a:t>
            </a:r>
            <a:r>
              <a:rPr sz="1400" dirty="0">
                <a:solidFill>
                  <a:srgbClr val="404040"/>
                </a:solidFill>
                <a:latin typeface="Microsoft JhengHei"/>
                <a:cs typeface="Microsoft JhengHei"/>
              </a:rPr>
              <a:t>的</a:t>
            </a:r>
            <a:r>
              <a:rPr sz="1450" spc="-50" dirty="0">
                <a:solidFill>
                  <a:srgbClr val="404040"/>
                </a:solidFill>
                <a:latin typeface="Microsoft JhengHei"/>
                <a:cs typeface="Microsoft JhengHei"/>
              </a:rPr>
              <a:t>月</a:t>
            </a:r>
            <a:r>
              <a:rPr sz="1450" spc="-65" dirty="0">
                <a:solidFill>
                  <a:srgbClr val="404040"/>
                </a:solidFill>
                <a:latin typeface="Microsoft JhengHei"/>
                <a:cs typeface="Microsoft JhengHei"/>
              </a:rPr>
              <a:t>份</a:t>
            </a:r>
            <a:r>
              <a:rPr sz="1450" spc="-50" dirty="0">
                <a:solidFill>
                  <a:srgbClr val="404040"/>
                </a:solidFill>
                <a:latin typeface="Microsoft JhengHei"/>
                <a:cs typeface="Microsoft JhengHei"/>
              </a:rPr>
              <a:t>為</a:t>
            </a:r>
            <a:r>
              <a:rPr sz="1400" dirty="0">
                <a:solidFill>
                  <a:srgbClr val="404040"/>
                </a:solidFill>
                <a:latin typeface="Microsoft JhengHei"/>
                <a:cs typeface="Microsoft JhengHei"/>
              </a:rPr>
              <a:t>9</a:t>
            </a:r>
            <a:r>
              <a:rPr sz="1400" spc="-15" dirty="0">
                <a:solidFill>
                  <a:srgbClr val="404040"/>
                </a:solidFill>
                <a:latin typeface="Microsoft JhengHei"/>
                <a:cs typeface="Microsoft JhengHei"/>
              </a:rPr>
              <a:t>月</a:t>
            </a:r>
            <a:r>
              <a:rPr sz="1400" dirty="0">
                <a:solidFill>
                  <a:srgbClr val="404040"/>
                </a:solidFill>
                <a:latin typeface="Microsoft JhengHei"/>
                <a:cs typeface="Microsoft JhengHei"/>
              </a:rPr>
              <a:t>的資料</a:t>
            </a:r>
            <a:endParaRPr sz="1400" dirty="0">
              <a:latin typeface="Microsoft JhengHei"/>
              <a:cs typeface="Microsoft JhengHei"/>
            </a:endParaRPr>
          </a:p>
          <a:p>
            <a:pPr marL="756285" marR="14604" lvl="1" indent="-287020">
              <a:lnSpc>
                <a:spcPct val="100000"/>
              </a:lnSpc>
              <a:spcBef>
                <a:spcPts val="325"/>
              </a:spcBef>
              <a:buClr>
                <a:srgbClr val="375F92"/>
              </a:buClr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400" spc="-5" dirty="0">
                <a:solidFill>
                  <a:srgbClr val="404040"/>
                </a:solidFill>
                <a:latin typeface="Microsoft JhengHei"/>
                <a:cs typeface="Microsoft JhengHei"/>
                <a:hlinkClick r:id="rId3"/>
              </a:rPr>
              <a:t>http://ptx.transportdata.tw/MOTC/v2/Bus/RealTimeByFrequency/City/Taipei?$filter=mon </a:t>
            </a:r>
            <a:r>
              <a:rPr sz="1400" dirty="0">
                <a:solidFill>
                  <a:srgbClr val="404040"/>
                </a:solidFill>
                <a:latin typeface="Microsoft JhengHei"/>
                <a:cs typeface="Microsoft JhengHei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th(UpdateTime) </a:t>
            </a:r>
            <a:r>
              <a:rPr sz="1400" dirty="0">
                <a:solidFill>
                  <a:srgbClr val="404040"/>
                </a:solidFill>
                <a:latin typeface="Microsoft JhengHei"/>
                <a:cs typeface="Microsoft JhengHei"/>
              </a:rPr>
              <a:t>eq</a:t>
            </a:r>
            <a:r>
              <a:rPr sz="14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 </a:t>
            </a:r>
            <a:r>
              <a:rPr sz="1400" dirty="0">
                <a:solidFill>
                  <a:srgbClr val="404040"/>
                </a:solidFill>
                <a:latin typeface="Microsoft JhengHei"/>
                <a:cs typeface="Microsoft JhengHei"/>
              </a:rPr>
              <a:t>9</a:t>
            </a:r>
            <a:endParaRPr sz="1400" dirty="0">
              <a:latin typeface="Microsoft JhengHei"/>
              <a:cs typeface="Microsoft JhengHei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lr>
                <a:srgbClr val="375F92"/>
              </a:buClr>
              <a:buFont typeface="Wingdings"/>
              <a:buChar char=""/>
            </a:pPr>
            <a:endParaRPr sz="1250" dirty="0">
              <a:latin typeface="Microsoft JhengHei"/>
              <a:cs typeface="Microsoft JhengHei"/>
            </a:endParaRPr>
          </a:p>
          <a:p>
            <a:pPr marL="756285" lvl="1" indent="-287655">
              <a:lnSpc>
                <a:spcPct val="100000"/>
              </a:lnSpc>
              <a:spcBef>
                <a:spcPts val="5"/>
              </a:spcBef>
              <a:buClr>
                <a:srgbClr val="375F92"/>
              </a:buClr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400" dirty="0">
                <a:solidFill>
                  <a:srgbClr val="404040"/>
                </a:solidFill>
                <a:latin typeface="Microsoft JhengHei"/>
                <a:cs typeface="Microsoft JhengHei"/>
              </a:rPr>
              <a:t>取得</a:t>
            </a:r>
            <a:r>
              <a:rPr sz="1400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Microsoft JhengHei"/>
                <a:cs typeface="Microsoft JhengHei"/>
              </a:rPr>
              <a:t>臺北公車動態定時</a:t>
            </a:r>
            <a:r>
              <a:rPr sz="1400" spc="-10" dirty="0">
                <a:solidFill>
                  <a:srgbClr val="404040"/>
                </a:solidFill>
                <a:latin typeface="Microsoft JhengHei"/>
                <a:cs typeface="Microsoft JhengHei"/>
              </a:rPr>
              <a:t>，</a:t>
            </a:r>
            <a:r>
              <a:rPr sz="1400" u="sng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Microsoft JhengHei"/>
                <a:cs typeface="Microsoft JhengHei"/>
              </a:rPr>
              <a:t>資</a:t>
            </a:r>
            <a:r>
              <a:rPr sz="1400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Microsoft JhengHei"/>
                <a:cs typeface="Microsoft JhengHei"/>
              </a:rPr>
              <a:t>料</a:t>
            </a:r>
            <a:r>
              <a:rPr sz="1400" u="sng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Microsoft JhengHei"/>
                <a:cs typeface="Microsoft JhengHei"/>
              </a:rPr>
              <a:t>紀</a:t>
            </a:r>
            <a:r>
              <a:rPr sz="1400" u="sng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Microsoft JhengHei"/>
                <a:cs typeface="Microsoft JhengHei"/>
              </a:rPr>
              <a:t>錄</a:t>
            </a:r>
            <a:r>
              <a:rPr sz="1400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Microsoft JhengHei"/>
                <a:cs typeface="Microsoft JhengHei"/>
              </a:rPr>
              <a:t>時</a:t>
            </a:r>
            <a:r>
              <a:rPr sz="1400" u="sng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Microsoft JhengHei"/>
                <a:cs typeface="Microsoft JhengHei"/>
              </a:rPr>
              <a:t>間</a:t>
            </a:r>
            <a:r>
              <a:rPr sz="1400" dirty="0">
                <a:solidFill>
                  <a:srgbClr val="404040"/>
                </a:solidFill>
                <a:latin typeface="Microsoft JhengHei"/>
                <a:cs typeface="Microsoft JhengHei"/>
              </a:rPr>
              <a:t>的</a:t>
            </a:r>
            <a:r>
              <a:rPr sz="1450" spc="-45" dirty="0">
                <a:solidFill>
                  <a:srgbClr val="404040"/>
                </a:solidFill>
                <a:latin typeface="Microsoft JhengHei"/>
                <a:cs typeface="Microsoft JhengHei"/>
              </a:rPr>
              <a:t>日</a:t>
            </a:r>
            <a:r>
              <a:rPr sz="1450" spc="-65" dirty="0">
                <a:solidFill>
                  <a:srgbClr val="404040"/>
                </a:solidFill>
                <a:latin typeface="Microsoft JhengHei"/>
                <a:cs typeface="Microsoft JhengHei"/>
              </a:rPr>
              <a:t>期</a:t>
            </a:r>
            <a:r>
              <a:rPr sz="1450" spc="-50" dirty="0">
                <a:solidFill>
                  <a:srgbClr val="404040"/>
                </a:solidFill>
                <a:latin typeface="Microsoft JhengHei"/>
                <a:cs typeface="Microsoft JhengHei"/>
              </a:rPr>
              <a:t>為</a:t>
            </a:r>
            <a:r>
              <a:rPr sz="1400" dirty="0">
                <a:solidFill>
                  <a:srgbClr val="404040"/>
                </a:solidFill>
                <a:latin typeface="Microsoft JhengHei"/>
                <a:cs typeface="Microsoft JhengHei"/>
              </a:rPr>
              <a:t>1</a:t>
            </a:r>
            <a:r>
              <a:rPr sz="1400" spc="-15" dirty="0">
                <a:solidFill>
                  <a:srgbClr val="404040"/>
                </a:solidFill>
                <a:latin typeface="Microsoft JhengHei"/>
                <a:cs typeface="Microsoft JhengHei"/>
              </a:rPr>
              <a:t>8</a:t>
            </a:r>
            <a:r>
              <a:rPr sz="1400" spc="5" dirty="0">
                <a:solidFill>
                  <a:srgbClr val="404040"/>
                </a:solidFill>
                <a:latin typeface="Microsoft JhengHei"/>
                <a:cs typeface="Microsoft JhengHei"/>
              </a:rPr>
              <a:t>號</a:t>
            </a:r>
            <a:r>
              <a:rPr sz="1400" dirty="0">
                <a:solidFill>
                  <a:srgbClr val="404040"/>
                </a:solidFill>
                <a:latin typeface="Microsoft JhengHei"/>
                <a:cs typeface="Microsoft JhengHei"/>
              </a:rPr>
              <a:t>的</a:t>
            </a:r>
            <a:r>
              <a:rPr sz="1400" spc="-10" dirty="0">
                <a:solidFill>
                  <a:srgbClr val="404040"/>
                </a:solidFill>
                <a:latin typeface="Microsoft JhengHei"/>
                <a:cs typeface="Microsoft JhengHei"/>
              </a:rPr>
              <a:t>資</a:t>
            </a:r>
            <a:r>
              <a:rPr sz="1400" spc="5" dirty="0">
                <a:solidFill>
                  <a:srgbClr val="404040"/>
                </a:solidFill>
                <a:latin typeface="Microsoft JhengHei"/>
                <a:cs typeface="Microsoft JhengHei"/>
              </a:rPr>
              <a:t>料</a:t>
            </a:r>
            <a:endParaRPr sz="1400" dirty="0">
              <a:latin typeface="Microsoft JhengHei"/>
              <a:cs typeface="Microsoft JhengHei"/>
            </a:endParaRPr>
          </a:p>
          <a:p>
            <a:pPr marL="756285" marR="40640" lvl="1" indent="-287020">
              <a:lnSpc>
                <a:spcPct val="100000"/>
              </a:lnSpc>
              <a:spcBef>
                <a:spcPts val="325"/>
              </a:spcBef>
              <a:buClr>
                <a:srgbClr val="375F92"/>
              </a:buClr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400" spc="-5" dirty="0">
                <a:solidFill>
                  <a:srgbClr val="404040"/>
                </a:solidFill>
                <a:latin typeface="Microsoft JhengHei"/>
                <a:cs typeface="Microsoft JhengHei"/>
                <a:hlinkClick r:id="rId4"/>
              </a:rPr>
              <a:t>http://ptx.transportdata.tw/MOTC/v2/Bus/RealTimeByFrequency/City/Taipei?$filter=day( </a:t>
            </a:r>
            <a:r>
              <a:rPr sz="1400" dirty="0">
                <a:solidFill>
                  <a:srgbClr val="404040"/>
                </a:solidFill>
                <a:latin typeface="Microsoft JhengHei"/>
                <a:cs typeface="Microsoft JhengHei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UpdateTime) </a:t>
            </a:r>
            <a:r>
              <a:rPr sz="1400" dirty="0">
                <a:solidFill>
                  <a:srgbClr val="404040"/>
                </a:solidFill>
                <a:latin typeface="Microsoft JhengHei"/>
                <a:cs typeface="Microsoft JhengHei"/>
              </a:rPr>
              <a:t>eq</a:t>
            </a:r>
            <a:r>
              <a:rPr sz="1400" spc="-20" dirty="0">
                <a:solidFill>
                  <a:srgbClr val="404040"/>
                </a:solidFill>
                <a:latin typeface="Microsoft JhengHei"/>
                <a:cs typeface="Microsoft JhengHei"/>
              </a:rPr>
              <a:t> </a:t>
            </a:r>
            <a:r>
              <a:rPr sz="1400" dirty="0">
                <a:solidFill>
                  <a:srgbClr val="404040"/>
                </a:solidFill>
                <a:latin typeface="Microsoft JhengHei"/>
                <a:cs typeface="Microsoft JhengHei"/>
              </a:rPr>
              <a:t>18</a:t>
            </a:r>
            <a:endParaRPr sz="1400" dirty="0">
              <a:latin typeface="Microsoft JhengHei"/>
              <a:cs typeface="Microsoft JhengHei"/>
            </a:endParaRPr>
          </a:p>
          <a:p>
            <a:pPr lvl="1">
              <a:lnSpc>
                <a:spcPct val="100000"/>
              </a:lnSpc>
              <a:buClr>
                <a:srgbClr val="375F92"/>
              </a:buClr>
              <a:buFont typeface="Wingdings"/>
              <a:buChar char=""/>
            </a:pPr>
            <a:endParaRPr sz="1250" dirty="0">
              <a:latin typeface="Microsoft JhengHei"/>
              <a:cs typeface="Microsoft JhengHei"/>
            </a:endParaRPr>
          </a:p>
          <a:p>
            <a:pPr marL="756285" lvl="1" indent="-287655">
              <a:lnSpc>
                <a:spcPct val="100000"/>
              </a:lnSpc>
              <a:buClr>
                <a:srgbClr val="375F92"/>
              </a:buClr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400" dirty="0">
                <a:solidFill>
                  <a:srgbClr val="404040"/>
                </a:solidFill>
                <a:latin typeface="Microsoft JhengHei"/>
                <a:cs typeface="Microsoft JhengHei"/>
              </a:rPr>
              <a:t>取得</a:t>
            </a:r>
            <a:r>
              <a:rPr sz="1400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Microsoft JhengHei"/>
                <a:cs typeface="Microsoft JhengHei"/>
              </a:rPr>
              <a:t>臺北公車動態定時</a:t>
            </a:r>
            <a:r>
              <a:rPr sz="1400" spc="-15" dirty="0">
                <a:solidFill>
                  <a:srgbClr val="404040"/>
                </a:solidFill>
                <a:latin typeface="Microsoft JhengHei"/>
                <a:cs typeface="Microsoft JhengHei"/>
              </a:rPr>
              <a:t>，</a:t>
            </a:r>
            <a:r>
              <a:rPr sz="1400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Microsoft JhengHei"/>
                <a:cs typeface="Microsoft JhengHei"/>
              </a:rPr>
              <a:t>資料</a:t>
            </a:r>
            <a:r>
              <a:rPr sz="1400" u="sng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Microsoft JhengHei"/>
                <a:cs typeface="Microsoft JhengHei"/>
              </a:rPr>
              <a:t>紀</a:t>
            </a:r>
            <a:r>
              <a:rPr sz="1400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Microsoft JhengHei"/>
                <a:cs typeface="Microsoft JhengHei"/>
              </a:rPr>
              <a:t>錄時</a:t>
            </a:r>
            <a:r>
              <a:rPr sz="1400" u="sng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Microsoft JhengHei"/>
                <a:cs typeface="Microsoft JhengHei"/>
              </a:rPr>
              <a:t>間</a:t>
            </a:r>
            <a:r>
              <a:rPr sz="1400" dirty="0">
                <a:solidFill>
                  <a:srgbClr val="404040"/>
                </a:solidFill>
                <a:latin typeface="Microsoft JhengHei"/>
                <a:cs typeface="Microsoft JhengHei"/>
              </a:rPr>
              <a:t>的</a:t>
            </a:r>
            <a:r>
              <a:rPr sz="1450" spc="-50" dirty="0">
                <a:solidFill>
                  <a:srgbClr val="404040"/>
                </a:solidFill>
                <a:latin typeface="Microsoft JhengHei"/>
                <a:cs typeface="Microsoft JhengHei"/>
              </a:rPr>
              <a:t>小</a:t>
            </a:r>
            <a:r>
              <a:rPr sz="1450" spc="-65" dirty="0">
                <a:solidFill>
                  <a:srgbClr val="404040"/>
                </a:solidFill>
                <a:latin typeface="Microsoft JhengHei"/>
                <a:cs typeface="Microsoft JhengHei"/>
              </a:rPr>
              <a:t>時</a:t>
            </a:r>
            <a:r>
              <a:rPr sz="1450" spc="-50" dirty="0">
                <a:solidFill>
                  <a:srgbClr val="404040"/>
                </a:solidFill>
                <a:latin typeface="Microsoft JhengHei"/>
                <a:cs typeface="Microsoft JhengHei"/>
              </a:rPr>
              <a:t>為</a:t>
            </a:r>
            <a:r>
              <a:rPr sz="14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17</a:t>
            </a:r>
            <a:r>
              <a:rPr sz="1400" dirty="0">
                <a:solidFill>
                  <a:srgbClr val="404040"/>
                </a:solidFill>
                <a:latin typeface="Microsoft JhengHei"/>
                <a:cs typeface="Microsoft JhengHei"/>
              </a:rPr>
              <a:t>點的</a:t>
            </a:r>
            <a:r>
              <a:rPr sz="1400" spc="-15" dirty="0">
                <a:solidFill>
                  <a:srgbClr val="404040"/>
                </a:solidFill>
                <a:latin typeface="Microsoft JhengHei"/>
                <a:cs typeface="Microsoft JhengHei"/>
              </a:rPr>
              <a:t>資</a:t>
            </a:r>
            <a:r>
              <a:rPr sz="1400" dirty="0">
                <a:solidFill>
                  <a:srgbClr val="404040"/>
                </a:solidFill>
                <a:latin typeface="Microsoft JhengHei"/>
                <a:cs typeface="Microsoft JhengHei"/>
              </a:rPr>
              <a:t>料</a:t>
            </a:r>
            <a:endParaRPr sz="1400" dirty="0">
              <a:latin typeface="Microsoft JhengHei"/>
              <a:cs typeface="Microsoft JhengHei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330"/>
              </a:spcBef>
              <a:buClr>
                <a:srgbClr val="375F92"/>
              </a:buClr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400" spc="-5" dirty="0">
                <a:solidFill>
                  <a:srgbClr val="404040"/>
                </a:solidFill>
                <a:latin typeface="Microsoft JhengHei"/>
                <a:cs typeface="Microsoft JhengHei"/>
                <a:hlinkClick r:id="rId5"/>
              </a:rPr>
              <a:t>http://ptx.transportdata.tw/MOTC/v2/Bus/RealTimeByFrequency/City/Taipei?$filter=hour </a:t>
            </a:r>
            <a:r>
              <a:rPr sz="1400" dirty="0">
                <a:solidFill>
                  <a:srgbClr val="404040"/>
                </a:solidFill>
                <a:latin typeface="Microsoft JhengHei"/>
                <a:cs typeface="Microsoft JhengHei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(UpdateTime)</a:t>
            </a:r>
            <a:r>
              <a:rPr sz="1400" spc="-15" dirty="0">
                <a:solidFill>
                  <a:srgbClr val="404040"/>
                </a:solidFill>
                <a:latin typeface="Microsoft JhengHei"/>
                <a:cs typeface="Microsoft JhengHei"/>
              </a:rPr>
              <a:t> </a:t>
            </a:r>
            <a:r>
              <a:rPr sz="1400" dirty="0">
                <a:solidFill>
                  <a:srgbClr val="404040"/>
                </a:solidFill>
                <a:latin typeface="Microsoft JhengHei"/>
                <a:cs typeface="Microsoft JhengHei"/>
              </a:rPr>
              <a:t>eq</a:t>
            </a:r>
            <a:r>
              <a:rPr sz="14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 </a:t>
            </a:r>
            <a:r>
              <a:rPr sz="1400" dirty="0">
                <a:solidFill>
                  <a:srgbClr val="404040"/>
                </a:solidFill>
                <a:latin typeface="Microsoft JhengHei"/>
                <a:cs typeface="Microsoft JhengHei"/>
              </a:rPr>
              <a:t>17</a:t>
            </a:r>
            <a:endParaRPr sz="1400" dirty="0">
              <a:latin typeface="Microsoft JhengHei"/>
              <a:cs typeface="Microsoft JhengHei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lr>
                <a:srgbClr val="375F92"/>
              </a:buClr>
              <a:buFont typeface="Wingdings"/>
              <a:buChar char=""/>
            </a:pPr>
            <a:endParaRPr sz="1250" dirty="0">
              <a:latin typeface="Microsoft JhengHei"/>
              <a:cs typeface="Microsoft JhengHei"/>
            </a:endParaRPr>
          </a:p>
          <a:p>
            <a:pPr marL="756285" lvl="1" indent="-287655">
              <a:lnSpc>
                <a:spcPct val="100000"/>
              </a:lnSpc>
              <a:buClr>
                <a:srgbClr val="375F92"/>
              </a:buClr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400" dirty="0">
                <a:solidFill>
                  <a:srgbClr val="404040"/>
                </a:solidFill>
                <a:latin typeface="Microsoft JhengHei"/>
                <a:cs typeface="Microsoft JhengHei"/>
              </a:rPr>
              <a:t>取得</a:t>
            </a:r>
            <a:r>
              <a:rPr sz="1400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Microsoft JhengHei"/>
                <a:cs typeface="Microsoft JhengHei"/>
              </a:rPr>
              <a:t>臺北公車動態定時</a:t>
            </a:r>
            <a:r>
              <a:rPr sz="1400" spc="-15" dirty="0">
                <a:solidFill>
                  <a:srgbClr val="404040"/>
                </a:solidFill>
                <a:latin typeface="Microsoft JhengHei"/>
                <a:cs typeface="Microsoft JhengHei"/>
              </a:rPr>
              <a:t>，</a:t>
            </a:r>
            <a:r>
              <a:rPr sz="1400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Microsoft JhengHei"/>
                <a:cs typeface="Microsoft JhengHei"/>
              </a:rPr>
              <a:t>資料</a:t>
            </a:r>
            <a:r>
              <a:rPr sz="1400" u="sng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Microsoft JhengHei"/>
                <a:cs typeface="Microsoft JhengHei"/>
              </a:rPr>
              <a:t>紀</a:t>
            </a:r>
            <a:r>
              <a:rPr sz="1400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Microsoft JhengHei"/>
                <a:cs typeface="Microsoft JhengHei"/>
              </a:rPr>
              <a:t>錄時</a:t>
            </a:r>
            <a:r>
              <a:rPr sz="1400" u="sng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Microsoft JhengHei"/>
                <a:cs typeface="Microsoft JhengHei"/>
              </a:rPr>
              <a:t>間</a:t>
            </a:r>
            <a:r>
              <a:rPr sz="1400" dirty="0">
                <a:solidFill>
                  <a:srgbClr val="404040"/>
                </a:solidFill>
                <a:latin typeface="Microsoft JhengHei"/>
                <a:cs typeface="Microsoft JhengHei"/>
              </a:rPr>
              <a:t>的分</a:t>
            </a:r>
            <a:r>
              <a:rPr sz="1400" spc="-15" dirty="0">
                <a:solidFill>
                  <a:srgbClr val="404040"/>
                </a:solidFill>
                <a:latin typeface="Microsoft JhengHei"/>
                <a:cs typeface="Microsoft JhengHei"/>
              </a:rPr>
              <a:t>鐘</a:t>
            </a:r>
            <a:r>
              <a:rPr sz="1450" spc="-50" dirty="0">
                <a:solidFill>
                  <a:srgbClr val="404040"/>
                </a:solidFill>
                <a:latin typeface="Microsoft JhengHei"/>
                <a:cs typeface="Microsoft JhengHei"/>
              </a:rPr>
              <a:t>為第</a:t>
            </a:r>
            <a:r>
              <a:rPr sz="14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17</a:t>
            </a:r>
            <a:r>
              <a:rPr sz="1400" dirty="0">
                <a:solidFill>
                  <a:srgbClr val="404040"/>
                </a:solidFill>
                <a:latin typeface="Microsoft JhengHei"/>
                <a:cs typeface="Microsoft JhengHei"/>
              </a:rPr>
              <a:t>分</a:t>
            </a:r>
            <a:r>
              <a:rPr sz="1400" spc="-15" dirty="0">
                <a:solidFill>
                  <a:srgbClr val="404040"/>
                </a:solidFill>
                <a:latin typeface="Microsoft JhengHei"/>
                <a:cs typeface="Microsoft JhengHei"/>
              </a:rPr>
              <a:t>的</a:t>
            </a:r>
            <a:r>
              <a:rPr sz="1400" dirty="0">
                <a:solidFill>
                  <a:srgbClr val="404040"/>
                </a:solidFill>
                <a:latin typeface="Microsoft JhengHei"/>
                <a:cs typeface="Microsoft JhengHei"/>
              </a:rPr>
              <a:t>資料</a:t>
            </a:r>
            <a:endParaRPr sz="1400" dirty="0">
              <a:latin typeface="Microsoft JhengHei"/>
              <a:cs typeface="Microsoft JhengHei"/>
            </a:endParaRPr>
          </a:p>
          <a:p>
            <a:pPr marL="756285" marR="81280" lvl="1" indent="-287020">
              <a:lnSpc>
                <a:spcPct val="100000"/>
              </a:lnSpc>
              <a:spcBef>
                <a:spcPts val="325"/>
              </a:spcBef>
              <a:buClr>
                <a:srgbClr val="375F92"/>
              </a:buClr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400" spc="-5" dirty="0">
                <a:solidFill>
                  <a:srgbClr val="404040"/>
                </a:solidFill>
                <a:latin typeface="Microsoft JhengHei"/>
                <a:cs typeface="Microsoft JhengHei"/>
                <a:hlinkClick r:id="rId6"/>
              </a:rPr>
              <a:t>http://ptx.transportdata.tw/MOTC/v2/Bus/RealTimeByFrequency/City/Taipei?$filter=min </a:t>
            </a:r>
            <a:r>
              <a:rPr sz="1400" dirty="0">
                <a:solidFill>
                  <a:srgbClr val="404040"/>
                </a:solidFill>
                <a:latin typeface="Microsoft JhengHei"/>
                <a:cs typeface="Microsoft JhengHei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ute(UpdateTime)</a:t>
            </a:r>
            <a:r>
              <a:rPr sz="1400" spc="-15" dirty="0">
                <a:solidFill>
                  <a:srgbClr val="404040"/>
                </a:solidFill>
                <a:latin typeface="Microsoft JhengHei"/>
                <a:cs typeface="Microsoft JhengHei"/>
              </a:rPr>
              <a:t> </a:t>
            </a:r>
            <a:r>
              <a:rPr sz="1400" dirty="0">
                <a:solidFill>
                  <a:srgbClr val="404040"/>
                </a:solidFill>
                <a:latin typeface="Microsoft JhengHei"/>
                <a:cs typeface="Microsoft JhengHei"/>
              </a:rPr>
              <a:t>eq</a:t>
            </a:r>
            <a:r>
              <a:rPr sz="14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 </a:t>
            </a:r>
            <a:r>
              <a:rPr sz="1400" dirty="0">
                <a:solidFill>
                  <a:srgbClr val="404040"/>
                </a:solidFill>
                <a:latin typeface="Microsoft JhengHei"/>
                <a:cs typeface="Microsoft JhengHei"/>
              </a:rPr>
              <a:t>17</a:t>
            </a:r>
            <a:endParaRPr sz="1400" dirty="0">
              <a:latin typeface="Microsoft JhengHei"/>
              <a:cs typeface="Microsoft JhengHei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Clr>
                <a:srgbClr val="375F92"/>
              </a:buClr>
              <a:buFont typeface="Wingdings"/>
              <a:buChar char=""/>
            </a:pPr>
            <a:endParaRPr sz="1250" dirty="0">
              <a:latin typeface="Microsoft JhengHei"/>
              <a:cs typeface="Microsoft JhengHei"/>
            </a:endParaRPr>
          </a:p>
          <a:p>
            <a:pPr marL="756285" lvl="1" indent="-287655">
              <a:lnSpc>
                <a:spcPct val="100000"/>
              </a:lnSpc>
              <a:buClr>
                <a:srgbClr val="375F92"/>
              </a:buClr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400" dirty="0">
                <a:solidFill>
                  <a:srgbClr val="404040"/>
                </a:solidFill>
                <a:latin typeface="Microsoft JhengHei"/>
                <a:cs typeface="Microsoft JhengHei"/>
              </a:rPr>
              <a:t>取得</a:t>
            </a:r>
            <a:r>
              <a:rPr sz="1400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Microsoft JhengHei"/>
                <a:cs typeface="Microsoft JhengHei"/>
              </a:rPr>
              <a:t>臺北公車動態定時</a:t>
            </a:r>
            <a:r>
              <a:rPr sz="1400" spc="-15" dirty="0">
                <a:solidFill>
                  <a:srgbClr val="404040"/>
                </a:solidFill>
                <a:latin typeface="Microsoft JhengHei"/>
                <a:cs typeface="Microsoft JhengHei"/>
              </a:rPr>
              <a:t>，</a:t>
            </a:r>
            <a:r>
              <a:rPr sz="1400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Microsoft JhengHei"/>
                <a:cs typeface="Microsoft JhengHei"/>
              </a:rPr>
              <a:t>資料</a:t>
            </a:r>
            <a:r>
              <a:rPr sz="1400" u="sng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Microsoft JhengHei"/>
                <a:cs typeface="Microsoft JhengHei"/>
              </a:rPr>
              <a:t>紀</a:t>
            </a:r>
            <a:r>
              <a:rPr sz="1400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Microsoft JhengHei"/>
                <a:cs typeface="Microsoft JhengHei"/>
              </a:rPr>
              <a:t>錄時</a:t>
            </a:r>
            <a:r>
              <a:rPr sz="1400" u="sng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Microsoft JhengHei"/>
                <a:cs typeface="Microsoft JhengHei"/>
              </a:rPr>
              <a:t>間</a:t>
            </a:r>
            <a:r>
              <a:rPr sz="1400" dirty="0">
                <a:solidFill>
                  <a:srgbClr val="404040"/>
                </a:solidFill>
                <a:latin typeface="Microsoft JhengHei"/>
                <a:cs typeface="Microsoft JhengHei"/>
              </a:rPr>
              <a:t>的秒</a:t>
            </a:r>
            <a:r>
              <a:rPr sz="1400" spc="-15" dirty="0">
                <a:solidFill>
                  <a:srgbClr val="404040"/>
                </a:solidFill>
                <a:latin typeface="Microsoft JhengHei"/>
                <a:cs typeface="Microsoft JhengHei"/>
              </a:rPr>
              <a:t>數</a:t>
            </a:r>
            <a:r>
              <a:rPr sz="1400" dirty="0">
                <a:solidFill>
                  <a:srgbClr val="404040"/>
                </a:solidFill>
                <a:latin typeface="Microsoft JhengHei"/>
                <a:cs typeface="Microsoft JhengHei"/>
              </a:rPr>
              <a:t>為第</a:t>
            </a:r>
            <a:r>
              <a:rPr sz="1400" spc="-10" dirty="0">
                <a:solidFill>
                  <a:srgbClr val="404040"/>
                </a:solidFill>
                <a:latin typeface="Microsoft JhengHei"/>
                <a:cs typeface="Microsoft JhengHei"/>
              </a:rPr>
              <a:t>1</a:t>
            </a:r>
            <a:r>
              <a:rPr sz="1400" dirty="0">
                <a:solidFill>
                  <a:srgbClr val="404040"/>
                </a:solidFill>
                <a:latin typeface="Microsoft JhengHei"/>
                <a:cs typeface="Microsoft JhengHei"/>
              </a:rPr>
              <a:t>秒的</a:t>
            </a:r>
            <a:r>
              <a:rPr sz="1400" spc="-15" dirty="0">
                <a:solidFill>
                  <a:srgbClr val="404040"/>
                </a:solidFill>
                <a:latin typeface="Microsoft JhengHei"/>
                <a:cs typeface="Microsoft JhengHei"/>
              </a:rPr>
              <a:t>資</a:t>
            </a:r>
            <a:r>
              <a:rPr sz="1400" dirty="0">
                <a:solidFill>
                  <a:srgbClr val="404040"/>
                </a:solidFill>
                <a:latin typeface="Microsoft JhengHei"/>
                <a:cs typeface="Microsoft JhengHei"/>
              </a:rPr>
              <a:t>料</a:t>
            </a:r>
            <a:endParaRPr sz="1400" dirty="0">
              <a:latin typeface="Microsoft JhengHei"/>
              <a:cs typeface="Microsoft JhengHei"/>
            </a:endParaRPr>
          </a:p>
          <a:p>
            <a:pPr marL="756285" marR="18415" lvl="1" indent="-287020">
              <a:lnSpc>
                <a:spcPct val="100000"/>
              </a:lnSpc>
              <a:spcBef>
                <a:spcPts val="335"/>
              </a:spcBef>
              <a:buClr>
                <a:srgbClr val="375F92"/>
              </a:buClr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400" spc="-5" dirty="0">
                <a:solidFill>
                  <a:srgbClr val="404040"/>
                </a:solidFill>
                <a:latin typeface="Microsoft JhengHei"/>
                <a:cs typeface="Microsoft JhengHei"/>
                <a:hlinkClick r:id="rId7"/>
              </a:rPr>
              <a:t>http://ptx.transportdata.tw/MOTC/v2/Bus/RealTimeByFrequency/City/Taipei?$filter=seco </a:t>
            </a:r>
            <a:r>
              <a:rPr sz="1400" dirty="0">
                <a:solidFill>
                  <a:srgbClr val="404040"/>
                </a:solidFill>
                <a:latin typeface="Microsoft JhengHei"/>
                <a:cs typeface="Microsoft JhengHei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nd(UpdateTime)</a:t>
            </a:r>
            <a:r>
              <a:rPr sz="1400" spc="-15" dirty="0">
                <a:solidFill>
                  <a:srgbClr val="404040"/>
                </a:solidFill>
                <a:latin typeface="Microsoft JhengHei"/>
                <a:cs typeface="Microsoft JhengHei"/>
              </a:rPr>
              <a:t> </a:t>
            </a:r>
            <a:r>
              <a:rPr sz="1400" dirty="0">
                <a:solidFill>
                  <a:srgbClr val="404040"/>
                </a:solidFill>
                <a:latin typeface="Microsoft JhengHei"/>
                <a:cs typeface="Microsoft JhengHei"/>
              </a:rPr>
              <a:t>eq</a:t>
            </a:r>
            <a:r>
              <a:rPr sz="14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 </a:t>
            </a:r>
            <a:r>
              <a:rPr sz="1400" dirty="0">
                <a:solidFill>
                  <a:srgbClr val="404040"/>
                </a:solidFill>
                <a:latin typeface="Microsoft JhengHei"/>
                <a:cs typeface="Microsoft JhengHei"/>
              </a:rPr>
              <a:t>1</a:t>
            </a:r>
            <a:endParaRPr sz="1400" dirty="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1647" y="280415"/>
            <a:ext cx="5521452" cy="10668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6303" y="406730"/>
            <a:ext cx="477964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375F92"/>
                </a:solidFill>
              </a:rPr>
              <a:t>OData</a:t>
            </a:r>
            <a:r>
              <a:rPr sz="3600" dirty="0">
                <a:solidFill>
                  <a:srgbClr val="375F92"/>
                </a:solidFill>
              </a:rPr>
              <a:t>查詢選</a:t>
            </a:r>
            <a:r>
              <a:rPr sz="3600" spc="-10" dirty="0">
                <a:solidFill>
                  <a:srgbClr val="375F92"/>
                </a:solidFill>
              </a:rPr>
              <a:t>項</a:t>
            </a:r>
            <a:r>
              <a:rPr sz="3600" dirty="0">
                <a:solidFill>
                  <a:srgbClr val="375F92"/>
                </a:solidFill>
              </a:rPr>
              <a:t>-$filter</a:t>
            </a:r>
            <a:endParaRPr sz="36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29</a:t>
            </a:fld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547217" y="1117600"/>
            <a:ext cx="8231505" cy="3835400"/>
          </a:xfrm>
          <a:prstGeom prst="rect">
            <a:avLst/>
          </a:prstGeom>
        </p:spPr>
        <p:txBody>
          <a:bodyPr vert="horz" wrap="square" lIns="0" tIns="20827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639"/>
              </a:spcBef>
              <a:buClr>
                <a:srgbClr val="375F92"/>
              </a:buClr>
              <a:buFont typeface="Wingdings"/>
              <a:buChar char=""/>
              <a:tabLst>
                <a:tab pos="355600" algn="l"/>
              </a:tabLst>
            </a:pPr>
            <a:r>
              <a:rPr sz="2800" spc="-10" dirty="0">
                <a:solidFill>
                  <a:srgbClr val="404040"/>
                </a:solidFill>
                <a:latin typeface="Microsoft JhengHei"/>
                <a:cs typeface="Microsoft JhengHei"/>
              </a:rPr>
              <a:t>規範函數範例</a:t>
            </a:r>
            <a:endParaRPr sz="2800" dirty="0">
              <a:latin typeface="Microsoft JhengHei"/>
              <a:cs typeface="Microsoft JhengHei"/>
            </a:endParaRPr>
          </a:p>
          <a:p>
            <a:pPr marL="756285" lvl="1" indent="-287655">
              <a:lnSpc>
                <a:spcPct val="100000"/>
              </a:lnSpc>
              <a:spcBef>
                <a:spcPts val="844"/>
              </a:spcBef>
              <a:buClr>
                <a:srgbClr val="375F92"/>
              </a:buClr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400" dirty="0">
                <a:solidFill>
                  <a:srgbClr val="404040"/>
                </a:solidFill>
                <a:latin typeface="Microsoft JhengHei"/>
                <a:cs typeface="Microsoft JhengHei"/>
              </a:rPr>
              <a:t>取得</a:t>
            </a:r>
            <a:r>
              <a:rPr sz="1400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Microsoft JhengHei"/>
                <a:cs typeface="Microsoft JhengHei"/>
              </a:rPr>
              <a:t>臺北公車動態定時</a:t>
            </a:r>
            <a:r>
              <a:rPr sz="1400" spc="-15" dirty="0">
                <a:solidFill>
                  <a:srgbClr val="404040"/>
                </a:solidFill>
                <a:latin typeface="Microsoft JhengHei"/>
                <a:cs typeface="Microsoft JhengHei"/>
              </a:rPr>
              <a:t>，</a:t>
            </a:r>
            <a:r>
              <a:rPr sz="1400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Microsoft JhengHei"/>
                <a:cs typeface="Microsoft JhengHei"/>
              </a:rPr>
              <a:t>資料</a:t>
            </a:r>
            <a:r>
              <a:rPr sz="1400" u="sng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Microsoft JhengHei"/>
                <a:cs typeface="Microsoft JhengHei"/>
              </a:rPr>
              <a:t>紀</a:t>
            </a:r>
            <a:r>
              <a:rPr sz="1400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Microsoft JhengHei"/>
                <a:cs typeface="Microsoft JhengHei"/>
              </a:rPr>
              <a:t>錄時</a:t>
            </a:r>
            <a:r>
              <a:rPr sz="1400" u="sng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Microsoft JhengHei"/>
                <a:cs typeface="Microsoft JhengHei"/>
              </a:rPr>
              <a:t>間</a:t>
            </a:r>
            <a:r>
              <a:rPr sz="1400" dirty="0">
                <a:solidFill>
                  <a:srgbClr val="404040"/>
                </a:solidFill>
                <a:latin typeface="Microsoft JhengHei"/>
                <a:cs typeface="Microsoft JhengHei"/>
              </a:rPr>
              <a:t>的毫</a:t>
            </a:r>
            <a:r>
              <a:rPr sz="1400" spc="-15" dirty="0">
                <a:solidFill>
                  <a:srgbClr val="404040"/>
                </a:solidFill>
                <a:latin typeface="Microsoft JhengHei"/>
                <a:cs typeface="Microsoft JhengHei"/>
              </a:rPr>
              <a:t>秒</a:t>
            </a:r>
            <a:r>
              <a:rPr sz="1450" spc="-50" dirty="0">
                <a:solidFill>
                  <a:srgbClr val="404040"/>
                </a:solidFill>
                <a:latin typeface="Microsoft JhengHei"/>
                <a:cs typeface="Microsoft JhengHei"/>
              </a:rPr>
              <a:t>為</a:t>
            </a:r>
            <a:r>
              <a:rPr sz="1400" dirty="0">
                <a:solidFill>
                  <a:srgbClr val="404040"/>
                </a:solidFill>
                <a:latin typeface="Microsoft JhengHei"/>
                <a:cs typeface="Microsoft JhengHei"/>
              </a:rPr>
              <a:t>0.1</a:t>
            </a:r>
            <a:r>
              <a:rPr sz="1400" spc="-15" dirty="0">
                <a:solidFill>
                  <a:srgbClr val="404040"/>
                </a:solidFill>
                <a:latin typeface="Microsoft JhengHei"/>
                <a:cs typeface="Microsoft JhengHei"/>
              </a:rPr>
              <a:t>秒</a:t>
            </a:r>
            <a:r>
              <a:rPr sz="1400" dirty="0">
                <a:solidFill>
                  <a:srgbClr val="404040"/>
                </a:solidFill>
                <a:latin typeface="Microsoft JhengHei"/>
                <a:cs typeface="Microsoft JhengHei"/>
              </a:rPr>
              <a:t>的資料</a:t>
            </a:r>
            <a:endParaRPr sz="1400" dirty="0">
              <a:latin typeface="Microsoft JhengHei"/>
              <a:cs typeface="Microsoft JhengHei"/>
            </a:endParaRPr>
          </a:p>
          <a:p>
            <a:pPr marL="756285" marR="5080" lvl="1" indent="-287020">
              <a:lnSpc>
                <a:spcPct val="120000"/>
              </a:lnSpc>
              <a:spcBef>
                <a:spcPts val="330"/>
              </a:spcBef>
              <a:buClr>
                <a:srgbClr val="375F92"/>
              </a:buClr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400" spc="-5" dirty="0">
                <a:solidFill>
                  <a:srgbClr val="404040"/>
                </a:solidFill>
                <a:latin typeface="Microsoft JhengHei"/>
                <a:cs typeface="Microsoft JhengHei"/>
                <a:hlinkClick r:id="rId3"/>
              </a:rPr>
              <a:t>http://ptx.transportdata.tw/MOTC/v2/Bus/RealTimeByFrequency/City/Taipei?$filter=fract </a:t>
            </a:r>
            <a:r>
              <a:rPr sz="1400" dirty="0">
                <a:solidFill>
                  <a:srgbClr val="404040"/>
                </a:solidFill>
                <a:latin typeface="Microsoft JhengHei"/>
                <a:cs typeface="Microsoft JhengHei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ionalseconds(UpdateTime)</a:t>
            </a:r>
            <a:r>
              <a:rPr sz="1400" spc="-20" dirty="0">
                <a:solidFill>
                  <a:srgbClr val="404040"/>
                </a:solidFill>
                <a:latin typeface="Microsoft JhengHei"/>
                <a:cs typeface="Microsoft JhengHei"/>
              </a:rPr>
              <a:t> </a:t>
            </a:r>
            <a:r>
              <a:rPr sz="1400" dirty="0">
                <a:solidFill>
                  <a:srgbClr val="404040"/>
                </a:solidFill>
                <a:latin typeface="Microsoft JhengHei"/>
                <a:cs typeface="Microsoft JhengHei"/>
              </a:rPr>
              <a:t>eq</a:t>
            </a:r>
            <a:r>
              <a:rPr sz="14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 </a:t>
            </a:r>
            <a:r>
              <a:rPr sz="1400" dirty="0">
                <a:solidFill>
                  <a:srgbClr val="404040"/>
                </a:solidFill>
                <a:latin typeface="Microsoft JhengHei"/>
                <a:cs typeface="Microsoft JhengHei"/>
              </a:rPr>
              <a:t>0.1</a:t>
            </a:r>
            <a:endParaRPr sz="1400" dirty="0">
              <a:latin typeface="Microsoft JhengHei"/>
              <a:cs typeface="Microsoft JhengHei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lr>
                <a:srgbClr val="375F92"/>
              </a:buClr>
              <a:buFont typeface="Wingdings"/>
              <a:buChar char=""/>
            </a:pPr>
            <a:endParaRPr sz="1600" dirty="0">
              <a:latin typeface="Microsoft JhengHei"/>
              <a:cs typeface="Microsoft JhengHei"/>
            </a:endParaRPr>
          </a:p>
          <a:p>
            <a:pPr marL="756285" lvl="1" indent="-287655">
              <a:lnSpc>
                <a:spcPct val="100000"/>
              </a:lnSpc>
              <a:buClr>
                <a:srgbClr val="375F92"/>
              </a:buClr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400" dirty="0">
                <a:solidFill>
                  <a:srgbClr val="404040"/>
                </a:solidFill>
                <a:latin typeface="Microsoft JhengHei"/>
                <a:cs typeface="Microsoft JhengHei"/>
              </a:rPr>
              <a:t>取得</a:t>
            </a:r>
            <a:r>
              <a:rPr sz="1400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Microsoft JhengHei"/>
                <a:cs typeface="Microsoft JhengHei"/>
              </a:rPr>
              <a:t>臺北公車動態定時</a:t>
            </a:r>
            <a:r>
              <a:rPr sz="1400" spc="-15" dirty="0">
                <a:solidFill>
                  <a:srgbClr val="404040"/>
                </a:solidFill>
                <a:latin typeface="Microsoft JhengHei"/>
                <a:cs typeface="Microsoft JhengHei"/>
              </a:rPr>
              <a:t>，</a:t>
            </a:r>
            <a:r>
              <a:rPr sz="1400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Microsoft JhengHei"/>
                <a:cs typeface="Microsoft JhengHei"/>
              </a:rPr>
              <a:t>資料</a:t>
            </a:r>
            <a:r>
              <a:rPr sz="1400" u="sng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Microsoft JhengHei"/>
                <a:cs typeface="Microsoft JhengHei"/>
              </a:rPr>
              <a:t>紀</a:t>
            </a:r>
            <a:r>
              <a:rPr sz="1400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Microsoft JhengHei"/>
                <a:cs typeface="Microsoft JhengHei"/>
              </a:rPr>
              <a:t>錄時</a:t>
            </a:r>
            <a:r>
              <a:rPr sz="1400" u="sng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Microsoft JhengHei"/>
                <a:cs typeface="Microsoft JhengHei"/>
              </a:rPr>
              <a:t>間</a:t>
            </a:r>
            <a:r>
              <a:rPr sz="1400" dirty="0">
                <a:solidFill>
                  <a:srgbClr val="404040"/>
                </a:solidFill>
                <a:latin typeface="Microsoft JhengHei"/>
                <a:cs typeface="Microsoft JhengHei"/>
              </a:rPr>
              <a:t>的</a:t>
            </a:r>
            <a:r>
              <a:rPr sz="1450" spc="-50" dirty="0">
                <a:solidFill>
                  <a:srgbClr val="404040"/>
                </a:solidFill>
                <a:latin typeface="Microsoft JhengHei"/>
                <a:cs typeface="Microsoft JhengHei"/>
              </a:rPr>
              <a:t>日</a:t>
            </a:r>
            <a:r>
              <a:rPr sz="1450" spc="-65" dirty="0">
                <a:solidFill>
                  <a:srgbClr val="404040"/>
                </a:solidFill>
                <a:latin typeface="Microsoft JhengHei"/>
                <a:cs typeface="Microsoft JhengHei"/>
              </a:rPr>
              <a:t>期</a:t>
            </a:r>
            <a:r>
              <a:rPr sz="1450" spc="-50" dirty="0">
                <a:solidFill>
                  <a:srgbClr val="404040"/>
                </a:solidFill>
                <a:latin typeface="Microsoft JhengHei"/>
                <a:cs typeface="Microsoft JhengHei"/>
              </a:rPr>
              <a:t>格式</a:t>
            </a:r>
            <a:r>
              <a:rPr sz="1450" spc="-65" dirty="0">
                <a:solidFill>
                  <a:srgbClr val="404040"/>
                </a:solidFill>
                <a:latin typeface="Microsoft JhengHei"/>
                <a:cs typeface="Microsoft JhengHei"/>
              </a:rPr>
              <a:t>為</a:t>
            </a:r>
            <a:r>
              <a:rPr sz="14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2015-09-17T17:57:00+08:00</a:t>
            </a:r>
            <a:r>
              <a:rPr sz="1400" dirty="0">
                <a:solidFill>
                  <a:srgbClr val="404040"/>
                </a:solidFill>
                <a:latin typeface="Microsoft JhengHei"/>
                <a:cs typeface="Microsoft JhengHei"/>
              </a:rPr>
              <a:t>的資料</a:t>
            </a:r>
            <a:endParaRPr sz="1400" dirty="0">
              <a:latin typeface="Microsoft JhengHei"/>
              <a:cs typeface="Microsoft JhengHei"/>
            </a:endParaRPr>
          </a:p>
          <a:p>
            <a:pPr marL="756285" marR="7620" lvl="1" indent="-287020">
              <a:lnSpc>
                <a:spcPct val="120000"/>
              </a:lnSpc>
              <a:spcBef>
                <a:spcPts val="330"/>
              </a:spcBef>
              <a:buClr>
                <a:srgbClr val="375F92"/>
              </a:buClr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400" spc="-5" dirty="0">
                <a:solidFill>
                  <a:srgbClr val="404040"/>
                </a:solidFill>
                <a:latin typeface="Microsoft JhengHei"/>
                <a:cs typeface="Microsoft JhengHei"/>
                <a:hlinkClick r:id="rId4"/>
              </a:rPr>
              <a:t>http://ptx.transportdata.tw/MOTC/v2/Bus/RealTimeByFrequency/City/Taipei?$filter=date </a:t>
            </a:r>
            <a:r>
              <a:rPr sz="1400" dirty="0">
                <a:solidFill>
                  <a:srgbClr val="404040"/>
                </a:solidFill>
                <a:latin typeface="Microsoft JhengHei"/>
                <a:cs typeface="Microsoft JhengHei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(UpdateTime)</a:t>
            </a:r>
            <a:r>
              <a:rPr sz="1400" spc="-15" dirty="0">
                <a:solidFill>
                  <a:srgbClr val="404040"/>
                </a:solidFill>
                <a:latin typeface="Microsoft JhengHei"/>
                <a:cs typeface="Microsoft JhengHei"/>
              </a:rPr>
              <a:t> </a:t>
            </a:r>
            <a:r>
              <a:rPr sz="1400" dirty="0">
                <a:solidFill>
                  <a:srgbClr val="404040"/>
                </a:solidFill>
                <a:latin typeface="Microsoft JhengHei"/>
                <a:cs typeface="Microsoft JhengHei"/>
              </a:rPr>
              <a:t>eq</a:t>
            </a:r>
            <a:r>
              <a:rPr sz="1400" spc="340" dirty="0">
                <a:solidFill>
                  <a:srgbClr val="404040"/>
                </a:solidFill>
                <a:latin typeface="Microsoft JhengHei"/>
                <a:cs typeface="Microsoft JhengHei"/>
              </a:rPr>
              <a:t> </a:t>
            </a:r>
            <a:r>
              <a:rPr sz="1400" dirty="0">
                <a:solidFill>
                  <a:srgbClr val="404040"/>
                </a:solidFill>
                <a:latin typeface="Microsoft JhengHei"/>
                <a:cs typeface="Microsoft JhengHei"/>
              </a:rPr>
              <a:t>2015-09-17</a:t>
            </a:r>
            <a:endParaRPr sz="1400" dirty="0">
              <a:latin typeface="Microsoft JhengHei"/>
              <a:cs typeface="Microsoft JhengHei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lr>
                <a:srgbClr val="375F92"/>
              </a:buClr>
              <a:buFont typeface="Wingdings"/>
              <a:buChar char=""/>
            </a:pPr>
            <a:endParaRPr sz="1600" dirty="0">
              <a:latin typeface="Microsoft JhengHei"/>
              <a:cs typeface="Microsoft JhengHei"/>
            </a:endParaRPr>
          </a:p>
          <a:p>
            <a:pPr marL="756285" lvl="1" indent="-287655">
              <a:lnSpc>
                <a:spcPct val="100000"/>
              </a:lnSpc>
              <a:buClr>
                <a:srgbClr val="375F92"/>
              </a:buClr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400" dirty="0">
                <a:solidFill>
                  <a:srgbClr val="404040"/>
                </a:solidFill>
                <a:latin typeface="Microsoft JhengHei"/>
                <a:cs typeface="Microsoft JhengHei"/>
              </a:rPr>
              <a:t>取得</a:t>
            </a:r>
            <a:r>
              <a:rPr sz="1400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Microsoft JhengHei"/>
                <a:cs typeface="Microsoft JhengHei"/>
              </a:rPr>
              <a:t>臺北公車動態定時</a:t>
            </a:r>
            <a:r>
              <a:rPr sz="1400" spc="-10" dirty="0">
                <a:solidFill>
                  <a:srgbClr val="404040"/>
                </a:solidFill>
                <a:latin typeface="Microsoft JhengHei"/>
                <a:cs typeface="Microsoft JhengHei"/>
              </a:rPr>
              <a:t>，</a:t>
            </a:r>
            <a:r>
              <a:rPr sz="1400" u="sng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Microsoft JhengHei"/>
                <a:cs typeface="Microsoft JhengHei"/>
              </a:rPr>
              <a:t>資</a:t>
            </a:r>
            <a:r>
              <a:rPr sz="1400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Microsoft JhengHei"/>
                <a:cs typeface="Microsoft JhengHei"/>
              </a:rPr>
              <a:t>料</a:t>
            </a:r>
            <a:r>
              <a:rPr sz="1400" u="sng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Microsoft JhengHei"/>
                <a:cs typeface="Microsoft JhengHei"/>
              </a:rPr>
              <a:t>紀</a:t>
            </a:r>
            <a:r>
              <a:rPr sz="1400" u="sng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Microsoft JhengHei"/>
                <a:cs typeface="Microsoft JhengHei"/>
              </a:rPr>
              <a:t>錄</a:t>
            </a:r>
            <a:r>
              <a:rPr sz="1400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Microsoft JhengHei"/>
                <a:cs typeface="Microsoft JhengHei"/>
              </a:rPr>
              <a:t>時</a:t>
            </a:r>
            <a:r>
              <a:rPr sz="1400" u="sng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Microsoft JhengHei"/>
                <a:cs typeface="Microsoft JhengHei"/>
              </a:rPr>
              <a:t>間</a:t>
            </a:r>
            <a:r>
              <a:rPr sz="1400" dirty="0">
                <a:solidFill>
                  <a:srgbClr val="404040"/>
                </a:solidFill>
                <a:latin typeface="Microsoft JhengHei"/>
                <a:cs typeface="Microsoft JhengHei"/>
              </a:rPr>
              <a:t>的</a:t>
            </a:r>
            <a:r>
              <a:rPr sz="1450" spc="-45" dirty="0">
                <a:solidFill>
                  <a:srgbClr val="404040"/>
                </a:solidFill>
                <a:latin typeface="Microsoft JhengHei"/>
                <a:cs typeface="Microsoft JhengHei"/>
              </a:rPr>
              <a:t>時</a:t>
            </a:r>
            <a:r>
              <a:rPr sz="1450" spc="-65" dirty="0">
                <a:solidFill>
                  <a:srgbClr val="404040"/>
                </a:solidFill>
                <a:latin typeface="Microsoft JhengHei"/>
                <a:cs typeface="Microsoft JhengHei"/>
              </a:rPr>
              <a:t>間</a:t>
            </a:r>
            <a:r>
              <a:rPr sz="1450" spc="-45" dirty="0">
                <a:solidFill>
                  <a:srgbClr val="404040"/>
                </a:solidFill>
                <a:latin typeface="Microsoft JhengHei"/>
                <a:cs typeface="Microsoft JhengHei"/>
              </a:rPr>
              <a:t>格</a:t>
            </a:r>
            <a:r>
              <a:rPr sz="1450" spc="-50" dirty="0">
                <a:solidFill>
                  <a:srgbClr val="404040"/>
                </a:solidFill>
                <a:latin typeface="Microsoft JhengHei"/>
                <a:cs typeface="Microsoft JhengHei"/>
              </a:rPr>
              <a:t>式</a:t>
            </a:r>
            <a:r>
              <a:rPr sz="1450" spc="-60" dirty="0">
                <a:solidFill>
                  <a:srgbClr val="404040"/>
                </a:solidFill>
                <a:latin typeface="Microsoft JhengHei"/>
                <a:cs typeface="Microsoft JhengHei"/>
              </a:rPr>
              <a:t>為</a:t>
            </a:r>
            <a:r>
              <a:rPr sz="14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2015-09-17T17:57:00+08:00</a:t>
            </a:r>
            <a:r>
              <a:rPr sz="1400" dirty="0">
                <a:solidFill>
                  <a:srgbClr val="404040"/>
                </a:solidFill>
                <a:latin typeface="Microsoft JhengHei"/>
                <a:cs typeface="Microsoft JhengHei"/>
              </a:rPr>
              <a:t>的資料</a:t>
            </a:r>
            <a:endParaRPr sz="1400" dirty="0">
              <a:latin typeface="Microsoft JhengHei"/>
              <a:cs typeface="Microsoft JhengHei"/>
            </a:endParaRPr>
          </a:p>
          <a:p>
            <a:pPr marL="756285" marR="7620" lvl="1" indent="-287020">
              <a:lnSpc>
                <a:spcPct val="120000"/>
              </a:lnSpc>
              <a:spcBef>
                <a:spcPts val="330"/>
              </a:spcBef>
              <a:buClr>
                <a:srgbClr val="375F92"/>
              </a:buClr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400" spc="-5" dirty="0">
                <a:solidFill>
                  <a:srgbClr val="404040"/>
                </a:solidFill>
                <a:latin typeface="Microsoft JhengHei"/>
                <a:cs typeface="Microsoft JhengHei"/>
                <a:hlinkClick r:id="rId5"/>
              </a:rPr>
              <a:t>http://ptx.transportdata.tw/MOTC/v2/Bus/RealTimeByFrequency/City/Taipei?$filter=time </a:t>
            </a:r>
            <a:r>
              <a:rPr sz="1400" dirty="0">
                <a:solidFill>
                  <a:srgbClr val="404040"/>
                </a:solidFill>
                <a:latin typeface="Microsoft JhengHei"/>
                <a:cs typeface="Microsoft JhengHei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(UpdateTime)</a:t>
            </a:r>
            <a:r>
              <a:rPr sz="1400" spc="-15" dirty="0">
                <a:solidFill>
                  <a:srgbClr val="404040"/>
                </a:solidFill>
                <a:latin typeface="Microsoft JhengHei"/>
                <a:cs typeface="Microsoft JhengHei"/>
              </a:rPr>
              <a:t> </a:t>
            </a:r>
            <a:r>
              <a:rPr sz="1400" dirty="0">
                <a:solidFill>
                  <a:srgbClr val="404040"/>
                </a:solidFill>
                <a:latin typeface="Microsoft JhengHei"/>
                <a:cs typeface="Microsoft JhengHei"/>
              </a:rPr>
              <a:t>eq</a:t>
            </a:r>
            <a:r>
              <a:rPr sz="1400" spc="340" dirty="0">
                <a:solidFill>
                  <a:srgbClr val="404040"/>
                </a:solidFill>
                <a:latin typeface="Microsoft JhengHei"/>
                <a:cs typeface="Microsoft JhengHei"/>
              </a:rPr>
              <a:t> </a:t>
            </a:r>
            <a:r>
              <a:rPr sz="1400" dirty="0">
                <a:solidFill>
                  <a:srgbClr val="404040"/>
                </a:solidFill>
                <a:latin typeface="Microsoft JhengHei"/>
                <a:cs typeface="Microsoft JhengHei"/>
              </a:rPr>
              <a:t>11:59:48</a:t>
            </a:r>
            <a:endParaRPr sz="1400" dirty="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98348" y="2295144"/>
            <a:ext cx="4384675" cy="1132840"/>
            <a:chOff x="498348" y="2295144"/>
            <a:chExt cx="4384675" cy="11328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8348" y="2305812"/>
              <a:ext cx="1175003" cy="112166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8888" y="2295144"/>
              <a:ext cx="1173480" cy="112166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17904" y="2295144"/>
              <a:ext cx="2348484" cy="112166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01924" y="2305812"/>
              <a:ext cx="1680972" cy="1121664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01116" y="2437587"/>
            <a:ext cx="374522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15" dirty="0">
                <a:latin typeface="Microsoft YaHei UI"/>
                <a:cs typeface="Microsoft YaHei UI"/>
              </a:rPr>
              <a:t>一</a:t>
            </a:r>
            <a:r>
              <a:rPr sz="4000" b="0" dirty="0">
                <a:latin typeface="Malgun Gothic Semilight"/>
                <a:cs typeface="Malgun Gothic Semilight"/>
              </a:rPr>
              <a:t>、ODATA</a:t>
            </a:r>
            <a:r>
              <a:rPr sz="4000" spc="-5" dirty="0">
                <a:latin typeface="Microsoft YaHei UI"/>
                <a:cs typeface="Microsoft YaHei UI"/>
              </a:rPr>
              <a:t>簡介</a:t>
            </a:r>
            <a:endParaRPr sz="4000">
              <a:latin typeface="Microsoft YaHei UI"/>
              <a:cs typeface="Microsoft YaHei U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3</a:t>
            </a:fld>
            <a:endParaRPr spc="-5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1647" y="280415"/>
            <a:ext cx="5521452" cy="10668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6303" y="406730"/>
            <a:ext cx="477964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375F92"/>
                </a:solidFill>
              </a:rPr>
              <a:t>OData</a:t>
            </a:r>
            <a:r>
              <a:rPr sz="3600" dirty="0">
                <a:solidFill>
                  <a:srgbClr val="375F92"/>
                </a:solidFill>
              </a:rPr>
              <a:t>查詢選</a:t>
            </a:r>
            <a:r>
              <a:rPr sz="3600" spc="-10" dirty="0">
                <a:solidFill>
                  <a:srgbClr val="375F92"/>
                </a:solidFill>
              </a:rPr>
              <a:t>項</a:t>
            </a:r>
            <a:r>
              <a:rPr sz="3600" dirty="0">
                <a:solidFill>
                  <a:srgbClr val="375F92"/>
                </a:solidFill>
              </a:rPr>
              <a:t>-$filter</a:t>
            </a:r>
            <a:endParaRPr sz="36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30</a:t>
            </a:fld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547217" y="1162685"/>
            <a:ext cx="8251825" cy="5314315"/>
          </a:xfrm>
          <a:prstGeom prst="rect">
            <a:avLst/>
          </a:prstGeom>
        </p:spPr>
        <p:txBody>
          <a:bodyPr vert="horz" wrap="square" lIns="0" tIns="17081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45"/>
              </a:spcBef>
              <a:buClr>
                <a:srgbClr val="375F92"/>
              </a:buClr>
              <a:buFont typeface="Wingdings"/>
              <a:buChar char=""/>
              <a:tabLst>
                <a:tab pos="355600" algn="l"/>
              </a:tabLst>
            </a:pPr>
            <a:r>
              <a:rPr sz="2800" spc="-10" dirty="0">
                <a:solidFill>
                  <a:srgbClr val="404040"/>
                </a:solidFill>
                <a:latin typeface="Microsoft JhengHei"/>
                <a:cs typeface="Microsoft JhengHei"/>
              </a:rPr>
              <a:t>規範函數範例</a:t>
            </a:r>
            <a:endParaRPr sz="2800" dirty="0">
              <a:latin typeface="Microsoft JhengHei"/>
              <a:cs typeface="Microsoft JhengHei"/>
            </a:endParaRPr>
          </a:p>
          <a:p>
            <a:pPr marL="756285" lvl="1" indent="-287655">
              <a:lnSpc>
                <a:spcPct val="100000"/>
              </a:lnSpc>
              <a:spcBef>
                <a:spcPts val="690"/>
              </a:spcBef>
              <a:buClr>
                <a:srgbClr val="375F92"/>
              </a:buClr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400" dirty="0">
                <a:solidFill>
                  <a:srgbClr val="404040"/>
                </a:solidFill>
                <a:latin typeface="Microsoft JhengHei"/>
                <a:cs typeface="Microsoft JhengHei"/>
              </a:rPr>
              <a:t>取得</a:t>
            </a:r>
            <a:r>
              <a:rPr sz="1400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Microsoft JhengHei"/>
                <a:cs typeface="Microsoft JhengHei"/>
              </a:rPr>
              <a:t>臺北公車動態定時</a:t>
            </a:r>
            <a:r>
              <a:rPr sz="1400" spc="-15" dirty="0">
                <a:solidFill>
                  <a:srgbClr val="404040"/>
                </a:solidFill>
                <a:latin typeface="Microsoft JhengHei"/>
                <a:cs typeface="Microsoft JhengHei"/>
              </a:rPr>
              <a:t>，</a:t>
            </a:r>
            <a:r>
              <a:rPr sz="1400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Microsoft JhengHei"/>
                <a:cs typeface="Microsoft JhengHei"/>
              </a:rPr>
              <a:t>行駛</a:t>
            </a:r>
            <a:r>
              <a:rPr sz="1400" u="sng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Microsoft JhengHei"/>
                <a:cs typeface="Microsoft JhengHei"/>
              </a:rPr>
              <a:t>速</a:t>
            </a:r>
            <a:r>
              <a:rPr sz="1400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Microsoft JhengHei"/>
                <a:cs typeface="Microsoft JhengHei"/>
              </a:rPr>
              <a:t>度</a:t>
            </a:r>
            <a:r>
              <a:rPr sz="1450" spc="-50" dirty="0">
                <a:solidFill>
                  <a:srgbClr val="404040"/>
                </a:solidFill>
                <a:latin typeface="Microsoft JhengHei"/>
                <a:cs typeface="Microsoft JhengHei"/>
              </a:rPr>
              <a:t>四</a:t>
            </a:r>
            <a:r>
              <a:rPr sz="1450" spc="-65" dirty="0">
                <a:solidFill>
                  <a:srgbClr val="404040"/>
                </a:solidFill>
                <a:latin typeface="Microsoft JhengHei"/>
                <a:cs typeface="Microsoft JhengHei"/>
              </a:rPr>
              <a:t>捨</a:t>
            </a:r>
            <a:r>
              <a:rPr sz="1450" spc="-50" dirty="0">
                <a:solidFill>
                  <a:srgbClr val="404040"/>
                </a:solidFill>
                <a:latin typeface="Microsoft JhengHei"/>
                <a:cs typeface="Microsoft JhengHei"/>
              </a:rPr>
              <a:t>五入</a:t>
            </a:r>
            <a:r>
              <a:rPr sz="1450" spc="-65" dirty="0">
                <a:solidFill>
                  <a:srgbClr val="404040"/>
                </a:solidFill>
                <a:latin typeface="Microsoft JhengHei"/>
                <a:cs typeface="Microsoft JhengHei"/>
              </a:rPr>
              <a:t>為</a:t>
            </a:r>
            <a:r>
              <a:rPr sz="1400" dirty="0">
                <a:solidFill>
                  <a:srgbClr val="404040"/>
                </a:solidFill>
                <a:latin typeface="Microsoft JhengHei"/>
                <a:cs typeface="Microsoft JhengHei"/>
              </a:rPr>
              <a:t>12</a:t>
            </a:r>
            <a:r>
              <a:rPr sz="1400" spc="-15" dirty="0">
                <a:solidFill>
                  <a:srgbClr val="404040"/>
                </a:solidFill>
                <a:latin typeface="Microsoft JhengHei"/>
                <a:cs typeface="Microsoft JhengHei"/>
              </a:rPr>
              <a:t>的</a:t>
            </a:r>
            <a:r>
              <a:rPr sz="1400" dirty="0">
                <a:solidFill>
                  <a:srgbClr val="404040"/>
                </a:solidFill>
                <a:latin typeface="Microsoft JhengHei"/>
                <a:cs typeface="Microsoft JhengHei"/>
              </a:rPr>
              <a:t>資料</a:t>
            </a:r>
            <a:endParaRPr sz="1400" dirty="0">
              <a:latin typeface="Microsoft JhengHei"/>
              <a:cs typeface="Microsoft JhengHei"/>
            </a:endParaRPr>
          </a:p>
          <a:p>
            <a:pPr marL="756285" marR="6350" lvl="1" indent="-287020">
              <a:lnSpc>
                <a:spcPct val="100000"/>
              </a:lnSpc>
              <a:spcBef>
                <a:spcPts val="325"/>
              </a:spcBef>
              <a:buClr>
                <a:srgbClr val="375F92"/>
              </a:buClr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400" spc="-5" dirty="0">
                <a:solidFill>
                  <a:srgbClr val="404040"/>
                </a:solidFill>
                <a:latin typeface="Microsoft JhengHei"/>
                <a:cs typeface="Microsoft JhengHei"/>
                <a:hlinkClick r:id="rId3"/>
              </a:rPr>
              <a:t>http://ptx.transportdata.tw/MOTC/v2/Bus/RealTimeByFrequency/City/Taipei?$filter=roun </a:t>
            </a:r>
            <a:r>
              <a:rPr sz="1400" dirty="0">
                <a:solidFill>
                  <a:srgbClr val="404040"/>
                </a:solidFill>
                <a:latin typeface="Microsoft JhengHei"/>
                <a:cs typeface="Microsoft JhengHei"/>
              </a:rPr>
              <a:t> d(Speed)</a:t>
            </a:r>
            <a:r>
              <a:rPr sz="1400" spc="-25" dirty="0">
                <a:solidFill>
                  <a:srgbClr val="404040"/>
                </a:solidFill>
                <a:latin typeface="Microsoft JhengHei"/>
                <a:cs typeface="Microsoft JhengHei"/>
              </a:rPr>
              <a:t> </a:t>
            </a:r>
            <a:r>
              <a:rPr sz="1400" dirty="0">
                <a:solidFill>
                  <a:srgbClr val="404040"/>
                </a:solidFill>
                <a:latin typeface="Microsoft JhengHei"/>
                <a:cs typeface="Microsoft JhengHei"/>
              </a:rPr>
              <a:t>eq</a:t>
            </a:r>
            <a:r>
              <a:rPr sz="14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 </a:t>
            </a:r>
            <a:r>
              <a:rPr sz="1400" dirty="0">
                <a:solidFill>
                  <a:srgbClr val="404040"/>
                </a:solidFill>
                <a:latin typeface="Microsoft JhengHei"/>
                <a:cs typeface="Microsoft JhengHei"/>
              </a:rPr>
              <a:t>12</a:t>
            </a:r>
            <a:endParaRPr sz="1400" dirty="0">
              <a:latin typeface="Microsoft JhengHei"/>
              <a:cs typeface="Microsoft JhengHei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lr>
                <a:srgbClr val="375F92"/>
              </a:buClr>
              <a:buFont typeface="Wingdings"/>
              <a:buChar char=""/>
            </a:pPr>
            <a:endParaRPr sz="1250" dirty="0">
              <a:latin typeface="Microsoft JhengHei"/>
              <a:cs typeface="Microsoft JhengHei"/>
            </a:endParaRPr>
          </a:p>
          <a:p>
            <a:pPr marL="756285" lvl="1" indent="-287655">
              <a:lnSpc>
                <a:spcPct val="100000"/>
              </a:lnSpc>
              <a:spcBef>
                <a:spcPts val="5"/>
              </a:spcBef>
              <a:buClr>
                <a:srgbClr val="375F92"/>
              </a:buClr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400" dirty="0">
                <a:solidFill>
                  <a:srgbClr val="404040"/>
                </a:solidFill>
                <a:latin typeface="Microsoft JhengHei"/>
                <a:cs typeface="Microsoft JhengHei"/>
              </a:rPr>
              <a:t>取得</a:t>
            </a:r>
            <a:r>
              <a:rPr sz="1400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Microsoft JhengHei"/>
                <a:cs typeface="Microsoft JhengHei"/>
              </a:rPr>
              <a:t>臺北公車動態定時</a:t>
            </a:r>
            <a:r>
              <a:rPr sz="1400" spc="-10" dirty="0">
                <a:solidFill>
                  <a:srgbClr val="404040"/>
                </a:solidFill>
                <a:latin typeface="Microsoft JhengHei"/>
                <a:cs typeface="Microsoft JhengHei"/>
              </a:rPr>
              <a:t>，</a:t>
            </a:r>
            <a:r>
              <a:rPr sz="1400" u="sng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Microsoft JhengHei"/>
                <a:cs typeface="Microsoft JhengHei"/>
              </a:rPr>
              <a:t>行</a:t>
            </a:r>
            <a:r>
              <a:rPr sz="1400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Microsoft JhengHei"/>
                <a:cs typeface="Microsoft JhengHei"/>
              </a:rPr>
              <a:t>駛</a:t>
            </a:r>
            <a:r>
              <a:rPr sz="1400" u="sng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Microsoft JhengHei"/>
                <a:cs typeface="Microsoft JhengHei"/>
              </a:rPr>
              <a:t>速</a:t>
            </a:r>
            <a:r>
              <a:rPr sz="1400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Microsoft JhengHei"/>
                <a:cs typeface="Microsoft JhengHei"/>
              </a:rPr>
              <a:t>度</a:t>
            </a:r>
            <a:r>
              <a:rPr sz="1450" spc="-45" dirty="0">
                <a:solidFill>
                  <a:srgbClr val="404040"/>
                </a:solidFill>
                <a:latin typeface="Microsoft JhengHei"/>
                <a:cs typeface="Microsoft JhengHei"/>
              </a:rPr>
              <a:t>去</a:t>
            </a:r>
            <a:r>
              <a:rPr sz="1450" spc="-65" dirty="0">
                <a:solidFill>
                  <a:srgbClr val="404040"/>
                </a:solidFill>
                <a:latin typeface="Microsoft JhengHei"/>
                <a:cs typeface="Microsoft JhengHei"/>
              </a:rPr>
              <a:t>小</a:t>
            </a:r>
            <a:r>
              <a:rPr sz="1450" spc="-45" dirty="0">
                <a:solidFill>
                  <a:srgbClr val="404040"/>
                </a:solidFill>
                <a:latin typeface="Microsoft JhengHei"/>
                <a:cs typeface="Microsoft JhengHei"/>
              </a:rPr>
              <a:t>數</a:t>
            </a:r>
            <a:r>
              <a:rPr sz="1450" spc="-50" dirty="0">
                <a:solidFill>
                  <a:srgbClr val="404040"/>
                </a:solidFill>
                <a:latin typeface="Microsoft JhengHei"/>
                <a:cs typeface="Microsoft JhengHei"/>
              </a:rPr>
              <a:t>，</a:t>
            </a:r>
            <a:r>
              <a:rPr sz="1450" spc="-60" dirty="0">
                <a:latin typeface="Microsoft JhengHei"/>
                <a:cs typeface="Microsoft JhengHei"/>
              </a:rPr>
              <a:t>直</a:t>
            </a:r>
            <a:r>
              <a:rPr sz="1450" spc="-45" dirty="0">
                <a:latin typeface="Microsoft JhengHei"/>
                <a:cs typeface="Microsoft JhengHei"/>
              </a:rPr>
              <a:t>接</a:t>
            </a:r>
            <a:r>
              <a:rPr sz="1450" spc="-50" dirty="0">
                <a:latin typeface="Microsoft JhengHei"/>
                <a:cs typeface="Microsoft JhengHei"/>
              </a:rPr>
              <a:t>往</a:t>
            </a:r>
            <a:r>
              <a:rPr sz="1450" spc="-60" dirty="0">
                <a:latin typeface="Microsoft JhengHei"/>
                <a:cs typeface="Microsoft JhengHei"/>
              </a:rPr>
              <a:t>小</a:t>
            </a:r>
            <a:r>
              <a:rPr sz="1450" spc="-45" dirty="0">
                <a:latin typeface="Microsoft JhengHei"/>
                <a:cs typeface="Microsoft JhengHei"/>
              </a:rPr>
              <a:t>的</a:t>
            </a:r>
            <a:r>
              <a:rPr sz="1450" spc="-50" dirty="0">
                <a:latin typeface="Microsoft JhengHei"/>
                <a:cs typeface="Microsoft JhengHei"/>
              </a:rPr>
              <a:t>整</a:t>
            </a:r>
            <a:r>
              <a:rPr sz="1450" spc="-60" dirty="0">
                <a:latin typeface="Microsoft JhengHei"/>
                <a:cs typeface="Microsoft JhengHei"/>
              </a:rPr>
              <a:t>數</a:t>
            </a:r>
            <a:r>
              <a:rPr sz="1450" spc="-45" dirty="0">
                <a:latin typeface="Microsoft JhengHei"/>
                <a:cs typeface="Microsoft JhengHei"/>
              </a:rPr>
              <a:t>進</a:t>
            </a:r>
            <a:r>
              <a:rPr sz="1450" spc="-50" dirty="0">
                <a:latin typeface="Microsoft JhengHei"/>
                <a:cs typeface="Microsoft JhengHei"/>
              </a:rPr>
              <a:t>位</a:t>
            </a:r>
            <a:r>
              <a:rPr sz="1450" spc="-60" dirty="0">
                <a:solidFill>
                  <a:srgbClr val="404040"/>
                </a:solidFill>
                <a:latin typeface="Microsoft JhengHei"/>
                <a:cs typeface="Microsoft JhengHei"/>
              </a:rPr>
              <a:t>為</a:t>
            </a:r>
            <a:r>
              <a:rPr sz="1400" dirty="0">
                <a:solidFill>
                  <a:srgbClr val="404040"/>
                </a:solidFill>
                <a:latin typeface="Microsoft JhengHei"/>
                <a:cs typeface="Microsoft JhengHei"/>
              </a:rPr>
              <a:t>12</a:t>
            </a:r>
            <a:r>
              <a:rPr sz="1400" spc="-10" dirty="0">
                <a:solidFill>
                  <a:srgbClr val="404040"/>
                </a:solidFill>
                <a:latin typeface="Microsoft JhengHei"/>
                <a:cs typeface="Microsoft JhengHei"/>
              </a:rPr>
              <a:t>的</a:t>
            </a:r>
            <a:r>
              <a:rPr sz="1400" spc="5" dirty="0">
                <a:solidFill>
                  <a:srgbClr val="404040"/>
                </a:solidFill>
                <a:latin typeface="Microsoft JhengHei"/>
                <a:cs typeface="Microsoft JhengHei"/>
              </a:rPr>
              <a:t>資料</a:t>
            </a:r>
            <a:endParaRPr sz="1400" dirty="0">
              <a:latin typeface="Microsoft JhengHei"/>
              <a:cs typeface="Microsoft JhengHei"/>
            </a:endParaRPr>
          </a:p>
          <a:p>
            <a:pPr marL="756285" marR="6350" lvl="1" indent="-287020">
              <a:lnSpc>
                <a:spcPct val="100000"/>
              </a:lnSpc>
              <a:spcBef>
                <a:spcPts val="325"/>
              </a:spcBef>
              <a:buClr>
                <a:srgbClr val="375F92"/>
              </a:buClr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400" spc="-5" dirty="0">
                <a:solidFill>
                  <a:srgbClr val="404040"/>
                </a:solidFill>
                <a:latin typeface="Microsoft JhengHei"/>
                <a:cs typeface="Microsoft JhengHei"/>
                <a:hlinkClick r:id="rId4"/>
              </a:rPr>
              <a:t>http://ptx.transportdata.tw/MOTC/v2/Bus/RealTimeByFrequency/City/Taipei?$filter=floor </a:t>
            </a:r>
            <a:r>
              <a:rPr sz="1400" dirty="0">
                <a:solidFill>
                  <a:srgbClr val="404040"/>
                </a:solidFill>
                <a:latin typeface="Microsoft JhengHei"/>
                <a:cs typeface="Microsoft JhengHei"/>
              </a:rPr>
              <a:t> (Speed)</a:t>
            </a:r>
            <a:r>
              <a:rPr sz="1400" spc="-30" dirty="0">
                <a:solidFill>
                  <a:srgbClr val="404040"/>
                </a:solidFill>
                <a:latin typeface="Microsoft JhengHei"/>
                <a:cs typeface="Microsoft JhengHei"/>
              </a:rPr>
              <a:t> </a:t>
            </a:r>
            <a:r>
              <a:rPr sz="1400" dirty="0">
                <a:solidFill>
                  <a:srgbClr val="404040"/>
                </a:solidFill>
                <a:latin typeface="Microsoft JhengHei"/>
                <a:cs typeface="Microsoft JhengHei"/>
              </a:rPr>
              <a:t>eq</a:t>
            </a:r>
            <a:r>
              <a:rPr sz="14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 </a:t>
            </a:r>
            <a:r>
              <a:rPr sz="1400" dirty="0">
                <a:solidFill>
                  <a:srgbClr val="404040"/>
                </a:solidFill>
                <a:latin typeface="Microsoft JhengHei"/>
                <a:cs typeface="Microsoft JhengHei"/>
              </a:rPr>
              <a:t>12</a:t>
            </a:r>
            <a:endParaRPr sz="1400" dirty="0">
              <a:latin typeface="Microsoft JhengHei"/>
              <a:cs typeface="Microsoft JhengHei"/>
            </a:endParaRPr>
          </a:p>
          <a:p>
            <a:pPr lvl="1">
              <a:lnSpc>
                <a:spcPct val="100000"/>
              </a:lnSpc>
              <a:buClr>
                <a:srgbClr val="375F92"/>
              </a:buClr>
              <a:buFont typeface="Wingdings"/>
              <a:buChar char=""/>
            </a:pPr>
            <a:endParaRPr sz="1250" dirty="0">
              <a:latin typeface="Microsoft JhengHei"/>
              <a:cs typeface="Microsoft JhengHei"/>
            </a:endParaRPr>
          </a:p>
          <a:p>
            <a:pPr marL="756285" lvl="1" indent="-287655">
              <a:lnSpc>
                <a:spcPct val="100000"/>
              </a:lnSpc>
              <a:buClr>
                <a:srgbClr val="375F92"/>
              </a:buClr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400" dirty="0">
                <a:solidFill>
                  <a:srgbClr val="404040"/>
                </a:solidFill>
                <a:latin typeface="Microsoft JhengHei"/>
                <a:cs typeface="Microsoft JhengHei"/>
              </a:rPr>
              <a:t>取得</a:t>
            </a:r>
            <a:r>
              <a:rPr sz="1400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Microsoft JhengHei"/>
                <a:cs typeface="Microsoft JhengHei"/>
              </a:rPr>
              <a:t>臺北公車動態定時</a:t>
            </a:r>
            <a:r>
              <a:rPr sz="1400" spc="-15" dirty="0">
                <a:solidFill>
                  <a:srgbClr val="404040"/>
                </a:solidFill>
                <a:latin typeface="Microsoft JhengHei"/>
                <a:cs typeface="Microsoft JhengHei"/>
              </a:rPr>
              <a:t>，</a:t>
            </a:r>
            <a:r>
              <a:rPr sz="1400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Microsoft JhengHei"/>
                <a:cs typeface="Microsoft JhengHei"/>
              </a:rPr>
              <a:t>行駛</a:t>
            </a:r>
            <a:r>
              <a:rPr sz="1400" u="sng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Microsoft JhengHei"/>
                <a:cs typeface="Microsoft JhengHei"/>
              </a:rPr>
              <a:t>速</a:t>
            </a:r>
            <a:r>
              <a:rPr sz="1400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Microsoft JhengHei"/>
                <a:cs typeface="Microsoft JhengHei"/>
              </a:rPr>
              <a:t>度</a:t>
            </a:r>
            <a:r>
              <a:rPr sz="1450" spc="-50" dirty="0">
                <a:solidFill>
                  <a:srgbClr val="404040"/>
                </a:solidFill>
                <a:latin typeface="Microsoft JhengHei"/>
                <a:cs typeface="Microsoft JhengHei"/>
              </a:rPr>
              <a:t>去</a:t>
            </a:r>
            <a:r>
              <a:rPr sz="1450" spc="-65" dirty="0">
                <a:solidFill>
                  <a:srgbClr val="404040"/>
                </a:solidFill>
                <a:latin typeface="Microsoft JhengHei"/>
                <a:cs typeface="Microsoft JhengHei"/>
              </a:rPr>
              <a:t>小</a:t>
            </a:r>
            <a:r>
              <a:rPr sz="1450" spc="-50" dirty="0">
                <a:solidFill>
                  <a:srgbClr val="404040"/>
                </a:solidFill>
                <a:latin typeface="Microsoft JhengHei"/>
                <a:cs typeface="Microsoft JhengHei"/>
              </a:rPr>
              <a:t>數，</a:t>
            </a:r>
            <a:r>
              <a:rPr sz="1450" spc="-65" dirty="0">
                <a:latin typeface="Microsoft JhengHei"/>
                <a:cs typeface="Microsoft JhengHei"/>
              </a:rPr>
              <a:t>直</a:t>
            </a:r>
            <a:r>
              <a:rPr sz="1450" spc="-50" dirty="0">
                <a:latin typeface="Microsoft JhengHei"/>
                <a:cs typeface="Microsoft JhengHei"/>
              </a:rPr>
              <a:t>接往</a:t>
            </a:r>
            <a:r>
              <a:rPr sz="1450" spc="-65" dirty="0">
                <a:latin typeface="Microsoft JhengHei"/>
                <a:cs typeface="Microsoft JhengHei"/>
              </a:rPr>
              <a:t>大</a:t>
            </a:r>
            <a:r>
              <a:rPr sz="1450" spc="-50" dirty="0">
                <a:latin typeface="Microsoft JhengHei"/>
                <a:cs typeface="Microsoft JhengHei"/>
              </a:rPr>
              <a:t>的整</a:t>
            </a:r>
            <a:r>
              <a:rPr sz="1450" spc="-65" dirty="0">
                <a:latin typeface="Microsoft JhengHei"/>
                <a:cs typeface="Microsoft JhengHei"/>
              </a:rPr>
              <a:t>數</a:t>
            </a:r>
            <a:r>
              <a:rPr sz="1450" spc="-50" dirty="0">
                <a:latin typeface="Microsoft JhengHei"/>
                <a:cs typeface="Microsoft JhengHei"/>
              </a:rPr>
              <a:t>進位</a:t>
            </a:r>
            <a:r>
              <a:rPr sz="1450" spc="-65" dirty="0">
                <a:solidFill>
                  <a:srgbClr val="404040"/>
                </a:solidFill>
                <a:latin typeface="Microsoft JhengHei"/>
                <a:cs typeface="Microsoft JhengHei"/>
              </a:rPr>
              <a:t>為</a:t>
            </a:r>
            <a:r>
              <a:rPr sz="1400" dirty="0">
                <a:solidFill>
                  <a:srgbClr val="404040"/>
                </a:solidFill>
                <a:latin typeface="Microsoft JhengHei"/>
                <a:cs typeface="Microsoft JhengHei"/>
              </a:rPr>
              <a:t>12</a:t>
            </a:r>
            <a:r>
              <a:rPr sz="1400" spc="-15" dirty="0">
                <a:solidFill>
                  <a:srgbClr val="404040"/>
                </a:solidFill>
                <a:latin typeface="Microsoft JhengHei"/>
                <a:cs typeface="Microsoft JhengHei"/>
              </a:rPr>
              <a:t>的</a:t>
            </a:r>
            <a:r>
              <a:rPr sz="1400" dirty="0">
                <a:solidFill>
                  <a:srgbClr val="404040"/>
                </a:solidFill>
                <a:latin typeface="Microsoft JhengHei"/>
                <a:cs typeface="Microsoft JhengHei"/>
              </a:rPr>
              <a:t>資料</a:t>
            </a:r>
            <a:endParaRPr sz="1400" dirty="0">
              <a:latin typeface="Microsoft JhengHei"/>
              <a:cs typeface="Microsoft JhengHei"/>
            </a:endParaRPr>
          </a:p>
          <a:p>
            <a:pPr marL="756285" marR="76200" lvl="1" indent="-287020">
              <a:lnSpc>
                <a:spcPct val="100000"/>
              </a:lnSpc>
              <a:spcBef>
                <a:spcPts val="330"/>
              </a:spcBef>
              <a:buClr>
                <a:srgbClr val="375F92"/>
              </a:buClr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400" spc="-5" dirty="0">
                <a:solidFill>
                  <a:srgbClr val="404040"/>
                </a:solidFill>
                <a:latin typeface="Microsoft JhengHei"/>
                <a:cs typeface="Microsoft JhengHei"/>
                <a:hlinkClick r:id="rId5"/>
              </a:rPr>
              <a:t>http://ptx.transportdata.tw/MOTC/v2/Bus/RealTimeByFrequency/City/Taipei?$filter=ceili </a:t>
            </a:r>
            <a:r>
              <a:rPr sz="1400" dirty="0">
                <a:solidFill>
                  <a:srgbClr val="404040"/>
                </a:solidFill>
                <a:latin typeface="Microsoft JhengHei"/>
                <a:cs typeface="Microsoft JhengHei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ng(Speed)</a:t>
            </a:r>
            <a:r>
              <a:rPr sz="1400" spc="-20" dirty="0">
                <a:solidFill>
                  <a:srgbClr val="404040"/>
                </a:solidFill>
                <a:latin typeface="Microsoft JhengHei"/>
                <a:cs typeface="Microsoft JhengHei"/>
              </a:rPr>
              <a:t> </a:t>
            </a:r>
            <a:r>
              <a:rPr sz="1400" dirty="0">
                <a:solidFill>
                  <a:srgbClr val="404040"/>
                </a:solidFill>
                <a:latin typeface="Microsoft JhengHei"/>
                <a:cs typeface="Microsoft JhengHei"/>
              </a:rPr>
              <a:t>eq</a:t>
            </a:r>
            <a:r>
              <a:rPr sz="14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 </a:t>
            </a:r>
            <a:r>
              <a:rPr sz="1400" dirty="0">
                <a:solidFill>
                  <a:srgbClr val="404040"/>
                </a:solidFill>
                <a:latin typeface="Microsoft JhengHei"/>
                <a:cs typeface="Microsoft JhengHei"/>
              </a:rPr>
              <a:t>12</a:t>
            </a:r>
            <a:endParaRPr sz="1400" dirty="0">
              <a:latin typeface="Microsoft JhengHei"/>
              <a:cs typeface="Microsoft JhengHei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lr>
                <a:srgbClr val="375F92"/>
              </a:buClr>
              <a:buFont typeface="Wingdings"/>
              <a:buChar char=""/>
            </a:pPr>
            <a:endParaRPr sz="1250" dirty="0">
              <a:latin typeface="Microsoft JhengHei"/>
              <a:cs typeface="Microsoft JhengHei"/>
            </a:endParaRPr>
          </a:p>
          <a:p>
            <a:pPr marL="756285" lvl="1" indent="-287655">
              <a:lnSpc>
                <a:spcPct val="100000"/>
              </a:lnSpc>
              <a:buClr>
                <a:srgbClr val="375F92"/>
              </a:buClr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400" dirty="0">
                <a:solidFill>
                  <a:srgbClr val="404040"/>
                </a:solidFill>
                <a:latin typeface="Microsoft JhengHei"/>
                <a:cs typeface="Microsoft JhengHei"/>
              </a:rPr>
              <a:t>取得</a:t>
            </a:r>
            <a:r>
              <a:rPr sz="1400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Microsoft JhengHei"/>
                <a:cs typeface="Microsoft JhengHei"/>
              </a:rPr>
              <a:t>臺北公車動態定時</a:t>
            </a:r>
            <a:r>
              <a:rPr sz="1400" spc="-15" dirty="0">
                <a:solidFill>
                  <a:srgbClr val="404040"/>
                </a:solidFill>
                <a:latin typeface="Microsoft JhengHei"/>
                <a:cs typeface="Microsoft JhengHei"/>
              </a:rPr>
              <a:t>，</a:t>
            </a:r>
            <a:r>
              <a:rPr sz="1400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Microsoft JhengHei"/>
                <a:cs typeface="Microsoft JhengHei"/>
              </a:rPr>
              <a:t>行駛</a:t>
            </a:r>
            <a:r>
              <a:rPr sz="1400" u="sng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Microsoft JhengHei"/>
                <a:cs typeface="Microsoft JhengHei"/>
              </a:rPr>
              <a:t>速</a:t>
            </a:r>
            <a:r>
              <a:rPr sz="1400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Microsoft JhengHei"/>
                <a:cs typeface="Microsoft JhengHei"/>
              </a:rPr>
              <a:t>度</a:t>
            </a:r>
            <a:r>
              <a:rPr sz="1450" spc="-50" dirty="0">
                <a:solidFill>
                  <a:srgbClr val="404040"/>
                </a:solidFill>
                <a:latin typeface="Microsoft JhengHei"/>
                <a:cs typeface="Microsoft JhengHei"/>
              </a:rPr>
              <a:t>轉</a:t>
            </a:r>
            <a:r>
              <a:rPr sz="1450" spc="-65" dirty="0">
                <a:solidFill>
                  <a:srgbClr val="404040"/>
                </a:solidFill>
                <a:latin typeface="Microsoft JhengHei"/>
                <a:cs typeface="Microsoft JhengHei"/>
              </a:rPr>
              <a:t>型</a:t>
            </a:r>
            <a:r>
              <a:rPr sz="1400" dirty="0">
                <a:solidFill>
                  <a:srgbClr val="404040"/>
                </a:solidFill>
                <a:latin typeface="Microsoft JhengHei"/>
                <a:cs typeface="Microsoft JhengHei"/>
              </a:rPr>
              <a:t>成字</a:t>
            </a:r>
            <a:r>
              <a:rPr sz="1400" spc="-15" dirty="0">
                <a:solidFill>
                  <a:srgbClr val="404040"/>
                </a:solidFill>
                <a:latin typeface="Microsoft JhengHei"/>
                <a:cs typeface="Microsoft JhengHei"/>
              </a:rPr>
              <a:t>串</a:t>
            </a:r>
            <a:r>
              <a:rPr sz="1400" dirty="0">
                <a:solidFill>
                  <a:srgbClr val="404040"/>
                </a:solidFill>
                <a:latin typeface="Microsoft JhengHei"/>
                <a:cs typeface="Microsoft JhengHei"/>
              </a:rPr>
              <a:t>為</a:t>
            </a:r>
            <a:r>
              <a:rPr sz="14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12</a:t>
            </a:r>
            <a:r>
              <a:rPr sz="1400" dirty="0">
                <a:solidFill>
                  <a:srgbClr val="404040"/>
                </a:solidFill>
                <a:latin typeface="Microsoft JhengHei"/>
                <a:cs typeface="Microsoft JhengHei"/>
              </a:rPr>
              <a:t>的資料</a:t>
            </a:r>
            <a:endParaRPr sz="1400" dirty="0">
              <a:latin typeface="Microsoft JhengHei"/>
              <a:cs typeface="Microsoft JhengHei"/>
            </a:endParaRPr>
          </a:p>
          <a:p>
            <a:pPr marL="756285" marR="15240" lvl="1" indent="-287020">
              <a:lnSpc>
                <a:spcPct val="100000"/>
              </a:lnSpc>
              <a:spcBef>
                <a:spcPts val="325"/>
              </a:spcBef>
              <a:buClr>
                <a:srgbClr val="375F92"/>
              </a:buClr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400" spc="-5" dirty="0">
                <a:solidFill>
                  <a:srgbClr val="404040"/>
                </a:solidFill>
                <a:latin typeface="Microsoft JhengHei"/>
                <a:cs typeface="Microsoft JhengHei"/>
                <a:hlinkClick r:id="rId6"/>
              </a:rPr>
              <a:t>http://ptx.transportdata.tw/MOTC/v2/Bus/RealTimeByFrequency/City/Taipei?$filter=cast( </a:t>
            </a:r>
            <a:r>
              <a:rPr sz="1400" dirty="0">
                <a:solidFill>
                  <a:srgbClr val="404040"/>
                </a:solidFill>
                <a:latin typeface="Microsoft JhengHei"/>
                <a:cs typeface="Microsoft JhengHei"/>
              </a:rPr>
              <a:t> Speed,Edm.String)</a:t>
            </a:r>
            <a:r>
              <a:rPr sz="1400" spc="-20" dirty="0">
                <a:solidFill>
                  <a:srgbClr val="404040"/>
                </a:solidFill>
                <a:latin typeface="Microsoft JhengHei"/>
                <a:cs typeface="Microsoft JhengHei"/>
              </a:rPr>
              <a:t> </a:t>
            </a:r>
            <a:r>
              <a:rPr sz="1400" dirty="0">
                <a:solidFill>
                  <a:srgbClr val="404040"/>
                </a:solidFill>
                <a:latin typeface="Microsoft JhengHei"/>
                <a:cs typeface="Microsoft JhengHei"/>
              </a:rPr>
              <a:t>eq</a:t>
            </a:r>
            <a:r>
              <a:rPr sz="1400" spc="-20" dirty="0">
                <a:solidFill>
                  <a:srgbClr val="404040"/>
                </a:solidFill>
                <a:latin typeface="Microsoft JhengHei"/>
                <a:cs typeface="Microsoft JhengHei"/>
              </a:rPr>
              <a:t> </a:t>
            </a:r>
            <a:r>
              <a:rPr sz="1400" dirty="0">
                <a:solidFill>
                  <a:srgbClr val="404040"/>
                </a:solidFill>
                <a:latin typeface="Microsoft JhengHei"/>
                <a:cs typeface="Microsoft JhengHei"/>
              </a:rPr>
              <a:t>'12'</a:t>
            </a:r>
            <a:endParaRPr sz="1400" dirty="0">
              <a:latin typeface="Microsoft JhengHei"/>
              <a:cs typeface="Microsoft JhengHei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lr>
                <a:srgbClr val="375F92"/>
              </a:buClr>
              <a:buFont typeface="Wingdings"/>
              <a:buChar char=""/>
            </a:pPr>
            <a:endParaRPr sz="1250" dirty="0">
              <a:latin typeface="Microsoft JhengHei"/>
              <a:cs typeface="Microsoft JhengHei"/>
            </a:endParaRPr>
          </a:p>
          <a:p>
            <a:pPr marL="756285" lvl="1" indent="-287655">
              <a:lnSpc>
                <a:spcPct val="100000"/>
              </a:lnSpc>
              <a:buClr>
                <a:srgbClr val="375F92"/>
              </a:buClr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400" dirty="0">
                <a:solidFill>
                  <a:srgbClr val="404040"/>
                </a:solidFill>
                <a:latin typeface="Microsoft JhengHei"/>
                <a:cs typeface="Microsoft JhengHei"/>
              </a:rPr>
              <a:t>取得</a:t>
            </a:r>
            <a:r>
              <a:rPr sz="1400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Microsoft JhengHei"/>
                <a:cs typeface="Microsoft JhengHei"/>
              </a:rPr>
              <a:t>臺北公車動態定時</a:t>
            </a:r>
            <a:r>
              <a:rPr sz="1400" spc="-15" dirty="0">
                <a:solidFill>
                  <a:srgbClr val="404040"/>
                </a:solidFill>
                <a:latin typeface="Microsoft JhengHei"/>
                <a:cs typeface="Microsoft JhengHei"/>
              </a:rPr>
              <a:t>，</a:t>
            </a:r>
            <a:r>
              <a:rPr sz="1400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Microsoft JhengHei"/>
                <a:cs typeface="Microsoft JhengHei"/>
              </a:rPr>
              <a:t>車牌</a:t>
            </a:r>
            <a:r>
              <a:rPr sz="1400" u="sng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Microsoft JhengHei"/>
                <a:cs typeface="Microsoft JhengHei"/>
              </a:rPr>
              <a:t>號</a:t>
            </a:r>
            <a:r>
              <a:rPr sz="1400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Microsoft JhengHei"/>
                <a:cs typeface="Microsoft JhengHei"/>
              </a:rPr>
              <a:t>碼</a:t>
            </a:r>
            <a:r>
              <a:rPr sz="1400" dirty="0">
                <a:solidFill>
                  <a:srgbClr val="404040"/>
                </a:solidFill>
                <a:latin typeface="Microsoft JhengHei"/>
                <a:cs typeface="Microsoft JhengHei"/>
              </a:rPr>
              <a:t>前</a:t>
            </a:r>
            <a:r>
              <a:rPr sz="1400" spc="-15" dirty="0">
                <a:solidFill>
                  <a:srgbClr val="404040"/>
                </a:solidFill>
                <a:latin typeface="Microsoft JhengHei"/>
                <a:cs typeface="Microsoft JhengHei"/>
              </a:rPr>
              <a:t>面</a:t>
            </a:r>
            <a:r>
              <a:rPr sz="1450" spc="-50" dirty="0">
                <a:solidFill>
                  <a:srgbClr val="404040"/>
                </a:solidFill>
                <a:latin typeface="Microsoft JhengHei"/>
                <a:cs typeface="Microsoft JhengHei"/>
              </a:rPr>
              <a:t>串接</a:t>
            </a:r>
            <a:r>
              <a:rPr sz="1400" spc="-15" dirty="0">
                <a:solidFill>
                  <a:srgbClr val="404040"/>
                </a:solidFill>
                <a:latin typeface="Microsoft JhengHei"/>
                <a:cs typeface="Microsoft JhengHei"/>
              </a:rPr>
              <a:t>台</a:t>
            </a:r>
            <a:r>
              <a:rPr sz="1400" dirty="0">
                <a:solidFill>
                  <a:srgbClr val="404040"/>
                </a:solidFill>
                <a:latin typeface="Microsoft JhengHei"/>
                <a:cs typeface="Microsoft JhengHei"/>
              </a:rPr>
              <a:t>北兩</a:t>
            </a:r>
            <a:r>
              <a:rPr sz="1400" spc="-15" dirty="0">
                <a:solidFill>
                  <a:srgbClr val="404040"/>
                </a:solidFill>
                <a:latin typeface="Microsoft JhengHei"/>
                <a:cs typeface="Microsoft JhengHei"/>
              </a:rPr>
              <a:t>個</a:t>
            </a:r>
            <a:r>
              <a:rPr sz="1400" spc="310" dirty="0">
                <a:solidFill>
                  <a:srgbClr val="404040"/>
                </a:solidFill>
                <a:latin typeface="Microsoft JhengHei"/>
                <a:cs typeface="Microsoft JhengHei"/>
              </a:rPr>
              <a:t>字</a:t>
            </a:r>
            <a:r>
              <a:rPr sz="1400" dirty="0">
                <a:solidFill>
                  <a:srgbClr val="404040"/>
                </a:solidFill>
                <a:latin typeface="Microsoft JhengHei"/>
                <a:cs typeface="Microsoft JhengHei"/>
              </a:rPr>
              <a:t>為</a:t>
            </a:r>
            <a:r>
              <a:rPr sz="1400" spc="45" dirty="0">
                <a:solidFill>
                  <a:srgbClr val="404040"/>
                </a:solidFill>
                <a:latin typeface="Microsoft JhengHei"/>
                <a:cs typeface="Microsoft JhengHei"/>
              </a:rPr>
              <a:t> </a:t>
            </a:r>
            <a:r>
              <a:rPr sz="1400" dirty="0">
                <a:solidFill>
                  <a:srgbClr val="404040"/>
                </a:solidFill>
                <a:latin typeface="Microsoft JhengHei"/>
                <a:cs typeface="Microsoft JhengHei"/>
              </a:rPr>
              <a:t>台北636-U7</a:t>
            </a:r>
            <a:r>
              <a:rPr sz="1400" spc="-15" dirty="0">
                <a:solidFill>
                  <a:srgbClr val="404040"/>
                </a:solidFill>
                <a:latin typeface="Microsoft JhengHei"/>
                <a:cs typeface="Microsoft JhengHei"/>
              </a:rPr>
              <a:t>的</a:t>
            </a:r>
            <a:r>
              <a:rPr sz="1400" dirty="0">
                <a:solidFill>
                  <a:srgbClr val="404040"/>
                </a:solidFill>
                <a:latin typeface="Microsoft JhengHei"/>
                <a:cs typeface="Microsoft JhengHei"/>
              </a:rPr>
              <a:t>資料</a:t>
            </a:r>
            <a:endParaRPr sz="1400" dirty="0">
              <a:latin typeface="Microsoft JhengHei"/>
              <a:cs typeface="Microsoft JhengHei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325"/>
              </a:spcBef>
              <a:buClr>
                <a:srgbClr val="375F92"/>
              </a:buClr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400" spc="-5" dirty="0">
                <a:solidFill>
                  <a:srgbClr val="404040"/>
                </a:solidFill>
                <a:latin typeface="Microsoft JhengHei"/>
                <a:cs typeface="Microsoft JhengHei"/>
                <a:hlinkClick r:id="rId7"/>
              </a:rPr>
              <a:t>http://ptx.transportdata.tw/MOTC/v2/Bus/RealTimeByFrequency/City/Taipei?$filter=conc </a:t>
            </a:r>
            <a:r>
              <a:rPr sz="1400" dirty="0">
                <a:solidFill>
                  <a:srgbClr val="404040"/>
                </a:solidFill>
                <a:latin typeface="Microsoft JhengHei"/>
                <a:cs typeface="Microsoft JhengHei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at('</a:t>
            </a:r>
            <a:r>
              <a:rPr sz="1400" dirty="0">
                <a:solidFill>
                  <a:srgbClr val="404040"/>
                </a:solidFill>
                <a:latin typeface="Microsoft JhengHei"/>
                <a:cs typeface="Microsoft JhengHei"/>
              </a:rPr>
              <a:t>台北</a:t>
            </a:r>
            <a:r>
              <a:rPr sz="14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',PlateNumb)</a:t>
            </a:r>
            <a:r>
              <a:rPr sz="1400" spc="-40" dirty="0">
                <a:solidFill>
                  <a:srgbClr val="404040"/>
                </a:solidFill>
                <a:latin typeface="Microsoft JhengHei"/>
                <a:cs typeface="Microsoft JhengHei"/>
              </a:rPr>
              <a:t> </a:t>
            </a:r>
            <a:r>
              <a:rPr sz="1400" dirty="0">
                <a:solidFill>
                  <a:srgbClr val="404040"/>
                </a:solidFill>
                <a:latin typeface="Microsoft JhengHei"/>
                <a:cs typeface="Microsoft JhengHei"/>
              </a:rPr>
              <a:t>eq</a:t>
            </a:r>
            <a:r>
              <a:rPr sz="14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 </a:t>
            </a:r>
            <a:r>
              <a:rPr sz="1400" spc="5" dirty="0">
                <a:solidFill>
                  <a:srgbClr val="404040"/>
                </a:solidFill>
                <a:latin typeface="Microsoft JhengHei"/>
                <a:cs typeface="Microsoft JhengHei"/>
              </a:rPr>
              <a:t>'</a:t>
            </a:r>
            <a:r>
              <a:rPr sz="1400" dirty="0">
                <a:solidFill>
                  <a:srgbClr val="404040"/>
                </a:solidFill>
                <a:latin typeface="Microsoft JhengHei"/>
                <a:cs typeface="Microsoft JhengHei"/>
              </a:rPr>
              <a:t>台北636-U7'</a:t>
            </a:r>
            <a:endParaRPr sz="1400" dirty="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1647" y="280415"/>
            <a:ext cx="5521452" cy="10668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6303" y="406730"/>
            <a:ext cx="477964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375F92"/>
                </a:solidFill>
              </a:rPr>
              <a:t>OData</a:t>
            </a:r>
            <a:r>
              <a:rPr sz="3600" dirty="0">
                <a:solidFill>
                  <a:srgbClr val="375F92"/>
                </a:solidFill>
              </a:rPr>
              <a:t>查詢選</a:t>
            </a:r>
            <a:r>
              <a:rPr sz="3600" spc="-10" dirty="0">
                <a:solidFill>
                  <a:srgbClr val="375F92"/>
                </a:solidFill>
              </a:rPr>
              <a:t>項</a:t>
            </a:r>
            <a:r>
              <a:rPr sz="3600" dirty="0">
                <a:solidFill>
                  <a:srgbClr val="375F92"/>
                </a:solidFill>
              </a:rPr>
              <a:t>-$filter</a:t>
            </a:r>
            <a:endParaRPr sz="36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31</a:t>
            </a:fld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547217" y="1258899"/>
            <a:ext cx="42068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375F92"/>
              </a:buClr>
              <a:buFont typeface="Wingdings"/>
              <a:buChar char=""/>
              <a:tabLst>
                <a:tab pos="355600" algn="l"/>
              </a:tabLst>
            </a:pPr>
            <a:r>
              <a:rPr sz="28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Lambda</a:t>
            </a:r>
            <a:r>
              <a:rPr sz="2800" spc="-65" dirty="0">
                <a:solidFill>
                  <a:srgbClr val="404040"/>
                </a:solidFill>
                <a:latin typeface="Microsoft JhengHei"/>
                <a:cs typeface="Microsoft JhengHei"/>
              </a:rPr>
              <a:t> </a:t>
            </a:r>
            <a:r>
              <a:rPr sz="2800" dirty="0">
                <a:solidFill>
                  <a:srgbClr val="404040"/>
                </a:solidFill>
                <a:latin typeface="Microsoft JhengHei"/>
                <a:cs typeface="Microsoft JhengHei"/>
              </a:rPr>
              <a:t>Operators</a:t>
            </a:r>
            <a:r>
              <a:rPr sz="2800" spc="-10" dirty="0">
                <a:solidFill>
                  <a:srgbClr val="404040"/>
                </a:solidFill>
                <a:latin typeface="Microsoft JhengHei"/>
                <a:cs typeface="Microsoft JhengHei"/>
              </a:rPr>
              <a:t>語法</a:t>
            </a:r>
            <a:endParaRPr sz="2800">
              <a:latin typeface="Microsoft JhengHei"/>
              <a:cs typeface="Microsoft JhengHe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325244" y="2270505"/>
          <a:ext cx="6096000" cy="11125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Microsoft JhengHei"/>
                          <a:cs typeface="Microsoft JhengHei"/>
                        </a:rPr>
                        <a:t>Lambda</a:t>
                      </a:r>
                      <a:r>
                        <a:rPr sz="1800" b="1" spc="-45" dirty="0">
                          <a:solidFill>
                            <a:srgbClr val="FFFFFF"/>
                          </a:solidFill>
                          <a:latin typeface="Microsoft JhengHei"/>
                          <a:cs typeface="Microsoft JhengHe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Microsoft JhengHei"/>
                          <a:cs typeface="Microsoft JhengHei"/>
                        </a:rPr>
                        <a:t>Operators</a:t>
                      </a:r>
                      <a:endParaRPr sz="1800">
                        <a:latin typeface="Microsoft JhengHei"/>
                        <a:cs typeface="Microsoft JhengHei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Microsoft JhengHei"/>
                          <a:cs typeface="Microsoft JhengHei"/>
                        </a:rPr>
                        <a:t>意義</a:t>
                      </a:r>
                      <a:endParaRPr sz="1800">
                        <a:latin typeface="Microsoft JhengHei"/>
                        <a:cs typeface="Microsoft JhengHei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Microsoft JhengHei"/>
                          <a:cs typeface="Microsoft JhengHei"/>
                        </a:rPr>
                        <a:t>all</a:t>
                      </a:r>
                      <a:endParaRPr sz="1800">
                        <a:latin typeface="Microsoft JhengHei"/>
                        <a:cs typeface="Microsoft JhengHei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Microsoft JhengHei"/>
                          <a:cs typeface="Microsoft JhengHei"/>
                        </a:rPr>
                        <a:t>所有項目都要符合</a:t>
                      </a:r>
                      <a:endParaRPr sz="1800">
                        <a:latin typeface="Microsoft JhengHei"/>
                        <a:cs typeface="Microsoft JhengHei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Microsoft JhengHei"/>
                          <a:cs typeface="Microsoft JhengHei"/>
                        </a:rPr>
                        <a:t>any</a:t>
                      </a:r>
                      <a:endParaRPr sz="1800">
                        <a:latin typeface="Microsoft JhengHei"/>
                        <a:cs typeface="Microsoft JhengHei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Microsoft JhengHei"/>
                          <a:cs typeface="Microsoft JhengHei"/>
                        </a:rPr>
                        <a:t>其中一項符合</a:t>
                      </a:r>
                      <a:endParaRPr sz="1800">
                        <a:latin typeface="Microsoft JhengHei"/>
                        <a:cs typeface="Microsoft JhengHei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1647" y="280415"/>
            <a:ext cx="5521452" cy="10668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6303" y="406730"/>
            <a:ext cx="477964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375F92"/>
                </a:solidFill>
              </a:rPr>
              <a:t>OData</a:t>
            </a:r>
            <a:r>
              <a:rPr sz="3600" dirty="0">
                <a:solidFill>
                  <a:srgbClr val="375F92"/>
                </a:solidFill>
              </a:rPr>
              <a:t>查詢選</a:t>
            </a:r>
            <a:r>
              <a:rPr sz="3600" spc="-10" dirty="0">
                <a:solidFill>
                  <a:srgbClr val="375F92"/>
                </a:solidFill>
              </a:rPr>
              <a:t>項</a:t>
            </a:r>
            <a:r>
              <a:rPr sz="3600" dirty="0">
                <a:solidFill>
                  <a:srgbClr val="375F92"/>
                </a:solidFill>
              </a:rPr>
              <a:t>-$filter</a:t>
            </a:r>
            <a:endParaRPr sz="36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32</a:t>
            </a:fld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547217" y="1085266"/>
            <a:ext cx="8145780" cy="3883660"/>
          </a:xfrm>
          <a:prstGeom prst="rect">
            <a:avLst/>
          </a:prstGeom>
        </p:spPr>
        <p:txBody>
          <a:bodyPr vert="horz" wrap="square" lIns="0" tIns="1860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465"/>
              </a:spcBef>
              <a:buClr>
                <a:srgbClr val="375F92"/>
              </a:buClr>
              <a:buFont typeface="Wingdings"/>
              <a:buChar char=""/>
              <a:tabLst>
                <a:tab pos="355600" algn="l"/>
              </a:tabLst>
            </a:pPr>
            <a:r>
              <a:rPr sz="28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Lambda</a:t>
            </a:r>
            <a:r>
              <a:rPr sz="2800" spc="-35" dirty="0">
                <a:solidFill>
                  <a:srgbClr val="404040"/>
                </a:solidFill>
                <a:latin typeface="Microsoft JhengHei"/>
                <a:cs typeface="Microsoft JhengHei"/>
              </a:rPr>
              <a:t> </a:t>
            </a:r>
            <a:r>
              <a:rPr sz="2800" dirty="0">
                <a:solidFill>
                  <a:srgbClr val="404040"/>
                </a:solidFill>
                <a:latin typeface="Microsoft JhengHei"/>
                <a:cs typeface="Microsoft JhengHei"/>
              </a:rPr>
              <a:t>Operators</a:t>
            </a:r>
            <a:r>
              <a:rPr sz="2800" spc="-10" dirty="0">
                <a:solidFill>
                  <a:srgbClr val="404040"/>
                </a:solidFill>
                <a:latin typeface="Microsoft JhengHei"/>
                <a:cs typeface="Microsoft JhengHei"/>
              </a:rPr>
              <a:t>範例</a:t>
            </a:r>
            <a:endParaRPr sz="2800">
              <a:latin typeface="Microsoft JhengHei"/>
              <a:cs typeface="Microsoft JhengHei"/>
            </a:endParaRPr>
          </a:p>
          <a:p>
            <a:pPr marL="756285" marR="64769" lvl="1" indent="-287020">
              <a:lnSpc>
                <a:spcPct val="118100"/>
              </a:lnSpc>
              <a:spcBef>
                <a:spcPts val="509"/>
              </a:spcBef>
              <a:buClr>
                <a:srgbClr val="375F92"/>
              </a:buClr>
              <a:buFont typeface="Wingdings"/>
              <a:buChar char=""/>
              <a:tabLst>
                <a:tab pos="756920" algn="l"/>
              </a:tabLst>
            </a:pPr>
            <a:r>
              <a:rPr sz="1800" dirty="0">
                <a:solidFill>
                  <a:srgbClr val="404040"/>
                </a:solidFill>
                <a:latin typeface="Microsoft JhengHei"/>
                <a:cs typeface="Microsoft JhengHei"/>
              </a:rPr>
              <a:t>取得</a:t>
            </a:r>
            <a:r>
              <a:rPr sz="18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Microsoft JhengHei"/>
                <a:cs typeface="Microsoft JhengHei"/>
              </a:rPr>
              <a:t>高鐵車次時</a:t>
            </a:r>
            <a:r>
              <a:rPr sz="1800" dirty="0">
                <a:solidFill>
                  <a:srgbClr val="404040"/>
                </a:solidFill>
                <a:latin typeface="Microsoft JhengHei"/>
                <a:cs typeface="Microsoft JhengHei"/>
              </a:rPr>
              <a:t>，針對</a:t>
            </a:r>
            <a:r>
              <a:rPr sz="18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Microsoft JhengHei"/>
                <a:cs typeface="Microsoft JhengHei"/>
              </a:rPr>
              <a:t>停靠時間資料</a:t>
            </a:r>
            <a:r>
              <a:rPr sz="1800" dirty="0">
                <a:solidFill>
                  <a:srgbClr val="404040"/>
                </a:solidFill>
                <a:latin typeface="Microsoft JhengHei"/>
                <a:cs typeface="Microsoft JhengHei"/>
              </a:rPr>
              <a:t>底下的車站代碼，</a:t>
            </a:r>
            <a:r>
              <a:rPr sz="1900" spc="-100" dirty="0">
                <a:solidFill>
                  <a:srgbClr val="404040"/>
                </a:solidFill>
                <a:latin typeface="Microsoft JhengHei"/>
                <a:cs typeface="Microsoft JhengHei"/>
              </a:rPr>
              <a:t>其中一筆的</a:t>
            </a:r>
            <a:r>
              <a:rPr sz="18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Microsoft JhengHei"/>
                <a:cs typeface="Microsoft JhengHei"/>
              </a:rPr>
              <a:t>車站代</a:t>
            </a:r>
            <a:r>
              <a:rPr sz="1800" u="heavy" spc="-18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Microsoft JhengHei"/>
                <a:cs typeface="Microsoft JhengHei"/>
              </a:rPr>
              <a:t>碼 </a:t>
            </a:r>
            <a:r>
              <a:rPr sz="1800" dirty="0">
                <a:solidFill>
                  <a:srgbClr val="404040"/>
                </a:solidFill>
                <a:latin typeface="Microsoft JhengHei"/>
                <a:cs typeface="Microsoft JhengHei"/>
              </a:rPr>
              <a:t>為1000的資料就回傳</a:t>
            </a:r>
            <a:endParaRPr sz="1800">
              <a:latin typeface="Microsoft JhengHei"/>
              <a:cs typeface="Microsoft JhengHei"/>
            </a:endParaRPr>
          </a:p>
          <a:p>
            <a:pPr marL="756285" marR="5080" lvl="1" indent="-287020">
              <a:lnSpc>
                <a:spcPct val="120100"/>
              </a:lnSpc>
              <a:spcBef>
                <a:spcPts val="430"/>
              </a:spcBef>
              <a:buClr>
                <a:srgbClr val="375F92"/>
              </a:buClr>
              <a:buFont typeface="Wingdings"/>
              <a:buChar char=""/>
              <a:tabLst>
                <a:tab pos="756920" algn="l"/>
              </a:tabLst>
            </a:pPr>
            <a:r>
              <a:rPr sz="1800" spc="-5" dirty="0">
                <a:solidFill>
                  <a:srgbClr val="404040"/>
                </a:solidFill>
                <a:latin typeface="Microsoft JhengHei"/>
                <a:cs typeface="Microsoft JhengHei"/>
                <a:hlinkClick r:id="rId3"/>
              </a:rPr>
              <a:t>http://ptx.transportdata.tw/MOTC/v2/Rail/THSR/DailyTimetable?$filt </a:t>
            </a:r>
            <a:r>
              <a:rPr sz="1800" spc="-434" dirty="0">
                <a:solidFill>
                  <a:srgbClr val="404040"/>
                </a:solidFill>
                <a:latin typeface="Microsoft JhengHei"/>
                <a:cs typeface="Microsoft JhengHe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er=StopTimes/any(d:d/StationID</a:t>
            </a:r>
            <a:r>
              <a:rPr sz="1800" spc="-20" dirty="0">
                <a:solidFill>
                  <a:srgbClr val="404040"/>
                </a:solidFill>
                <a:latin typeface="Microsoft JhengHei"/>
                <a:cs typeface="Microsoft JhengHei"/>
              </a:rPr>
              <a:t> </a:t>
            </a:r>
            <a:r>
              <a:rPr sz="1800" dirty="0">
                <a:solidFill>
                  <a:srgbClr val="404040"/>
                </a:solidFill>
                <a:latin typeface="Microsoft JhengHei"/>
                <a:cs typeface="Microsoft JhengHei"/>
              </a:rPr>
              <a:t>eq</a:t>
            </a:r>
            <a:r>
              <a:rPr sz="1800" spc="434" dirty="0">
                <a:solidFill>
                  <a:srgbClr val="404040"/>
                </a:solidFill>
                <a:latin typeface="Microsoft JhengHei"/>
                <a:cs typeface="Microsoft JhengHe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'1000')</a:t>
            </a:r>
            <a:endParaRPr sz="1800">
              <a:latin typeface="Microsoft JhengHei"/>
              <a:cs typeface="Microsoft JhengHei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Clr>
                <a:srgbClr val="375F92"/>
              </a:buClr>
              <a:buFont typeface="Wingdings"/>
              <a:buChar char=""/>
            </a:pPr>
            <a:endParaRPr sz="2050">
              <a:latin typeface="Microsoft JhengHei"/>
              <a:cs typeface="Microsoft JhengHei"/>
            </a:endParaRPr>
          </a:p>
          <a:p>
            <a:pPr marL="756285" lvl="1" indent="-287655">
              <a:lnSpc>
                <a:spcPct val="100000"/>
              </a:lnSpc>
              <a:buClr>
                <a:srgbClr val="375F92"/>
              </a:buClr>
              <a:buFont typeface="Wingdings"/>
              <a:buChar char=""/>
              <a:tabLst>
                <a:tab pos="756920" algn="l"/>
              </a:tabLst>
            </a:pPr>
            <a:r>
              <a:rPr sz="1800" dirty="0">
                <a:solidFill>
                  <a:srgbClr val="404040"/>
                </a:solidFill>
                <a:latin typeface="Microsoft JhengHei"/>
                <a:cs typeface="Microsoft JhengHei"/>
              </a:rPr>
              <a:t>取得</a:t>
            </a:r>
            <a:r>
              <a:rPr sz="18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Microsoft JhengHei"/>
                <a:cs typeface="Microsoft JhengHei"/>
              </a:rPr>
              <a:t>高鐵車次時</a:t>
            </a:r>
            <a:r>
              <a:rPr sz="1800" dirty="0">
                <a:solidFill>
                  <a:srgbClr val="404040"/>
                </a:solidFill>
                <a:latin typeface="Microsoft JhengHei"/>
                <a:cs typeface="Microsoft JhengHei"/>
              </a:rPr>
              <a:t>，針對</a:t>
            </a:r>
            <a:r>
              <a:rPr sz="18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Microsoft JhengHei"/>
                <a:cs typeface="Microsoft JhengHei"/>
              </a:rPr>
              <a:t>停靠時間資料</a:t>
            </a:r>
            <a:r>
              <a:rPr sz="1800" dirty="0">
                <a:solidFill>
                  <a:srgbClr val="404040"/>
                </a:solidFill>
                <a:latin typeface="Microsoft JhengHei"/>
                <a:cs typeface="Microsoft JhengHei"/>
              </a:rPr>
              <a:t>底下的車站代碼，</a:t>
            </a:r>
            <a:r>
              <a:rPr sz="1900" spc="-100" dirty="0">
                <a:solidFill>
                  <a:srgbClr val="404040"/>
                </a:solidFill>
                <a:latin typeface="Microsoft JhengHei"/>
                <a:cs typeface="Microsoft JhengHei"/>
              </a:rPr>
              <a:t>全部的</a:t>
            </a:r>
            <a:r>
              <a:rPr sz="18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Microsoft JhengHei"/>
                <a:cs typeface="Microsoft JhengHei"/>
              </a:rPr>
              <a:t>車站代碼</a:t>
            </a:r>
            <a:r>
              <a:rPr sz="1800" dirty="0">
                <a:solidFill>
                  <a:srgbClr val="404040"/>
                </a:solidFill>
                <a:latin typeface="Microsoft JhengHei"/>
                <a:cs typeface="Microsoft JhengHei"/>
              </a:rPr>
              <a:t>為</a:t>
            </a:r>
            <a:endParaRPr sz="1800">
              <a:latin typeface="Microsoft JhengHei"/>
              <a:cs typeface="Microsoft JhengHei"/>
            </a:endParaRPr>
          </a:p>
          <a:p>
            <a:pPr marL="756285">
              <a:lnSpc>
                <a:spcPct val="100000"/>
              </a:lnSpc>
              <a:spcBef>
                <a:spcPts val="414"/>
              </a:spcBef>
            </a:pPr>
            <a:r>
              <a:rPr sz="18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1000的資料就回傳</a:t>
            </a:r>
            <a:endParaRPr sz="1800">
              <a:latin typeface="Microsoft JhengHei"/>
              <a:cs typeface="Microsoft JhengHei"/>
            </a:endParaRPr>
          </a:p>
          <a:p>
            <a:pPr marL="756285" marR="5080" lvl="1" indent="-287020">
              <a:lnSpc>
                <a:spcPct val="120000"/>
              </a:lnSpc>
              <a:spcBef>
                <a:spcPts val="430"/>
              </a:spcBef>
              <a:buClr>
                <a:srgbClr val="375F92"/>
              </a:buClr>
              <a:buFont typeface="Wingdings"/>
              <a:buChar char=""/>
              <a:tabLst>
                <a:tab pos="756920" algn="l"/>
              </a:tabLst>
            </a:pPr>
            <a:r>
              <a:rPr sz="1800" spc="-5" dirty="0">
                <a:solidFill>
                  <a:srgbClr val="404040"/>
                </a:solidFill>
                <a:latin typeface="Microsoft JhengHei"/>
                <a:cs typeface="Microsoft JhengHei"/>
                <a:hlinkClick r:id="rId3"/>
              </a:rPr>
              <a:t>http://ptx.transportdata.tw/MOTC/v2/Rail/THSR/DailyTimetable?$filt </a:t>
            </a:r>
            <a:r>
              <a:rPr sz="1800" spc="-434" dirty="0">
                <a:solidFill>
                  <a:srgbClr val="404040"/>
                </a:solidFill>
                <a:latin typeface="Microsoft JhengHei"/>
                <a:cs typeface="Microsoft JhengHe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er=StopTimes/all(d:d/StationID</a:t>
            </a:r>
            <a:r>
              <a:rPr sz="1800" spc="-20" dirty="0">
                <a:solidFill>
                  <a:srgbClr val="404040"/>
                </a:solidFill>
                <a:latin typeface="Microsoft JhengHei"/>
                <a:cs typeface="Microsoft JhengHei"/>
              </a:rPr>
              <a:t> </a:t>
            </a:r>
            <a:r>
              <a:rPr sz="1800" dirty="0">
                <a:solidFill>
                  <a:srgbClr val="404040"/>
                </a:solidFill>
                <a:latin typeface="Microsoft JhengHei"/>
                <a:cs typeface="Microsoft JhengHei"/>
              </a:rPr>
              <a:t>eq</a:t>
            </a:r>
            <a:r>
              <a:rPr sz="1800" spc="445" dirty="0">
                <a:solidFill>
                  <a:srgbClr val="404040"/>
                </a:solidFill>
                <a:latin typeface="Microsoft JhengHei"/>
                <a:cs typeface="Microsoft JhengHe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Microsoft JhengHei"/>
                <a:cs typeface="Microsoft JhengHei"/>
              </a:rPr>
              <a:t>'1000')</a:t>
            </a:r>
            <a:endParaRPr sz="18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1647" y="280415"/>
            <a:ext cx="6239256" cy="10668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6303" y="406730"/>
            <a:ext cx="549656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375F92"/>
                </a:solidFill>
              </a:rPr>
              <a:t>OData</a:t>
            </a:r>
            <a:r>
              <a:rPr sz="3600" dirty="0">
                <a:solidFill>
                  <a:srgbClr val="375F92"/>
                </a:solidFill>
              </a:rPr>
              <a:t>查詢選</a:t>
            </a:r>
            <a:r>
              <a:rPr sz="3600" spc="-10" dirty="0">
                <a:solidFill>
                  <a:srgbClr val="375F92"/>
                </a:solidFill>
              </a:rPr>
              <a:t>項</a:t>
            </a:r>
            <a:r>
              <a:rPr sz="3600" spc="-5" dirty="0">
                <a:solidFill>
                  <a:srgbClr val="375F92"/>
                </a:solidFill>
              </a:rPr>
              <a:t>-$orderby</a:t>
            </a:r>
            <a:endParaRPr sz="36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33</a:t>
            </a:fld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546303" y="1469517"/>
            <a:ext cx="8291830" cy="5006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20650" indent="-342900">
              <a:lnSpc>
                <a:spcPct val="120000"/>
              </a:lnSpc>
              <a:spcBef>
                <a:spcPts val="100"/>
              </a:spcBef>
              <a:buClr>
                <a:srgbClr val="375F92"/>
              </a:buClr>
              <a:buFont typeface="Wingdings"/>
              <a:buChar char=""/>
              <a:tabLst>
                <a:tab pos="355600" algn="l"/>
              </a:tabLst>
            </a:pPr>
            <a:r>
              <a:rPr sz="2400" dirty="0">
                <a:solidFill>
                  <a:srgbClr val="404040"/>
                </a:solidFill>
                <a:latin typeface="Microsoft JhengHei"/>
                <a:cs typeface="Microsoft JhengHei"/>
              </a:rPr>
              <a:t>使用API時，可允許Cl</a:t>
            </a:r>
            <a:r>
              <a:rPr sz="24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ie</a:t>
            </a:r>
            <a:r>
              <a:rPr sz="2400" spc="5" dirty="0">
                <a:solidFill>
                  <a:srgbClr val="404040"/>
                </a:solidFill>
                <a:latin typeface="Microsoft JhengHei"/>
                <a:cs typeface="Microsoft JhengHei"/>
              </a:rPr>
              <a:t>nt</a:t>
            </a:r>
            <a:r>
              <a:rPr sz="2400" dirty="0">
                <a:solidFill>
                  <a:srgbClr val="404040"/>
                </a:solidFill>
                <a:latin typeface="Microsoft JhengHei"/>
                <a:cs typeface="Microsoft JhengHei"/>
              </a:rPr>
              <a:t>端可透過$o</a:t>
            </a:r>
            <a:r>
              <a:rPr sz="2400" spc="-10" dirty="0">
                <a:solidFill>
                  <a:srgbClr val="404040"/>
                </a:solidFill>
                <a:latin typeface="Microsoft JhengHei"/>
                <a:cs typeface="Microsoft JhengHei"/>
              </a:rPr>
              <a:t>r</a:t>
            </a:r>
            <a:r>
              <a:rPr sz="2400" dirty="0">
                <a:solidFill>
                  <a:srgbClr val="404040"/>
                </a:solidFill>
                <a:latin typeface="Microsoft JhengHei"/>
                <a:cs typeface="Microsoft JhengHei"/>
              </a:rPr>
              <a:t>d</a:t>
            </a:r>
            <a:r>
              <a:rPr sz="2400" spc="5" dirty="0">
                <a:solidFill>
                  <a:srgbClr val="404040"/>
                </a:solidFill>
                <a:latin typeface="Microsoft JhengHei"/>
                <a:cs typeface="Microsoft JhengHei"/>
              </a:rPr>
              <a:t>e</a:t>
            </a:r>
            <a:r>
              <a:rPr sz="24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r</a:t>
            </a:r>
            <a:r>
              <a:rPr sz="2400" spc="-10" dirty="0">
                <a:solidFill>
                  <a:srgbClr val="404040"/>
                </a:solidFill>
                <a:latin typeface="Microsoft JhengHei"/>
                <a:cs typeface="Microsoft JhengHei"/>
              </a:rPr>
              <a:t>b</a:t>
            </a:r>
            <a:r>
              <a:rPr sz="2400" spc="5" dirty="0">
                <a:solidFill>
                  <a:srgbClr val="404040"/>
                </a:solidFill>
                <a:latin typeface="Microsoft JhengHei"/>
                <a:cs typeface="Microsoft JhengHei"/>
              </a:rPr>
              <a:t>y</a:t>
            </a:r>
            <a:r>
              <a:rPr sz="2400" dirty="0">
                <a:solidFill>
                  <a:srgbClr val="404040"/>
                </a:solidFill>
                <a:latin typeface="Microsoft JhengHei"/>
                <a:cs typeface="Microsoft JhengHei"/>
              </a:rPr>
              <a:t>語法針對指定 欄位做排序，多個欄位可用逗</a:t>
            </a:r>
            <a:r>
              <a:rPr sz="2400" spc="5" dirty="0">
                <a:solidFill>
                  <a:srgbClr val="404040"/>
                </a:solidFill>
                <a:latin typeface="Microsoft JhengHei"/>
                <a:cs typeface="Microsoft JhengHei"/>
              </a:rPr>
              <a:t>號</a:t>
            </a:r>
            <a:r>
              <a:rPr sz="24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(,)</a:t>
            </a:r>
            <a:r>
              <a:rPr sz="2400" dirty="0">
                <a:solidFill>
                  <a:srgbClr val="404040"/>
                </a:solidFill>
                <a:latin typeface="Microsoft JhengHei"/>
                <a:cs typeface="Microsoft JhengHei"/>
              </a:rPr>
              <a:t>隔開，升冪</a:t>
            </a:r>
            <a:r>
              <a:rPr sz="24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(asc)</a:t>
            </a:r>
            <a:r>
              <a:rPr sz="2400" dirty="0">
                <a:solidFill>
                  <a:srgbClr val="404040"/>
                </a:solidFill>
                <a:latin typeface="Microsoft JhengHei"/>
                <a:cs typeface="Microsoft JhengHei"/>
              </a:rPr>
              <a:t>或降冪 (desc)</a:t>
            </a:r>
            <a:endParaRPr sz="2400" dirty="0">
              <a:latin typeface="Microsoft JhengHei"/>
              <a:cs typeface="Microsoft JhengHei"/>
            </a:endParaRPr>
          </a:p>
          <a:p>
            <a:pPr>
              <a:lnSpc>
                <a:spcPct val="100000"/>
              </a:lnSpc>
              <a:spcBef>
                <a:spcPts val="80"/>
              </a:spcBef>
              <a:buClr>
                <a:srgbClr val="375F92"/>
              </a:buClr>
              <a:buFont typeface="Wingdings"/>
              <a:buChar char=""/>
            </a:pPr>
            <a:endParaRPr sz="1550" dirty="0">
              <a:latin typeface="Microsoft JhengHei"/>
              <a:cs typeface="Microsoft JhengHei"/>
            </a:endParaRPr>
          </a:p>
          <a:p>
            <a:pPr marL="927100" marR="552450" lvl="1" indent="-457200">
              <a:lnSpc>
                <a:spcPct val="100000"/>
              </a:lnSpc>
              <a:buClr>
                <a:srgbClr val="375F92"/>
              </a:buClr>
              <a:buFont typeface="Wingdings"/>
              <a:buChar char=""/>
              <a:tabLst>
                <a:tab pos="756920" algn="l"/>
              </a:tabLst>
            </a:pPr>
            <a:r>
              <a:rPr sz="1800" dirty="0">
                <a:solidFill>
                  <a:srgbClr val="404040"/>
                </a:solidFill>
                <a:latin typeface="Microsoft JhengHei"/>
                <a:cs typeface="Microsoft JhengHei"/>
              </a:rPr>
              <a:t>針對欄位1作升冪</a:t>
            </a:r>
            <a:r>
              <a:rPr sz="18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(</a:t>
            </a:r>
            <a:r>
              <a:rPr sz="1800" dirty="0">
                <a:solidFill>
                  <a:srgbClr val="404040"/>
                </a:solidFill>
                <a:latin typeface="Microsoft JhengHei"/>
                <a:cs typeface="Microsoft JhengHei"/>
              </a:rPr>
              <a:t>預設為升冪) </a:t>
            </a:r>
            <a:r>
              <a:rPr sz="1800" spc="5" dirty="0">
                <a:solidFill>
                  <a:srgbClr val="404040"/>
                </a:solidFill>
                <a:latin typeface="Microsoft JhengHei"/>
                <a:cs typeface="Microsoft JhengHe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Microsoft JhengHei"/>
                <a:cs typeface="Microsoft JhengHei"/>
                <a:hlinkClick r:id="rId3"/>
              </a:rPr>
              <a:t>http://Domain/App/</a:t>
            </a:r>
            <a:r>
              <a:rPr sz="18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{Version}/{Service}/{App}?$orderby=</a:t>
            </a:r>
            <a:r>
              <a:rPr sz="1800" spc="30" dirty="0">
                <a:solidFill>
                  <a:srgbClr val="404040"/>
                </a:solidFill>
                <a:latin typeface="Microsoft JhengHei"/>
                <a:cs typeface="Microsoft JhengHe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Field1</a:t>
            </a:r>
            <a:endParaRPr sz="1800" dirty="0">
              <a:latin typeface="Microsoft JhengHei"/>
              <a:cs typeface="Microsoft JhengHei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Clr>
                <a:srgbClr val="375F92"/>
              </a:buClr>
              <a:buFont typeface="Wingdings"/>
              <a:buChar char=""/>
            </a:pPr>
            <a:endParaRPr sz="1150" dirty="0">
              <a:latin typeface="Microsoft JhengHei"/>
              <a:cs typeface="Microsoft JhengHei"/>
            </a:endParaRPr>
          </a:p>
          <a:p>
            <a:pPr marL="756285" lvl="1" indent="-287020">
              <a:lnSpc>
                <a:spcPct val="100000"/>
              </a:lnSpc>
              <a:buClr>
                <a:srgbClr val="375F92"/>
              </a:buClr>
              <a:buFont typeface="Wingdings"/>
              <a:buChar char=""/>
              <a:tabLst>
                <a:tab pos="756920" algn="l"/>
              </a:tabLst>
            </a:pPr>
            <a:r>
              <a:rPr sz="18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針對欄位1作升冪</a:t>
            </a:r>
            <a:endParaRPr sz="1800" dirty="0">
              <a:latin typeface="Microsoft JhengHei"/>
              <a:cs typeface="Microsoft JhengHei"/>
            </a:endParaRPr>
          </a:p>
          <a:p>
            <a:pPr marL="927100">
              <a:lnSpc>
                <a:spcPct val="100000"/>
              </a:lnSpc>
            </a:pPr>
            <a:r>
              <a:rPr sz="1800" spc="-5" dirty="0">
                <a:solidFill>
                  <a:srgbClr val="404040"/>
                </a:solidFill>
                <a:latin typeface="Microsoft JhengHei"/>
                <a:cs typeface="Microsoft JhengHei"/>
                <a:hlinkClick r:id="rId3"/>
              </a:rPr>
              <a:t>http://Domain/App/</a:t>
            </a:r>
            <a:r>
              <a:rPr sz="18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{Version}/{Service}/{App}?$orderby=</a:t>
            </a:r>
            <a:r>
              <a:rPr sz="1800" spc="-15" dirty="0">
                <a:solidFill>
                  <a:srgbClr val="404040"/>
                </a:solidFill>
                <a:latin typeface="Microsoft JhengHei"/>
                <a:cs typeface="Microsoft JhengHe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Field1</a:t>
            </a:r>
            <a:r>
              <a:rPr sz="1800" spc="20" dirty="0">
                <a:solidFill>
                  <a:srgbClr val="404040"/>
                </a:solidFill>
                <a:latin typeface="Microsoft JhengHei"/>
                <a:cs typeface="Microsoft JhengHe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asc</a:t>
            </a:r>
            <a:endParaRPr sz="1800" dirty="0">
              <a:latin typeface="Microsoft JhengHei"/>
              <a:cs typeface="Microsoft JhengHe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 dirty="0">
              <a:latin typeface="Microsoft JhengHei"/>
              <a:cs typeface="Microsoft JhengHei"/>
            </a:endParaRPr>
          </a:p>
          <a:p>
            <a:pPr marL="927100" marR="5080" lvl="1" indent="-457200">
              <a:lnSpc>
                <a:spcPct val="100000"/>
              </a:lnSpc>
              <a:buClr>
                <a:srgbClr val="375F92"/>
              </a:buClr>
              <a:buFont typeface="Wingdings"/>
              <a:buChar char=""/>
              <a:tabLst>
                <a:tab pos="756920" algn="l"/>
              </a:tabLst>
            </a:pPr>
            <a:r>
              <a:rPr sz="1800" dirty="0">
                <a:solidFill>
                  <a:srgbClr val="404040"/>
                </a:solidFill>
                <a:latin typeface="Microsoft JhengHei"/>
                <a:cs typeface="Microsoft JhengHei"/>
              </a:rPr>
              <a:t>針對欄位1作降冪 </a:t>
            </a:r>
            <a:r>
              <a:rPr sz="1800" spc="-5" dirty="0">
                <a:solidFill>
                  <a:srgbClr val="404040"/>
                </a:solidFill>
                <a:latin typeface="Microsoft JhengHei"/>
                <a:cs typeface="Microsoft JhengHei"/>
                <a:hlinkClick r:id="rId3"/>
              </a:rPr>
              <a:t>http://Domain/App/</a:t>
            </a:r>
            <a:r>
              <a:rPr sz="18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{Version}/{Service}/{App}?$orderby=</a:t>
            </a:r>
            <a:r>
              <a:rPr sz="1800" spc="5" dirty="0">
                <a:solidFill>
                  <a:srgbClr val="404040"/>
                </a:solidFill>
                <a:latin typeface="Microsoft JhengHei"/>
                <a:cs typeface="Microsoft JhengHe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Field1</a:t>
            </a:r>
            <a:r>
              <a:rPr sz="1800" spc="35" dirty="0">
                <a:solidFill>
                  <a:srgbClr val="404040"/>
                </a:solidFill>
                <a:latin typeface="Microsoft JhengHei"/>
                <a:cs typeface="Microsoft JhengHe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desc</a:t>
            </a:r>
            <a:endParaRPr sz="1800" dirty="0">
              <a:latin typeface="Microsoft JhengHei"/>
              <a:cs typeface="Microsoft JhengHei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Clr>
                <a:srgbClr val="375F92"/>
              </a:buClr>
              <a:buFont typeface="Wingdings"/>
              <a:buChar char=""/>
            </a:pPr>
            <a:endParaRPr sz="1150" dirty="0">
              <a:latin typeface="Microsoft JhengHei"/>
              <a:cs typeface="Microsoft JhengHei"/>
            </a:endParaRPr>
          </a:p>
          <a:p>
            <a:pPr marL="927100" marR="100965" lvl="1" indent="-457200">
              <a:lnSpc>
                <a:spcPct val="100000"/>
              </a:lnSpc>
              <a:buClr>
                <a:srgbClr val="375F92"/>
              </a:buClr>
              <a:buFont typeface="Wingdings"/>
              <a:buChar char=""/>
              <a:tabLst>
                <a:tab pos="756920" algn="l"/>
              </a:tabLst>
            </a:pPr>
            <a:r>
              <a:rPr sz="1800" dirty="0">
                <a:solidFill>
                  <a:srgbClr val="404040"/>
                </a:solidFill>
                <a:latin typeface="Microsoft JhengHei"/>
                <a:cs typeface="Microsoft JhengHei"/>
              </a:rPr>
              <a:t>針對欄位1作升冪，欄位2降冪 </a:t>
            </a:r>
            <a:r>
              <a:rPr sz="1800" spc="-5" dirty="0">
                <a:solidFill>
                  <a:srgbClr val="404040"/>
                </a:solidFill>
                <a:latin typeface="Microsoft JhengHei"/>
                <a:cs typeface="Microsoft JhengHei"/>
                <a:hlinkClick r:id="rId3"/>
              </a:rPr>
              <a:t>http://Domain/App/</a:t>
            </a:r>
            <a:r>
              <a:rPr sz="18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{Version}/{Service}/{App}?$orderby=</a:t>
            </a:r>
            <a:r>
              <a:rPr sz="1800" spc="5" dirty="0">
                <a:solidFill>
                  <a:srgbClr val="404040"/>
                </a:solidFill>
                <a:latin typeface="Microsoft JhengHei"/>
                <a:cs typeface="Microsoft JhengHe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Field1</a:t>
            </a:r>
            <a:r>
              <a:rPr sz="1800" spc="35" dirty="0">
                <a:solidFill>
                  <a:srgbClr val="404040"/>
                </a:solidFill>
                <a:latin typeface="Microsoft JhengHei"/>
                <a:cs typeface="Microsoft JhengHe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asc, </a:t>
            </a:r>
            <a:r>
              <a:rPr sz="1800" spc="-434" dirty="0">
                <a:solidFill>
                  <a:srgbClr val="404040"/>
                </a:solidFill>
                <a:latin typeface="Microsoft JhengHei"/>
                <a:cs typeface="Microsoft JhengHe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Field2</a:t>
            </a:r>
            <a:r>
              <a:rPr sz="1800" spc="-35" dirty="0">
                <a:solidFill>
                  <a:srgbClr val="404040"/>
                </a:solidFill>
                <a:latin typeface="Microsoft JhengHei"/>
                <a:cs typeface="Microsoft JhengHe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desc</a:t>
            </a:r>
            <a:endParaRPr sz="1800" dirty="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1647" y="280415"/>
            <a:ext cx="6239256" cy="10668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6303" y="406730"/>
            <a:ext cx="549656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375F92"/>
                </a:solidFill>
              </a:rPr>
              <a:t>OData</a:t>
            </a:r>
            <a:r>
              <a:rPr sz="3600" dirty="0">
                <a:solidFill>
                  <a:srgbClr val="375F92"/>
                </a:solidFill>
              </a:rPr>
              <a:t>查詢選</a:t>
            </a:r>
            <a:r>
              <a:rPr sz="3600" spc="-10" dirty="0">
                <a:solidFill>
                  <a:srgbClr val="375F92"/>
                </a:solidFill>
              </a:rPr>
              <a:t>項</a:t>
            </a:r>
            <a:r>
              <a:rPr sz="3600" spc="-5" dirty="0">
                <a:solidFill>
                  <a:srgbClr val="375F92"/>
                </a:solidFill>
              </a:rPr>
              <a:t>-$orderby</a:t>
            </a:r>
            <a:endParaRPr sz="36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34</a:t>
            </a:fld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547217" y="1151727"/>
            <a:ext cx="8119109" cy="1811655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40"/>
              </a:spcBef>
              <a:buClr>
                <a:srgbClr val="375F92"/>
              </a:buClr>
              <a:buFont typeface="Wingdings"/>
              <a:buChar char=""/>
              <a:tabLst>
                <a:tab pos="355600" algn="l"/>
              </a:tabLst>
            </a:pPr>
            <a:r>
              <a:rPr sz="2800" spc="-10" dirty="0">
                <a:solidFill>
                  <a:srgbClr val="404040"/>
                </a:solidFill>
                <a:latin typeface="Microsoft JhengHei"/>
                <a:cs typeface="Microsoft JhengHei"/>
              </a:rPr>
              <a:t>以</a:t>
            </a:r>
            <a:r>
              <a:rPr sz="28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MOTC </a:t>
            </a:r>
            <a:r>
              <a:rPr sz="2800" spc="-10" dirty="0">
                <a:solidFill>
                  <a:srgbClr val="404040"/>
                </a:solidFill>
                <a:latin typeface="Microsoft JhengHei"/>
                <a:cs typeface="Microsoft JhengHei"/>
              </a:rPr>
              <a:t>鐵路的</a:t>
            </a:r>
            <a:r>
              <a:rPr sz="28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Station</a:t>
            </a:r>
            <a:r>
              <a:rPr sz="2800" spc="-25" dirty="0">
                <a:solidFill>
                  <a:srgbClr val="404040"/>
                </a:solidFill>
                <a:latin typeface="Microsoft JhengHei"/>
                <a:cs typeface="Microsoft JhengHe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API</a:t>
            </a:r>
            <a:r>
              <a:rPr sz="2800" dirty="0">
                <a:solidFill>
                  <a:srgbClr val="404040"/>
                </a:solidFill>
                <a:latin typeface="Microsoft JhengHei"/>
                <a:cs typeface="Microsoft JhengHe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:</a:t>
            </a:r>
            <a:endParaRPr sz="2800">
              <a:latin typeface="Microsoft JhengHei"/>
              <a:cs typeface="Microsoft JhengHei"/>
            </a:endParaRPr>
          </a:p>
          <a:p>
            <a:pPr marL="354965">
              <a:lnSpc>
                <a:spcPct val="100000"/>
              </a:lnSpc>
              <a:spcBef>
                <a:spcPts val="610"/>
              </a:spcBef>
            </a:pPr>
            <a:r>
              <a:rPr sz="20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Microsoft JhengHei"/>
                <a:cs typeface="Microsoft JhengHei"/>
              </a:rPr>
              <a:t>http://</a:t>
            </a:r>
            <a:r>
              <a:rPr sz="20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Microsoft JhengHei"/>
                <a:cs typeface="Microsoft JhengHei"/>
                <a:hlinkClick r:id="rId3"/>
              </a:rPr>
              <a:t>ptx.transportdata.tw/MOTC/v2/Rail/TRA/Station?</a:t>
            </a:r>
            <a:r>
              <a:rPr sz="20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$orderby</a:t>
            </a:r>
            <a:endParaRPr sz="2000">
              <a:latin typeface="Microsoft JhengHei"/>
              <a:cs typeface="Microsoft JhengHei"/>
            </a:endParaRPr>
          </a:p>
          <a:p>
            <a:pPr marL="354965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solidFill>
                  <a:srgbClr val="404040"/>
                </a:solidFill>
                <a:latin typeface="Microsoft JhengHei"/>
                <a:cs typeface="Microsoft JhengHei"/>
              </a:rPr>
              <a:t>=UpdateTime</a:t>
            </a:r>
            <a:endParaRPr sz="2000">
              <a:latin typeface="Microsoft JhengHei"/>
              <a:cs typeface="Microsoft JhengHei"/>
            </a:endParaRPr>
          </a:p>
          <a:p>
            <a:pPr marL="756285" lvl="1" indent="-287655">
              <a:lnSpc>
                <a:spcPct val="100000"/>
              </a:lnSpc>
              <a:spcBef>
                <a:spcPts val="1090"/>
              </a:spcBef>
              <a:buClr>
                <a:srgbClr val="375F92"/>
              </a:buClr>
              <a:buFont typeface="Wingdings"/>
              <a:buChar char=""/>
              <a:tabLst>
                <a:tab pos="756920" algn="l"/>
              </a:tabLst>
            </a:pPr>
            <a:r>
              <a:rPr sz="2400" dirty="0">
                <a:solidFill>
                  <a:srgbClr val="404040"/>
                </a:solidFill>
                <a:latin typeface="Microsoft JhengHei"/>
                <a:cs typeface="Microsoft JhengHei"/>
              </a:rPr>
              <a:t>指定回傳資料以UpdateTim</a:t>
            </a:r>
            <a:r>
              <a:rPr sz="24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e</a:t>
            </a:r>
            <a:r>
              <a:rPr sz="2400" dirty="0">
                <a:solidFill>
                  <a:srgbClr val="404040"/>
                </a:solidFill>
                <a:latin typeface="Microsoft JhengHei"/>
                <a:cs typeface="Microsoft JhengHei"/>
              </a:rPr>
              <a:t>欄位來排序</a:t>
            </a:r>
            <a:endParaRPr sz="24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1647" y="280415"/>
            <a:ext cx="6239256" cy="10668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6303" y="406730"/>
            <a:ext cx="549656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375F92"/>
                </a:solidFill>
              </a:rPr>
              <a:t>OData</a:t>
            </a:r>
            <a:r>
              <a:rPr sz="3600" dirty="0">
                <a:solidFill>
                  <a:srgbClr val="375F92"/>
                </a:solidFill>
              </a:rPr>
              <a:t>查詢選</a:t>
            </a:r>
            <a:r>
              <a:rPr sz="3600" spc="-10" dirty="0">
                <a:solidFill>
                  <a:srgbClr val="375F92"/>
                </a:solidFill>
              </a:rPr>
              <a:t>項</a:t>
            </a:r>
            <a:r>
              <a:rPr sz="3600" spc="-5" dirty="0">
                <a:solidFill>
                  <a:srgbClr val="375F92"/>
                </a:solidFill>
              </a:rPr>
              <a:t>-$orderby</a:t>
            </a:r>
            <a:endParaRPr sz="360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23694" y="1196721"/>
            <a:ext cx="4464558" cy="542823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35</a:t>
            </a:fld>
            <a:endParaRPr spc="-5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1168" y="236220"/>
            <a:ext cx="8295132" cy="117347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6303" y="376250"/>
            <a:ext cx="74803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>
                <a:solidFill>
                  <a:srgbClr val="375F92"/>
                </a:solidFill>
              </a:rPr>
              <a:t>OData</a:t>
            </a:r>
            <a:r>
              <a:rPr sz="4000" spc="-5" dirty="0">
                <a:solidFill>
                  <a:srgbClr val="375F92"/>
                </a:solidFill>
              </a:rPr>
              <a:t>查詢選</a:t>
            </a:r>
            <a:r>
              <a:rPr sz="4000" spc="-15" dirty="0">
                <a:solidFill>
                  <a:srgbClr val="375F92"/>
                </a:solidFill>
              </a:rPr>
              <a:t>項</a:t>
            </a:r>
            <a:r>
              <a:rPr sz="4000" spc="-5" dirty="0">
                <a:solidFill>
                  <a:srgbClr val="375F92"/>
                </a:solidFill>
              </a:rPr>
              <a:t>-$skip</a:t>
            </a:r>
            <a:r>
              <a:rPr sz="4000" spc="-10" dirty="0">
                <a:solidFill>
                  <a:srgbClr val="375F92"/>
                </a:solidFill>
              </a:rPr>
              <a:t> </a:t>
            </a:r>
            <a:r>
              <a:rPr sz="4000" spc="-5" dirty="0">
                <a:solidFill>
                  <a:srgbClr val="375F92"/>
                </a:solidFill>
              </a:rPr>
              <a:t>and</a:t>
            </a:r>
            <a:r>
              <a:rPr sz="4000" spc="-50" dirty="0">
                <a:solidFill>
                  <a:srgbClr val="375F92"/>
                </a:solidFill>
              </a:rPr>
              <a:t> </a:t>
            </a:r>
            <a:r>
              <a:rPr sz="4000" spc="-5" dirty="0">
                <a:solidFill>
                  <a:srgbClr val="375F92"/>
                </a:solidFill>
              </a:rPr>
              <a:t>$top</a:t>
            </a:r>
            <a:endParaRPr sz="40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36</a:t>
            </a:fld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547217" y="1056654"/>
            <a:ext cx="8172450" cy="2620010"/>
          </a:xfrm>
          <a:prstGeom prst="rect">
            <a:avLst/>
          </a:prstGeom>
        </p:spPr>
        <p:txBody>
          <a:bodyPr vert="horz" wrap="square" lIns="0" tIns="21462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689"/>
              </a:spcBef>
              <a:buClr>
                <a:srgbClr val="375F92"/>
              </a:buClr>
              <a:buFont typeface="Wingdings"/>
              <a:buChar char=""/>
              <a:tabLst>
                <a:tab pos="355600" algn="l"/>
              </a:tabLst>
            </a:pPr>
            <a:r>
              <a:rPr sz="2800" spc="-10" dirty="0">
                <a:solidFill>
                  <a:srgbClr val="404040"/>
                </a:solidFill>
                <a:latin typeface="Microsoft JhengHei"/>
                <a:cs typeface="Microsoft JhengHei"/>
              </a:rPr>
              <a:t>以</a:t>
            </a:r>
            <a:r>
              <a:rPr sz="28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MOTC</a:t>
            </a:r>
            <a:r>
              <a:rPr sz="2800" spc="-15" dirty="0">
                <a:solidFill>
                  <a:srgbClr val="404040"/>
                </a:solidFill>
                <a:latin typeface="Microsoft JhengHei"/>
                <a:cs typeface="Microsoft JhengHe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Microsoft JhengHei"/>
                <a:cs typeface="Microsoft JhengHei"/>
              </a:rPr>
              <a:t>鐵路的</a:t>
            </a:r>
            <a:r>
              <a:rPr sz="28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Station</a:t>
            </a:r>
            <a:r>
              <a:rPr sz="2800" spc="-35" dirty="0">
                <a:solidFill>
                  <a:srgbClr val="404040"/>
                </a:solidFill>
                <a:latin typeface="Microsoft JhengHei"/>
                <a:cs typeface="Microsoft JhengHe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API</a:t>
            </a:r>
            <a:endParaRPr sz="2800">
              <a:latin typeface="Microsoft JhengHei"/>
              <a:cs typeface="Microsoft JhengHei"/>
            </a:endParaRPr>
          </a:p>
          <a:p>
            <a:pPr marL="756285" lvl="1" indent="-287655">
              <a:lnSpc>
                <a:spcPct val="100000"/>
              </a:lnSpc>
              <a:spcBef>
                <a:spcPts val="1025"/>
              </a:spcBef>
              <a:buClr>
                <a:srgbClr val="375F92"/>
              </a:buClr>
              <a:buFont typeface="Wingdings"/>
              <a:buChar char=""/>
              <a:tabLst>
                <a:tab pos="756920" algn="l"/>
              </a:tabLst>
            </a:pPr>
            <a:r>
              <a:rPr sz="18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Microsoft JhengHei"/>
                <a:cs typeface="Microsoft JhengHei"/>
                <a:hlinkClick r:id="rId3"/>
              </a:rPr>
              <a:t>http://ptx.transportdata.tw/MOTC/v2/Rail/TRA/Station?$skip=10</a:t>
            </a:r>
            <a:endParaRPr sz="1800">
              <a:latin typeface="Microsoft JhengHei"/>
              <a:cs typeface="Microsoft JhengHei"/>
            </a:endParaRPr>
          </a:p>
          <a:p>
            <a:pPr marL="1155700" lvl="2" indent="-229235">
              <a:lnSpc>
                <a:spcPct val="100000"/>
              </a:lnSpc>
              <a:spcBef>
                <a:spcPts val="860"/>
              </a:spcBef>
              <a:buClr>
                <a:srgbClr val="375F92"/>
              </a:buClr>
              <a:buSzPct val="94444"/>
              <a:buFont typeface="Wingdings"/>
              <a:buChar char=""/>
              <a:tabLst>
                <a:tab pos="1156335" algn="l"/>
              </a:tabLst>
            </a:pPr>
            <a:r>
              <a:rPr sz="1800" dirty="0">
                <a:solidFill>
                  <a:srgbClr val="404040"/>
                </a:solidFill>
                <a:latin typeface="Microsoft JhengHei"/>
                <a:cs typeface="Microsoft JhengHei"/>
              </a:rPr>
              <a:t>忽略回傳資料的前10筆資料</a:t>
            </a:r>
            <a:endParaRPr sz="1800">
              <a:latin typeface="Microsoft JhengHei"/>
              <a:cs typeface="Microsoft JhengHei"/>
            </a:endParaRPr>
          </a:p>
          <a:p>
            <a:pPr marL="756285" marR="5080" lvl="1" indent="-287020">
              <a:lnSpc>
                <a:spcPct val="120000"/>
              </a:lnSpc>
              <a:spcBef>
                <a:spcPts val="455"/>
              </a:spcBef>
              <a:buClr>
                <a:srgbClr val="375F92"/>
              </a:buClr>
              <a:buFont typeface="Wingdings"/>
              <a:buChar char=""/>
              <a:tabLst>
                <a:tab pos="756920" algn="l"/>
              </a:tabLst>
            </a:pPr>
            <a:r>
              <a:rPr sz="20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Microsoft JhengHei"/>
                <a:cs typeface="Microsoft JhengHei"/>
                <a:hlinkClick r:id="rId4"/>
              </a:rPr>
              <a:t>http://ptx.transportdata.tw/MOTC/v2/Rail/TRA/Station?$top= </a:t>
            </a:r>
            <a:r>
              <a:rPr sz="2000" spc="-484" dirty="0">
                <a:solidFill>
                  <a:srgbClr val="0000FF"/>
                </a:solidFill>
                <a:latin typeface="Microsoft JhengHei"/>
                <a:cs typeface="Microsoft JhengHei"/>
              </a:rPr>
              <a:t> </a:t>
            </a:r>
            <a:r>
              <a:rPr sz="2000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Microsoft JhengHei"/>
                <a:cs typeface="Microsoft JhengHei"/>
                <a:hlinkClick r:id="rId4"/>
              </a:rPr>
              <a:t>10</a:t>
            </a:r>
            <a:endParaRPr sz="2000">
              <a:latin typeface="Microsoft JhengHei"/>
              <a:cs typeface="Microsoft JhengHei"/>
            </a:endParaRPr>
          </a:p>
          <a:p>
            <a:pPr marL="1155700" lvl="2" indent="-229235">
              <a:lnSpc>
                <a:spcPct val="100000"/>
              </a:lnSpc>
              <a:spcBef>
                <a:spcPts val="894"/>
              </a:spcBef>
              <a:buClr>
                <a:srgbClr val="375F92"/>
              </a:buClr>
              <a:buSzPct val="94444"/>
              <a:buFont typeface="Wingdings"/>
              <a:buChar char=""/>
              <a:tabLst>
                <a:tab pos="1156335" algn="l"/>
              </a:tabLst>
            </a:pPr>
            <a:r>
              <a:rPr sz="1800" dirty="0">
                <a:solidFill>
                  <a:srgbClr val="404040"/>
                </a:solidFill>
                <a:latin typeface="Microsoft JhengHei"/>
                <a:cs typeface="Microsoft JhengHei"/>
              </a:rPr>
              <a:t>只取回傳資料的前10筆資料</a:t>
            </a:r>
            <a:endParaRPr sz="18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1647" y="280415"/>
            <a:ext cx="5990844" cy="10668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6303" y="406730"/>
            <a:ext cx="52482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375F92"/>
                </a:solidFill>
              </a:rPr>
              <a:t>OData</a:t>
            </a:r>
            <a:r>
              <a:rPr sz="3600" dirty="0">
                <a:solidFill>
                  <a:srgbClr val="375F92"/>
                </a:solidFill>
              </a:rPr>
              <a:t>查詢選</a:t>
            </a:r>
            <a:r>
              <a:rPr sz="3600" spc="-10" dirty="0">
                <a:solidFill>
                  <a:srgbClr val="375F92"/>
                </a:solidFill>
              </a:rPr>
              <a:t>項</a:t>
            </a:r>
            <a:r>
              <a:rPr sz="3600" spc="-5" dirty="0">
                <a:solidFill>
                  <a:srgbClr val="375F92"/>
                </a:solidFill>
              </a:rPr>
              <a:t>-$format</a:t>
            </a:r>
            <a:endParaRPr sz="36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37</a:t>
            </a:fld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547217" y="1066602"/>
            <a:ext cx="8147050" cy="3262629"/>
          </a:xfrm>
          <a:prstGeom prst="rect">
            <a:avLst/>
          </a:prstGeom>
        </p:spPr>
        <p:txBody>
          <a:bodyPr vert="horz" wrap="square" lIns="0" tIns="20447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610"/>
              </a:spcBef>
              <a:buClr>
                <a:srgbClr val="375F92"/>
              </a:buClr>
              <a:buFont typeface="Wingdings"/>
              <a:buChar char=""/>
              <a:tabLst>
                <a:tab pos="355600" algn="l"/>
              </a:tabLst>
            </a:pPr>
            <a:r>
              <a:rPr sz="2800" spc="-10" dirty="0">
                <a:solidFill>
                  <a:srgbClr val="404040"/>
                </a:solidFill>
                <a:latin typeface="Microsoft JhengHei"/>
                <a:cs typeface="Microsoft JhengHei"/>
              </a:rPr>
              <a:t>以</a:t>
            </a:r>
            <a:r>
              <a:rPr sz="28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MOTC</a:t>
            </a:r>
            <a:r>
              <a:rPr sz="2800" spc="-15" dirty="0">
                <a:solidFill>
                  <a:srgbClr val="404040"/>
                </a:solidFill>
                <a:latin typeface="Microsoft JhengHei"/>
                <a:cs typeface="Microsoft JhengHe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Microsoft JhengHei"/>
                <a:cs typeface="Microsoft JhengHei"/>
              </a:rPr>
              <a:t>鐵路的</a:t>
            </a:r>
            <a:r>
              <a:rPr sz="28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Station</a:t>
            </a:r>
            <a:r>
              <a:rPr sz="2800" spc="-35" dirty="0">
                <a:solidFill>
                  <a:srgbClr val="404040"/>
                </a:solidFill>
                <a:latin typeface="Microsoft JhengHei"/>
                <a:cs typeface="Microsoft JhengHe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API</a:t>
            </a:r>
            <a:endParaRPr sz="2800">
              <a:latin typeface="Microsoft JhengHei"/>
              <a:cs typeface="Microsoft JhengHei"/>
            </a:endParaRPr>
          </a:p>
          <a:p>
            <a:pPr marL="756285" marR="5080" lvl="1" indent="-287020">
              <a:lnSpc>
                <a:spcPct val="120000"/>
              </a:lnSpc>
              <a:spcBef>
                <a:spcPts val="610"/>
              </a:spcBef>
              <a:buClr>
                <a:srgbClr val="375F92"/>
              </a:buClr>
              <a:buFont typeface="Wingdings"/>
              <a:buChar char=""/>
              <a:tabLst>
                <a:tab pos="756920" algn="l"/>
              </a:tabLst>
            </a:pPr>
            <a:r>
              <a:rPr sz="20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Microsoft JhengHei"/>
                <a:cs typeface="Microsoft JhengHei"/>
                <a:hlinkClick r:id="rId3"/>
              </a:rPr>
              <a:t>http://ptx.transportdata.tw/MOTC/v2/Rail/TRA/Station?$form </a:t>
            </a:r>
            <a:r>
              <a:rPr sz="2000" spc="-484" dirty="0">
                <a:solidFill>
                  <a:srgbClr val="0000FF"/>
                </a:solidFill>
                <a:latin typeface="Microsoft JhengHei"/>
                <a:cs typeface="Microsoft JhengHei"/>
              </a:rPr>
              <a:t> </a:t>
            </a:r>
            <a:r>
              <a:rPr sz="20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Microsoft JhengHei"/>
                <a:cs typeface="Microsoft JhengHei"/>
                <a:hlinkClick r:id="rId3"/>
              </a:rPr>
              <a:t>at=json</a:t>
            </a:r>
            <a:endParaRPr sz="2000">
              <a:latin typeface="Microsoft JhengHei"/>
              <a:cs typeface="Microsoft JhengHei"/>
            </a:endParaRPr>
          </a:p>
          <a:p>
            <a:pPr marL="1228090" lvl="2" indent="-301625">
              <a:lnSpc>
                <a:spcPct val="100000"/>
              </a:lnSpc>
              <a:spcBef>
                <a:spcPts val="1090"/>
              </a:spcBef>
              <a:buClr>
                <a:srgbClr val="375F92"/>
              </a:buClr>
              <a:buSzPct val="95833"/>
              <a:buFont typeface="Wingdings"/>
              <a:buChar char=""/>
              <a:tabLst>
                <a:tab pos="1228725" algn="l"/>
              </a:tabLst>
            </a:pPr>
            <a:r>
              <a:rPr sz="24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回傳</a:t>
            </a:r>
            <a:r>
              <a:rPr sz="2400" dirty="0">
                <a:solidFill>
                  <a:srgbClr val="404040"/>
                </a:solidFill>
                <a:latin typeface="Microsoft JhengHei"/>
                <a:cs typeface="Microsoft JhengHei"/>
              </a:rPr>
              <a:t>jso</a:t>
            </a:r>
            <a:r>
              <a:rPr sz="24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n格式</a:t>
            </a:r>
            <a:endParaRPr sz="2400">
              <a:latin typeface="Microsoft JhengHei"/>
              <a:cs typeface="Microsoft JhengHei"/>
            </a:endParaRPr>
          </a:p>
          <a:p>
            <a:pPr marL="756285" marR="5080" lvl="1" indent="-287020">
              <a:lnSpc>
                <a:spcPct val="120000"/>
              </a:lnSpc>
              <a:spcBef>
                <a:spcPts val="545"/>
              </a:spcBef>
              <a:buClr>
                <a:srgbClr val="375F92"/>
              </a:buClr>
              <a:buFont typeface="Wingdings"/>
              <a:buChar char=""/>
              <a:tabLst>
                <a:tab pos="756920" algn="l"/>
              </a:tabLst>
            </a:pPr>
            <a:r>
              <a:rPr sz="20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Microsoft JhengHei"/>
                <a:cs typeface="Microsoft JhengHei"/>
                <a:hlinkClick r:id="rId4"/>
              </a:rPr>
              <a:t>http://ptx.transportdata.tw/MOTC/v2/Rail/TRA/Station?$form </a:t>
            </a:r>
            <a:r>
              <a:rPr sz="2000" spc="-484" dirty="0">
                <a:solidFill>
                  <a:srgbClr val="0000FF"/>
                </a:solidFill>
                <a:latin typeface="Microsoft JhengHei"/>
                <a:cs typeface="Microsoft JhengHei"/>
              </a:rPr>
              <a:t> </a:t>
            </a:r>
            <a:r>
              <a:rPr sz="20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Microsoft JhengHei"/>
                <a:cs typeface="Microsoft JhengHei"/>
                <a:hlinkClick r:id="rId4"/>
              </a:rPr>
              <a:t>at=xml</a:t>
            </a:r>
            <a:endParaRPr sz="2000">
              <a:latin typeface="Microsoft JhengHei"/>
              <a:cs typeface="Microsoft JhengHei"/>
            </a:endParaRPr>
          </a:p>
          <a:p>
            <a:pPr marL="1228090" lvl="2" indent="-301625">
              <a:lnSpc>
                <a:spcPct val="100000"/>
              </a:lnSpc>
              <a:spcBef>
                <a:spcPts val="1090"/>
              </a:spcBef>
              <a:buClr>
                <a:srgbClr val="375F92"/>
              </a:buClr>
              <a:buSzPct val="95833"/>
              <a:buFont typeface="Wingdings"/>
              <a:buChar char=""/>
              <a:tabLst>
                <a:tab pos="1228725" algn="l"/>
              </a:tabLst>
            </a:pPr>
            <a:r>
              <a:rPr sz="2400" dirty="0">
                <a:solidFill>
                  <a:srgbClr val="404040"/>
                </a:solidFill>
                <a:latin typeface="Microsoft JhengHei"/>
                <a:cs typeface="Microsoft JhengHei"/>
              </a:rPr>
              <a:t>回傳</a:t>
            </a:r>
            <a:r>
              <a:rPr sz="24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xm</a:t>
            </a:r>
            <a:r>
              <a:rPr sz="2400" dirty="0">
                <a:solidFill>
                  <a:srgbClr val="404040"/>
                </a:solidFill>
                <a:latin typeface="Microsoft JhengHei"/>
                <a:cs typeface="Microsoft JhengHei"/>
              </a:rPr>
              <a:t>l格式</a:t>
            </a:r>
            <a:endParaRPr sz="24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1647" y="280415"/>
            <a:ext cx="6039612" cy="10668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6303" y="406730"/>
            <a:ext cx="52971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375F92"/>
                </a:solidFill>
              </a:rPr>
              <a:t>OData</a:t>
            </a:r>
            <a:r>
              <a:rPr sz="3600" dirty="0">
                <a:solidFill>
                  <a:srgbClr val="375F92"/>
                </a:solidFill>
              </a:rPr>
              <a:t>查詢選</a:t>
            </a:r>
            <a:r>
              <a:rPr sz="3600" spc="-10" dirty="0">
                <a:solidFill>
                  <a:srgbClr val="375F92"/>
                </a:solidFill>
              </a:rPr>
              <a:t>項</a:t>
            </a:r>
            <a:r>
              <a:rPr sz="3600" spc="-5" dirty="0">
                <a:solidFill>
                  <a:srgbClr val="375F92"/>
                </a:solidFill>
              </a:rPr>
              <a:t>-</a:t>
            </a:r>
            <a:r>
              <a:rPr sz="3600" dirty="0">
                <a:solidFill>
                  <a:srgbClr val="375F92"/>
                </a:solidFill>
              </a:rPr>
              <a:t>複合查詢</a:t>
            </a:r>
            <a:endParaRPr sz="36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38</a:t>
            </a:fld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547217" y="1350753"/>
            <a:ext cx="8248015" cy="4197985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25"/>
              </a:spcBef>
              <a:buClr>
                <a:srgbClr val="375F92"/>
              </a:buClr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取得</a:t>
            </a:r>
            <a:r>
              <a:rPr sz="1600" u="sng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Microsoft JhengHei"/>
                <a:cs typeface="Microsoft JhengHei"/>
              </a:rPr>
              <a:t>臺北公車動態定時</a:t>
            </a:r>
            <a:r>
              <a:rPr sz="16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，</a:t>
            </a:r>
            <a:r>
              <a:rPr sz="1600" u="sng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Microsoft JhengHei"/>
                <a:cs typeface="Microsoft JhengHei"/>
              </a:rPr>
              <a:t>車牌號碼</a:t>
            </a:r>
            <a:r>
              <a:rPr sz="1600" spc="5" dirty="0">
                <a:solidFill>
                  <a:srgbClr val="404040"/>
                </a:solidFill>
                <a:latin typeface="Microsoft JhengHei"/>
                <a:cs typeface="Microsoft JhengHei"/>
              </a:rPr>
              <a:t>的</a:t>
            </a:r>
            <a:r>
              <a:rPr sz="1650" spc="-55" dirty="0">
                <a:solidFill>
                  <a:srgbClr val="404040"/>
                </a:solidFill>
                <a:latin typeface="Microsoft JhengHei"/>
                <a:cs typeface="Microsoft JhengHei"/>
              </a:rPr>
              <a:t>結</a:t>
            </a:r>
            <a:r>
              <a:rPr sz="1650" spc="400" dirty="0">
                <a:solidFill>
                  <a:srgbClr val="404040"/>
                </a:solidFill>
                <a:latin typeface="Microsoft JhengHei"/>
                <a:cs typeface="Microsoft JhengHei"/>
              </a:rPr>
              <a:t>尾</a:t>
            </a:r>
            <a:r>
              <a:rPr sz="1650" spc="-55" dirty="0">
                <a:solidFill>
                  <a:srgbClr val="404040"/>
                </a:solidFill>
                <a:latin typeface="Microsoft JhengHei"/>
                <a:cs typeface="Microsoft JhengHei"/>
              </a:rPr>
              <a:t>為</a:t>
            </a:r>
            <a:r>
              <a:rPr sz="1600" spc="-10" dirty="0">
                <a:solidFill>
                  <a:srgbClr val="404040"/>
                </a:solidFill>
                <a:latin typeface="Microsoft JhengHei"/>
                <a:cs typeface="Microsoft JhengHei"/>
              </a:rPr>
              <a:t>U7</a:t>
            </a:r>
            <a:r>
              <a:rPr sz="1600" spc="-40" dirty="0">
                <a:solidFill>
                  <a:srgbClr val="404040"/>
                </a:solidFill>
                <a:latin typeface="Microsoft JhengHei"/>
                <a:cs typeface="Microsoft JhengHei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的</a:t>
            </a:r>
            <a:r>
              <a:rPr sz="1650" spc="-55" dirty="0">
                <a:solidFill>
                  <a:srgbClr val="404040"/>
                </a:solidFill>
                <a:latin typeface="Microsoft JhengHei"/>
                <a:cs typeface="Microsoft JhengHei"/>
              </a:rPr>
              <a:t>前</a:t>
            </a:r>
            <a:r>
              <a:rPr sz="1650" spc="-35" dirty="0">
                <a:solidFill>
                  <a:srgbClr val="404040"/>
                </a:solidFill>
                <a:latin typeface="Microsoft JhengHei"/>
                <a:cs typeface="Microsoft JhengHei"/>
              </a:rPr>
              <a:t>30</a:t>
            </a:r>
            <a:r>
              <a:rPr sz="1650" spc="-55" dirty="0">
                <a:solidFill>
                  <a:srgbClr val="404040"/>
                </a:solidFill>
                <a:latin typeface="Microsoft JhengHei"/>
                <a:cs typeface="Microsoft JhengHei"/>
              </a:rPr>
              <a:t>筆</a:t>
            </a:r>
            <a:r>
              <a:rPr sz="16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資料，並以</a:t>
            </a:r>
            <a:r>
              <a:rPr sz="1600" u="sng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Microsoft JhengHei"/>
                <a:cs typeface="Microsoft JhengHei"/>
              </a:rPr>
              <a:t>行駛速度</a:t>
            </a:r>
            <a:r>
              <a:rPr sz="1650" spc="-55" dirty="0">
                <a:solidFill>
                  <a:srgbClr val="404040"/>
                </a:solidFill>
                <a:latin typeface="Microsoft JhengHei"/>
                <a:cs typeface="Microsoft JhengHei"/>
              </a:rPr>
              <a:t>升冪</a:t>
            </a:r>
            <a:r>
              <a:rPr sz="1650" spc="-45" dirty="0">
                <a:solidFill>
                  <a:srgbClr val="404040"/>
                </a:solidFill>
                <a:latin typeface="Microsoft JhengHei"/>
                <a:cs typeface="Microsoft JhengHei"/>
              </a:rPr>
              <a:t>排</a:t>
            </a:r>
            <a:r>
              <a:rPr sz="1650" spc="-55" dirty="0">
                <a:solidFill>
                  <a:srgbClr val="404040"/>
                </a:solidFill>
                <a:latin typeface="Microsoft JhengHei"/>
                <a:cs typeface="Microsoft JhengHei"/>
              </a:rPr>
              <a:t>序</a:t>
            </a:r>
            <a:endParaRPr sz="1650" dirty="0">
              <a:latin typeface="Microsoft JhengHei"/>
              <a:cs typeface="Microsoft JhengHei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Clr>
                <a:srgbClr val="375F92"/>
              </a:buClr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404040"/>
                </a:solidFill>
                <a:latin typeface="Microsoft JhengHei"/>
                <a:cs typeface="Microsoft JhengHei"/>
                <a:hlinkClick r:id="rId3"/>
              </a:rPr>
              <a:t>http://</a:t>
            </a:r>
            <a:r>
              <a:rPr sz="1600" spc="-5" dirty="0" smtClean="0">
                <a:solidFill>
                  <a:srgbClr val="404040"/>
                </a:solidFill>
                <a:latin typeface="Microsoft JhengHei"/>
                <a:cs typeface="Microsoft JhengHei"/>
                <a:hlinkClick r:id="rId3"/>
              </a:rPr>
              <a:t>ptx</a:t>
            </a:r>
            <a:r>
              <a:rPr sz="1600" spc="-5" dirty="0">
                <a:solidFill>
                  <a:srgbClr val="404040"/>
                </a:solidFill>
                <a:latin typeface="Microsoft JhengHei"/>
                <a:cs typeface="Microsoft JhengHei"/>
                <a:hlinkClick r:id="rId3"/>
              </a:rPr>
              <a:t>.transportdata.tw</a:t>
            </a:r>
            <a:r>
              <a:rPr sz="1600" spc="-5" dirty="0" smtClean="0">
                <a:solidFill>
                  <a:srgbClr val="404040"/>
                </a:solidFill>
                <a:latin typeface="Microsoft JhengHei"/>
                <a:cs typeface="Microsoft JhengHei"/>
                <a:hlinkClick r:id="rId3"/>
              </a:rPr>
              <a:t>/MOTC/v2/Bus/RealTimeByFrequency/City/Taipei</a:t>
            </a:r>
            <a:r>
              <a:rPr sz="1600" spc="-5" dirty="0">
                <a:solidFill>
                  <a:srgbClr val="404040"/>
                </a:solidFill>
                <a:latin typeface="Microsoft JhengHei"/>
                <a:cs typeface="Microsoft JhengHei"/>
                <a:hlinkClick r:id="rId3"/>
              </a:rPr>
              <a:t>?$filte</a:t>
            </a:r>
            <a:endParaRPr sz="1600" dirty="0">
              <a:latin typeface="Microsoft JhengHei"/>
              <a:cs typeface="Microsoft JhengHei"/>
            </a:endParaRPr>
          </a:p>
          <a:p>
            <a:pPr marL="354965">
              <a:lnSpc>
                <a:spcPct val="100000"/>
              </a:lnSpc>
              <a:spcBef>
                <a:spcPts val="380"/>
              </a:spcBef>
            </a:pPr>
            <a:r>
              <a:rPr sz="16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r=endswith(PlateNumb,'U7')&amp;$top=30&amp;$orderby=Speed</a:t>
            </a:r>
            <a:r>
              <a:rPr sz="1600" spc="35" dirty="0">
                <a:solidFill>
                  <a:srgbClr val="404040"/>
                </a:solidFill>
                <a:latin typeface="Microsoft JhengHei"/>
                <a:cs typeface="Microsoft JhengHei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asc</a:t>
            </a:r>
            <a:endParaRPr sz="1600" dirty="0">
              <a:latin typeface="Microsoft JhengHei"/>
              <a:cs typeface="Microsoft JhengHe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950" dirty="0">
              <a:latin typeface="Microsoft JhengHei"/>
              <a:cs typeface="Microsoft JhengHei"/>
            </a:endParaRPr>
          </a:p>
          <a:p>
            <a:pPr marL="355600" indent="-342900">
              <a:lnSpc>
                <a:spcPct val="100000"/>
              </a:lnSpc>
              <a:buClr>
                <a:srgbClr val="375F92"/>
              </a:buClr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取得</a:t>
            </a:r>
            <a:r>
              <a:rPr sz="1600" u="sng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Microsoft JhengHei"/>
                <a:cs typeface="Microsoft JhengHei"/>
              </a:rPr>
              <a:t>臺北公車動態定時</a:t>
            </a:r>
            <a:r>
              <a:rPr sz="16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，</a:t>
            </a:r>
            <a:r>
              <a:rPr sz="1600" u="sng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Microsoft JhengHei"/>
                <a:cs typeface="Microsoft JhengHei"/>
              </a:rPr>
              <a:t>行駛速度</a:t>
            </a:r>
            <a:r>
              <a:rPr sz="1600" spc="5" dirty="0">
                <a:solidFill>
                  <a:srgbClr val="404040"/>
                </a:solidFill>
                <a:latin typeface="Microsoft JhengHei"/>
                <a:cs typeface="Microsoft JhengHei"/>
              </a:rPr>
              <a:t>的</a:t>
            </a:r>
            <a:r>
              <a:rPr sz="16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第</a:t>
            </a:r>
            <a:r>
              <a:rPr sz="1600" spc="-10" dirty="0">
                <a:solidFill>
                  <a:srgbClr val="404040"/>
                </a:solidFill>
                <a:latin typeface="Microsoft JhengHei"/>
                <a:cs typeface="Microsoft JhengHei"/>
              </a:rPr>
              <a:t>1</a:t>
            </a:r>
            <a:r>
              <a:rPr sz="16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個</a:t>
            </a:r>
            <a:r>
              <a:rPr sz="1600" spc="5" dirty="0">
                <a:solidFill>
                  <a:srgbClr val="404040"/>
                </a:solidFill>
                <a:latin typeface="Microsoft JhengHei"/>
                <a:cs typeface="Microsoft JhengHei"/>
              </a:rPr>
              <a:t>位</a:t>
            </a:r>
            <a:r>
              <a:rPr sz="16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置為</a:t>
            </a:r>
            <a:r>
              <a:rPr sz="1600" spc="5" dirty="0">
                <a:solidFill>
                  <a:srgbClr val="404040"/>
                </a:solidFill>
                <a:latin typeface="Microsoft JhengHei"/>
                <a:cs typeface="Microsoft JhengHei"/>
              </a:rPr>
              <a:t>2</a:t>
            </a:r>
            <a:r>
              <a:rPr sz="16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，且</a:t>
            </a:r>
            <a:r>
              <a:rPr sz="1600" spc="5" dirty="0">
                <a:solidFill>
                  <a:srgbClr val="404040"/>
                </a:solidFill>
                <a:latin typeface="Microsoft JhengHei"/>
                <a:cs typeface="Microsoft JhengHei"/>
              </a:rPr>
              <a:t>只</a:t>
            </a:r>
            <a:r>
              <a:rPr sz="16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回傳</a:t>
            </a:r>
            <a:r>
              <a:rPr sz="1600" u="sng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Microsoft JhengHei"/>
                <a:cs typeface="Microsoft JhengHei"/>
              </a:rPr>
              <a:t>行</a:t>
            </a:r>
            <a:r>
              <a:rPr sz="1600" u="sng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Microsoft JhengHei"/>
                <a:cs typeface="Microsoft JhengHei"/>
              </a:rPr>
              <a:t>駛速</a:t>
            </a:r>
            <a:r>
              <a:rPr sz="1600" u="sng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Microsoft JhengHei"/>
                <a:cs typeface="Microsoft JhengHei"/>
              </a:rPr>
              <a:t>度</a:t>
            </a:r>
            <a:r>
              <a:rPr sz="16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和</a:t>
            </a:r>
            <a:r>
              <a:rPr sz="1600" u="sng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Microsoft JhengHei"/>
                <a:cs typeface="Microsoft JhengHei"/>
              </a:rPr>
              <a:t>車</a:t>
            </a:r>
            <a:r>
              <a:rPr sz="1600" u="sng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Microsoft JhengHei"/>
                <a:cs typeface="Microsoft JhengHei"/>
              </a:rPr>
              <a:t>牌</a:t>
            </a:r>
            <a:r>
              <a:rPr sz="1600" u="sng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Microsoft JhengHei"/>
                <a:cs typeface="Microsoft JhengHei"/>
              </a:rPr>
              <a:t>號碼</a:t>
            </a:r>
            <a:endParaRPr sz="1600" dirty="0">
              <a:latin typeface="Microsoft JhengHei"/>
              <a:cs typeface="Microsoft JhengHei"/>
            </a:endParaRPr>
          </a:p>
          <a:p>
            <a:pPr marL="354965" marR="29209" indent="-342900">
              <a:lnSpc>
                <a:spcPct val="120000"/>
              </a:lnSpc>
              <a:spcBef>
                <a:spcPts val="385"/>
              </a:spcBef>
              <a:buClr>
                <a:srgbClr val="375F92"/>
              </a:buClr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404040"/>
                </a:solidFill>
                <a:latin typeface="Microsoft JhengHei"/>
                <a:cs typeface="Microsoft JhengHei"/>
                <a:hlinkClick r:id="rId4"/>
              </a:rPr>
              <a:t>http://ptx.transportdata.tw/MOTC/v2/Bus/RealTimeByFrequency/City/Taipei?$sele </a:t>
            </a:r>
            <a:r>
              <a:rPr sz="1600" spc="-385" dirty="0">
                <a:solidFill>
                  <a:srgbClr val="404040"/>
                </a:solidFill>
                <a:latin typeface="Microsoft JhengHei"/>
                <a:cs typeface="Microsoft JhengHei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ct=PlateNumb,Speed&amp;$filter=substring(cast(Speed,Edm.String),1)</a:t>
            </a:r>
            <a:r>
              <a:rPr sz="1600" spc="90" dirty="0">
                <a:solidFill>
                  <a:srgbClr val="404040"/>
                </a:solidFill>
                <a:latin typeface="Microsoft JhengHei"/>
                <a:cs typeface="Microsoft JhengHei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eq</a:t>
            </a:r>
            <a:r>
              <a:rPr sz="1600" spc="-15" dirty="0">
                <a:solidFill>
                  <a:srgbClr val="404040"/>
                </a:solidFill>
                <a:latin typeface="Microsoft JhengHei"/>
                <a:cs typeface="Microsoft JhengHei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'2'</a:t>
            </a:r>
            <a:endParaRPr sz="1600" dirty="0">
              <a:latin typeface="Microsoft JhengHei"/>
              <a:cs typeface="Microsoft JhengHe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375F92"/>
              </a:buClr>
              <a:buFont typeface="Wingdings"/>
              <a:buChar char=""/>
            </a:pPr>
            <a:endParaRPr sz="1650" dirty="0">
              <a:latin typeface="Microsoft JhengHei"/>
              <a:cs typeface="Microsoft JhengHei"/>
            </a:endParaRPr>
          </a:p>
          <a:p>
            <a:pPr marL="354965" marR="168910" indent="-342900">
              <a:lnSpc>
                <a:spcPct val="120000"/>
              </a:lnSpc>
              <a:buClr>
                <a:srgbClr val="375F92"/>
              </a:buClr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取得</a:t>
            </a:r>
            <a:r>
              <a:rPr sz="1600" u="sng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Microsoft JhengHei"/>
                <a:cs typeface="Microsoft JhengHei"/>
              </a:rPr>
              <a:t>臺北</a:t>
            </a:r>
            <a:r>
              <a:rPr sz="16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公車</a:t>
            </a:r>
            <a:r>
              <a:rPr sz="1600" u="sng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Microsoft JhengHei"/>
                <a:cs typeface="Microsoft JhengHei"/>
              </a:rPr>
              <a:t>站牌與路線時</a:t>
            </a:r>
            <a:r>
              <a:rPr sz="16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，經過</a:t>
            </a:r>
            <a:r>
              <a:rPr sz="1600" spc="5" dirty="0">
                <a:solidFill>
                  <a:srgbClr val="404040"/>
                </a:solidFill>
                <a:latin typeface="Microsoft JhengHei"/>
                <a:cs typeface="Microsoft JhengHei"/>
              </a:rPr>
              <a:t>的</a:t>
            </a:r>
            <a:r>
              <a:rPr sz="16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其中</a:t>
            </a:r>
            <a:r>
              <a:rPr sz="1600" spc="5" dirty="0">
                <a:solidFill>
                  <a:srgbClr val="404040"/>
                </a:solidFill>
                <a:latin typeface="Microsoft JhengHei"/>
                <a:cs typeface="Microsoft JhengHei"/>
              </a:rPr>
              <a:t>一</a:t>
            </a:r>
            <a:r>
              <a:rPr sz="16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站牌</a:t>
            </a:r>
            <a:r>
              <a:rPr sz="1600" spc="5" dirty="0">
                <a:solidFill>
                  <a:srgbClr val="404040"/>
                </a:solidFill>
                <a:latin typeface="Microsoft JhengHei"/>
                <a:cs typeface="Microsoft JhengHei"/>
              </a:rPr>
              <a:t>的</a:t>
            </a:r>
            <a:r>
              <a:rPr sz="16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站名</a:t>
            </a:r>
            <a:r>
              <a:rPr sz="1600" spc="5" dirty="0">
                <a:solidFill>
                  <a:srgbClr val="404040"/>
                </a:solidFill>
                <a:latin typeface="Microsoft JhengHei"/>
                <a:cs typeface="Microsoft JhengHei"/>
              </a:rPr>
              <a:t>有</a:t>
            </a:r>
            <a:r>
              <a:rPr sz="16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包</a:t>
            </a:r>
            <a:r>
              <a:rPr sz="1600" dirty="0">
                <a:solidFill>
                  <a:srgbClr val="404040"/>
                </a:solidFill>
                <a:latin typeface="Microsoft JhengHei"/>
                <a:cs typeface="Microsoft JhengHei"/>
              </a:rPr>
              <a:t>含</a:t>
            </a:r>
            <a:r>
              <a:rPr sz="1600" u="sng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Microsoft JhengHei"/>
                <a:cs typeface="Microsoft JhengHei"/>
              </a:rPr>
              <a:t>火</a:t>
            </a:r>
            <a:r>
              <a:rPr sz="1600" u="sng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Microsoft JhengHei"/>
                <a:cs typeface="Microsoft JhengHei"/>
              </a:rPr>
              <a:t>車站</a:t>
            </a:r>
            <a:r>
              <a:rPr sz="1600" spc="5" dirty="0">
                <a:solidFill>
                  <a:srgbClr val="404040"/>
                </a:solidFill>
                <a:latin typeface="Microsoft JhengHei"/>
                <a:cs typeface="Microsoft JhengHei"/>
              </a:rPr>
              <a:t>就</a:t>
            </a:r>
            <a:r>
              <a:rPr sz="16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回傳</a:t>
            </a:r>
            <a:r>
              <a:rPr sz="1600" spc="5" dirty="0">
                <a:solidFill>
                  <a:srgbClr val="404040"/>
                </a:solidFill>
                <a:latin typeface="Microsoft JhengHei"/>
                <a:cs typeface="Microsoft JhengHei"/>
              </a:rPr>
              <a:t>，</a:t>
            </a:r>
            <a:r>
              <a:rPr sz="16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且只</a:t>
            </a:r>
            <a:r>
              <a:rPr sz="1600" spc="5" dirty="0">
                <a:solidFill>
                  <a:srgbClr val="404040"/>
                </a:solidFill>
                <a:latin typeface="Microsoft JhengHei"/>
                <a:cs typeface="Microsoft JhengHei"/>
              </a:rPr>
              <a:t>回</a:t>
            </a:r>
            <a:r>
              <a:rPr sz="16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傳 前</a:t>
            </a:r>
            <a:r>
              <a:rPr sz="1600" spc="-10" dirty="0">
                <a:solidFill>
                  <a:srgbClr val="404040"/>
                </a:solidFill>
                <a:latin typeface="Microsoft JhengHei"/>
                <a:cs typeface="Microsoft JhengHei"/>
              </a:rPr>
              <a:t>10</a:t>
            </a:r>
            <a:r>
              <a:rPr sz="16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筆</a:t>
            </a:r>
            <a:endParaRPr sz="1600" dirty="0">
              <a:latin typeface="Microsoft JhengHei"/>
              <a:cs typeface="Microsoft JhengHei"/>
            </a:endParaRPr>
          </a:p>
          <a:p>
            <a:pPr marL="354965" marR="5080" indent="-342900">
              <a:lnSpc>
                <a:spcPct val="120000"/>
              </a:lnSpc>
              <a:spcBef>
                <a:spcPts val="385"/>
              </a:spcBef>
              <a:buClr>
                <a:srgbClr val="375F92"/>
              </a:buClr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404040"/>
                </a:solidFill>
                <a:latin typeface="Microsoft JhengHei"/>
                <a:cs typeface="Microsoft JhengHei"/>
                <a:hlinkClick r:id="rId5"/>
              </a:rPr>
              <a:t>http://ptx.transportdata.tw/MOTC/v2/Bus/StopOfRoute/City/Taipei?$top=10&amp;$filt </a:t>
            </a:r>
            <a:r>
              <a:rPr sz="1600" spc="-385" dirty="0">
                <a:solidFill>
                  <a:srgbClr val="404040"/>
                </a:solidFill>
                <a:latin typeface="Microsoft JhengHei"/>
                <a:cs typeface="Microsoft JhengHei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Microsoft JhengHei"/>
                <a:cs typeface="Microsoft JhengHei"/>
              </a:rPr>
              <a:t>er=</a:t>
            </a:r>
            <a:r>
              <a:rPr sz="16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 Stops/any(d:(contains(d/StopName/Zh_tw,</a:t>
            </a:r>
            <a:r>
              <a:rPr sz="1600" spc="55" dirty="0">
                <a:solidFill>
                  <a:srgbClr val="404040"/>
                </a:solidFill>
                <a:latin typeface="Microsoft JhengHei"/>
                <a:cs typeface="Microsoft JhengHei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Microsoft JhengHei"/>
                <a:cs typeface="Microsoft JhengHei"/>
              </a:rPr>
              <a:t>'</a:t>
            </a:r>
            <a:r>
              <a:rPr sz="16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火車站')</a:t>
            </a:r>
            <a:r>
              <a:rPr sz="1600" spc="10" dirty="0">
                <a:solidFill>
                  <a:srgbClr val="404040"/>
                </a:solidFill>
                <a:latin typeface="Microsoft JhengHei"/>
                <a:cs typeface="Microsoft JhengHei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eq</a:t>
            </a:r>
            <a:r>
              <a:rPr sz="1600" dirty="0">
                <a:solidFill>
                  <a:srgbClr val="404040"/>
                </a:solidFill>
                <a:latin typeface="Microsoft JhengHei"/>
                <a:cs typeface="Microsoft JhengHei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true))</a:t>
            </a:r>
            <a:endParaRPr sz="1600" dirty="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1647" y="280415"/>
            <a:ext cx="6949440" cy="10668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6303" y="406730"/>
            <a:ext cx="620585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375F92"/>
                </a:solidFill>
              </a:rPr>
              <a:t>OData</a:t>
            </a:r>
            <a:r>
              <a:rPr sz="3600" dirty="0">
                <a:solidFill>
                  <a:srgbClr val="375F92"/>
                </a:solidFill>
              </a:rPr>
              <a:t>查詢選</a:t>
            </a:r>
            <a:r>
              <a:rPr sz="3600" spc="-10" dirty="0">
                <a:solidFill>
                  <a:srgbClr val="375F92"/>
                </a:solidFill>
              </a:rPr>
              <a:t>項</a:t>
            </a:r>
            <a:r>
              <a:rPr sz="3600" spc="-5" dirty="0">
                <a:solidFill>
                  <a:srgbClr val="375F92"/>
                </a:solidFill>
              </a:rPr>
              <a:t>-</a:t>
            </a:r>
            <a:r>
              <a:rPr sz="3600" b="0" spc="-5" dirty="0">
                <a:solidFill>
                  <a:srgbClr val="375F92"/>
                </a:solidFill>
                <a:latin typeface="Microsoft JhengHei"/>
                <a:cs typeface="Microsoft JhengHei"/>
              </a:rPr>
              <a:t>$spatialFilter</a:t>
            </a:r>
            <a:endParaRPr sz="3600" dirty="0">
              <a:latin typeface="Microsoft JhengHei"/>
              <a:cs typeface="Microsoft JhengHe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39</a:t>
            </a:fld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547217" y="1087516"/>
            <a:ext cx="4578350" cy="1221105"/>
          </a:xfrm>
          <a:prstGeom prst="rect">
            <a:avLst/>
          </a:prstGeom>
        </p:spPr>
        <p:txBody>
          <a:bodyPr vert="horz" wrap="square" lIns="0" tIns="18351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445"/>
              </a:spcBef>
              <a:buClr>
                <a:srgbClr val="375F92"/>
              </a:buClr>
              <a:buFont typeface="Wingdings"/>
              <a:buChar char=""/>
              <a:tabLst>
                <a:tab pos="355600" algn="l"/>
              </a:tabLst>
            </a:pPr>
            <a:r>
              <a:rPr sz="28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PTX</a:t>
            </a:r>
            <a:r>
              <a:rPr sz="2800" spc="-10" dirty="0">
                <a:solidFill>
                  <a:srgbClr val="404040"/>
                </a:solidFill>
                <a:latin typeface="Microsoft JhengHei"/>
                <a:cs typeface="Microsoft JhengHe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custom</a:t>
            </a:r>
            <a:r>
              <a:rPr sz="2800" spc="-25" dirty="0">
                <a:solidFill>
                  <a:srgbClr val="404040"/>
                </a:solidFill>
                <a:latin typeface="Microsoft JhengHei"/>
                <a:cs typeface="Microsoft JhengHe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query</a:t>
            </a:r>
            <a:r>
              <a:rPr sz="2800" spc="-30" dirty="0">
                <a:solidFill>
                  <a:srgbClr val="404040"/>
                </a:solidFill>
                <a:latin typeface="Microsoft JhengHei"/>
                <a:cs typeface="Microsoft JhengHe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option</a:t>
            </a:r>
            <a:endParaRPr sz="2800">
              <a:latin typeface="Microsoft JhengHei"/>
              <a:cs typeface="Microsoft JhengHei"/>
            </a:endParaRPr>
          </a:p>
          <a:p>
            <a:pPr marL="355600" indent="-342900">
              <a:lnSpc>
                <a:spcPct val="100000"/>
              </a:lnSpc>
              <a:spcBef>
                <a:spcPts val="1345"/>
              </a:spcBef>
              <a:buClr>
                <a:srgbClr val="375F92"/>
              </a:buClr>
              <a:buFont typeface="Wingdings"/>
              <a:buChar char=""/>
              <a:tabLst>
                <a:tab pos="355600" algn="l"/>
              </a:tabLst>
            </a:pPr>
            <a:r>
              <a:rPr sz="28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規範函數</a:t>
            </a:r>
            <a:endParaRPr sz="2800">
              <a:latin typeface="Microsoft JhengHei"/>
              <a:cs typeface="Microsoft JhengHe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037259" y="2558542"/>
          <a:ext cx="6912609" cy="8889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72430"/>
                <a:gridCol w="1440179"/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Microsoft JhengHei"/>
                          <a:cs typeface="Microsoft JhengHei"/>
                        </a:rPr>
                        <a:t>規範函數</a:t>
                      </a:r>
                      <a:endParaRPr sz="1800">
                        <a:latin typeface="Microsoft JhengHei"/>
                        <a:cs typeface="Microsoft JhengHei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Microsoft JhengHei"/>
                          <a:cs typeface="Microsoft JhengHei"/>
                        </a:rPr>
                        <a:t>意義</a:t>
                      </a:r>
                      <a:endParaRPr sz="1800">
                        <a:latin typeface="Microsoft JhengHei"/>
                        <a:cs typeface="Microsoft JhengHei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  <a:tr h="518159">
                <a:tc>
                  <a:txBody>
                    <a:bodyPr/>
                    <a:lstStyle/>
                    <a:p>
                      <a:pPr marL="1363980" marR="277495" indent="-107823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-10" dirty="0">
                          <a:latin typeface="Microsoft JhengHei"/>
                          <a:cs typeface="Microsoft JhengHei"/>
                        </a:rPr>
                        <a:t>nearby(</a:t>
                      </a:r>
                      <a:r>
                        <a:rPr sz="1400" spc="-10" dirty="0">
                          <a:solidFill>
                            <a:srgbClr val="7E7E7E"/>
                          </a:solidFill>
                          <a:latin typeface="Microsoft JhengHei"/>
                          <a:cs typeface="Microsoft JhengHei"/>
                        </a:rPr>
                        <a:t>PointType </a:t>
                      </a:r>
                      <a:r>
                        <a:rPr sz="1400" spc="-5" dirty="0">
                          <a:latin typeface="Microsoft JhengHei"/>
                          <a:cs typeface="Microsoft JhengHei"/>
                        </a:rPr>
                        <a:t>ColumnName, </a:t>
                      </a:r>
                      <a:r>
                        <a:rPr sz="1400" dirty="0">
                          <a:solidFill>
                            <a:srgbClr val="7E7E7E"/>
                          </a:solidFill>
                          <a:latin typeface="Microsoft JhengHei"/>
                          <a:cs typeface="Microsoft JhengHei"/>
                        </a:rPr>
                        <a:t>double </a:t>
                      </a:r>
                      <a:r>
                        <a:rPr sz="1400" spc="-5" dirty="0">
                          <a:latin typeface="Microsoft JhengHei"/>
                          <a:cs typeface="Microsoft JhengHei"/>
                        </a:rPr>
                        <a:t>CenterLat, </a:t>
                      </a:r>
                      <a:r>
                        <a:rPr sz="1400" dirty="0">
                          <a:solidFill>
                            <a:srgbClr val="7E7E7E"/>
                          </a:solidFill>
                          <a:latin typeface="Microsoft JhengHei"/>
                          <a:cs typeface="Microsoft JhengHei"/>
                        </a:rPr>
                        <a:t>double </a:t>
                      </a:r>
                      <a:r>
                        <a:rPr sz="1400" spc="-335" dirty="0">
                          <a:solidFill>
                            <a:srgbClr val="7E7E7E"/>
                          </a:solidFill>
                          <a:latin typeface="Microsoft JhengHei"/>
                          <a:cs typeface="Microsoft JhengHei"/>
                        </a:rPr>
                        <a:t> </a:t>
                      </a:r>
                      <a:r>
                        <a:rPr sz="1400" spc="-5" dirty="0">
                          <a:latin typeface="Microsoft JhengHei"/>
                          <a:cs typeface="Microsoft JhengHei"/>
                        </a:rPr>
                        <a:t>CenterLon,</a:t>
                      </a:r>
                      <a:r>
                        <a:rPr sz="1400" spc="-10" dirty="0">
                          <a:latin typeface="Microsoft JhengHei"/>
                          <a:cs typeface="Microsoft JhengHei"/>
                        </a:rPr>
                        <a:t> </a:t>
                      </a:r>
                      <a:r>
                        <a:rPr sz="1400" spc="-5" dirty="0">
                          <a:solidFill>
                            <a:srgbClr val="7E7E7E"/>
                          </a:solidFill>
                          <a:latin typeface="Microsoft JhengHei"/>
                          <a:cs typeface="Microsoft JhengHei"/>
                        </a:rPr>
                        <a:t>int</a:t>
                      </a:r>
                      <a:r>
                        <a:rPr sz="1400" dirty="0">
                          <a:solidFill>
                            <a:srgbClr val="7E7E7E"/>
                          </a:solidFill>
                          <a:latin typeface="Microsoft JhengHei"/>
                          <a:cs typeface="Microsoft JhengHei"/>
                        </a:rPr>
                        <a:t> </a:t>
                      </a:r>
                      <a:r>
                        <a:rPr sz="1400" spc="-5" dirty="0">
                          <a:latin typeface="Microsoft JhengHei"/>
                          <a:cs typeface="Microsoft JhengHei"/>
                        </a:rPr>
                        <a:t>DistanceInMeters</a:t>
                      </a:r>
                      <a:r>
                        <a:rPr sz="1400" b="1" spc="-5" dirty="0">
                          <a:latin typeface="Microsoft JhengHei"/>
                          <a:cs typeface="Microsoft JhengHei"/>
                        </a:rPr>
                        <a:t>)</a:t>
                      </a:r>
                      <a:endParaRPr sz="1400">
                        <a:latin typeface="Microsoft JhengHei"/>
                        <a:cs typeface="Microsoft JhengHei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dirty="0">
                          <a:latin typeface="Microsoft JhengHei"/>
                          <a:cs typeface="Microsoft JhengHei"/>
                        </a:rPr>
                        <a:t>尋找附近點位資料</a:t>
                      </a:r>
                      <a:endParaRPr sz="1200">
                        <a:latin typeface="Microsoft JhengHei"/>
                        <a:cs typeface="Microsoft JhengHei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1647" y="280415"/>
            <a:ext cx="5480304" cy="10668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6303" y="406730"/>
            <a:ext cx="47383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375F92"/>
                </a:solidFill>
              </a:rPr>
              <a:t>為什麼需</a:t>
            </a:r>
            <a:r>
              <a:rPr sz="3600" spc="-10" dirty="0">
                <a:solidFill>
                  <a:srgbClr val="375F92"/>
                </a:solidFill>
              </a:rPr>
              <a:t>要</a:t>
            </a:r>
            <a:r>
              <a:rPr sz="3600" dirty="0">
                <a:solidFill>
                  <a:srgbClr val="375F92"/>
                </a:solidFill>
              </a:rPr>
              <a:t>Odat</a:t>
            </a:r>
            <a:r>
              <a:rPr sz="3600" spc="-5" dirty="0">
                <a:solidFill>
                  <a:srgbClr val="375F92"/>
                </a:solidFill>
              </a:rPr>
              <a:t>a(1/2)</a:t>
            </a:r>
            <a:endParaRPr sz="36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4</a:t>
            </a:fld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547217" y="1099108"/>
            <a:ext cx="8221980" cy="5274310"/>
          </a:xfrm>
          <a:prstGeom prst="rect">
            <a:avLst/>
          </a:prstGeom>
        </p:spPr>
        <p:txBody>
          <a:bodyPr vert="horz" wrap="square" lIns="0" tIns="1682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25"/>
              </a:spcBef>
              <a:buClr>
                <a:srgbClr val="375F92"/>
              </a:buClr>
              <a:buFont typeface="Wingdings"/>
              <a:buChar char=""/>
              <a:tabLst>
                <a:tab pos="355600" algn="l"/>
              </a:tabLst>
            </a:pPr>
            <a:r>
              <a:rPr sz="2400" b="1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Client</a:t>
            </a:r>
            <a:endParaRPr sz="2400" dirty="0">
              <a:latin typeface="Microsoft JhengHei"/>
              <a:cs typeface="Microsoft JhengHei"/>
            </a:endParaRPr>
          </a:p>
          <a:p>
            <a:pPr marL="756285" lvl="1" indent="-287655">
              <a:lnSpc>
                <a:spcPct val="100000"/>
              </a:lnSpc>
              <a:spcBef>
                <a:spcPts val="1019"/>
              </a:spcBef>
              <a:buClr>
                <a:srgbClr val="375F92"/>
              </a:buClr>
              <a:buFont typeface="Wingdings"/>
              <a:buChar char=""/>
              <a:tabLst>
                <a:tab pos="756920" algn="l"/>
              </a:tabLst>
            </a:pPr>
            <a:r>
              <a:rPr sz="2000" dirty="0">
                <a:solidFill>
                  <a:srgbClr val="404040"/>
                </a:solidFill>
                <a:latin typeface="Microsoft JhengHei"/>
                <a:cs typeface="Microsoft JhengHei"/>
              </a:rPr>
              <a:t>瀏覽器(ex:</a:t>
            </a:r>
            <a:r>
              <a:rPr sz="2000" spc="-55" dirty="0">
                <a:solidFill>
                  <a:srgbClr val="404040"/>
                </a:solidFill>
                <a:latin typeface="Microsoft JhengHei"/>
                <a:cs typeface="Microsoft JhengHe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IE,</a:t>
            </a:r>
            <a:r>
              <a:rPr sz="2000" spc="-20" dirty="0">
                <a:solidFill>
                  <a:srgbClr val="404040"/>
                </a:solidFill>
                <a:latin typeface="Microsoft JhengHei"/>
                <a:cs typeface="Microsoft JhengHei"/>
              </a:rPr>
              <a:t> </a:t>
            </a:r>
            <a:r>
              <a:rPr sz="2000" dirty="0">
                <a:solidFill>
                  <a:srgbClr val="404040"/>
                </a:solidFill>
                <a:latin typeface="Microsoft JhengHei"/>
                <a:cs typeface="Microsoft JhengHei"/>
              </a:rPr>
              <a:t>firefox,</a:t>
            </a:r>
            <a:r>
              <a:rPr sz="2000" spc="-40" dirty="0">
                <a:solidFill>
                  <a:srgbClr val="404040"/>
                </a:solidFill>
                <a:latin typeface="Microsoft JhengHei"/>
                <a:cs typeface="Microsoft JhengHei"/>
              </a:rPr>
              <a:t> </a:t>
            </a:r>
            <a:r>
              <a:rPr sz="2000" dirty="0">
                <a:solidFill>
                  <a:srgbClr val="404040"/>
                </a:solidFill>
                <a:latin typeface="Microsoft JhengHei"/>
                <a:cs typeface="Microsoft JhengHei"/>
              </a:rPr>
              <a:t>chrome)</a:t>
            </a:r>
            <a:endParaRPr sz="2000" dirty="0">
              <a:latin typeface="Microsoft JhengHei"/>
              <a:cs typeface="Microsoft JhengHei"/>
            </a:endParaRPr>
          </a:p>
          <a:p>
            <a:pPr marL="756285" lvl="1" indent="-287655">
              <a:lnSpc>
                <a:spcPct val="100000"/>
              </a:lnSpc>
              <a:spcBef>
                <a:spcPts val="960"/>
              </a:spcBef>
              <a:buClr>
                <a:srgbClr val="375F92"/>
              </a:buClr>
              <a:buFont typeface="Wingdings"/>
              <a:buChar char=""/>
              <a:tabLst>
                <a:tab pos="756920" algn="l"/>
              </a:tabLst>
            </a:pPr>
            <a:r>
              <a:rPr sz="2000" dirty="0">
                <a:solidFill>
                  <a:srgbClr val="404040"/>
                </a:solidFill>
                <a:latin typeface="Microsoft JhengHei"/>
                <a:cs typeface="Microsoft JhengHei"/>
              </a:rPr>
              <a:t>智慧型手機(ex:</a:t>
            </a:r>
            <a:r>
              <a:rPr sz="2000" spc="-65" dirty="0">
                <a:solidFill>
                  <a:srgbClr val="404040"/>
                </a:solidFill>
                <a:latin typeface="Microsoft JhengHei"/>
                <a:cs typeface="Microsoft JhengHei"/>
              </a:rPr>
              <a:t> </a:t>
            </a:r>
            <a:r>
              <a:rPr sz="2000" dirty="0">
                <a:solidFill>
                  <a:srgbClr val="404040"/>
                </a:solidFill>
                <a:latin typeface="Microsoft JhengHei"/>
                <a:cs typeface="Microsoft JhengHei"/>
              </a:rPr>
              <a:t>安卓,</a:t>
            </a:r>
            <a:r>
              <a:rPr sz="2000" spc="-40" dirty="0">
                <a:solidFill>
                  <a:srgbClr val="404040"/>
                </a:solidFill>
                <a:latin typeface="Microsoft JhengHei"/>
                <a:cs typeface="Microsoft JhengHe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ios)</a:t>
            </a:r>
            <a:endParaRPr sz="2000" dirty="0">
              <a:latin typeface="Microsoft JhengHei"/>
              <a:cs typeface="Microsoft JhengHei"/>
            </a:endParaRPr>
          </a:p>
          <a:p>
            <a:pPr marL="756285" lvl="1" indent="-287655">
              <a:lnSpc>
                <a:spcPct val="100000"/>
              </a:lnSpc>
              <a:spcBef>
                <a:spcPts val="965"/>
              </a:spcBef>
              <a:buClr>
                <a:srgbClr val="375F92"/>
              </a:buClr>
              <a:buFont typeface="Wingdings"/>
              <a:buChar char=""/>
              <a:tabLst>
                <a:tab pos="756920" algn="l"/>
              </a:tabLst>
            </a:pPr>
            <a:r>
              <a:rPr sz="20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BI</a:t>
            </a:r>
            <a:r>
              <a:rPr sz="2000" dirty="0">
                <a:solidFill>
                  <a:srgbClr val="404040"/>
                </a:solidFill>
                <a:latin typeface="Microsoft JhengHei"/>
                <a:cs typeface="Microsoft JhengHei"/>
              </a:rPr>
              <a:t>工具(ex:</a:t>
            </a:r>
            <a:r>
              <a:rPr sz="2000" spc="-60" dirty="0">
                <a:solidFill>
                  <a:srgbClr val="404040"/>
                </a:solidFill>
                <a:latin typeface="Microsoft JhengHei"/>
                <a:cs typeface="Microsoft JhengHe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Excel)</a:t>
            </a:r>
            <a:endParaRPr sz="2000" dirty="0">
              <a:latin typeface="Microsoft JhengHei"/>
              <a:cs typeface="Microsoft JhengHei"/>
            </a:endParaRPr>
          </a:p>
          <a:p>
            <a:pPr marL="756285" lvl="1" indent="-287655">
              <a:lnSpc>
                <a:spcPct val="100000"/>
              </a:lnSpc>
              <a:spcBef>
                <a:spcPts val="960"/>
              </a:spcBef>
              <a:buClr>
                <a:srgbClr val="375F92"/>
              </a:buClr>
              <a:buFont typeface="Wingdings"/>
              <a:buChar char=""/>
              <a:tabLst>
                <a:tab pos="756920" algn="l"/>
              </a:tabLst>
            </a:pPr>
            <a:r>
              <a:rPr sz="2000" dirty="0">
                <a:solidFill>
                  <a:srgbClr val="404040"/>
                </a:solidFill>
                <a:latin typeface="Microsoft JhengHei"/>
                <a:cs typeface="Microsoft JhengHei"/>
              </a:rPr>
              <a:t>開發軟體平台(ex:</a:t>
            </a:r>
            <a:r>
              <a:rPr sz="2000" spc="-65" dirty="0">
                <a:solidFill>
                  <a:srgbClr val="404040"/>
                </a:solidFill>
                <a:latin typeface="Microsoft JhengHei"/>
                <a:cs typeface="Microsoft JhengHe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.NET,</a:t>
            </a:r>
            <a:r>
              <a:rPr sz="2000" spc="-15" dirty="0">
                <a:solidFill>
                  <a:srgbClr val="404040"/>
                </a:solidFill>
                <a:latin typeface="Microsoft JhengHei"/>
                <a:cs typeface="Microsoft JhengHe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Java)</a:t>
            </a:r>
            <a:endParaRPr sz="2000" dirty="0">
              <a:latin typeface="Microsoft JhengHei"/>
              <a:cs typeface="Microsoft JhengHei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375F92"/>
              </a:buClr>
              <a:buFont typeface="Wingdings"/>
              <a:buChar char=""/>
            </a:pPr>
            <a:endParaRPr sz="2400" dirty="0">
              <a:latin typeface="Microsoft JhengHei"/>
              <a:cs typeface="Microsoft JhengHei"/>
            </a:endParaRPr>
          </a:p>
          <a:p>
            <a:pPr marL="355600" indent="-342900">
              <a:lnSpc>
                <a:spcPct val="100000"/>
              </a:lnSpc>
              <a:buClr>
                <a:srgbClr val="375F92"/>
              </a:buClr>
              <a:buFont typeface="Wingdings"/>
              <a:buChar char=""/>
              <a:tabLst>
                <a:tab pos="355600" algn="l"/>
              </a:tabLst>
            </a:pPr>
            <a:r>
              <a:rPr sz="2400" b="1" dirty="0">
                <a:solidFill>
                  <a:srgbClr val="404040"/>
                </a:solidFill>
                <a:latin typeface="Microsoft JhengHei"/>
                <a:cs typeface="Microsoft JhengHei"/>
              </a:rPr>
              <a:t>資料來源</a:t>
            </a:r>
            <a:endParaRPr sz="2400" dirty="0">
              <a:latin typeface="Microsoft JhengHei"/>
              <a:cs typeface="Microsoft JhengHei"/>
            </a:endParaRPr>
          </a:p>
          <a:p>
            <a:pPr marL="756285" lvl="1" indent="-287655">
              <a:lnSpc>
                <a:spcPct val="100000"/>
              </a:lnSpc>
              <a:spcBef>
                <a:spcPts val="1025"/>
              </a:spcBef>
              <a:buClr>
                <a:srgbClr val="375F92"/>
              </a:buClr>
              <a:buFont typeface="Wingdings"/>
              <a:buChar char=""/>
              <a:tabLst>
                <a:tab pos="756920" algn="l"/>
              </a:tabLst>
            </a:pPr>
            <a:r>
              <a:rPr sz="2000" dirty="0">
                <a:solidFill>
                  <a:srgbClr val="404040"/>
                </a:solidFill>
                <a:latin typeface="Microsoft JhengHei"/>
                <a:cs typeface="Microsoft JhengHei"/>
              </a:rPr>
              <a:t>開發軟體平台(ex:</a:t>
            </a:r>
            <a:r>
              <a:rPr sz="2000" spc="-65" dirty="0">
                <a:solidFill>
                  <a:srgbClr val="404040"/>
                </a:solidFill>
                <a:latin typeface="Microsoft JhengHei"/>
                <a:cs typeface="Microsoft JhengHe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.NET,</a:t>
            </a:r>
            <a:r>
              <a:rPr sz="2000" spc="-15" dirty="0">
                <a:solidFill>
                  <a:srgbClr val="404040"/>
                </a:solidFill>
                <a:latin typeface="Microsoft JhengHei"/>
                <a:cs typeface="Microsoft JhengHe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Java)</a:t>
            </a:r>
            <a:endParaRPr sz="2000" dirty="0">
              <a:latin typeface="Microsoft JhengHei"/>
              <a:cs typeface="Microsoft JhengHei"/>
            </a:endParaRPr>
          </a:p>
          <a:p>
            <a:pPr marL="756285" lvl="1" indent="-287655">
              <a:lnSpc>
                <a:spcPct val="100000"/>
              </a:lnSpc>
              <a:spcBef>
                <a:spcPts val="960"/>
              </a:spcBef>
              <a:buClr>
                <a:srgbClr val="375F92"/>
              </a:buClr>
              <a:buFont typeface="Wingdings"/>
              <a:buChar char=""/>
              <a:tabLst>
                <a:tab pos="756920" algn="l"/>
              </a:tabLst>
            </a:pPr>
            <a:r>
              <a:rPr sz="2000" dirty="0">
                <a:solidFill>
                  <a:srgbClr val="404040"/>
                </a:solidFill>
                <a:latin typeface="Microsoft JhengHei"/>
                <a:cs typeface="Microsoft JhengHei"/>
              </a:rPr>
              <a:t>雲端儲存設備(ex:</a:t>
            </a:r>
            <a:r>
              <a:rPr sz="2000" spc="-85" dirty="0">
                <a:solidFill>
                  <a:srgbClr val="404040"/>
                </a:solidFill>
                <a:latin typeface="Microsoft JhengHei"/>
                <a:cs typeface="Microsoft JhengHe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Azure)</a:t>
            </a:r>
            <a:endParaRPr sz="2000" dirty="0">
              <a:latin typeface="Microsoft JhengHei"/>
              <a:cs typeface="Microsoft JhengHei"/>
            </a:endParaRPr>
          </a:p>
          <a:p>
            <a:pPr marL="756285" lvl="1" indent="-287655">
              <a:lnSpc>
                <a:spcPct val="100000"/>
              </a:lnSpc>
              <a:spcBef>
                <a:spcPts val="960"/>
              </a:spcBef>
              <a:buClr>
                <a:srgbClr val="375F92"/>
              </a:buClr>
              <a:buFont typeface="Wingdings"/>
              <a:buChar char=""/>
              <a:tabLst>
                <a:tab pos="756920" algn="l"/>
              </a:tabLst>
            </a:pPr>
            <a:r>
              <a:rPr sz="2000" dirty="0">
                <a:solidFill>
                  <a:srgbClr val="404040"/>
                </a:solidFill>
                <a:latin typeface="Microsoft JhengHei"/>
                <a:cs typeface="Microsoft JhengHei"/>
              </a:rPr>
              <a:t>企業管理系統(ex:</a:t>
            </a:r>
            <a:r>
              <a:rPr sz="2000" spc="-65" dirty="0">
                <a:solidFill>
                  <a:srgbClr val="404040"/>
                </a:solidFill>
                <a:latin typeface="Microsoft JhengHei"/>
                <a:cs typeface="Microsoft JhengHe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SharePoint)</a:t>
            </a:r>
            <a:endParaRPr sz="2000" dirty="0">
              <a:latin typeface="Microsoft JhengHei"/>
              <a:cs typeface="Microsoft JhengHei"/>
            </a:endParaRPr>
          </a:p>
          <a:p>
            <a:pPr marL="756285" marR="5080" lvl="1" indent="-287020">
              <a:lnSpc>
                <a:spcPct val="120000"/>
              </a:lnSpc>
              <a:spcBef>
                <a:spcPts val="484"/>
              </a:spcBef>
              <a:buClr>
                <a:srgbClr val="375F92"/>
              </a:buClr>
              <a:buFont typeface="Wingdings"/>
              <a:buChar char=""/>
              <a:tabLst>
                <a:tab pos="756920" algn="l"/>
              </a:tabLst>
            </a:pPr>
            <a:r>
              <a:rPr sz="2000" dirty="0">
                <a:solidFill>
                  <a:srgbClr val="404040"/>
                </a:solidFill>
                <a:latin typeface="Microsoft JhengHei"/>
                <a:cs typeface="Microsoft JhengHei"/>
              </a:rPr>
              <a:t>雲服務</a:t>
            </a:r>
            <a:r>
              <a:rPr sz="2000" spc="5" dirty="0">
                <a:solidFill>
                  <a:srgbClr val="404040"/>
                </a:solidFill>
                <a:latin typeface="Microsoft JhengHei"/>
                <a:cs typeface="Microsoft JhengHei"/>
              </a:rPr>
              <a:t>(</a:t>
            </a:r>
            <a:r>
              <a:rPr sz="2000" dirty="0">
                <a:solidFill>
                  <a:srgbClr val="404040"/>
                </a:solidFill>
                <a:latin typeface="Microsoft JhengHei"/>
                <a:cs typeface="Microsoft JhengHei"/>
              </a:rPr>
              <a:t>尋找各式</a:t>
            </a:r>
            <a:r>
              <a:rPr sz="2000" spc="-15" dirty="0">
                <a:solidFill>
                  <a:srgbClr val="404040"/>
                </a:solidFill>
                <a:latin typeface="Microsoft JhengHei"/>
                <a:cs typeface="Microsoft JhengHei"/>
              </a:rPr>
              <a:t>各</a:t>
            </a:r>
            <a:r>
              <a:rPr sz="2000" dirty="0">
                <a:solidFill>
                  <a:srgbClr val="404040"/>
                </a:solidFill>
                <a:latin typeface="Microsoft JhengHei"/>
                <a:cs typeface="Microsoft JhengHei"/>
              </a:rPr>
              <a:t>樣的</a:t>
            </a:r>
            <a:r>
              <a:rPr sz="2000" spc="-15" dirty="0">
                <a:solidFill>
                  <a:srgbClr val="404040"/>
                </a:solidFill>
                <a:latin typeface="Microsoft JhengHei"/>
                <a:cs typeface="Microsoft JhengHei"/>
              </a:rPr>
              <a:t>資</a:t>
            </a:r>
            <a:r>
              <a:rPr sz="2000" dirty="0">
                <a:solidFill>
                  <a:srgbClr val="404040"/>
                </a:solidFill>
                <a:latin typeface="Microsoft JhengHei"/>
                <a:cs typeface="Microsoft JhengHei"/>
              </a:rPr>
              <a:t>料，</a:t>
            </a:r>
            <a:r>
              <a:rPr sz="2000" spc="-15" dirty="0">
                <a:solidFill>
                  <a:srgbClr val="404040"/>
                </a:solidFill>
                <a:latin typeface="Microsoft JhengHei"/>
                <a:cs typeface="Microsoft JhengHei"/>
              </a:rPr>
              <a:t>包</a:t>
            </a:r>
            <a:r>
              <a:rPr sz="2000" dirty="0">
                <a:solidFill>
                  <a:srgbClr val="404040"/>
                </a:solidFill>
                <a:latin typeface="Microsoft JhengHei"/>
                <a:cs typeface="Microsoft JhengHei"/>
              </a:rPr>
              <a:t>括人</a:t>
            </a:r>
            <a:r>
              <a:rPr sz="2000" spc="-15" dirty="0">
                <a:solidFill>
                  <a:srgbClr val="404040"/>
                </a:solidFill>
                <a:latin typeface="Microsoft JhengHei"/>
                <a:cs typeface="Microsoft JhengHei"/>
              </a:rPr>
              <a:t>口</a:t>
            </a:r>
            <a:r>
              <a:rPr sz="2000" dirty="0">
                <a:solidFill>
                  <a:srgbClr val="404040"/>
                </a:solidFill>
                <a:latin typeface="Microsoft JhengHei"/>
                <a:cs typeface="Microsoft JhengHei"/>
              </a:rPr>
              <a:t>統計</a:t>
            </a:r>
            <a:r>
              <a:rPr sz="2000" spc="-15" dirty="0">
                <a:solidFill>
                  <a:srgbClr val="404040"/>
                </a:solidFill>
                <a:latin typeface="Microsoft JhengHei"/>
                <a:cs typeface="Microsoft JhengHei"/>
              </a:rPr>
              <a:t>、</a:t>
            </a:r>
            <a:r>
              <a:rPr sz="2000" dirty="0">
                <a:solidFill>
                  <a:srgbClr val="404040"/>
                </a:solidFill>
                <a:latin typeface="Microsoft JhengHei"/>
                <a:cs typeface="Microsoft JhengHei"/>
              </a:rPr>
              <a:t>環境</a:t>
            </a:r>
            <a:r>
              <a:rPr sz="2000" spc="-15" dirty="0">
                <a:solidFill>
                  <a:srgbClr val="404040"/>
                </a:solidFill>
                <a:latin typeface="Microsoft JhengHei"/>
                <a:cs typeface="Microsoft JhengHei"/>
              </a:rPr>
              <a:t>、</a:t>
            </a:r>
            <a:r>
              <a:rPr sz="2000" dirty="0">
                <a:solidFill>
                  <a:srgbClr val="404040"/>
                </a:solidFill>
                <a:latin typeface="Microsoft JhengHei"/>
                <a:cs typeface="Microsoft JhengHei"/>
              </a:rPr>
              <a:t>金融</a:t>
            </a:r>
            <a:r>
              <a:rPr sz="2000" spc="-15" dirty="0">
                <a:solidFill>
                  <a:srgbClr val="404040"/>
                </a:solidFill>
                <a:latin typeface="Microsoft JhengHei"/>
                <a:cs typeface="Microsoft JhengHei"/>
              </a:rPr>
              <a:t>、</a:t>
            </a:r>
            <a:r>
              <a:rPr sz="2000" dirty="0">
                <a:solidFill>
                  <a:srgbClr val="404040"/>
                </a:solidFill>
                <a:latin typeface="Microsoft JhengHei"/>
                <a:cs typeface="Microsoft JhengHei"/>
              </a:rPr>
              <a:t>零售及 運動)</a:t>
            </a:r>
            <a:endParaRPr sz="2000" dirty="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1647" y="280415"/>
            <a:ext cx="6949440" cy="10668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6303" y="406730"/>
            <a:ext cx="620585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375F92"/>
                </a:solidFill>
              </a:rPr>
              <a:t>OData</a:t>
            </a:r>
            <a:r>
              <a:rPr sz="3600" dirty="0">
                <a:solidFill>
                  <a:srgbClr val="375F92"/>
                </a:solidFill>
              </a:rPr>
              <a:t>查詢選</a:t>
            </a:r>
            <a:r>
              <a:rPr sz="3600" spc="-10" dirty="0">
                <a:solidFill>
                  <a:srgbClr val="375F92"/>
                </a:solidFill>
              </a:rPr>
              <a:t>項</a:t>
            </a:r>
            <a:r>
              <a:rPr sz="3600" spc="-5" dirty="0">
                <a:solidFill>
                  <a:srgbClr val="375F92"/>
                </a:solidFill>
              </a:rPr>
              <a:t>-</a:t>
            </a:r>
            <a:r>
              <a:rPr sz="3600" b="0" spc="-5" dirty="0">
                <a:solidFill>
                  <a:srgbClr val="375F92"/>
                </a:solidFill>
                <a:latin typeface="Microsoft JhengHei"/>
                <a:cs typeface="Microsoft JhengHei"/>
              </a:rPr>
              <a:t>$spatialFilter</a:t>
            </a:r>
            <a:endParaRPr sz="3600" dirty="0">
              <a:latin typeface="Microsoft JhengHei"/>
              <a:cs typeface="Microsoft JhengHe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40</a:t>
            </a:fld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547217" y="1084247"/>
            <a:ext cx="8167370" cy="1750060"/>
          </a:xfrm>
          <a:prstGeom prst="rect">
            <a:avLst/>
          </a:prstGeom>
        </p:spPr>
        <p:txBody>
          <a:bodyPr vert="horz" wrap="square" lIns="0" tIns="1866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470"/>
              </a:spcBef>
              <a:buClr>
                <a:srgbClr val="375F92"/>
              </a:buClr>
              <a:buFont typeface="Wingdings"/>
              <a:buChar char=""/>
              <a:tabLst>
                <a:tab pos="355600" algn="l"/>
              </a:tabLst>
            </a:pPr>
            <a:r>
              <a:rPr sz="2800" spc="-10" dirty="0">
                <a:solidFill>
                  <a:srgbClr val="404040"/>
                </a:solidFill>
                <a:latin typeface="Microsoft JhengHei"/>
                <a:cs typeface="Microsoft JhengHei"/>
              </a:rPr>
              <a:t>規範函數範例</a:t>
            </a:r>
            <a:endParaRPr sz="2800" dirty="0">
              <a:latin typeface="Microsoft JhengHei"/>
              <a:cs typeface="Microsoft JhengHei"/>
            </a:endParaRPr>
          </a:p>
          <a:p>
            <a:pPr marL="756285" marR="17780" lvl="1" indent="-287020">
              <a:lnSpc>
                <a:spcPct val="100000"/>
              </a:lnSpc>
              <a:spcBef>
                <a:spcPts val="780"/>
              </a:spcBef>
              <a:buClr>
                <a:srgbClr val="375F92"/>
              </a:buClr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6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過濾</a:t>
            </a:r>
            <a:r>
              <a:rPr sz="1600" u="sng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Microsoft JhengHei"/>
                <a:cs typeface="Microsoft JhengHei"/>
              </a:rPr>
              <a:t>臺北市公車站牌</a:t>
            </a:r>
            <a:r>
              <a:rPr sz="16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，尋找中心點:</a:t>
            </a:r>
            <a:r>
              <a:rPr sz="1600" spc="60" dirty="0">
                <a:solidFill>
                  <a:srgbClr val="404040"/>
                </a:solidFill>
                <a:latin typeface="Microsoft JhengHei"/>
                <a:cs typeface="Microsoft JhengHei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緯度25.05463,</a:t>
            </a:r>
            <a:r>
              <a:rPr sz="1600" spc="15" dirty="0">
                <a:solidFill>
                  <a:srgbClr val="404040"/>
                </a:solidFill>
                <a:latin typeface="Microsoft JhengHei"/>
                <a:cs typeface="Microsoft JhengHei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經度121.46584</a:t>
            </a:r>
            <a:r>
              <a:rPr sz="1600" spc="10" dirty="0">
                <a:solidFill>
                  <a:srgbClr val="404040"/>
                </a:solidFill>
                <a:latin typeface="Microsoft JhengHei"/>
                <a:cs typeface="Microsoft JhengHei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，範圍</a:t>
            </a:r>
            <a:r>
              <a:rPr sz="1600" spc="-10" dirty="0">
                <a:solidFill>
                  <a:srgbClr val="404040"/>
                </a:solidFill>
                <a:latin typeface="Microsoft JhengHei"/>
                <a:cs typeface="Microsoft JhengHei"/>
              </a:rPr>
              <a:t>150</a:t>
            </a:r>
            <a:r>
              <a:rPr sz="16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 公尺 內的資料</a:t>
            </a:r>
            <a:endParaRPr sz="1600" dirty="0">
              <a:latin typeface="Microsoft JhengHei"/>
              <a:cs typeface="Microsoft JhengHei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385"/>
              </a:spcBef>
              <a:buClr>
                <a:srgbClr val="375F92"/>
              </a:buClr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6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https://ptx.transportdata.tw/MOTC/v2/Bus/Stop/City/Taipei?$spatialFilter=ne </a:t>
            </a:r>
            <a:r>
              <a:rPr sz="1600" spc="-385" dirty="0">
                <a:solidFill>
                  <a:srgbClr val="404040"/>
                </a:solidFill>
                <a:latin typeface="Microsoft JhengHei"/>
                <a:cs typeface="Microsoft JhengHei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Microsoft JhengHei"/>
                <a:cs typeface="Microsoft JhengHei"/>
              </a:rPr>
              <a:t>arby(StopPosition,</a:t>
            </a:r>
            <a:r>
              <a:rPr sz="1600" spc="45" dirty="0">
                <a:solidFill>
                  <a:srgbClr val="404040"/>
                </a:solidFill>
                <a:latin typeface="Microsoft JhengHei"/>
                <a:cs typeface="Microsoft JhengHei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25.05463,</a:t>
            </a:r>
            <a:r>
              <a:rPr sz="1600" spc="20" dirty="0">
                <a:solidFill>
                  <a:srgbClr val="404040"/>
                </a:solidFill>
                <a:latin typeface="Microsoft JhengHei"/>
                <a:cs typeface="Microsoft JhengHei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121.46584,</a:t>
            </a:r>
            <a:r>
              <a:rPr sz="1600" spc="10" dirty="0">
                <a:solidFill>
                  <a:srgbClr val="404040"/>
                </a:solidFill>
                <a:latin typeface="Microsoft JhengHei"/>
                <a:cs typeface="Microsoft JhengHei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Microsoft JhengHei"/>
                <a:cs typeface="Microsoft JhengHei"/>
              </a:rPr>
              <a:t>150)</a:t>
            </a:r>
            <a:endParaRPr sz="1600" dirty="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01116" y="2437587"/>
            <a:ext cx="4837684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zh-TW" altLang="en-US" sz="4000" spc="15" dirty="0" smtClean="0">
                <a:latin typeface="Microsoft YaHei UI"/>
                <a:cs typeface="Malgun Gothic Semilight"/>
              </a:rPr>
              <a:t>四</a:t>
            </a:r>
            <a:r>
              <a:rPr sz="4000" b="0" dirty="0" smtClean="0">
                <a:latin typeface="Malgun Gothic Semilight"/>
                <a:cs typeface="Malgun Gothic Semilight"/>
              </a:rPr>
              <a:t>、ODATA</a:t>
            </a:r>
            <a:r>
              <a:rPr lang="zh-TW" altLang="en-US" sz="4000" b="0" dirty="0" smtClean="0">
                <a:latin typeface="Malgun Gothic Semilight"/>
                <a:cs typeface="Malgun Gothic Semilight"/>
              </a:rPr>
              <a:t>實際應用</a:t>
            </a:r>
            <a:endParaRPr sz="4000" dirty="0">
              <a:latin typeface="Microsoft YaHei UI"/>
              <a:cs typeface="Microsoft YaHei U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>
                <a:solidFill>
                  <a:prstClr val="black"/>
                </a:solidFill>
              </a:rPr>
              <a:pPr marL="38100">
                <a:lnSpc>
                  <a:spcPts val="1425"/>
                </a:lnSpc>
              </a:pPr>
              <a:t>41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0490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6303" y="406730"/>
            <a:ext cx="620585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TW" altLang="en-US" sz="3600" spc="-5" dirty="0">
                <a:solidFill>
                  <a:srgbClr val="375F92"/>
                </a:solidFill>
              </a:rPr>
              <a:t>透過</a:t>
            </a:r>
            <a:r>
              <a:rPr lang="en-US" sz="3600" spc="-5" dirty="0" err="1" smtClean="0">
                <a:solidFill>
                  <a:srgbClr val="375F92"/>
                </a:solidFill>
              </a:rPr>
              <a:t>GeoHash</a:t>
            </a:r>
            <a:r>
              <a:rPr lang="zh-TW" altLang="en-US" sz="3600" spc="-5" dirty="0" smtClean="0">
                <a:solidFill>
                  <a:srgbClr val="375F92"/>
                </a:solidFill>
              </a:rPr>
              <a:t>篩選點位資料</a:t>
            </a:r>
            <a:endParaRPr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object 4"/>
          <p:cNvSpPr txBox="1"/>
          <p:nvPr/>
        </p:nvSpPr>
        <p:spPr>
          <a:xfrm>
            <a:off x="547217" y="1073417"/>
            <a:ext cx="8251190" cy="4567276"/>
          </a:xfrm>
          <a:prstGeom prst="rect">
            <a:avLst/>
          </a:prstGeom>
        </p:spPr>
        <p:txBody>
          <a:bodyPr vert="horz" wrap="square" lIns="0" tIns="1974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55"/>
              </a:spcBef>
              <a:buClr>
                <a:srgbClr val="375F92"/>
              </a:buClr>
              <a:tabLst>
                <a:tab pos="355600" algn="l"/>
              </a:tabLst>
            </a:pPr>
            <a:r>
              <a:rPr lang="zh-TW" altLang="en-US" sz="2800" spc="-10" dirty="0" smtClean="0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所有 </a:t>
            </a:r>
            <a:r>
              <a:rPr lang="en-US" altLang="zh-TW" sz="2800" spc="-10" dirty="0" smtClean="0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PTX</a:t>
            </a:r>
            <a:r>
              <a:rPr lang="zh-TW" altLang="en-US" sz="2800" spc="-10" dirty="0" smtClean="0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 的點位相關服務中皆有 </a:t>
            </a:r>
            <a:r>
              <a:rPr lang="en-US" altLang="zh-TW" sz="2800" spc="-10" dirty="0" err="1" smtClean="0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GeoHash</a:t>
            </a:r>
            <a:r>
              <a:rPr lang="en-US" altLang="zh-TW" sz="2800" spc="-10" dirty="0" smtClean="0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 </a:t>
            </a:r>
            <a:r>
              <a:rPr lang="zh-TW" altLang="en-US" sz="2800" spc="-10" dirty="0" smtClean="0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地理空間編碼之欄位</a:t>
            </a:r>
            <a:r>
              <a:rPr lang="en-US" altLang="zh-TW" sz="2800" spc="-10" dirty="0" smtClean="0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(</a:t>
            </a:r>
            <a:r>
              <a:rPr lang="zh-TW" altLang="en-US" sz="2800" spc="-10" dirty="0" smtClean="0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如：公車站牌、臺鐵車站資料</a:t>
            </a:r>
            <a:r>
              <a:rPr lang="zh-TW" altLang="en-US" sz="2800" spc="-10" dirty="0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等</a:t>
            </a:r>
            <a:r>
              <a:rPr lang="zh-TW" altLang="en-US" sz="2800" spc="-10" dirty="0" smtClean="0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服務</a:t>
            </a:r>
            <a:r>
              <a:rPr lang="en-US" altLang="zh-TW" sz="2800" spc="-10" dirty="0" smtClean="0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)</a:t>
            </a:r>
            <a:r>
              <a:rPr lang="zh-TW" altLang="en-US" sz="2800" spc="-10" dirty="0" smtClean="0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，可利用該欄位做空間查詢</a:t>
            </a:r>
            <a:r>
              <a:rPr lang="en-US" altLang="zh-TW" sz="2800" spc="-10" dirty="0" smtClean="0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(</a:t>
            </a:r>
            <a:r>
              <a:rPr lang="zh-TW" altLang="en-US" sz="2800" spc="-10" dirty="0" smtClean="0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參考文獻：</a:t>
            </a:r>
            <a:r>
              <a:rPr lang="en-US" altLang="zh-TW" sz="2800" u="sng" spc="-10" dirty="0" smtClean="0">
                <a:solidFill>
                  <a:srgbClr val="0C78E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https://www.jianshu.com/p/1ecf03293b9a</a:t>
            </a:r>
            <a:r>
              <a:rPr lang="en-US" altLang="zh-TW" sz="2800" spc="-10" dirty="0" smtClean="0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)</a:t>
            </a:r>
            <a:endParaRPr lang="en-US" sz="2800" spc="-10" dirty="0" smtClean="0">
              <a:solidFill>
                <a:srgbClr val="40404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Microsoft JhengHei"/>
            </a:endParaRPr>
          </a:p>
          <a:p>
            <a:pPr marL="355600" indent="-342900">
              <a:lnSpc>
                <a:spcPct val="100000"/>
              </a:lnSpc>
              <a:spcBef>
                <a:spcPts val="1555"/>
              </a:spcBef>
              <a:buClr>
                <a:srgbClr val="375F92"/>
              </a:buClr>
              <a:buFont typeface="Wingdings"/>
              <a:buChar char=""/>
              <a:tabLst>
                <a:tab pos="355600" algn="l"/>
              </a:tabLst>
            </a:pPr>
            <a:r>
              <a:rPr lang="zh-TW" altLang="en-US" sz="2800" spc="-10" dirty="0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使用</a:t>
            </a:r>
            <a:r>
              <a:rPr lang="zh-TW" altLang="en-US" sz="2800" spc="-10" dirty="0" smtClean="0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情境範例：篩選出臺北車站方圓 </a:t>
            </a:r>
            <a:r>
              <a:rPr lang="en-US" altLang="zh-TW" sz="2800" spc="-10" dirty="0" smtClean="0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100</a:t>
            </a:r>
            <a:r>
              <a:rPr lang="zh-TW" altLang="en-US" sz="2800" spc="-10" dirty="0" smtClean="0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 公尺內的所有臺北市區公車站牌資料</a:t>
            </a:r>
            <a:endParaRPr sz="2800" dirty="0">
              <a:latin typeface="微軟正黑體" panose="020B0604030504040204" pitchFamily="34" charset="-120"/>
              <a:ea typeface="微軟正黑體" panose="020B0604030504040204" pitchFamily="34" charset="-120"/>
              <a:cs typeface="Microsoft JhengHei"/>
            </a:endParaRPr>
          </a:p>
          <a:p>
            <a:pPr marL="756285" lvl="1" indent="-287655">
              <a:lnSpc>
                <a:spcPct val="100000"/>
              </a:lnSpc>
              <a:spcBef>
                <a:spcPts val="910"/>
              </a:spcBef>
              <a:buClr>
                <a:srgbClr val="375F92"/>
              </a:buClr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lang="en-US" sz="1600" spc="-5" dirty="0" smtClean="0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Step1:</a:t>
            </a:r>
            <a:r>
              <a:rPr lang="zh-TW" altLang="en-US" sz="1600" spc="-5" dirty="0" smtClean="0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 搜尋半徑 </a:t>
            </a:r>
            <a:r>
              <a:rPr lang="en-US" altLang="zh-TW" sz="1600" spc="-5" dirty="0" smtClean="0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100</a:t>
            </a:r>
            <a:r>
              <a:rPr lang="zh-TW" altLang="en-US" sz="1600" spc="-5" dirty="0" smtClean="0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 公尺的資料應使用 </a:t>
            </a:r>
            <a:r>
              <a:rPr lang="en-US" altLang="zh-TW" sz="1600" spc="-5" dirty="0" smtClean="0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7</a:t>
            </a:r>
            <a:r>
              <a:rPr lang="zh-TW" altLang="en-US" sz="1600" spc="-5" dirty="0" smtClean="0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 位 </a:t>
            </a:r>
            <a:r>
              <a:rPr lang="en-US" altLang="zh-TW" sz="1600" spc="-5" dirty="0" err="1" smtClean="0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GeoHash</a:t>
            </a:r>
            <a:r>
              <a:rPr lang="en-US" altLang="zh-TW" sz="1600" spc="-5" dirty="0" smtClean="0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 </a:t>
            </a:r>
            <a:r>
              <a:rPr lang="zh-TW" altLang="en-US" sz="1600" spc="-5" dirty="0" smtClean="0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編碼來做篩選</a:t>
            </a:r>
            <a:endParaRPr lang="en-US" altLang="zh-TW" sz="1600" spc="-5" dirty="0" smtClean="0">
              <a:solidFill>
                <a:srgbClr val="40404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Microsoft JhengHei"/>
            </a:endParaRPr>
          </a:p>
          <a:p>
            <a:pPr marL="756285" lvl="1" indent="-287655">
              <a:lnSpc>
                <a:spcPct val="100000"/>
              </a:lnSpc>
              <a:spcBef>
                <a:spcPts val="910"/>
              </a:spcBef>
              <a:buClr>
                <a:srgbClr val="375F92"/>
              </a:buClr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lang="en-US" sz="1600" spc="-5" dirty="0" smtClean="0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Step2: </a:t>
            </a:r>
            <a:r>
              <a:rPr lang="zh-TW" altLang="en-US" sz="1600" spc="-5" dirty="0" smtClean="0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找出所有臺北車站及其附近 </a:t>
            </a:r>
            <a:r>
              <a:rPr lang="en-US" altLang="zh-TW" sz="1600" spc="-5" dirty="0" smtClean="0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8</a:t>
            </a:r>
            <a:r>
              <a:rPr lang="zh-TW" altLang="en-US" sz="1600" spc="-5" dirty="0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 </a:t>
            </a:r>
            <a:r>
              <a:rPr lang="zh-TW" altLang="en-US" sz="1600" spc="-5" dirty="0" smtClean="0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個 </a:t>
            </a:r>
            <a:r>
              <a:rPr lang="en-US" altLang="zh-TW" sz="1600" spc="-5" dirty="0" smtClean="0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7 </a:t>
            </a:r>
            <a:r>
              <a:rPr lang="zh-TW" altLang="en-US" sz="1600" spc="-5" dirty="0" smtClean="0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位的 </a:t>
            </a:r>
            <a:r>
              <a:rPr lang="en-US" altLang="zh-TW" sz="1600" spc="-5" dirty="0" err="1" smtClean="0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GeoHash</a:t>
            </a:r>
            <a:r>
              <a:rPr lang="en-US" altLang="zh-TW" sz="1600" spc="-5" dirty="0" smtClean="0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 </a:t>
            </a:r>
            <a:r>
              <a:rPr lang="zh-TW" altLang="en-US" sz="1600" spc="-5" dirty="0" smtClean="0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編碼：</a:t>
            </a:r>
            <a:r>
              <a:rPr lang="en-US" altLang="zh-TW" sz="1600" spc="-5" dirty="0" smtClean="0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/>
            </a:r>
            <a:br>
              <a:rPr lang="en-US" altLang="zh-TW" sz="1600" spc="-5" dirty="0" smtClean="0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</a:b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wsqqt0h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wsqqt0j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wsqqt0n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6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wsqqmpu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6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wsqqmpv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6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wsqqmpy</a:t>
            </a:r>
            <a:r>
              <a:rPr lang="zh-TW" altLang="en-US" sz="1600" spc="-5" dirty="0" smtClean="0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wsqqmps</a:t>
            </a:r>
            <a:r>
              <a:rPr lang="zh-TW" altLang="en-US" sz="1600" spc="-5" dirty="0" smtClean="0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wsqqmpt</a:t>
            </a:r>
            <a:r>
              <a:rPr lang="zh-TW" altLang="en-US" sz="1600" spc="-5" dirty="0" smtClean="0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6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wsqqmpw</a:t>
            </a: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56285" lvl="1" indent="-287655">
              <a:lnSpc>
                <a:spcPct val="100000"/>
              </a:lnSpc>
              <a:spcBef>
                <a:spcPts val="910"/>
              </a:spcBef>
              <a:buClr>
                <a:srgbClr val="375F92"/>
              </a:buClr>
              <a:buFont typeface="Wingdings"/>
              <a:buChar char=""/>
              <a:tabLst>
                <a:tab pos="756285" algn="l"/>
                <a:tab pos="756920" algn="l"/>
              </a:tabLst>
            </a:pPr>
            <a:endParaRPr lang="en-US" altLang="zh-TW" sz="1600" u="sng" dirty="0" smtClean="0">
              <a:solidFill>
                <a:srgbClr val="0C78E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298953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6303" y="406730"/>
            <a:ext cx="620585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TW" altLang="en-US" sz="3600" spc="-5" dirty="0">
                <a:solidFill>
                  <a:srgbClr val="375F92"/>
                </a:solidFill>
              </a:rPr>
              <a:t>透過</a:t>
            </a:r>
            <a:r>
              <a:rPr lang="en-US" sz="3600" spc="-5" dirty="0" err="1" smtClean="0">
                <a:solidFill>
                  <a:srgbClr val="375F92"/>
                </a:solidFill>
              </a:rPr>
              <a:t>GeoHash</a:t>
            </a:r>
            <a:r>
              <a:rPr lang="zh-TW" altLang="en-US" sz="3600" spc="-5" dirty="0" smtClean="0">
                <a:solidFill>
                  <a:srgbClr val="375F92"/>
                </a:solidFill>
              </a:rPr>
              <a:t>篩選點位資料</a:t>
            </a:r>
            <a:endParaRPr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38200" y="1600200"/>
            <a:ext cx="7467600" cy="36240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56285" lvl="1" indent="-287655">
              <a:lnSpc>
                <a:spcPct val="100000"/>
              </a:lnSpc>
              <a:spcBef>
                <a:spcPts val="910"/>
              </a:spcBef>
              <a:buClr>
                <a:srgbClr val="375F92"/>
              </a:buClr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Step3: 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利用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OData 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篩選出 </a:t>
            </a:r>
            <a:r>
              <a:rPr lang="en-US" altLang="zh-TW" sz="16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GeoHash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欄位開頭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位編碼為上述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9 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個編碼的資料：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400" u="sng" dirty="0" smtClean="0">
                <a:solidFill>
                  <a:srgbClr val="0C78E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https://ptx.transportdata.tw/MOTC/v2/Bus/Stop/City/Taipei?$filter=startswith(StopPosition/GeoHash, 'wsqqt0h') or </a:t>
            </a:r>
            <a:r>
              <a:rPr lang="en-US" altLang="zh-TW" sz="1400" u="sng" dirty="0" err="1" smtClean="0">
                <a:solidFill>
                  <a:srgbClr val="0C78E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startswith</a:t>
            </a:r>
            <a:r>
              <a:rPr lang="en-US" altLang="zh-TW" sz="1400" u="sng" dirty="0" smtClean="0">
                <a:solidFill>
                  <a:srgbClr val="0C78E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1400" u="sng" dirty="0" err="1" smtClean="0">
                <a:solidFill>
                  <a:srgbClr val="0C78E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StopPosition</a:t>
            </a:r>
            <a:r>
              <a:rPr lang="en-US" altLang="zh-TW" sz="1400" u="sng" dirty="0" smtClean="0">
                <a:solidFill>
                  <a:srgbClr val="0C78E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en-US" altLang="zh-TW" sz="1400" u="sng" dirty="0" err="1" smtClean="0">
                <a:solidFill>
                  <a:srgbClr val="0C78E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GeoHash</a:t>
            </a:r>
            <a:r>
              <a:rPr lang="en-US" altLang="zh-TW" sz="1400" u="sng" dirty="0" smtClean="0">
                <a:solidFill>
                  <a:srgbClr val="0C78E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'wsqqt0j') or </a:t>
            </a:r>
            <a:r>
              <a:rPr lang="en-US" altLang="zh-TW" sz="1400" u="sng" dirty="0" err="1" smtClean="0">
                <a:solidFill>
                  <a:srgbClr val="0C78E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startswith</a:t>
            </a:r>
            <a:r>
              <a:rPr lang="en-US" altLang="zh-TW" sz="1400" u="sng" dirty="0" smtClean="0">
                <a:solidFill>
                  <a:srgbClr val="0C78E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1400" u="sng" dirty="0" err="1" smtClean="0">
                <a:solidFill>
                  <a:srgbClr val="0C78E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StopPosition</a:t>
            </a:r>
            <a:r>
              <a:rPr lang="en-US" altLang="zh-TW" sz="1400" u="sng" dirty="0" smtClean="0">
                <a:solidFill>
                  <a:srgbClr val="0C78E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en-US" altLang="zh-TW" sz="1400" u="sng" dirty="0" err="1" smtClean="0">
                <a:solidFill>
                  <a:srgbClr val="0C78E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GeoHash</a:t>
            </a:r>
            <a:r>
              <a:rPr lang="en-US" altLang="zh-TW" sz="1400" u="sng" dirty="0" smtClean="0">
                <a:solidFill>
                  <a:srgbClr val="0C78E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'wsqqt0n') or </a:t>
            </a:r>
            <a:r>
              <a:rPr lang="en-US" altLang="zh-TW" sz="1400" u="sng" dirty="0" err="1" smtClean="0">
                <a:solidFill>
                  <a:srgbClr val="0C78E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startswith</a:t>
            </a:r>
            <a:r>
              <a:rPr lang="en-US" altLang="zh-TW" sz="1400" u="sng" dirty="0" smtClean="0">
                <a:solidFill>
                  <a:srgbClr val="0C78E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1400" u="sng" dirty="0" err="1" smtClean="0">
                <a:solidFill>
                  <a:srgbClr val="0C78E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StopPosition</a:t>
            </a:r>
            <a:r>
              <a:rPr lang="en-US" altLang="zh-TW" sz="1400" u="sng" dirty="0" smtClean="0">
                <a:solidFill>
                  <a:srgbClr val="0C78E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en-US" altLang="zh-TW" sz="1400" u="sng" dirty="0" err="1" smtClean="0">
                <a:solidFill>
                  <a:srgbClr val="0C78E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GeoHash</a:t>
            </a:r>
            <a:r>
              <a:rPr lang="en-US" altLang="zh-TW" sz="1400" u="sng" dirty="0" smtClean="0">
                <a:solidFill>
                  <a:srgbClr val="0C78E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'</a:t>
            </a:r>
            <a:r>
              <a:rPr lang="en-US" altLang="zh-TW" sz="1400" u="sng" dirty="0" err="1" smtClean="0">
                <a:solidFill>
                  <a:srgbClr val="0C78E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wsqqmpu</a:t>
            </a:r>
            <a:r>
              <a:rPr lang="en-US" altLang="zh-TW" sz="1400" u="sng" dirty="0" smtClean="0">
                <a:solidFill>
                  <a:srgbClr val="0C78E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') or </a:t>
            </a:r>
            <a:r>
              <a:rPr lang="en-US" altLang="zh-TW" sz="1400" u="sng" dirty="0" err="1" smtClean="0">
                <a:solidFill>
                  <a:srgbClr val="0C78E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startswith</a:t>
            </a:r>
            <a:r>
              <a:rPr lang="en-US" altLang="zh-TW" sz="1400" u="sng" dirty="0" smtClean="0">
                <a:solidFill>
                  <a:srgbClr val="0C78E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1400" u="sng" dirty="0" err="1" smtClean="0">
                <a:solidFill>
                  <a:srgbClr val="0C78E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StopPosition</a:t>
            </a:r>
            <a:r>
              <a:rPr lang="en-US" altLang="zh-TW" sz="1400" u="sng" dirty="0" smtClean="0">
                <a:solidFill>
                  <a:srgbClr val="0C78E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en-US" altLang="zh-TW" sz="1400" u="sng" dirty="0" err="1" smtClean="0">
                <a:solidFill>
                  <a:srgbClr val="0C78E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GeoHash</a:t>
            </a:r>
            <a:r>
              <a:rPr lang="en-US" altLang="zh-TW" sz="1400" u="sng" dirty="0" smtClean="0">
                <a:solidFill>
                  <a:srgbClr val="0C78E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'</a:t>
            </a:r>
            <a:r>
              <a:rPr lang="en-US" altLang="zh-TW" sz="1400" u="sng" dirty="0" err="1" smtClean="0">
                <a:solidFill>
                  <a:srgbClr val="0C78E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wsqqmpv</a:t>
            </a:r>
            <a:r>
              <a:rPr lang="en-US" altLang="zh-TW" sz="1400" u="sng" dirty="0" smtClean="0">
                <a:solidFill>
                  <a:srgbClr val="0C78E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') or </a:t>
            </a:r>
            <a:r>
              <a:rPr lang="en-US" altLang="zh-TW" sz="1400" u="sng" dirty="0" err="1" smtClean="0">
                <a:solidFill>
                  <a:srgbClr val="0C78E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startswith</a:t>
            </a:r>
            <a:r>
              <a:rPr lang="en-US" altLang="zh-TW" sz="1400" u="sng" dirty="0" smtClean="0">
                <a:solidFill>
                  <a:srgbClr val="0C78E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1400" u="sng" dirty="0" err="1" smtClean="0">
                <a:solidFill>
                  <a:srgbClr val="0C78E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StopPosition</a:t>
            </a:r>
            <a:r>
              <a:rPr lang="en-US" altLang="zh-TW" sz="1400" u="sng" dirty="0" smtClean="0">
                <a:solidFill>
                  <a:srgbClr val="0C78E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en-US" altLang="zh-TW" sz="1400" u="sng" dirty="0" err="1" smtClean="0">
                <a:solidFill>
                  <a:srgbClr val="0C78E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GeoHash</a:t>
            </a:r>
            <a:r>
              <a:rPr lang="en-US" altLang="zh-TW" sz="1400" u="sng" dirty="0" smtClean="0">
                <a:solidFill>
                  <a:srgbClr val="0C78E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'</a:t>
            </a:r>
            <a:r>
              <a:rPr lang="en-US" altLang="zh-TW" sz="1400" u="sng" dirty="0" err="1" smtClean="0">
                <a:solidFill>
                  <a:srgbClr val="0C78E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wsqqmpy</a:t>
            </a:r>
            <a:r>
              <a:rPr lang="en-US" altLang="zh-TW" sz="1400" u="sng" dirty="0" smtClean="0">
                <a:solidFill>
                  <a:srgbClr val="0C78E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') or </a:t>
            </a:r>
            <a:r>
              <a:rPr lang="en-US" altLang="zh-TW" sz="1400" u="sng" dirty="0" err="1" smtClean="0">
                <a:solidFill>
                  <a:srgbClr val="0C78E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startswith</a:t>
            </a:r>
            <a:r>
              <a:rPr lang="en-US" altLang="zh-TW" sz="1400" u="sng" dirty="0" smtClean="0">
                <a:solidFill>
                  <a:srgbClr val="0C78E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1400" u="sng" dirty="0" err="1" smtClean="0">
                <a:solidFill>
                  <a:srgbClr val="0C78E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StopPosition</a:t>
            </a:r>
            <a:r>
              <a:rPr lang="en-US" altLang="zh-TW" sz="1400" u="sng" dirty="0" smtClean="0">
                <a:solidFill>
                  <a:srgbClr val="0C78E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en-US" altLang="zh-TW" sz="1400" u="sng" dirty="0" err="1" smtClean="0">
                <a:solidFill>
                  <a:srgbClr val="0C78E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GeoHash</a:t>
            </a:r>
            <a:r>
              <a:rPr lang="en-US" altLang="zh-TW" sz="1400" u="sng" dirty="0" smtClean="0">
                <a:solidFill>
                  <a:srgbClr val="0C78E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'</a:t>
            </a:r>
            <a:r>
              <a:rPr lang="en-US" altLang="zh-TW" sz="1400" u="sng" dirty="0" err="1" smtClean="0">
                <a:solidFill>
                  <a:srgbClr val="0C78E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wsqqmps</a:t>
            </a:r>
            <a:r>
              <a:rPr lang="en-US" altLang="zh-TW" sz="1400" u="sng" dirty="0" smtClean="0">
                <a:solidFill>
                  <a:srgbClr val="0C78E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') or </a:t>
            </a:r>
            <a:r>
              <a:rPr lang="en-US" altLang="zh-TW" sz="1400" u="sng" dirty="0" err="1" smtClean="0">
                <a:solidFill>
                  <a:srgbClr val="0C78E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startswith</a:t>
            </a:r>
            <a:r>
              <a:rPr lang="en-US" altLang="zh-TW" sz="1400" u="sng" dirty="0" smtClean="0">
                <a:solidFill>
                  <a:srgbClr val="0C78E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1400" u="sng" dirty="0" err="1" smtClean="0">
                <a:solidFill>
                  <a:srgbClr val="0C78E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StopPosition</a:t>
            </a:r>
            <a:r>
              <a:rPr lang="en-US" altLang="zh-TW" sz="1400" u="sng" dirty="0" smtClean="0">
                <a:solidFill>
                  <a:srgbClr val="0C78E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en-US" altLang="zh-TW" sz="1400" u="sng" dirty="0" err="1" smtClean="0">
                <a:solidFill>
                  <a:srgbClr val="0C78E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GeoHash</a:t>
            </a:r>
            <a:r>
              <a:rPr lang="en-US" altLang="zh-TW" sz="1400" u="sng" dirty="0" smtClean="0">
                <a:solidFill>
                  <a:srgbClr val="0C78E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'</a:t>
            </a:r>
            <a:r>
              <a:rPr lang="en-US" altLang="zh-TW" sz="1400" u="sng" dirty="0" err="1" smtClean="0">
                <a:solidFill>
                  <a:srgbClr val="0C78E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wsqqmpt</a:t>
            </a:r>
            <a:r>
              <a:rPr lang="en-US" altLang="zh-TW" sz="1400" u="sng" dirty="0" smtClean="0">
                <a:solidFill>
                  <a:srgbClr val="0C78E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') or </a:t>
            </a:r>
            <a:r>
              <a:rPr lang="en-US" altLang="zh-TW" sz="1400" u="sng" dirty="0" err="1" smtClean="0">
                <a:solidFill>
                  <a:srgbClr val="0C78E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startswith</a:t>
            </a:r>
            <a:r>
              <a:rPr lang="en-US" altLang="zh-TW" sz="1400" u="sng" dirty="0" smtClean="0">
                <a:solidFill>
                  <a:srgbClr val="0C78E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1400" u="sng" dirty="0" err="1" smtClean="0">
                <a:solidFill>
                  <a:srgbClr val="0C78E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StopPosition</a:t>
            </a:r>
            <a:r>
              <a:rPr lang="en-US" altLang="zh-TW" sz="1400" u="sng" dirty="0" smtClean="0">
                <a:solidFill>
                  <a:srgbClr val="0C78E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en-US" altLang="zh-TW" sz="1400" u="sng" dirty="0" err="1" smtClean="0">
                <a:solidFill>
                  <a:srgbClr val="0C78E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GeoHash</a:t>
            </a:r>
            <a:r>
              <a:rPr lang="en-US" altLang="zh-TW" sz="1400" u="sng" dirty="0" smtClean="0">
                <a:solidFill>
                  <a:srgbClr val="0C78E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'</a:t>
            </a:r>
            <a:r>
              <a:rPr lang="en-US" altLang="zh-TW" sz="1400" u="sng" dirty="0" err="1" smtClean="0">
                <a:solidFill>
                  <a:srgbClr val="0C78E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wsqqmpw</a:t>
            </a:r>
            <a:r>
              <a:rPr lang="en-US" altLang="zh-TW" sz="1400" u="sng" dirty="0" smtClean="0">
                <a:solidFill>
                  <a:srgbClr val="0C78E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')</a:t>
            </a:r>
            <a:endParaRPr lang="en-US" altLang="zh-TW" sz="1400" spc="-5" dirty="0" smtClean="0">
              <a:solidFill>
                <a:srgbClr val="40404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Microsoft JhengHei"/>
            </a:endParaRPr>
          </a:p>
          <a:p>
            <a:pPr marL="756285" lvl="1" indent="-287655">
              <a:lnSpc>
                <a:spcPct val="100000"/>
              </a:lnSpc>
              <a:spcBef>
                <a:spcPts val="910"/>
              </a:spcBef>
              <a:buClr>
                <a:srgbClr val="375F92"/>
              </a:buClr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lang="en-US" altLang="zh-TW" sz="1600" spc="-5" dirty="0" smtClean="0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Step4:</a:t>
            </a:r>
            <a:r>
              <a:rPr lang="zh-TW" altLang="en-US" sz="1600" spc="-5" dirty="0" smtClean="0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 前一步驟的查詢並非精確篩選出方圓 </a:t>
            </a:r>
            <a:r>
              <a:rPr lang="en-US" altLang="zh-TW" sz="1600" spc="-5" dirty="0" smtClean="0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100 </a:t>
            </a:r>
            <a:r>
              <a:rPr lang="zh-TW" altLang="en-US" sz="1600" spc="-5" dirty="0" smtClean="0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公尺內的資料，而只是找出所有可能落在 </a:t>
            </a:r>
            <a:r>
              <a:rPr lang="en-US" altLang="zh-TW" sz="1600" spc="-5" dirty="0" smtClean="0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100 </a:t>
            </a:r>
            <a:r>
              <a:rPr lang="zh-TW" altLang="en-US" sz="1600" spc="-5" dirty="0" smtClean="0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公尺內的「候選點」，因此在將前一步驟</a:t>
            </a:r>
            <a:r>
              <a:rPr lang="zh-TW" altLang="en-US" sz="1600" spc="-5" dirty="0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的資料拉回</a:t>
            </a:r>
            <a:r>
              <a:rPr lang="zh-TW" altLang="en-US" sz="1600" spc="-5" dirty="0" smtClean="0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本地端後</a:t>
            </a:r>
            <a:r>
              <a:rPr lang="zh-TW" altLang="en-US" sz="1600" spc="-5" smtClean="0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，必須在本地</a:t>
            </a:r>
            <a:r>
              <a:rPr lang="zh-TW" altLang="en-US" sz="1600" spc="-5" dirty="0" smtClean="0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端做一次精確的篩選</a:t>
            </a:r>
            <a:r>
              <a:rPr lang="en-US" altLang="zh-TW" sz="1600" spc="-5" dirty="0" smtClean="0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(</a:t>
            </a:r>
            <a:r>
              <a:rPr lang="zh-TW" altLang="en-US" sz="1600" spc="-5" dirty="0" smtClean="0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此處會根據不同語言而有不同的寫法，因此不提供此範例說明</a:t>
            </a:r>
            <a:r>
              <a:rPr lang="en-US" altLang="zh-TW" sz="1600" spc="-5" dirty="0" smtClean="0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80994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1647" y="280415"/>
            <a:ext cx="5480304" cy="10668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6303" y="406730"/>
            <a:ext cx="47383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375F92"/>
                </a:solidFill>
              </a:rPr>
              <a:t>為什麼需</a:t>
            </a:r>
            <a:r>
              <a:rPr sz="3600" spc="-10" dirty="0">
                <a:solidFill>
                  <a:srgbClr val="375F92"/>
                </a:solidFill>
              </a:rPr>
              <a:t>要</a:t>
            </a:r>
            <a:r>
              <a:rPr sz="3600" dirty="0">
                <a:solidFill>
                  <a:srgbClr val="375F92"/>
                </a:solidFill>
              </a:rPr>
              <a:t>Odat</a:t>
            </a:r>
            <a:r>
              <a:rPr sz="3600" spc="-5" dirty="0">
                <a:solidFill>
                  <a:srgbClr val="375F92"/>
                </a:solidFill>
              </a:rPr>
              <a:t>a(2/2)</a:t>
            </a:r>
            <a:endParaRPr sz="36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5</a:t>
            </a:fld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547217" y="1295400"/>
            <a:ext cx="8279130" cy="3245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 algn="just">
              <a:lnSpc>
                <a:spcPct val="120000"/>
              </a:lnSpc>
              <a:spcBef>
                <a:spcPts val="100"/>
              </a:spcBef>
              <a:buClr>
                <a:srgbClr val="375F92"/>
              </a:buClr>
              <a:buFont typeface="Wingdings"/>
              <a:buChar char=""/>
              <a:tabLst>
                <a:tab pos="355600" algn="l"/>
              </a:tabLst>
            </a:pPr>
            <a:r>
              <a:rPr sz="2400" spc="90" dirty="0">
                <a:solidFill>
                  <a:srgbClr val="404040"/>
                </a:solidFill>
                <a:latin typeface="Microsoft JhengHei"/>
                <a:cs typeface="Microsoft JhengHei"/>
              </a:rPr>
              <a:t>不同</a:t>
            </a:r>
            <a:r>
              <a:rPr sz="2400" spc="75" dirty="0">
                <a:solidFill>
                  <a:srgbClr val="404040"/>
                </a:solidFill>
                <a:latin typeface="Microsoft JhengHei"/>
                <a:cs typeface="Microsoft JhengHei"/>
              </a:rPr>
              <a:t>的客</a:t>
            </a:r>
            <a:r>
              <a:rPr sz="2400" spc="90" dirty="0">
                <a:solidFill>
                  <a:srgbClr val="404040"/>
                </a:solidFill>
                <a:latin typeface="Microsoft JhengHei"/>
                <a:cs typeface="Microsoft JhengHei"/>
              </a:rPr>
              <a:t>戶端</a:t>
            </a:r>
            <a:r>
              <a:rPr sz="2400" spc="75" dirty="0">
                <a:solidFill>
                  <a:srgbClr val="404040"/>
                </a:solidFill>
                <a:latin typeface="Microsoft JhengHei"/>
                <a:cs typeface="Microsoft JhengHei"/>
              </a:rPr>
              <a:t>要怎</a:t>
            </a:r>
            <a:r>
              <a:rPr sz="2400" spc="90" dirty="0">
                <a:solidFill>
                  <a:srgbClr val="404040"/>
                </a:solidFill>
                <a:latin typeface="Microsoft JhengHei"/>
                <a:cs typeface="Microsoft JhengHei"/>
              </a:rPr>
              <a:t>麼存</a:t>
            </a:r>
            <a:r>
              <a:rPr sz="2400" spc="75" dirty="0">
                <a:solidFill>
                  <a:srgbClr val="404040"/>
                </a:solidFill>
                <a:latin typeface="Microsoft JhengHei"/>
                <a:cs typeface="Microsoft JhengHei"/>
              </a:rPr>
              <a:t>取不</a:t>
            </a:r>
            <a:r>
              <a:rPr sz="2400" spc="90" dirty="0">
                <a:solidFill>
                  <a:srgbClr val="404040"/>
                </a:solidFill>
                <a:latin typeface="Microsoft JhengHei"/>
                <a:cs typeface="Microsoft JhengHei"/>
              </a:rPr>
              <a:t>同的</a:t>
            </a:r>
            <a:r>
              <a:rPr sz="2400" spc="75" dirty="0">
                <a:solidFill>
                  <a:srgbClr val="404040"/>
                </a:solidFill>
                <a:latin typeface="Microsoft JhengHei"/>
                <a:cs typeface="Microsoft JhengHei"/>
              </a:rPr>
              <a:t>資料</a:t>
            </a:r>
            <a:r>
              <a:rPr sz="2400" spc="90" dirty="0">
                <a:solidFill>
                  <a:srgbClr val="404040"/>
                </a:solidFill>
                <a:latin typeface="Microsoft JhengHei"/>
                <a:cs typeface="Microsoft JhengHei"/>
              </a:rPr>
              <a:t>來</a:t>
            </a:r>
            <a:r>
              <a:rPr sz="2400" spc="140" dirty="0">
                <a:solidFill>
                  <a:srgbClr val="404040"/>
                </a:solidFill>
                <a:latin typeface="Microsoft JhengHei"/>
                <a:cs typeface="Microsoft JhengHei"/>
              </a:rPr>
              <a:t>源</a:t>
            </a:r>
            <a:r>
              <a:rPr sz="2400" spc="80" dirty="0">
                <a:solidFill>
                  <a:srgbClr val="404040"/>
                </a:solidFill>
                <a:latin typeface="Microsoft JhengHei"/>
                <a:cs typeface="Microsoft JhengHei"/>
              </a:rPr>
              <a:t>，</a:t>
            </a:r>
            <a:r>
              <a:rPr sz="2400" spc="75" dirty="0">
                <a:solidFill>
                  <a:srgbClr val="404040"/>
                </a:solidFill>
                <a:latin typeface="Microsoft JhengHei"/>
                <a:cs typeface="Microsoft JhengHei"/>
              </a:rPr>
              <a:t>如</a:t>
            </a:r>
            <a:r>
              <a:rPr sz="2400" spc="90" dirty="0">
                <a:solidFill>
                  <a:srgbClr val="404040"/>
                </a:solidFill>
                <a:latin typeface="Microsoft JhengHei"/>
                <a:cs typeface="Microsoft JhengHei"/>
              </a:rPr>
              <a:t>果每一個</a:t>
            </a:r>
            <a:r>
              <a:rPr sz="2400" dirty="0">
                <a:solidFill>
                  <a:srgbClr val="404040"/>
                </a:solidFill>
                <a:latin typeface="Microsoft JhengHei"/>
                <a:cs typeface="Microsoft JhengHei"/>
              </a:rPr>
              <a:t>客 </a:t>
            </a:r>
            <a:r>
              <a:rPr sz="2400" spc="90" dirty="0">
                <a:solidFill>
                  <a:srgbClr val="404040"/>
                </a:solidFill>
                <a:latin typeface="Microsoft JhengHei"/>
                <a:cs typeface="Microsoft JhengHei"/>
              </a:rPr>
              <a:t>戶端</a:t>
            </a:r>
            <a:r>
              <a:rPr sz="2400" spc="80" dirty="0">
                <a:solidFill>
                  <a:srgbClr val="404040"/>
                </a:solidFill>
                <a:latin typeface="Microsoft JhengHei"/>
                <a:cs typeface="Microsoft JhengHei"/>
              </a:rPr>
              <a:t>都為</a:t>
            </a:r>
            <a:r>
              <a:rPr sz="2400" spc="90" dirty="0">
                <a:solidFill>
                  <a:srgbClr val="404040"/>
                </a:solidFill>
                <a:latin typeface="Microsoft JhengHei"/>
                <a:cs typeface="Microsoft JhengHei"/>
              </a:rPr>
              <a:t>了特</a:t>
            </a:r>
            <a:r>
              <a:rPr sz="2400" spc="80" dirty="0">
                <a:solidFill>
                  <a:srgbClr val="404040"/>
                </a:solidFill>
                <a:latin typeface="Microsoft JhengHei"/>
                <a:cs typeface="Microsoft JhengHei"/>
              </a:rPr>
              <a:t>定的</a:t>
            </a:r>
            <a:r>
              <a:rPr sz="2400" spc="90" dirty="0">
                <a:solidFill>
                  <a:srgbClr val="404040"/>
                </a:solidFill>
                <a:latin typeface="Microsoft JhengHei"/>
                <a:cs typeface="Microsoft JhengHei"/>
              </a:rPr>
              <a:t>資料</a:t>
            </a:r>
            <a:r>
              <a:rPr sz="2400" spc="80" dirty="0">
                <a:solidFill>
                  <a:srgbClr val="404040"/>
                </a:solidFill>
                <a:latin typeface="Microsoft JhengHei"/>
                <a:cs typeface="Microsoft JhengHei"/>
              </a:rPr>
              <a:t>來源</a:t>
            </a:r>
            <a:r>
              <a:rPr sz="2400" spc="90" dirty="0">
                <a:solidFill>
                  <a:srgbClr val="404040"/>
                </a:solidFill>
                <a:latin typeface="Microsoft JhengHei"/>
                <a:cs typeface="Microsoft JhengHei"/>
              </a:rPr>
              <a:t>端寫</a:t>
            </a:r>
            <a:r>
              <a:rPr sz="2400" spc="80" dirty="0">
                <a:solidFill>
                  <a:srgbClr val="404040"/>
                </a:solidFill>
                <a:latin typeface="Microsoft JhengHei"/>
                <a:cs typeface="Microsoft JhengHei"/>
              </a:rPr>
              <a:t>了特</a:t>
            </a:r>
            <a:r>
              <a:rPr sz="2400" spc="90" dirty="0">
                <a:solidFill>
                  <a:srgbClr val="404040"/>
                </a:solidFill>
                <a:latin typeface="Microsoft JhengHei"/>
                <a:cs typeface="Microsoft JhengHei"/>
              </a:rPr>
              <a:t>定的</a:t>
            </a:r>
            <a:r>
              <a:rPr sz="2400" spc="80" dirty="0">
                <a:solidFill>
                  <a:srgbClr val="404040"/>
                </a:solidFill>
                <a:latin typeface="Microsoft JhengHei"/>
                <a:cs typeface="Microsoft JhengHei"/>
              </a:rPr>
              <a:t>程式</a:t>
            </a:r>
            <a:r>
              <a:rPr sz="2400" spc="150" dirty="0">
                <a:solidFill>
                  <a:srgbClr val="404040"/>
                </a:solidFill>
                <a:latin typeface="Microsoft JhengHei"/>
                <a:cs typeface="Microsoft JhengHei"/>
              </a:rPr>
              <a:t>碼</a:t>
            </a:r>
            <a:r>
              <a:rPr sz="2400" spc="95" dirty="0">
                <a:solidFill>
                  <a:srgbClr val="404040"/>
                </a:solidFill>
                <a:latin typeface="Microsoft JhengHei"/>
                <a:cs typeface="Microsoft JhengHei"/>
              </a:rPr>
              <a:t>，那會是 </a:t>
            </a:r>
            <a:r>
              <a:rPr sz="2400" dirty="0">
                <a:solidFill>
                  <a:srgbClr val="404040"/>
                </a:solidFill>
                <a:latin typeface="Microsoft JhengHei"/>
                <a:cs typeface="Microsoft JhengHei"/>
              </a:rPr>
              <a:t>客戶端沉重的負擔</a:t>
            </a:r>
            <a:endParaRPr sz="2400" dirty="0">
              <a:latin typeface="Microsoft JhengHei"/>
              <a:cs typeface="Microsoft JhengHei"/>
            </a:endParaRPr>
          </a:p>
          <a:p>
            <a:pPr marL="355600" indent="-342900" algn="just">
              <a:lnSpc>
                <a:spcPct val="100000"/>
              </a:lnSpc>
              <a:spcBef>
                <a:spcPts val="1155"/>
              </a:spcBef>
              <a:buClr>
                <a:srgbClr val="375F92"/>
              </a:buClr>
              <a:buFont typeface="Wingdings"/>
              <a:buChar char=""/>
              <a:tabLst>
                <a:tab pos="355600" algn="l"/>
              </a:tabLst>
            </a:pPr>
            <a:r>
              <a:rPr sz="2400" spc="90" dirty="0">
                <a:solidFill>
                  <a:srgbClr val="404040"/>
                </a:solidFill>
                <a:latin typeface="Microsoft JhengHei"/>
                <a:cs typeface="Microsoft JhengHei"/>
              </a:rPr>
              <a:t>不同</a:t>
            </a:r>
            <a:r>
              <a:rPr sz="2400" spc="75" dirty="0">
                <a:solidFill>
                  <a:srgbClr val="404040"/>
                </a:solidFill>
                <a:latin typeface="Microsoft JhengHei"/>
                <a:cs typeface="Microsoft JhengHei"/>
              </a:rPr>
              <a:t>的客</a:t>
            </a:r>
            <a:r>
              <a:rPr sz="2400" spc="90" dirty="0">
                <a:solidFill>
                  <a:srgbClr val="404040"/>
                </a:solidFill>
                <a:latin typeface="Microsoft JhengHei"/>
                <a:cs typeface="Microsoft JhengHei"/>
              </a:rPr>
              <a:t>戶端</a:t>
            </a:r>
            <a:r>
              <a:rPr sz="2400" spc="75" dirty="0">
                <a:solidFill>
                  <a:srgbClr val="404040"/>
                </a:solidFill>
                <a:latin typeface="Microsoft JhengHei"/>
                <a:cs typeface="Microsoft JhengHei"/>
              </a:rPr>
              <a:t>有不</a:t>
            </a:r>
            <a:r>
              <a:rPr sz="2400" spc="90" dirty="0">
                <a:solidFill>
                  <a:srgbClr val="404040"/>
                </a:solidFill>
                <a:latin typeface="Microsoft JhengHei"/>
                <a:cs typeface="Microsoft JhengHei"/>
              </a:rPr>
              <a:t>同的</a:t>
            </a:r>
            <a:r>
              <a:rPr sz="2400" spc="75" dirty="0">
                <a:solidFill>
                  <a:srgbClr val="404040"/>
                </a:solidFill>
                <a:latin typeface="Microsoft JhengHei"/>
                <a:cs typeface="Microsoft JhengHei"/>
              </a:rPr>
              <a:t>需</a:t>
            </a:r>
            <a:r>
              <a:rPr sz="2400" spc="110" dirty="0">
                <a:solidFill>
                  <a:srgbClr val="404040"/>
                </a:solidFill>
                <a:latin typeface="Microsoft JhengHei"/>
                <a:cs typeface="Microsoft JhengHei"/>
              </a:rPr>
              <a:t>求</a:t>
            </a:r>
            <a:r>
              <a:rPr sz="2400" spc="90" dirty="0">
                <a:solidFill>
                  <a:srgbClr val="404040"/>
                </a:solidFill>
                <a:latin typeface="Microsoft JhengHei"/>
                <a:cs typeface="Microsoft JhengHei"/>
              </a:rPr>
              <a:t>，如</a:t>
            </a:r>
            <a:r>
              <a:rPr sz="2400" spc="75" dirty="0">
                <a:solidFill>
                  <a:srgbClr val="404040"/>
                </a:solidFill>
                <a:latin typeface="Microsoft JhengHei"/>
                <a:cs typeface="Microsoft JhengHei"/>
              </a:rPr>
              <a:t>果資</a:t>
            </a:r>
            <a:r>
              <a:rPr sz="2400" spc="90" dirty="0">
                <a:solidFill>
                  <a:srgbClr val="404040"/>
                </a:solidFill>
                <a:latin typeface="Microsoft JhengHei"/>
                <a:cs typeface="Microsoft JhengHei"/>
              </a:rPr>
              <a:t>料來</a:t>
            </a:r>
            <a:r>
              <a:rPr sz="2400" spc="75" dirty="0">
                <a:solidFill>
                  <a:srgbClr val="404040"/>
                </a:solidFill>
                <a:latin typeface="Microsoft JhengHei"/>
                <a:cs typeface="Microsoft JhengHei"/>
              </a:rPr>
              <a:t>源端</a:t>
            </a:r>
            <a:r>
              <a:rPr sz="2400" spc="90" dirty="0">
                <a:solidFill>
                  <a:srgbClr val="404040"/>
                </a:solidFill>
                <a:latin typeface="Microsoft JhengHei"/>
                <a:cs typeface="Microsoft JhengHei"/>
              </a:rPr>
              <a:t>都為了每</a:t>
            </a:r>
            <a:r>
              <a:rPr sz="2400" dirty="0">
                <a:solidFill>
                  <a:srgbClr val="404040"/>
                </a:solidFill>
                <a:latin typeface="Microsoft JhengHei"/>
                <a:cs typeface="Microsoft JhengHei"/>
              </a:rPr>
              <a:t>一</a:t>
            </a:r>
            <a:endParaRPr sz="2400" dirty="0">
              <a:latin typeface="Microsoft JhengHei"/>
              <a:cs typeface="Microsoft JhengHei"/>
            </a:endParaRPr>
          </a:p>
          <a:p>
            <a:pPr marL="354965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solidFill>
                  <a:srgbClr val="404040"/>
                </a:solidFill>
                <a:latin typeface="Microsoft JhengHei"/>
                <a:cs typeface="Microsoft JhengHei"/>
              </a:rPr>
              <a:t>個客戶端定義不同的需</a:t>
            </a:r>
            <a:r>
              <a:rPr sz="2400" spc="5" dirty="0">
                <a:solidFill>
                  <a:srgbClr val="404040"/>
                </a:solidFill>
                <a:latin typeface="Microsoft JhengHei"/>
                <a:cs typeface="Microsoft JhengHei"/>
              </a:rPr>
              <a:t>求</a:t>
            </a:r>
            <a:r>
              <a:rPr sz="2400" dirty="0">
                <a:solidFill>
                  <a:srgbClr val="404040"/>
                </a:solidFill>
                <a:latin typeface="Microsoft JhengHei"/>
                <a:cs typeface="Microsoft JhengHei"/>
              </a:rPr>
              <a:t>，那會是資料來源端沉重的負擔</a:t>
            </a:r>
            <a:endParaRPr sz="2400" dirty="0">
              <a:latin typeface="Microsoft JhengHei"/>
              <a:cs typeface="Microsoft JhengHei"/>
            </a:endParaRPr>
          </a:p>
          <a:p>
            <a:pPr marL="354965" marR="14604" indent="-342900">
              <a:lnSpc>
                <a:spcPct val="120100"/>
              </a:lnSpc>
              <a:spcBef>
                <a:spcPts val="575"/>
              </a:spcBef>
              <a:buClr>
                <a:srgbClr val="375F92"/>
              </a:buClr>
              <a:buFont typeface="Wingdings"/>
              <a:buChar char=""/>
              <a:tabLst>
                <a:tab pos="355600" algn="l"/>
              </a:tabLst>
            </a:pPr>
            <a:r>
              <a:rPr sz="2400" spc="65" dirty="0">
                <a:solidFill>
                  <a:srgbClr val="404040"/>
                </a:solidFill>
                <a:latin typeface="Microsoft JhengHei"/>
                <a:cs typeface="Microsoft JhengHei"/>
              </a:rPr>
              <a:t>因此定</a:t>
            </a:r>
            <a:r>
              <a:rPr sz="2400" spc="80" dirty="0">
                <a:solidFill>
                  <a:srgbClr val="404040"/>
                </a:solidFill>
                <a:latin typeface="Microsoft JhengHei"/>
                <a:cs typeface="Microsoft JhengHei"/>
              </a:rPr>
              <a:t>義</a:t>
            </a:r>
            <a:r>
              <a:rPr sz="2400" spc="65" dirty="0">
                <a:solidFill>
                  <a:srgbClr val="404040"/>
                </a:solidFill>
                <a:latin typeface="Microsoft JhengHei"/>
                <a:cs typeface="Microsoft JhengHei"/>
              </a:rPr>
              <a:t>一個通</a:t>
            </a:r>
            <a:r>
              <a:rPr sz="2400" spc="80" dirty="0">
                <a:solidFill>
                  <a:srgbClr val="404040"/>
                </a:solidFill>
                <a:latin typeface="Microsoft JhengHei"/>
                <a:cs typeface="Microsoft JhengHei"/>
              </a:rPr>
              <a:t>用</a:t>
            </a:r>
            <a:r>
              <a:rPr sz="2400" spc="65" dirty="0">
                <a:solidFill>
                  <a:srgbClr val="404040"/>
                </a:solidFill>
                <a:latin typeface="Microsoft JhengHei"/>
                <a:cs typeface="Microsoft JhengHei"/>
              </a:rPr>
              <a:t>的協</a:t>
            </a:r>
            <a:r>
              <a:rPr sz="2400" spc="100" dirty="0">
                <a:solidFill>
                  <a:srgbClr val="404040"/>
                </a:solidFill>
                <a:latin typeface="Microsoft JhengHei"/>
                <a:cs typeface="Microsoft JhengHei"/>
              </a:rPr>
              <a:t>定</a:t>
            </a:r>
            <a:r>
              <a:rPr sz="2400" spc="80" dirty="0">
                <a:solidFill>
                  <a:srgbClr val="404040"/>
                </a:solidFill>
                <a:latin typeface="Microsoft JhengHei"/>
                <a:cs typeface="Microsoft JhengHei"/>
              </a:rPr>
              <a:t>，</a:t>
            </a:r>
            <a:r>
              <a:rPr sz="2400" spc="65" dirty="0">
                <a:solidFill>
                  <a:srgbClr val="404040"/>
                </a:solidFill>
                <a:latin typeface="Microsoft JhengHei"/>
                <a:cs typeface="Microsoft JhengHei"/>
              </a:rPr>
              <a:t>兼容不</a:t>
            </a:r>
            <a:r>
              <a:rPr sz="2400" spc="80" dirty="0">
                <a:solidFill>
                  <a:srgbClr val="404040"/>
                </a:solidFill>
                <a:latin typeface="Microsoft JhengHei"/>
                <a:cs typeface="Microsoft JhengHei"/>
              </a:rPr>
              <a:t>同</a:t>
            </a:r>
            <a:r>
              <a:rPr sz="2400" spc="65" dirty="0">
                <a:solidFill>
                  <a:srgbClr val="404040"/>
                </a:solidFill>
                <a:latin typeface="Microsoft JhengHei"/>
                <a:cs typeface="Microsoft JhengHei"/>
              </a:rPr>
              <a:t>的情</a:t>
            </a:r>
            <a:r>
              <a:rPr sz="2400" spc="85" dirty="0">
                <a:solidFill>
                  <a:srgbClr val="404040"/>
                </a:solidFill>
                <a:latin typeface="Microsoft JhengHei"/>
                <a:cs typeface="Microsoft JhengHei"/>
              </a:rPr>
              <a:t>況</a:t>
            </a:r>
            <a:r>
              <a:rPr sz="2400" spc="80" dirty="0">
                <a:solidFill>
                  <a:srgbClr val="404040"/>
                </a:solidFill>
                <a:latin typeface="Microsoft JhengHei"/>
                <a:cs typeface="Microsoft JhengHei"/>
              </a:rPr>
              <a:t>，</a:t>
            </a:r>
            <a:r>
              <a:rPr sz="2400" spc="70" dirty="0">
                <a:solidFill>
                  <a:srgbClr val="404040"/>
                </a:solidFill>
                <a:latin typeface="Microsoft JhengHei"/>
                <a:cs typeface="Microsoft JhengHei"/>
              </a:rPr>
              <a:t>並採取</a:t>
            </a:r>
            <a:r>
              <a:rPr sz="2400" dirty="0">
                <a:solidFill>
                  <a:srgbClr val="404040"/>
                </a:solidFill>
                <a:latin typeface="Microsoft JhengHei"/>
                <a:cs typeface="Microsoft JhengHei"/>
              </a:rPr>
              <a:t>W</a:t>
            </a:r>
            <a:r>
              <a:rPr sz="2400" spc="5" dirty="0">
                <a:solidFill>
                  <a:srgbClr val="404040"/>
                </a:solidFill>
                <a:latin typeface="Microsoft JhengHei"/>
                <a:cs typeface="Microsoft JhengHei"/>
              </a:rPr>
              <a:t>e</a:t>
            </a:r>
            <a:r>
              <a:rPr sz="2400" dirty="0">
                <a:solidFill>
                  <a:srgbClr val="404040"/>
                </a:solidFill>
                <a:latin typeface="Microsoft JhengHei"/>
                <a:cs typeface="Microsoft JhengHei"/>
              </a:rPr>
              <a:t>b </a:t>
            </a:r>
            <a:r>
              <a:rPr sz="24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導向的標準，正是需</a:t>
            </a:r>
            <a:r>
              <a:rPr sz="2400" dirty="0">
                <a:solidFill>
                  <a:srgbClr val="404040"/>
                </a:solidFill>
                <a:latin typeface="Microsoft JhengHei"/>
                <a:cs typeface="Microsoft JhengHei"/>
              </a:rPr>
              <a:t>要</a:t>
            </a:r>
            <a:r>
              <a:rPr sz="24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Odata的原因</a:t>
            </a:r>
            <a:endParaRPr sz="2400" dirty="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1647" y="249936"/>
            <a:ext cx="3258312" cy="110642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6303" y="376250"/>
            <a:ext cx="235521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375F92"/>
                </a:solidFill>
              </a:rPr>
              <a:t>ODat</a:t>
            </a:r>
            <a:r>
              <a:rPr sz="3600" spc="-10" dirty="0">
                <a:solidFill>
                  <a:srgbClr val="375F92"/>
                </a:solidFill>
              </a:rPr>
              <a:t>a</a:t>
            </a:r>
            <a:r>
              <a:rPr sz="3600" dirty="0">
                <a:solidFill>
                  <a:srgbClr val="375F92"/>
                </a:solidFill>
              </a:rPr>
              <a:t>簡介</a:t>
            </a:r>
            <a:endParaRPr sz="36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6</a:t>
            </a:fld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547217" y="1295400"/>
            <a:ext cx="8233409" cy="5147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20000"/>
              </a:lnSpc>
              <a:spcBef>
                <a:spcPts val="100"/>
              </a:spcBef>
              <a:buClr>
                <a:srgbClr val="375F92"/>
              </a:buClr>
              <a:buFont typeface="Wingdings"/>
              <a:buChar char=""/>
              <a:tabLst>
                <a:tab pos="355600" algn="l"/>
              </a:tabLst>
            </a:pPr>
            <a:r>
              <a:rPr sz="24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開放式資料協定</a:t>
            </a:r>
            <a:r>
              <a:rPr sz="2400" dirty="0">
                <a:solidFill>
                  <a:srgbClr val="404040"/>
                </a:solidFill>
                <a:latin typeface="Microsoft JhengHei"/>
                <a:cs typeface="Microsoft JhengHei"/>
              </a:rPr>
              <a:t>（Open</a:t>
            </a:r>
            <a:r>
              <a:rPr sz="2400" spc="-20" dirty="0">
                <a:solidFill>
                  <a:srgbClr val="404040"/>
                </a:solidFill>
                <a:latin typeface="Microsoft JhengHei"/>
                <a:cs typeface="Microsoft JhengHe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Data</a:t>
            </a:r>
            <a:r>
              <a:rPr sz="2400" spc="5" dirty="0">
                <a:solidFill>
                  <a:srgbClr val="404040"/>
                </a:solidFill>
                <a:latin typeface="Microsoft JhengHei"/>
                <a:cs typeface="Microsoft JhengHe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Protocol，簡稱</a:t>
            </a:r>
            <a:r>
              <a:rPr sz="2400" spc="-5" dirty="0">
                <a:solidFill>
                  <a:srgbClr val="FF0000"/>
                </a:solidFill>
                <a:latin typeface="Microsoft JhengHei"/>
                <a:cs typeface="Microsoft JhengHei"/>
              </a:rPr>
              <a:t>OData</a:t>
            </a:r>
            <a:r>
              <a:rPr sz="24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）以 </a:t>
            </a:r>
            <a:r>
              <a:rPr sz="2400" spc="-5" dirty="0">
                <a:solidFill>
                  <a:srgbClr val="FF0000"/>
                </a:solidFill>
                <a:latin typeface="Microsoft JhengHei"/>
                <a:cs typeface="Microsoft JhengHei"/>
              </a:rPr>
              <a:t>RE</a:t>
            </a:r>
            <a:r>
              <a:rPr sz="2400" spc="-10" dirty="0">
                <a:solidFill>
                  <a:srgbClr val="FF0000"/>
                </a:solidFill>
                <a:latin typeface="Microsoft JhengHei"/>
                <a:cs typeface="Microsoft JhengHei"/>
              </a:rPr>
              <a:t>S</a:t>
            </a:r>
            <a:r>
              <a:rPr sz="2400" spc="-5" dirty="0">
                <a:solidFill>
                  <a:srgbClr val="FF0000"/>
                </a:solidFill>
                <a:latin typeface="Microsoft JhengHei"/>
                <a:cs typeface="Microsoft JhengHei"/>
              </a:rPr>
              <a:t>T</a:t>
            </a:r>
            <a:r>
              <a:rPr sz="2400" dirty="0">
                <a:solidFill>
                  <a:srgbClr val="404040"/>
                </a:solidFill>
                <a:latin typeface="Microsoft JhengHei"/>
                <a:cs typeface="Microsoft JhengHei"/>
              </a:rPr>
              <a:t>原則，允許使用者透</a:t>
            </a:r>
            <a:r>
              <a:rPr sz="2400" spc="5" dirty="0">
                <a:solidFill>
                  <a:srgbClr val="404040"/>
                </a:solidFill>
                <a:latin typeface="Microsoft JhengHei"/>
                <a:cs typeface="Microsoft JhengHei"/>
              </a:rPr>
              <a:t>過</a:t>
            </a:r>
            <a:r>
              <a:rPr sz="24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Microsoft JhengHei"/>
                <a:cs typeface="Microsoft JhengHei"/>
              </a:rPr>
              <a:t>HTT</a:t>
            </a:r>
            <a:r>
              <a:rPr sz="2400" u="heavy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Microsoft JhengHei"/>
                <a:cs typeface="Microsoft JhengHei"/>
              </a:rPr>
              <a:t>P</a:t>
            </a:r>
            <a:r>
              <a:rPr sz="24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Microsoft JhengHei"/>
                <a:cs typeface="Microsoft JhengHei"/>
              </a:rPr>
              <a:t>方式</a:t>
            </a:r>
            <a:r>
              <a:rPr sz="2400" dirty="0">
                <a:solidFill>
                  <a:srgbClr val="404040"/>
                </a:solidFill>
                <a:latin typeface="Microsoft JhengHei"/>
                <a:cs typeface="Microsoft JhengHei"/>
              </a:rPr>
              <a:t>存取資料，並能根據 資料的模型進而查詢與更新</a:t>
            </a:r>
            <a:endParaRPr sz="2400" dirty="0">
              <a:latin typeface="Microsoft JhengHei"/>
              <a:cs typeface="Microsoft JhengHe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375F92"/>
              </a:buClr>
              <a:buFont typeface="Wingdings"/>
              <a:buChar char=""/>
            </a:pPr>
            <a:endParaRPr sz="2500" dirty="0">
              <a:latin typeface="Microsoft JhengHei"/>
              <a:cs typeface="Microsoft JhengHei"/>
            </a:endParaRPr>
          </a:p>
          <a:p>
            <a:pPr marL="354965" marR="140335" indent="-342900">
              <a:lnSpc>
                <a:spcPct val="120000"/>
              </a:lnSpc>
              <a:buClr>
                <a:srgbClr val="375F92"/>
              </a:buClr>
              <a:buFont typeface="Wingdings"/>
              <a:buChar char=""/>
              <a:tabLst>
                <a:tab pos="355600" algn="l"/>
              </a:tabLst>
            </a:pPr>
            <a:r>
              <a:rPr sz="2400" dirty="0">
                <a:solidFill>
                  <a:srgbClr val="404040"/>
                </a:solidFill>
                <a:latin typeface="Microsoft JhengHei"/>
                <a:cs typeface="Microsoft JhengHei"/>
              </a:rPr>
              <a:t>是由</a:t>
            </a:r>
            <a:r>
              <a:rPr sz="24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Microsoft JhengHei"/>
                <a:cs typeface="Microsoft JhengHei"/>
              </a:rPr>
              <a:t>微軟</a:t>
            </a:r>
            <a:r>
              <a:rPr sz="2400" dirty="0">
                <a:solidFill>
                  <a:srgbClr val="404040"/>
                </a:solidFill>
                <a:latin typeface="Microsoft JhengHei"/>
                <a:cs typeface="Microsoft JhengHei"/>
              </a:rPr>
              <a:t>支持且定義的協定，Odata</a:t>
            </a:r>
            <a:r>
              <a:rPr sz="2400" spc="-45" dirty="0">
                <a:solidFill>
                  <a:srgbClr val="404040"/>
                </a:solidFill>
                <a:latin typeface="Microsoft JhengHei"/>
                <a:cs typeface="Microsoft JhengHe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Version</a:t>
            </a:r>
            <a:r>
              <a:rPr sz="2400" spc="-35" dirty="0">
                <a:solidFill>
                  <a:srgbClr val="404040"/>
                </a:solidFill>
                <a:latin typeface="Microsoft JhengHei"/>
                <a:cs typeface="Microsoft JhengHei"/>
              </a:rPr>
              <a:t> </a:t>
            </a:r>
            <a:r>
              <a:rPr sz="2400" dirty="0">
                <a:solidFill>
                  <a:srgbClr val="404040"/>
                </a:solidFill>
                <a:latin typeface="Microsoft JhengHei"/>
                <a:cs typeface="Microsoft JhengHei"/>
              </a:rPr>
              <a:t>4.0已被</a:t>
            </a:r>
            <a:r>
              <a:rPr sz="24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Microsoft JhengHei"/>
                <a:cs typeface="Microsoft JhengHei"/>
              </a:rPr>
              <a:t>結構</a:t>
            </a:r>
            <a:r>
              <a:rPr sz="2400" u="heavy" spc="-240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Microsoft JhengHei"/>
                <a:cs typeface="Microsoft JhengHei"/>
              </a:rPr>
              <a:t>化 </a:t>
            </a:r>
            <a:r>
              <a:rPr sz="24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Microsoft JhengHei"/>
                <a:cs typeface="Microsoft JhengHei"/>
              </a:rPr>
              <a:t>資訊標準促進組織</a:t>
            </a:r>
            <a:r>
              <a:rPr sz="2400" dirty="0">
                <a:solidFill>
                  <a:srgbClr val="404040"/>
                </a:solidFill>
                <a:latin typeface="Microsoft JhengHei"/>
                <a:cs typeface="Microsoft JhengHei"/>
              </a:rPr>
              <a:t>（Organization for the </a:t>
            </a:r>
            <a:r>
              <a:rPr sz="24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Advancement </a:t>
            </a:r>
            <a:r>
              <a:rPr sz="2400" spc="-585" dirty="0">
                <a:solidFill>
                  <a:srgbClr val="404040"/>
                </a:solidFill>
                <a:latin typeface="Microsoft JhengHei"/>
                <a:cs typeface="Microsoft JhengHei"/>
              </a:rPr>
              <a:t> </a:t>
            </a:r>
            <a:r>
              <a:rPr sz="2400" dirty="0">
                <a:solidFill>
                  <a:srgbClr val="404040"/>
                </a:solidFill>
                <a:latin typeface="Microsoft JhengHei"/>
                <a:cs typeface="Microsoft JhengHei"/>
              </a:rPr>
              <a:t>of </a:t>
            </a:r>
            <a:r>
              <a:rPr sz="24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Structured Information</a:t>
            </a:r>
            <a:r>
              <a:rPr sz="2400" dirty="0">
                <a:solidFill>
                  <a:srgbClr val="404040"/>
                </a:solidFill>
                <a:latin typeface="Microsoft JhengHei"/>
                <a:cs typeface="Microsoft JhengHei"/>
              </a:rPr>
              <a:t> Standards，</a:t>
            </a:r>
            <a:r>
              <a:rPr sz="2400" spc="5" dirty="0">
                <a:solidFill>
                  <a:srgbClr val="404040"/>
                </a:solidFill>
                <a:latin typeface="Microsoft JhengHei"/>
                <a:cs typeface="Microsoft JhengHe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Microsoft JhengHei"/>
                <a:cs typeface="Microsoft JhengHei"/>
              </a:rPr>
              <a:t>OASIS</a:t>
            </a:r>
            <a:r>
              <a:rPr sz="24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）</a:t>
            </a:r>
            <a:r>
              <a:rPr sz="2400" dirty="0">
                <a:solidFill>
                  <a:srgbClr val="404040"/>
                </a:solidFill>
                <a:latin typeface="Microsoft JhengHei"/>
                <a:cs typeface="Microsoft JhengHei"/>
              </a:rPr>
              <a:t>投票通 過成為開放工業標準</a:t>
            </a:r>
            <a:endParaRPr sz="2400" dirty="0">
              <a:latin typeface="Microsoft JhengHei"/>
              <a:cs typeface="Microsoft JhengHe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375F92"/>
              </a:buClr>
              <a:buFont typeface="Wingdings"/>
              <a:buChar char=""/>
            </a:pPr>
            <a:endParaRPr sz="2800" dirty="0">
              <a:latin typeface="Microsoft JhengHei"/>
              <a:cs typeface="Microsoft JhengHei"/>
            </a:endParaRPr>
          </a:p>
          <a:p>
            <a:pPr marL="355600" indent="-342900">
              <a:lnSpc>
                <a:spcPct val="100000"/>
              </a:lnSpc>
              <a:buClr>
                <a:srgbClr val="375F92"/>
              </a:buClr>
              <a:buFont typeface="Wingdings"/>
              <a:buChar char=""/>
              <a:tabLst>
                <a:tab pos="355600" algn="l"/>
              </a:tabLst>
            </a:pPr>
            <a:r>
              <a:rPr sz="24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該協定已定義了一組</a:t>
            </a:r>
            <a:r>
              <a:rPr sz="2400" spc="-5" dirty="0">
                <a:solidFill>
                  <a:srgbClr val="FF0000"/>
                </a:solidFill>
                <a:latin typeface="Microsoft JhengHei"/>
                <a:cs typeface="Microsoft JhengHei"/>
              </a:rPr>
              <a:t>規</a:t>
            </a:r>
            <a:r>
              <a:rPr sz="2400" dirty="0">
                <a:solidFill>
                  <a:srgbClr val="FF0000"/>
                </a:solidFill>
                <a:latin typeface="Microsoft JhengHei"/>
                <a:cs typeface="Microsoft JhengHei"/>
              </a:rPr>
              <a:t>則</a:t>
            </a:r>
            <a:r>
              <a:rPr sz="2400" spc="-5" dirty="0">
                <a:solidFill>
                  <a:srgbClr val="FF0000"/>
                </a:solidFill>
                <a:latin typeface="Microsoft JhengHei"/>
                <a:cs typeface="Microsoft JhengHei"/>
              </a:rPr>
              <a:t>(可擴充)</a:t>
            </a:r>
            <a:r>
              <a:rPr sz="24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，可組串成資源定位器</a:t>
            </a:r>
            <a:endParaRPr sz="2400" dirty="0">
              <a:latin typeface="Microsoft JhengHei"/>
              <a:cs typeface="Microsoft JhengHei"/>
            </a:endParaRPr>
          </a:p>
          <a:p>
            <a:pPr marL="354965">
              <a:lnSpc>
                <a:spcPct val="100000"/>
              </a:lnSpc>
              <a:spcBef>
                <a:spcPts val="580"/>
              </a:spcBef>
            </a:pPr>
            <a:r>
              <a:rPr sz="24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(Uniform</a:t>
            </a:r>
            <a:r>
              <a:rPr sz="2400" spc="-10" dirty="0">
                <a:solidFill>
                  <a:srgbClr val="404040"/>
                </a:solidFill>
                <a:latin typeface="Microsoft JhengHei"/>
                <a:cs typeface="Microsoft JhengHe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Resource</a:t>
            </a:r>
            <a:r>
              <a:rPr sz="2400" spc="-20" dirty="0">
                <a:solidFill>
                  <a:srgbClr val="404040"/>
                </a:solidFill>
                <a:latin typeface="Microsoft JhengHei"/>
                <a:cs typeface="Microsoft JhengHe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Locator,</a:t>
            </a:r>
            <a:r>
              <a:rPr sz="2400" dirty="0">
                <a:solidFill>
                  <a:srgbClr val="404040"/>
                </a:solidFill>
                <a:latin typeface="Microsoft JhengHei"/>
                <a:cs typeface="Microsoft JhengHei"/>
              </a:rPr>
              <a:t>簡稱</a:t>
            </a:r>
            <a:r>
              <a:rPr sz="2400" spc="-5" dirty="0">
                <a:solidFill>
                  <a:srgbClr val="FF0000"/>
                </a:solidFill>
                <a:latin typeface="Microsoft JhengHei"/>
                <a:cs typeface="Microsoft JhengHei"/>
              </a:rPr>
              <a:t>URL</a:t>
            </a:r>
            <a:r>
              <a:rPr sz="24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)</a:t>
            </a:r>
            <a:r>
              <a:rPr sz="2400" dirty="0">
                <a:solidFill>
                  <a:srgbClr val="404040"/>
                </a:solidFill>
                <a:latin typeface="Microsoft JhengHei"/>
                <a:cs typeface="Microsoft JhengHei"/>
              </a:rPr>
              <a:t>使用服務</a:t>
            </a:r>
            <a:endParaRPr sz="2400" dirty="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1647" y="249936"/>
            <a:ext cx="3258312" cy="110642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6303" y="376250"/>
            <a:ext cx="235521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375F92"/>
                </a:solidFill>
              </a:rPr>
              <a:t>ODat</a:t>
            </a:r>
            <a:r>
              <a:rPr sz="3600" spc="-10" dirty="0">
                <a:solidFill>
                  <a:srgbClr val="375F92"/>
                </a:solidFill>
              </a:rPr>
              <a:t>a</a:t>
            </a:r>
            <a:r>
              <a:rPr sz="3600" dirty="0">
                <a:solidFill>
                  <a:srgbClr val="375F92"/>
                </a:solidFill>
              </a:rPr>
              <a:t>簡介</a:t>
            </a:r>
            <a:endParaRPr sz="36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7</a:t>
            </a:fld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547217" y="1254328"/>
            <a:ext cx="708215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375F92"/>
              </a:buClr>
              <a:buFont typeface="Wingdings"/>
              <a:buChar char=""/>
              <a:tabLst>
                <a:tab pos="355600" algn="l"/>
              </a:tabLst>
            </a:pPr>
            <a:r>
              <a:rPr sz="24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OData允許不同的客戶端能存取不同的資料來源。</a:t>
            </a:r>
            <a:endParaRPr sz="2400">
              <a:latin typeface="Microsoft JhengHei"/>
              <a:cs typeface="Microsoft JhengHe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31215" y="1646301"/>
          <a:ext cx="8084818" cy="47147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0825"/>
                <a:gridCol w="1863089"/>
                <a:gridCol w="4700904"/>
              </a:tblGrid>
              <a:tr h="5085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Microsoft JhengHei"/>
                          <a:cs typeface="Microsoft JhengHei"/>
                        </a:rPr>
                        <a:t>來源</a:t>
                      </a:r>
                      <a:endParaRPr sz="1800">
                        <a:latin typeface="Microsoft JhengHei"/>
                        <a:cs typeface="Microsoft JhengHei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Microsoft JhengHei"/>
                          <a:cs typeface="Microsoft JhengHei"/>
                        </a:rPr>
                        <a:t>Odata應用領域</a:t>
                      </a:r>
                      <a:endParaRPr sz="1800">
                        <a:latin typeface="Microsoft JhengHei"/>
                        <a:cs typeface="Microsoft JhengHei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  <a:tr h="518160">
                <a:tc rowSpan="4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Microsoft JhengHei"/>
                          <a:cs typeface="Microsoft JhengHei"/>
                        </a:rPr>
                        <a:t>資料來源端</a:t>
                      </a:r>
                      <a:endParaRPr sz="1800">
                        <a:latin typeface="Microsoft JhengHei"/>
                        <a:cs typeface="Microsoft JhengHei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Microsoft JhengHei"/>
                          <a:cs typeface="Microsoft JhengHei"/>
                        </a:rPr>
                        <a:t>開發軟體平台</a:t>
                      </a:r>
                      <a:endParaRPr sz="1800">
                        <a:latin typeface="Microsoft JhengHei"/>
                        <a:cs typeface="Microsoft JhengHei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8382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10" dirty="0">
                          <a:latin typeface="Microsoft JhengHei"/>
                          <a:cs typeface="Microsoft JhengHei"/>
                        </a:rPr>
                        <a:t>Facebook</a:t>
                      </a:r>
                      <a:r>
                        <a:rPr sz="1400" dirty="0">
                          <a:latin typeface="Microsoft JhengHei"/>
                          <a:cs typeface="Microsoft JhengHei"/>
                        </a:rPr>
                        <a:t>、</a:t>
                      </a:r>
                      <a:r>
                        <a:rPr sz="1400" spc="-5" dirty="0">
                          <a:latin typeface="Microsoft JhengHei"/>
                          <a:cs typeface="Microsoft JhengHei"/>
                        </a:rPr>
                        <a:t>Netflix</a:t>
                      </a:r>
                      <a:r>
                        <a:rPr sz="1400" dirty="0">
                          <a:latin typeface="Microsoft JhengHei"/>
                          <a:cs typeface="Microsoft JhengHei"/>
                        </a:rPr>
                        <a:t> </a:t>
                      </a:r>
                      <a:r>
                        <a:rPr sz="1400" spc="-5" dirty="0">
                          <a:latin typeface="Microsoft JhengHei"/>
                          <a:cs typeface="Microsoft JhengHei"/>
                        </a:rPr>
                        <a:t>and</a:t>
                      </a:r>
                      <a:r>
                        <a:rPr sz="1400" spc="-20" dirty="0">
                          <a:latin typeface="Microsoft JhengHei"/>
                          <a:cs typeface="Microsoft JhengHei"/>
                        </a:rPr>
                        <a:t> </a:t>
                      </a:r>
                      <a:r>
                        <a:rPr sz="1400" spc="-5" dirty="0">
                          <a:latin typeface="Microsoft JhengHei"/>
                          <a:cs typeface="Microsoft JhengHei"/>
                        </a:rPr>
                        <a:t>eBay</a:t>
                      </a:r>
                      <a:r>
                        <a:rPr sz="1400" dirty="0">
                          <a:latin typeface="Microsoft JhengHei"/>
                          <a:cs typeface="Microsoft JhengHei"/>
                        </a:rPr>
                        <a:t> 這些企業級應用對於開</a:t>
                      </a:r>
                      <a:r>
                        <a:rPr sz="1400" spc="-15" dirty="0">
                          <a:latin typeface="Microsoft JhengHei"/>
                          <a:cs typeface="Microsoft JhengHei"/>
                        </a:rPr>
                        <a:t>放</a:t>
                      </a:r>
                      <a:r>
                        <a:rPr sz="1400" dirty="0">
                          <a:latin typeface="Microsoft JhengHei"/>
                          <a:cs typeface="Microsoft JhengHei"/>
                        </a:rPr>
                        <a:t>式 資料都可以透過</a:t>
                      </a:r>
                      <a:r>
                        <a:rPr sz="1400" spc="-5" dirty="0">
                          <a:latin typeface="Microsoft JhengHei"/>
                          <a:cs typeface="Microsoft JhengHei"/>
                        </a:rPr>
                        <a:t>OData</a:t>
                      </a:r>
                      <a:r>
                        <a:rPr sz="1400" dirty="0">
                          <a:latin typeface="Microsoft JhengHei"/>
                          <a:cs typeface="Microsoft JhengHei"/>
                        </a:rPr>
                        <a:t>來存取</a:t>
                      </a:r>
                      <a:endParaRPr sz="1400">
                        <a:latin typeface="Microsoft JhengHei"/>
                        <a:cs typeface="Microsoft JhengHei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51815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Microsoft JhengHei"/>
                          <a:cs typeface="Microsoft JhengHei"/>
                        </a:rPr>
                        <a:t>雲端儲存設備</a:t>
                      </a:r>
                      <a:endParaRPr sz="1800">
                        <a:latin typeface="Microsoft JhengHei"/>
                        <a:cs typeface="Microsoft JhengHei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378460" indent="-287020">
                        <a:lnSpc>
                          <a:spcPct val="100000"/>
                        </a:lnSpc>
                        <a:spcBef>
                          <a:spcPts val="320"/>
                        </a:spcBef>
                        <a:buFont typeface="Arial MT"/>
                        <a:buChar char="•"/>
                        <a:tabLst>
                          <a:tab pos="378460" algn="l"/>
                          <a:tab pos="379095" algn="l"/>
                        </a:tabLst>
                      </a:pPr>
                      <a:r>
                        <a:rPr sz="1400" spc="-5" dirty="0">
                          <a:latin typeface="Microsoft JhengHei"/>
                          <a:cs typeface="Microsoft JhengHei"/>
                        </a:rPr>
                        <a:t>Azures</a:t>
                      </a:r>
                      <a:r>
                        <a:rPr sz="1400" dirty="0">
                          <a:latin typeface="Microsoft JhengHei"/>
                          <a:cs typeface="Microsoft JhengHei"/>
                        </a:rPr>
                        <a:t>內建</a:t>
                      </a:r>
                      <a:r>
                        <a:rPr sz="1400" spc="-5" dirty="0">
                          <a:latin typeface="Microsoft JhengHei"/>
                          <a:cs typeface="Microsoft JhengHei"/>
                        </a:rPr>
                        <a:t>OData</a:t>
                      </a:r>
                      <a:r>
                        <a:rPr sz="1400" dirty="0">
                          <a:latin typeface="Microsoft JhengHei"/>
                          <a:cs typeface="Microsoft JhengHei"/>
                        </a:rPr>
                        <a:t>資料表的存取</a:t>
                      </a:r>
                      <a:r>
                        <a:rPr sz="1400" spc="-15" dirty="0">
                          <a:latin typeface="Microsoft JhengHei"/>
                          <a:cs typeface="Microsoft JhengHei"/>
                        </a:rPr>
                        <a:t>協</a:t>
                      </a:r>
                      <a:r>
                        <a:rPr sz="1400" dirty="0">
                          <a:latin typeface="Microsoft JhengHei"/>
                          <a:cs typeface="Microsoft JhengHei"/>
                        </a:rPr>
                        <a:t>定</a:t>
                      </a:r>
                      <a:endParaRPr sz="1400">
                        <a:latin typeface="Microsoft JhengHei"/>
                        <a:cs typeface="Microsoft JhengHei"/>
                      </a:endParaRPr>
                    </a:p>
                    <a:p>
                      <a:pPr marL="378460" indent="-287020">
                        <a:lnSpc>
                          <a:spcPct val="100000"/>
                        </a:lnSpc>
                        <a:buFont typeface="Arial MT"/>
                        <a:buChar char="•"/>
                        <a:tabLst>
                          <a:tab pos="378460" algn="l"/>
                          <a:tab pos="379095" algn="l"/>
                        </a:tabLst>
                      </a:pPr>
                      <a:r>
                        <a:rPr sz="1400" dirty="0">
                          <a:latin typeface="Microsoft JhengHei"/>
                          <a:cs typeface="Microsoft JhengHei"/>
                        </a:rPr>
                        <a:t>可利</a:t>
                      </a:r>
                      <a:r>
                        <a:rPr sz="1400" spc="335" dirty="0">
                          <a:latin typeface="Microsoft JhengHei"/>
                          <a:cs typeface="Microsoft JhengHei"/>
                        </a:rPr>
                        <a:t>用</a:t>
                      </a:r>
                      <a:r>
                        <a:rPr sz="1400" spc="-5" dirty="0">
                          <a:latin typeface="Microsoft JhengHei"/>
                          <a:cs typeface="Microsoft JhengHei"/>
                        </a:rPr>
                        <a:t>OData</a:t>
                      </a:r>
                      <a:r>
                        <a:rPr sz="1400" spc="-15" dirty="0">
                          <a:latin typeface="Microsoft JhengHei"/>
                          <a:cs typeface="Microsoft JhengHei"/>
                        </a:rPr>
                        <a:t> </a:t>
                      </a:r>
                      <a:r>
                        <a:rPr sz="1400" spc="-5" dirty="0">
                          <a:latin typeface="Microsoft JhengHei"/>
                          <a:cs typeface="Microsoft JhengHei"/>
                        </a:rPr>
                        <a:t>libraries</a:t>
                      </a:r>
                      <a:r>
                        <a:rPr sz="1400" dirty="0">
                          <a:latin typeface="Microsoft JhengHei"/>
                          <a:cs typeface="Microsoft JhengHei"/>
                        </a:rPr>
                        <a:t>存取</a:t>
                      </a:r>
                      <a:r>
                        <a:rPr sz="1400" spc="-5" dirty="0">
                          <a:latin typeface="Microsoft JhengHei"/>
                          <a:cs typeface="Microsoft JhengHei"/>
                        </a:rPr>
                        <a:t>Amazon</a:t>
                      </a:r>
                      <a:r>
                        <a:rPr sz="1400" dirty="0">
                          <a:latin typeface="Microsoft JhengHei"/>
                          <a:cs typeface="Microsoft JhengHei"/>
                        </a:rPr>
                        <a:t>的資料</a:t>
                      </a:r>
                      <a:endParaRPr sz="1400">
                        <a:latin typeface="Microsoft JhengHei"/>
                        <a:cs typeface="Microsoft JhengHei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51816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Microsoft JhengHei"/>
                          <a:cs typeface="Microsoft JhengHei"/>
                        </a:rPr>
                        <a:t>企業管理系統</a:t>
                      </a:r>
                      <a:endParaRPr sz="1800">
                        <a:latin typeface="Microsoft JhengHei"/>
                        <a:cs typeface="Microsoft JhengHei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9748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10" dirty="0">
                          <a:latin typeface="Microsoft JhengHei"/>
                          <a:cs typeface="Microsoft JhengHei"/>
                        </a:rPr>
                        <a:t>SharePoint</a:t>
                      </a:r>
                      <a:r>
                        <a:rPr sz="1400" spc="-5" dirty="0">
                          <a:latin typeface="Microsoft JhengHei"/>
                          <a:cs typeface="Microsoft JhengHei"/>
                        </a:rPr>
                        <a:t> </a:t>
                      </a:r>
                      <a:r>
                        <a:rPr sz="1400" dirty="0">
                          <a:latin typeface="Microsoft JhengHei"/>
                          <a:cs typeface="Microsoft JhengHei"/>
                        </a:rPr>
                        <a:t>2010與</a:t>
                      </a:r>
                      <a:r>
                        <a:rPr sz="1400" spc="-10" dirty="0">
                          <a:latin typeface="Microsoft JhengHei"/>
                          <a:cs typeface="Microsoft JhengHei"/>
                        </a:rPr>
                        <a:t>Webnodes</a:t>
                      </a:r>
                      <a:r>
                        <a:rPr sz="1400" dirty="0">
                          <a:latin typeface="Microsoft JhengHei"/>
                          <a:cs typeface="Microsoft JhengHei"/>
                        </a:rPr>
                        <a:t>支</a:t>
                      </a:r>
                      <a:r>
                        <a:rPr sz="1400" spc="-15" dirty="0">
                          <a:latin typeface="Microsoft JhengHei"/>
                          <a:cs typeface="Microsoft JhengHei"/>
                        </a:rPr>
                        <a:t>援</a:t>
                      </a:r>
                      <a:r>
                        <a:rPr sz="1400" dirty="0">
                          <a:latin typeface="Microsoft JhengHei"/>
                          <a:cs typeface="Microsoft JhengHei"/>
                        </a:rPr>
                        <a:t>內建</a:t>
                      </a:r>
                      <a:r>
                        <a:rPr sz="1400" spc="-15" dirty="0">
                          <a:latin typeface="Microsoft JhengHei"/>
                          <a:cs typeface="Microsoft JhengHei"/>
                        </a:rPr>
                        <a:t>的</a:t>
                      </a:r>
                      <a:r>
                        <a:rPr sz="1400" spc="-5" dirty="0">
                          <a:latin typeface="Microsoft JhengHei"/>
                          <a:cs typeface="Microsoft JhengHei"/>
                        </a:rPr>
                        <a:t>OData</a:t>
                      </a:r>
                      <a:r>
                        <a:rPr sz="1400" dirty="0">
                          <a:latin typeface="Microsoft JhengHei"/>
                          <a:cs typeface="Microsoft JhengHei"/>
                        </a:rPr>
                        <a:t>存取公 開資料</a:t>
                      </a:r>
                      <a:endParaRPr sz="1400">
                        <a:latin typeface="Microsoft JhengHei"/>
                        <a:cs typeface="Microsoft JhengHei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73151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Microsoft JhengHei"/>
                          <a:cs typeface="Microsoft JhengHei"/>
                        </a:rPr>
                        <a:t>雲服務</a:t>
                      </a:r>
                      <a:endParaRPr sz="1800">
                        <a:latin typeface="Microsoft JhengHei"/>
                        <a:cs typeface="Microsoft JhengHei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18745" algn="just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Microsoft JhengHei"/>
                          <a:cs typeface="Microsoft JhengHei"/>
                        </a:rPr>
                        <a:t>以</a:t>
                      </a:r>
                      <a:r>
                        <a:rPr sz="1400" spc="-5" dirty="0">
                          <a:latin typeface="Microsoft JhengHei"/>
                          <a:cs typeface="Microsoft JhengHei"/>
                        </a:rPr>
                        <a:t>Windows</a:t>
                      </a:r>
                      <a:r>
                        <a:rPr sz="1400" spc="-20" dirty="0">
                          <a:latin typeface="Microsoft JhengHei"/>
                          <a:cs typeface="Microsoft JhengHei"/>
                        </a:rPr>
                        <a:t> </a:t>
                      </a:r>
                      <a:r>
                        <a:rPr sz="1400" spc="-5" dirty="0">
                          <a:latin typeface="Microsoft JhengHei"/>
                          <a:cs typeface="Microsoft JhengHei"/>
                        </a:rPr>
                        <a:t>Azure</a:t>
                      </a:r>
                      <a:r>
                        <a:rPr sz="1400" spc="-20" dirty="0">
                          <a:latin typeface="Microsoft JhengHei"/>
                          <a:cs typeface="Microsoft JhengHei"/>
                        </a:rPr>
                        <a:t> </a:t>
                      </a:r>
                      <a:r>
                        <a:rPr sz="1400" spc="-5" dirty="0">
                          <a:latin typeface="Microsoft JhengHei"/>
                          <a:cs typeface="Microsoft JhengHei"/>
                        </a:rPr>
                        <a:t>Marketplace</a:t>
                      </a:r>
                      <a:r>
                        <a:rPr sz="1400" spc="-15" dirty="0">
                          <a:latin typeface="Microsoft JhengHei"/>
                          <a:cs typeface="Microsoft JhengHei"/>
                        </a:rPr>
                        <a:t> </a:t>
                      </a:r>
                      <a:r>
                        <a:rPr sz="1400" spc="-5" dirty="0">
                          <a:latin typeface="Microsoft JhengHei"/>
                          <a:cs typeface="Microsoft JhengHei"/>
                        </a:rPr>
                        <a:t>DataMarket</a:t>
                      </a:r>
                      <a:r>
                        <a:rPr sz="1400" dirty="0">
                          <a:latin typeface="Microsoft JhengHei"/>
                          <a:cs typeface="Microsoft JhengHei"/>
                        </a:rPr>
                        <a:t>為基礎的服 務用來搜尋、購買和存</a:t>
                      </a:r>
                      <a:r>
                        <a:rPr sz="1400" spc="-15" dirty="0">
                          <a:latin typeface="Microsoft JhengHei"/>
                          <a:cs typeface="Microsoft JhengHei"/>
                        </a:rPr>
                        <a:t>取</a:t>
                      </a:r>
                      <a:r>
                        <a:rPr sz="1400" dirty="0">
                          <a:latin typeface="Microsoft JhengHei"/>
                          <a:cs typeface="Microsoft JhengHei"/>
                        </a:rPr>
                        <a:t>商業</a:t>
                      </a:r>
                      <a:r>
                        <a:rPr sz="1400" spc="-15" dirty="0">
                          <a:latin typeface="Microsoft JhengHei"/>
                          <a:cs typeface="Microsoft JhengHei"/>
                        </a:rPr>
                        <a:t>資</a:t>
                      </a:r>
                      <a:r>
                        <a:rPr sz="1400" dirty="0">
                          <a:latin typeface="Microsoft JhengHei"/>
                          <a:cs typeface="Microsoft JhengHei"/>
                        </a:rPr>
                        <a:t>料皆</a:t>
                      </a:r>
                      <a:r>
                        <a:rPr sz="1400" spc="-15" dirty="0">
                          <a:latin typeface="Microsoft JhengHei"/>
                          <a:cs typeface="Microsoft JhengHei"/>
                        </a:rPr>
                        <a:t>能</a:t>
                      </a:r>
                      <a:r>
                        <a:rPr sz="1400" dirty="0">
                          <a:latin typeface="Microsoft JhengHei"/>
                          <a:cs typeface="Microsoft JhengHei"/>
                        </a:rPr>
                        <a:t>經由</a:t>
                      </a:r>
                      <a:r>
                        <a:rPr sz="1400" spc="-5" dirty="0">
                          <a:latin typeface="Microsoft JhengHei"/>
                          <a:cs typeface="Microsoft JhengHei"/>
                        </a:rPr>
                        <a:t>OData</a:t>
                      </a:r>
                      <a:r>
                        <a:rPr sz="1400" dirty="0">
                          <a:latin typeface="Microsoft JhengHei"/>
                          <a:cs typeface="Microsoft JhengHei"/>
                        </a:rPr>
                        <a:t>的方式 讓應用程式存取這些資</a:t>
                      </a:r>
                      <a:r>
                        <a:rPr sz="1400" spc="-15" dirty="0">
                          <a:latin typeface="Microsoft JhengHei"/>
                          <a:cs typeface="Microsoft JhengHei"/>
                        </a:rPr>
                        <a:t>料</a:t>
                      </a:r>
                      <a:r>
                        <a:rPr sz="1400" dirty="0">
                          <a:latin typeface="Microsoft JhengHei"/>
                          <a:cs typeface="Microsoft JhengHei"/>
                        </a:rPr>
                        <a:t>集。</a:t>
                      </a:r>
                      <a:endParaRPr sz="1400">
                        <a:latin typeface="Microsoft JhengHei"/>
                        <a:cs typeface="Microsoft JhengHei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365760">
                <a:tc rowSpan="4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Microsoft JhengHei"/>
                          <a:cs typeface="Microsoft JhengHei"/>
                        </a:rPr>
                        <a:t>Client</a:t>
                      </a:r>
                      <a:r>
                        <a:rPr sz="1800" dirty="0">
                          <a:latin typeface="Microsoft JhengHei"/>
                          <a:cs typeface="Microsoft JhengHei"/>
                        </a:rPr>
                        <a:t>端</a:t>
                      </a:r>
                      <a:endParaRPr sz="1800">
                        <a:latin typeface="Microsoft JhengHei"/>
                        <a:cs typeface="Microsoft JhengHei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Microsoft JhengHei"/>
                          <a:cs typeface="Microsoft JhengHei"/>
                        </a:rPr>
                        <a:t>瀏覽器</a:t>
                      </a:r>
                      <a:endParaRPr sz="1800">
                        <a:latin typeface="Microsoft JhengHei"/>
                        <a:cs typeface="Microsoft JhengHei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10" dirty="0">
                          <a:latin typeface="Microsoft JhengHei"/>
                          <a:cs typeface="Microsoft JhengHei"/>
                        </a:rPr>
                        <a:t>Javascript</a:t>
                      </a:r>
                      <a:r>
                        <a:rPr sz="1400" dirty="0">
                          <a:latin typeface="Microsoft JhengHei"/>
                          <a:cs typeface="Microsoft JhengHei"/>
                        </a:rPr>
                        <a:t>與瀏覽器網址皆能</a:t>
                      </a:r>
                      <a:r>
                        <a:rPr sz="1400" spc="-10" dirty="0">
                          <a:latin typeface="Microsoft JhengHei"/>
                          <a:cs typeface="Microsoft JhengHei"/>
                        </a:rPr>
                        <a:t>對</a:t>
                      </a:r>
                      <a:r>
                        <a:rPr sz="1400" spc="-5" dirty="0">
                          <a:latin typeface="Microsoft JhengHei"/>
                          <a:cs typeface="Microsoft JhengHei"/>
                        </a:rPr>
                        <a:t>Odata</a:t>
                      </a:r>
                      <a:r>
                        <a:rPr sz="1400" dirty="0">
                          <a:latin typeface="Microsoft JhengHei"/>
                          <a:cs typeface="Microsoft JhengHei"/>
                        </a:rPr>
                        <a:t>來</a:t>
                      </a:r>
                      <a:r>
                        <a:rPr sz="1400" spc="-15" dirty="0">
                          <a:latin typeface="Microsoft JhengHei"/>
                          <a:cs typeface="Microsoft JhengHei"/>
                        </a:rPr>
                        <a:t>源</a:t>
                      </a:r>
                      <a:r>
                        <a:rPr sz="1400" dirty="0">
                          <a:latin typeface="Microsoft JhengHei"/>
                          <a:cs typeface="Microsoft JhengHei"/>
                        </a:rPr>
                        <a:t>資料</a:t>
                      </a:r>
                      <a:r>
                        <a:rPr sz="1400" spc="-15" dirty="0">
                          <a:latin typeface="Microsoft JhengHei"/>
                          <a:cs typeface="Microsoft JhengHei"/>
                        </a:rPr>
                        <a:t>存</a:t>
                      </a:r>
                      <a:r>
                        <a:rPr sz="1400" dirty="0">
                          <a:latin typeface="Microsoft JhengHei"/>
                          <a:cs typeface="Microsoft JhengHei"/>
                        </a:rPr>
                        <a:t>取</a:t>
                      </a:r>
                      <a:endParaRPr sz="1400">
                        <a:latin typeface="Microsoft JhengHei"/>
                        <a:cs typeface="Microsoft JhengHei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51815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Microsoft JhengHei"/>
                          <a:cs typeface="Microsoft JhengHei"/>
                        </a:rPr>
                        <a:t>智慧型手機</a:t>
                      </a:r>
                      <a:endParaRPr sz="1800">
                        <a:latin typeface="Microsoft JhengHei"/>
                        <a:cs typeface="Microsoft JhengHei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20002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latin typeface="Microsoft JhengHei"/>
                          <a:cs typeface="Microsoft JhengHei"/>
                        </a:rPr>
                        <a:t>Android</a:t>
                      </a:r>
                      <a:r>
                        <a:rPr sz="1400" dirty="0">
                          <a:latin typeface="Microsoft JhengHei"/>
                          <a:cs typeface="Microsoft JhengHei"/>
                        </a:rPr>
                        <a:t>、</a:t>
                      </a:r>
                      <a:r>
                        <a:rPr sz="1400" spc="-5" dirty="0">
                          <a:latin typeface="Microsoft JhengHei"/>
                          <a:cs typeface="Microsoft JhengHei"/>
                        </a:rPr>
                        <a:t>iOS</a:t>
                      </a:r>
                      <a:r>
                        <a:rPr sz="1400" dirty="0">
                          <a:latin typeface="Microsoft JhengHei"/>
                          <a:cs typeface="Microsoft JhengHei"/>
                        </a:rPr>
                        <a:t>、</a:t>
                      </a:r>
                      <a:r>
                        <a:rPr sz="1400" spc="-5" dirty="0">
                          <a:latin typeface="Microsoft JhengHei"/>
                          <a:cs typeface="Microsoft JhengHei"/>
                        </a:rPr>
                        <a:t>Windows</a:t>
                      </a:r>
                      <a:r>
                        <a:rPr sz="1400" spc="-10" dirty="0">
                          <a:latin typeface="Microsoft JhengHei"/>
                          <a:cs typeface="Microsoft JhengHei"/>
                        </a:rPr>
                        <a:t> </a:t>
                      </a:r>
                      <a:r>
                        <a:rPr sz="1400" spc="-5" dirty="0">
                          <a:latin typeface="Microsoft JhengHei"/>
                          <a:cs typeface="Microsoft JhengHei"/>
                        </a:rPr>
                        <a:t>Phone</a:t>
                      </a:r>
                      <a:r>
                        <a:rPr sz="1400" spc="-10" dirty="0">
                          <a:latin typeface="Microsoft JhengHei"/>
                          <a:cs typeface="Microsoft JhengHei"/>
                        </a:rPr>
                        <a:t> </a:t>
                      </a:r>
                      <a:r>
                        <a:rPr sz="1400" dirty="0">
                          <a:latin typeface="Microsoft JhengHei"/>
                          <a:cs typeface="Microsoft JhengHei"/>
                        </a:rPr>
                        <a:t>7都支援</a:t>
                      </a:r>
                      <a:r>
                        <a:rPr sz="1400" spc="-5" dirty="0">
                          <a:latin typeface="Microsoft JhengHei"/>
                          <a:cs typeface="Microsoft JhengHei"/>
                        </a:rPr>
                        <a:t>OData client </a:t>
                      </a:r>
                      <a:r>
                        <a:rPr sz="1400" spc="-335" dirty="0">
                          <a:latin typeface="Microsoft JhengHei"/>
                          <a:cs typeface="Microsoft JhengHei"/>
                        </a:rPr>
                        <a:t> </a:t>
                      </a:r>
                      <a:r>
                        <a:rPr sz="1400" spc="-5" dirty="0">
                          <a:latin typeface="Microsoft JhengHei"/>
                          <a:cs typeface="Microsoft JhengHei"/>
                        </a:rPr>
                        <a:t>libraries</a:t>
                      </a:r>
                      <a:endParaRPr sz="1400">
                        <a:latin typeface="Microsoft JhengHei"/>
                        <a:cs typeface="Microsoft JhengHei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51812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Microsoft JhengHei"/>
                          <a:cs typeface="Microsoft JhengHei"/>
                        </a:rPr>
                        <a:t>BI工具</a:t>
                      </a:r>
                      <a:endParaRPr sz="1800">
                        <a:latin typeface="Microsoft JhengHei"/>
                        <a:cs typeface="Microsoft JhengHei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10" dirty="0">
                          <a:latin typeface="Microsoft JhengHei"/>
                          <a:cs typeface="Microsoft JhengHei"/>
                        </a:rPr>
                        <a:t>PowerPivot</a:t>
                      </a:r>
                      <a:r>
                        <a:rPr sz="1400" dirty="0">
                          <a:latin typeface="Microsoft JhengHei"/>
                          <a:cs typeface="Microsoft JhengHei"/>
                        </a:rPr>
                        <a:t>內建支援</a:t>
                      </a:r>
                      <a:r>
                        <a:rPr sz="1400" spc="-5" dirty="0">
                          <a:latin typeface="Microsoft JhengHei"/>
                          <a:cs typeface="Microsoft JhengHei"/>
                        </a:rPr>
                        <a:t>OData，</a:t>
                      </a:r>
                      <a:r>
                        <a:rPr sz="1400" dirty="0">
                          <a:latin typeface="Microsoft JhengHei"/>
                          <a:cs typeface="Microsoft JhengHei"/>
                        </a:rPr>
                        <a:t>其它如</a:t>
                      </a:r>
                      <a:r>
                        <a:rPr sz="1400" spc="-30" dirty="0">
                          <a:latin typeface="Microsoft JhengHei"/>
                          <a:cs typeface="Microsoft JhengHei"/>
                        </a:rPr>
                        <a:t>Tableau</a:t>
                      </a:r>
                      <a:r>
                        <a:rPr sz="1400" spc="-50" dirty="0">
                          <a:latin typeface="Microsoft JhengHei"/>
                          <a:cs typeface="Microsoft JhengHei"/>
                        </a:rPr>
                        <a:t> </a:t>
                      </a:r>
                      <a:r>
                        <a:rPr sz="1400" spc="-5" dirty="0">
                          <a:latin typeface="Microsoft JhengHei"/>
                          <a:cs typeface="Microsoft JhengHei"/>
                        </a:rPr>
                        <a:t>Desktop</a:t>
                      </a:r>
                      <a:r>
                        <a:rPr sz="1400" dirty="0">
                          <a:latin typeface="Microsoft JhengHei"/>
                          <a:cs typeface="Microsoft JhengHei"/>
                        </a:rPr>
                        <a:t>也</a:t>
                      </a:r>
                      <a:endParaRPr sz="1400">
                        <a:latin typeface="Microsoft JhengHei"/>
                        <a:cs typeface="Microsoft JhengHe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Microsoft JhengHei"/>
                          <a:cs typeface="Microsoft JhengHei"/>
                        </a:rPr>
                        <a:t>支援O</a:t>
                      </a:r>
                      <a:r>
                        <a:rPr sz="1400" spc="-10" dirty="0">
                          <a:latin typeface="Microsoft JhengHei"/>
                          <a:cs typeface="Microsoft JhengHei"/>
                        </a:rPr>
                        <a:t>D</a:t>
                      </a:r>
                      <a:r>
                        <a:rPr sz="1400" spc="-5" dirty="0">
                          <a:latin typeface="Microsoft JhengHei"/>
                          <a:cs typeface="Microsoft JhengHei"/>
                        </a:rPr>
                        <a:t>a</a:t>
                      </a:r>
                      <a:r>
                        <a:rPr sz="1400" spc="-10" dirty="0">
                          <a:latin typeface="Microsoft JhengHei"/>
                          <a:cs typeface="Microsoft JhengHei"/>
                        </a:rPr>
                        <a:t>t</a:t>
                      </a:r>
                      <a:r>
                        <a:rPr sz="1400" dirty="0">
                          <a:latin typeface="Microsoft JhengHei"/>
                          <a:cs typeface="Microsoft JhengHei"/>
                        </a:rPr>
                        <a:t>a</a:t>
                      </a:r>
                      <a:endParaRPr sz="1400">
                        <a:latin typeface="Microsoft JhengHei"/>
                        <a:cs typeface="Microsoft JhengHei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51816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Microsoft JhengHei"/>
                          <a:cs typeface="Microsoft JhengHei"/>
                        </a:rPr>
                        <a:t>開發軟體平台</a:t>
                      </a:r>
                      <a:endParaRPr sz="1800">
                        <a:latin typeface="Microsoft JhengHei"/>
                        <a:cs typeface="Microsoft JhengHei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8763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latin typeface="Microsoft JhengHei"/>
                          <a:cs typeface="Microsoft JhengHei"/>
                        </a:rPr>
                        <a:t>NET </a:t>
                      </a:r>
                      <a:r>
                        <a:rPr sz="1400" dirty="0">
                          <a:latin typeface="Microsoft JhengHei"/>
                          <a:cs typeface="Microsoft JhengHei"/>
                        </a:rPr>
                        <a:t>Framework,</a:t>
                      </a:r>
                      <a:r>
                        <a:rPr sz="1400" spc="10" dirty="0">
                          <a:latin typeface="Microsoft JhengHei"/>
                          <a:cs typeface="Microsoft JhengHei"/>
                        </a:rPr>
                        <a:t> </a:t>
                      </a:r>
                      <a:r>
                        <a:rPr sz="1400" spc="-15" dirty="0">
                          <a:latin typeface="Microsoft JhengHei"/>
                          <a:cs typeface="Microsoft JhengHei"/>
                        </a:rPr>
                        <a:t>Java,</a:t>
                      </a:r>
                      <a:r>
                        <a:rPr sz="1400" spc="-20" dirty="0">
                          <a:latin typeface="Microsoft JhengHei"/>
                          <a:cs typeface="Microsoft JhengHei"/>
                        </a:rPr>
                        <a:t> </a:t>
                      </a:r>
                      <a:r>
                        <a:rPr sz="1400" spc="-5" dirty="0">
                          <a:latin typeface="Microsoft JhengHei"/>
                          <a:cs typeface="Microsoft JhengHei"/>
                        </a:rPr>
                        <a:t>PHP</a:t>
                      </a:r>
                      <a:r>
                        <a:rPr sz="1400" dirty="0">
                          <a:latin typeface="Microsoft JhengHei"/>
                          <a:cs typeface="Microsoft JhengHei"/>
                        </a:rPr>
                        <a:t>和其它技術皆支援</a:t>
                      </a:r>
                      <a:r>
                        <a:rPr sz="1400" spc="-5" dirty="0">
                          <a:latin typeface="Microsoft JhengHei"/>
                          <a:cs typeface="Microsoft JhengHei"/>
                        </a:rPr>
                        <a:t>OData</a:t>
                      </a:r>
                      <a:r>
                        <a:rPr sz="1400" dirty="0">
                          <a:latin typeface="Microsoft JhengHei"/>
                          <a:cs typeface="Microsoft JhengHei"/>
                        </a:rPr>
                        <a:t>的程 式。</a:t>
                      </a:r>
                      <a:endParaRPr sz="1400">
                        <a:latin typeface="Microsoft JhengHei"/>
                        <a:cs typeface="Microsoft JhengHei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1647" y="280415"/>
            <a:ext cx="2932176" cy="10668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6303" y="406730"/>
            <a:ext cx="21907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375F92"/>
                </a:solidFill>
              </a:rPr>
              <a:t>REST</a:t>
            </a:r>
            <a:r>
              <a:rPr sz="3600" spc="-10" dirty="0">
                <a:solidFill>
                  <a:srgbClr val="375F92"/>
                </a:solidFill>
              </a:rPr>
              <a:t>(</a:t>
            </a:r>
            <a:r>
              <a:rPr sz="3600" dirty="0">
                <a:solidFill>
                  <a:srgbClr val="375F92"/>
                </a:solidFill>
              </a:rPr>
              <a:t>1/2)</a:t>
            </a:r>
            <a:endParaRPr sz="36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8</a:t>
            </a:fld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547217" y="1292860"/>
            <a:ext cx="8091805" cy="4269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257810" indent="-342900" algn="just">
              <a:lnSpc>
                <a:spcPct val="120000"/>
              </a:lnSpc>
              <a:spcBef>
                <a:spcPts val="100"/>
              </a:spcBef>
              <a:buClr>
                <a:srgbClr val="375F92"/>
              </a:buClr>
              <a:buFont typeface="Wingdings"/>
              <a:buChar char=""/>
              <a:tabLst>
                <a:tab pos="355600" algn="l"/>
              </a:tabLst>
            </a:pPr>
            <a:r>
              <a:rPr sz="24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表象化狀態轉變(Representational</a:t>
            </a:r>
            <a:r>
              <a:rPr sz="2400" spc="-15" dirty="0">
                <a:solidFill>
                  <a:srgbClr val="404040"/>
                </a:solidFill>
                <a:latin typeface="Microsoft JhengHei"/>
                <a:cs typeface="Microsoft JhengHe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State</a:t>
            </a:r>
            <a:r>
              <a:rPr sz="2400" spc="5" dirty="0">
                <a:solidFill>
                  <a:srgbClr val="404040"/>
                </a:solidFill>
                <a:latin typeface="Microsoft JhengHei"/>
                <a:cs typeface="Microsoft JhengHe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Transfer,</a:t>
            </a:r>
            <a:r>
              <a:rPr sz="2400" spc="10" dirty="0">
                <a:solidFill>
                  <a:srgbClr val="404040"/>
                </a:solidFill>
                <a:latin typeface="Microsoft JhengHei"/>
                <a:cs typeface="Microsoft JhengHe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簡稱 REST)，</a:t>
            </a:r>
            <a:r>
              <a:rPr sz="2400" dirty="0">
                <a:solidFill>
                  <a:srgbClr val="404040"/>
                </a:solidFill>
                <a:latin typeface="Microsoft JhengHei"/>
                <a:cs typeface="Microsoft JhengHei"/>
              </a:rPr>
              <a:t>意指以</a:t>
            </a:r>
            <a:r>
              <a:rPr sz="2400" spc="5" dirty="0">
                <a:solidFill>
                  <a:srgbClr val="404040"/>
                </a:solidFill>
                <a:latin typeface="Microsoft JhengHei"/>
                <a:cs typeface="Microsoft JhengHei"/>
              </a:rPr>
              <a:t> </a:t>
            </a:r>
            <a:r>
              <a:rPr sz="2400" dirty="0">
                <a:solidFill>
                  <a:srgbClr val="404040"/>
                </a:solidFill>
                <a:latin typeface="Microsoft JhengHei"/>
                <a:cs typeface="Microsoft JhengHei"/>
              </a:rPr>
              <a:t>URL</a:t>
            </a:r>
            <a:r>
              <a:rPr sz="2400" spc="-30" dirty="0">
                <a:solidFill>
                  <a:srgbClr val="404040"/>
                </a:solidFill>
                <a:latin typeface="Microsoft JhengHei"/>
                <a:cs typeface="Microsoft JhengHei"/>
              </a:rPr>
              <a:t> </a:t>
            </a:r>
            <a:r>
              <a:rPr sz="2400" dirty="0">
                <a:solidFill>
                  <a:srgbClr val="404040"/>
                </a:solidFill>
                <a:latin typeface="Microsoft JhengHei"/>
                <a:cs typeface="Microsoft JhengHei"/>
              </a:rPr>
              <a:t>定位資源，</a:t>
            </a:r>
            <a:r>
              <a:rPr sz="2400" spc="-20" dirty="0">
                <a:solidFill>
                  <a:srgbClr val="404040"/>
                </a:solidFill>
                <a:latin typeface="Microsoft JhengHei"/>
                <a:cs typeface="Microsoft JhengHei"/>
              </a:rPr>
              <a:t> </a:t>
            </a:r>
            <a:r>
              <a:rPr sz="2400" dirty="0">
                <a:solidFill>
                  <a:srgbClr val="404040"/>
                </a:solidFill>
                <a:latin typeface="Microsoft JhengHei"/>
                <a:cs typeface="Microsoft JhengHei"/>
              </a:rPr>
              <a:t>根據</a:t>
            </a:r>
            <a:r>
              <a:rPr sz="24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HTTP</a:t>
            </a:r>
            <a:r>
              <a:rPr sz="2400" dirty="0">
                <a:solidFill>
                  <a:srgbClr val="404040"/>
                </a:solidFill>
                <a:latin typeface="Microsoft JhengHei"/>
                <a:cs typeface="Microsoft JhengHei"/>
              </a:rPr>
              <a:t>動詞</a:t>
            </a:r>
            <a:r>
              <a:rPr sz="2400" spc="-10" dirty="0">
                <a:solidFill>
                  <a:srgbClr val="404040"/>
                </a:solidFill>
                <a:latin typeface="Microsoft JhengHei"/>
                <a:cs typeface="Microsoft JhengHei"/>
              </a:rPr>
              <a:t>POST</a:t>
            </a:r>
            <a:r>
              <a:rPr sz="2400" dirty="0">
                <a:solidFill>
                  <a:srgbClr val="404040"/>
                </a:solidFill>
                <a:latin typeface="Microsoft JhengHei"/>
                <a:cs typeface="Microsoft JhengHei"/>
              </a:rPr>
              <a:t>、 </a:t>
            </a:r>
            <a:r>
              <a:rPr sz="24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GET</a:t>
            </a:r>
            <a:r>
              <a:rPr sz="2400" dirty="0">
                <a:solidFill>
                  <a:srgbClr val="404040"/>
                </a:solidFill>
                <a:latin typeface="Microsoft JhengHei"/>
                <a:cs typeface="Microsoft JhengHei"/>
              </a:rPr>
              <a:t>、</a:t>
            </a:r>
            <a:r>
              <a:rPr sz="24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PATCH/PUT</a:t>
            </a:r>
            <a:r>
              <a:rPr sz="2400" dirty="0">
                <a:solidFill>
                  <a:srgbClr val="404040"/>
                </a:solidFill>
                <a:latin typeface="Microsoft JhengHei"/>
                <a:cs typeface="Microsoft JhengHei"/>
              </a:rPr>
              <a:t>、</a:t>
            </a:r>
            <a:r>
              <a:rPr sz="24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DELETE..</a:t>
            </a:r>
            <a:r>
              <a:rPr sz="2400" dirty="0">
                <a:solidFill>
                  <a:srgbClr val="404040"/>
                </a:solidFill>
                <a:latin typeface="Microsoft JhengHei"/>
                <a:cs typeface="Microsoft JhengHei"/>
              </a:rPr>
              <a:t>等動詞操作與回應訊息</a:t>
            </a:r>
            <a:endParaRPr sz="2400" dirty="0">
              <a:latin typeface="Microsoft JhengHei"/>
              <a:cs typeface="Microsoft JhengHe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375F92"/>
              </a:buClr>
              <a:buFont typeface="Wingdings"/>
              <a:buChar char=""/>
            </a:pPr>
            <a:endParaRPr sz="2800" dirty="0">
              <a:latin typeface="Microsoft JhengHei"/>
              <a:cs typeface="Microsoft JhengHei"/>
            </a:endParaRPr>
          </a:p>
          <a:p>
            <a:pPr marL="355600" indent="-342900">
              <a:lnSpc>
                <a:spcPct val="100000"/>
              </a:lnSpc>
              <a:buClr>
                <a:srgbClr val="375F92"/>
              </a:buClr>
              <a:buFont typeface="Wingdings"/>
              <a:buChar char=""/>
              <a:tabLst>
                <a:tab pos="355600" algn="l"/>
              </a:tabLst>
            </a:pPr>
            <a:r>
              <a:rPr sz="2400" dirty="0">
                <a:solidFill>
                  <a:srgbClr val="404040"/>
                </a:solidFill>
                <a:latin typeface="Microsoft JhengHei"/>
                <a:cs typeface="Microsoft JhengHei"/>
              </a:rPr>
              <a:t>兩個核心精神:</a:t>
            </a:r>
            <a:endParaRPr sz="2400" dirty="0">
              <a:latin typeface="Microsoft JhengHei"/>
              <a:cs typeface="Microsoft JhengHei"/>
            </a:endParaRPr>
          </a:p>
          <a:p>
            <a:pPr marL="756285" marR="196850" lvl="1" indent="-287020">
              <a:lnSpc>
                <a:spcPct val="120100"/>
              </a:lnSpc>
              <a:spcBef>
                <a:spcPts val="570"/>
              </a:spcBef>
              <a:buClr>
                <a:srgbClr val="375F92"/>
              </a:buClr>
              <a:buFont typeface="Wingdings"/>
              <a:buChar char=""/>
              <a:tabLst>
                <a:tab pos="756920" algn="l"/>
              </a:tabLst>
            </a:pPr>
            <a:r>
              <a:rPr sz="2400" dirty="0">
                <a:solidFill>
                  <a:srgbClr val="404040"/>
                </a:solidFill>
                <a:latin typeface="Microsoft JhengHei"/>
                <a:cs typeface="Microsoft JhengHei"/>
              </a:rPr>
              <a:t>1.</a:t>
            </a:r>
            <a:r>
              <a:rPr sz="2400" spc="-105" dirty="0">
                <a:solidFill>
                  <a:srgbClr val="404040"/>
                </a:solidFill>
                <a:latin typeface="Microsoft JhengHei"/>
                <a:cs typeface="Microsoft JhengHei"/>
              </a:rPr>
              <a:t> </a:t>
            </a:r>
            <a:r>
              <a:rPr sz="2400" dirty="0">
                <a:solidFill>
                  <a:srgbClr val="404040"/>
                </a:solidFill>
                <a:latin typeface="Microsoft JhengHei"/>
                <a:cs typeface="Microsoft JhengHei"/>
              </a:rPr>
              <a:t>使用</a:t>
            </a:r>
            <a:r>
              <a:rPr sz="24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Resource</a:t>
            </a:r>
            <a:r>
              <a:rPr sz="2400" dirty="0">
                <a:solidFill>
                  <a:srgbClr val="404040"/>
                </a:solidFill>
                <a:latin typeface="Microsoft JhengHei"/>
                <a:cs typeface="Microsoft JhengHei"/>
              </a:rPr>
              <a:t>來當做識別的資源</a:t>
            </a:r>
            <a:r>
              <a:rPr sz="2400" spc="5" dirty="0">
                <a:solidFill>
                  <a:srgbClr val="404040"/>
                </a:solidFill>
                <a:latin typeface="Microsoft JhengHei"/>
                <a:cs typeface="Microsoft JhengHei"/>
              </a:rPr>
              <a:t>，</a:t>
            </a:r>
            <a:r>
              <a:rPr sz="24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Microsoft JhengHei"/>
                <a:cs typeface="Microsoft JhengHei"/>
              </a:rPr>
              <a:t>也就是使用一個 </a:t>
            </a:r>
            <a:r>
              <a:rPr sz="24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Microsoft JhengHei"/>
                <a:cs typeface="Microsoft JhengHei"/>
              </a:rPr>
              <a:t>URL網址來代表一</a:t>
            </a:r>
            <a:r>
              <a:rPr sz="24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Microsoft JhengHei"/>
                <a:cs typeface="Microsoft JhengHei"/>
              </a:rPr>
              <a:t>個</a:t>
            </a:r>
            <a:r>
              <a:rPr sz="24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Microsoft JhengHei"/>
                <a:cs typeface="Microsoft JhengHei"/>
              </a:rPr>
              <a:t>Resource</a:t>
            </a:r>
            <a:endParaRPr sz="2400" dirty="0">
              <a:latin typeface="Microsoft JhengHei"/>
              <a:cs typeface="Microsoft JhengHei"/>
            </a:endParaRPr>
          </a:p>
          <a:p>
            <a:pPr marL="756285" marR="5080" lvl="1" indent="-287020">
              <a:lnSpc>
                <a:spcPct val="120000"/>
              </a:lnSpc>
              <a:spcBef>
                <a:spcPts val="580"/>
              </a:spcBef>
              <a:buClr>
                <a:srgbClr val="375F92"/>
              </a:buClr>
              <a:buFont typeface="Wingdings"/>
              <a:buChar char=""/>
              <a:tabLst>
                <a:tab pos="756920" algn="l"/>
              </a:tabLst>
            </a:pPr>
            <a:r>
              <a:rPr sz="2400" dirty="0">
                <a:solidFill>
                  <a:srgbClr val="404040"/>
                </a:solidFill>
                <a:latin typeface="Microsoft JhengHei"/>
                <a:cs typeface="Microsoft JhengHei"/>
              </a:rPr>
              <a:t>2.</a:t>
            </a:r>
            <a:r>
              <a:rPr sz="2400" spc="-75" dirty="0">
                <a:solidFill>
                  <a:srgbClr val="404040"/>
                </a:solidFill>
                <a:latin typeface="Microsoft JhengHei"/>
                <a:cs typeface="Microsoft JhengHei"/>
              </a:rPr>
              <a:t> </a:t>
            </a:r>
            <a:r>
              <a:rPr sz="2400" dirty="0">
                <a:solidFill>
                  <a:srgbClr val="404040"/>
                </a:solidFill>
                <a:latin typeface="Microsoft JhengHei"/>
                <a:cs typeface="Microsoft JhengHei"/>
              </a:rPr>
              <a:t>同一個</a:t>
            </a:r>
            <a:r>
              <a:rPr sz="24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Resource</a:t>
            </a:r>
            <a:r>
              <a:rPr sz="2400" dirty="0">
                <a:solidFill>
                  <a:srgbClr val="404040"/>
                </a:solidFill>
                <a:latin typeface="Microsoft JhengHei"/>
                <a:cs typeface="Microsoft JhengHei"/>
              </a:rPr>
              <a:t>則可以有</a:t>
            </a:r>
            <a:r>
              <a:rPr sz="24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Microsoft JhengHei"/>
                <a:cs typeface="Microsoft JhengHei"/>
              </a:rPr>
              <a:t>不同的</a:t>
            </a:r>
            <a:r>
              <a:rPr sz="24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Microsoft JhengHei"/>
                <a:cs typeface="Microsoft JhengHei"/>
              </a:rPr>
              <a:t>Representations</a:t>
            </a:r>
            <a:r>
              <a:rPr sz="24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Microsoft JhengHei"/>
                <a:cs typeface="Microsoft JhengHei"/>
              </a:rPr>
              <a:t>格</a:t>
            </a:r>
            <a:r>
              <a:rPr sz="2400" u="heavy" spc="-233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Microsoft JhengHei"/>
                <a:cs typeface="Microsoft JhengHei"/>
              </a:rPr>
              <a:t>式 </a:t>
            </a:r>
            <a:r>
              <a:rPr sz="24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Microsoft JhengHei"/>
                <a:cs typeface="Microsoft JhengHei"/>
              </a:rPr>
              <a:t>變化。</a:t>
            </a:r>
            <a:endParaRPr sz="2400" dirty="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1647" y="280415"/>
            <a:ext cx="2932176" cy="10668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6303" y="406730"/>
            <a:ext cx="21907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375F92"/>
                </a:solidFill>
              </a:rPr>
              <a:t>REST</a:t>
            </a:r>
            <a:r>
              <a:rPr sz="3600" spc="-10" dirty="0">
                <a:solidFill>
                  <a:srgbClr val="375F92"/>
                </a:solidFill>
              </a:rPr>
              <a:t>(</a:t>
            </a:r>
            <a:r>
              <a:rPr sz="3600" dirty="0">
                <a:solidFill>
                  <a:srgbClr val="375F92"/>
                </a:solidFill>
              </a:rPr>
              <a:t>2/2)</a:t>
            </a:r>
            <a:endParaRPr sz="36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9</a:t>
            </a:fld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547217" y="1277621"/>
            <a:ext cx="8027670" cy="39039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20000"/>
              </a:lnSpc>
              <a:spcBef>
                <a:spcPts val="100"/>
              </a:spcBef>
              <a:buClr>
                <a:srgbClr val="375F92"/>
              </a:buClr>
              <a:buFont typeface="Wingdings"/>
              <a:buChar char=""/>
              <a:tabLst>
                <a:tab pos="355600" algn="l"/>
              </a:tabLst>
            </a:pPr>
            <a:r>
              <a:rPr sz="24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Microsoft JhengHei"/>
                <a:cs typeface="Microsoft JhengHei"/>
              </a:rPr>
              <a:t>相較於SOAP、XML-RPC更為簡潔容易使用</a:t>
            </a:r>
            <a:r>
              <a:rPr sz="24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，也是眾多網 </a:t>
            </a:r>
            <a:r>
              <a:rPr sz="2400" dirty="0">
                <a:solidFill>
                  <a:srgbClr val="404040"/>
                </a:solidFill>
                <a:latin typeface="Microsoft JhengHei"/>
                <a:cs typeface="Microsoft JhengHei"/>
              </a:rPr>
              <a:t>路服務中最為普遍的API格式，像是</a:t>
            </a:r>
            <a:r>
              <a:rPr sz="24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Amazon</a:t>
            </a:r>
            <a:r>
              <a:rPr sz="2400" dirty="0">
                <a:solidFill>
                  <a:srgbClr val="404040"/>
                </a:solidFill>
                <a:latin typeface="Microsoft JhengHei"/>
                <a:cs typeface="Microsoft JhengHei"/>
              </a:rPr>
              <a:t>、</a:t>
            </a:r>
            <a:r>
              <a:rPr sz="24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Yahoo!</a:t>
            </a:r>
            <a:r>
              <a:rPr sz="2400" dirty="0">
                <a:solidFill>
                  <a:srgbClr val="404040"/>
                </a:solidFill>
                <a:latin typeface="Microsoft JhengHei"/>
                <a:cs typeface="Microsoft JhengHei"/>
              </a:rPr>
              <a:t>、 Google等提供的API服務均有</a:t>
            </a:r>
            <a:r>
              <a:rPr sz="2400" spc="-10" dirty="0">
                <a:solidFill>
                  <a:srgbClr val="404040"/>
                </a:solidFill>
                <a:latin typeface="Microsoft JhengHei"/>
                <a:cs typeface="Microsoft JhengHei"/>
              </a:rPr>
              <a:t>REST</a:t>
            </a:r>
            <a:r>
              <a:rPr sz="2400" dirty="0">
                <a:solidFill>
                  <a:srgbClr val="404040"/>
                </a:solidFill>
                <a:latin typeface="Microsoft JhengHei"/>
                <a:cs typeface="Microsoft JhengHei"/>
              </a:rPr>
              <a:t>介面。</a:t>
            </a:r>
            <a:endParaRPr sz="2400" dirty="0">
              <a:latin typeface="Microsoft JhengHei"/>
              <a:cs typeface="Microsoft JhengHe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375F92"/>
              </a:buClr>
              <a:buFont typeface="Wingdings"/>
              <a:buChar char=""/>
            </a:pPr>
            <a:endParaRPr sz="2800" dirty="0">
              <a:latin typeface="Microsoft JhengHei"/>
              <a:cs typeface="Microsoft JhengHei"/>
            </a:endParaRPr>
          </a:p>
          <a:p>
            <a:pPr marL="355600" indent="-342900">
              <a:lnSpc>
                <a:spcPct val="100000"/>
              </a:lnSpc>
              <a:buClr>
                <a:srgbClr val="375F92"/>
              </a:buClr>
              <a:buFont typeface="Wingdings"/>
              <a:buChar char=""/>
              <a:tabLst>
                <a:tab pos="355600" algn="l"/>
              </a:tabLst>
            </a:pPr>
            <a:r>
              <a:rPr sz="2400" dirty="0">
                <a:solidFill>
                  <a:srgbClr val="404040"/>
                </a:solidFill>
                <a:latin typeface="Microsoft JhengHei"/>
                <a:cs typeface="Microsoft JhengHei"/>
              </a:rPr>
              <a:t>範例:</a:t>
            </a:r>
            <a:endParaRPr sz="2400" dirty="0">
              <a:latin typeface="Microsoft JhengHei"/>
              <a:cs typeface="Microsoft JhengHei"/>
            </a:endParaRPr>
          </a:p>
          <a:p>
            <a:pPr marL="756285" lvl="1" indent="-287655">
              <a:lnSpc>
                <a:spcPct val="100000"/>
              </a:lnSpc>
              <a:spcBef>
                <a:spcPts val="1150"/>
              </a:spcBef>
              <a:buClr>
                <a:srgbClr val="375F92"/>
              </a:buClr>
              <a:buFont typeface="Wingdings"/>
              <a:buChar char=""/>
              <a:tabLst>
                <a:tab pos="756920" algn="l"/>
              </a:tabLst>
            </a:pPr>
            <a:r>
              <a:rPr sz="24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POST</a:t>
            </a:r>
            <a:r>
              <a:rPr sz="2400" spc="-40" dirty="0">
                <a:solidFill>
                  <a:srgbClr val="404040"/>
                </a:solidFill>
                <a:latin typeface="Microsoft JhengHei"/>
                <a:cs typeface="Microsoft JhengHei"/>
              </a:rPr>
              <a:t> </a:t>
            </a:r>
            <a:r>
              <a:rPr sz="2400" dirty="0">
                <a:solidFill>
                  <a:srgbClr val="404040"/>
                </a:solidFill>
                <a:latin typeface="Microsoft JhengHei"/>
                <a:cs typeface="Microsoft JhengHei"/>
              </a:rPr>
              <a:t>/events</a:t>
            </a:r>
            <a:r>
              <a:rPr sz="2400" spc="-35" dirty="0">
                <a:solidFill>
                  <a:srgbClr val="404040"/>
                </a:solidFill>
                <a:latin typeface="Microsoft JhengHei"/>
                <a:cs typeface="Microsoft JhengHe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(</a:t>
            </a:r>
            <a:r>
              <a:rPr sz="2400" dirty="0">
                <a:solidFill>
                  <a:srgbClr val="404040"/>
                </a:solidFill>
                <a:latin typeface="Microsoft JhengHei"/>
                <a:cs typeface="Microsoft JhengHei"/>
              </a:rPr>
              <a:t>新增事件)</a:t>
            </a:r>
            <a:endParaRPr sz="2400" dirty="0">
              <a:latin typeface="Microsoft JhengHei"/>
              <a:cs typeface="Microsoft JhengHei"/>
            </a:endParaRPr>
          </a:p>
          <a:p>
            <a:pPr marL="756285" lvl="1" indent="-287655">
              <a:lnSpc>
                <a:spcPct val="100000"/>
              </a:lnSpc>
              <a:spcBef>
                <a:spcPts val="1155"/>
              </a:spcBef>
              <a:buClr>
                <a:srgbClr val="375F92"/>
              </a:buClr>
              <a:buFont typeface="Wingdings"/>
              <a:buChar char=""/>
              <a:tabLst>
                <a:tab pos="756920" algn="l"/>
              </a:tabLst>
            </a:pPr>
            <a:r>
              <a:rPr sz="2400" dirty="0">
                <a:solidFill>
                  <a:srgbClr val="404040"/>
                </a:solidFill>
                <a:latin typeface="Microsoft JhengHei"/>
                <a:cs typeface="Microsoft JhengHei"/>
              </a:rPr>
              <a:t>GET</a:t>
            </a:r>
            <a:r>
              <a:rPr sz="2400" spc="-15" dirty="0">
                <a:solidFill>
                  <a:srgbClr val="404040"/>
                </a:solidFill>
                <a:latin typeface="Microsoft JhengHei"/>
                <a:cs typeface="Microsoft JhengHe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/events/1</a:t>
            </a:r>
            <a:r>
              <a:rPr sz="2400" spc="-15" dirty="0">
                <a:solidFill>
                  <a:srgbClr val="404040"/>
                </a:solidFill>
                <a:latin typeface="Microsoft JhengHei"/>
                <a:cs typeface="Microsoft JhengHe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(取得某一筆事</a:t>
            </a:r>
            <a:r>
              <a:rPr sz="2400" dirty="0">
                <a:solidFill>
                  <a:srgbClr val="404040"/>
                </a:solidFill>
                <a:latin typeface="Microsoft JhengHei"/>
                <a:cs typeface="Microsoft JhengHei"/>
              </a:rPr>
              <a:t>件)</a:t>
            </a:r>
            <a:endParaRPr sz="2400" dirty="0">
              <a:latin typeface="Microsoft JhengHei"/>
              <a:cs typeface="Microsoft JhengHei"/>
            </a:endParaRPr>
          </a:p>
          <a:p>
            <a:pPr marL="756285" lvl="1" indent="-287655">
              <a:lnSpc>
                <a:spcPct val="100000"/>
              </a:lnSpc>
              <a:spcBef>
                <a:spcPts val="1150"/>
              </a:spcBef>
              <a:buClr>
                <a:srgbClr val="375F92"/>
              </a:buClr>
              <a:buFont typeface="Wingdings"/>
              <a:buChar char=""/>
              <a:tabLst>
                <a:tab pos="756920" algn="l"/>
              </a:tabLst>
            </a:pPr>
            <a:r>
              <a:rPr sz="2400" dirty="0">
                <a:solidFill>
                  <a:srgbClr val="404040"/>
                </a:solidFill>
                <a:latin typeface="Microsoft JhengHei"/>
                <a:cs typeface="Microsoft JhengHei"/>
              </a:rPr>
              <a:t>DELETE </a:t>
            </a:r>
            <a:r>
              <a:rPr sz="24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/events/1</a:t>
            </a:r>
            <a:r>
              <a:rPr sz="2400" spc="-25" dirty="0">
                <a:solidFill>
                  <a:srgbClr val="404040"/>
                </a:solidFill>
                <a:latin typeface="Microsoft JhengHei"/>
                <a:cs typeface="Microsoft JhengHe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Microsoft JhengHei"/>
                <a:cs typeface="Microsoft JhengHei"/>
              </a:rPr>
              <a:t>(</a:t>
            </a:r>
            <a:r>
              <a:rPr sz="2400" dirty="0">
                <a:solidFill>
                  <a:srgbClr val="404040"/>
                </a:solidFill>
                <a:latin typeface="Microsoft JhengHei"/>
                <a:cs typeface="Microsoft JhengHei"/>
              </a:rPr>
              <a:t>刪除某一筆事件)</a:t>
            </a:r>
            <a:endParaRPr sz="2400" dirty="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1694</TotalTime>
  <Words>2048</Words>
  <Application>Microsoft Office PowerPoint</Application>
  <PresentationFormat>如螢幕大小 (4:3)</PresentationFormat>
  <Paragraphs>473</Paragraphs>
  <Slides>43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43</vt:i4>
      </vt:variant>
    </vt:vector>
  </HeadingPairs>
  <TitlesOfParts>
    <vt:vector size="53" baseType="lpstr">
      <vt:lpstr>Arial MT</vt:lpstr>
      <vt:lpstr>Malgun Gothic Semilight</vt:lpstr>
      <vt:lpstr>Microsoft YaHei UI</vt:lpstr>
      <vt:lpstr>微軟正黑體</vt:lpstr>
      <vt:lpstr>微軟正黑體</vt:lpstr>
      <vt:lpstr>新細明體</vt:lpstr>
      <vt:lpstr>Calibri</vt:lpstr>
      <vt:lpstr>Times New Roman</vt:lpstr>
      <vt:lpstr>Wingdings</vt:lpstr>
      <vt:lpstr>Office Theme</vt:lpstr>
      <vt:lpstr>PTX APIs開發技術說明（含Odata）</vt:lpstr>
      <vt:lpstr>簡報大綱</vt:lpstr>
      <vt:lpstr>一、ODATA簡介</vt:lpstr>
      <vt:lpstr>為什麼需要Odata(1/2)</vt:lpstr>
      <vt:lpstr>為什麼需要Odata(2/2)</vt:lpstr>
      <vt:lpstr>OData簡介</vt:lpstr>
      <vt:lpstr>OData簡介</vt:lpstr>
      <vt:lpstr>REST(1/2)</vt:lpstr>
      <vt:lpstr>REST(2/2)</vt:lpstr>
      <vt:lpstr>OASIS</vt:lpstr>
      <vt:lpstr>二、URL</vt:lpstr>
      <vt:lpstr>URL(MOTC Web API)(1/3)</vt:lpstr>
      <vt:lpstr>URL(MOTC Web API)(2/3)</vt:lpstr>
      <vt:lpstr>URL(MOTC Web API)(3/3)</vt:lpstr>
      <vt:lpstr>三、ODATA查詢</vt:lpstr>
      <vt:lpstr>OData查詢選項</vt:lpstr>
      <vt:lpstr>OData查詢選項-$select</vt:lpstr>
      <vt:lpstr>OData查詢選項-$select</vt:lpstr>
      <vt:lpstr>OData查詢選項-$filter</vt:lpstr>
      <vt:lpstr>OData查詢選項-$filter</vt:lpstr>
      <vt:lpstr>OData查詢選項-$filter</vt:lpstr>
      <vt:lpstr>OData查詢選項-$filter</vt:lpstr>
      <vt:lpstr>OData查詢選項-$filter</vt:lpstr>
      <vt:lpstr>OData查詢選項-$filter</vt:lpstr>
      <vt:lpstr>OData查詢選項-$filter</vt:lpstr>
      <vt:lpstr>OData查詢選項-$filter</vt:lpstr>
      <vt:lpstr>OData查詢選項-$filter</vt:lpstr>
      <vt:lpstr>OData查詢選項-$filter</vt:lpstr>
      <vt:lpstr>OData查詢選項-$filter</vt:lpstr>
      <vt:lpstr>OData查詢選項-$filter</vt:lpstr>
      <vt:lpstr>OData查詢選項-$filter</vt:lpstr>
      <vt:lpstr>OData查詢選項-$filter</vt:lpstr>
      <vt:lpstr>OData查詢選項-$orderby</vt:lpstr>
      <vt:lpstr>OData查詢選項-$orderby</vt:lpstr>
      <vt:lpstr>OData查詢選項-$orderby</vt:lpstr>
      <vt:lpstr>OData查詢選項-$skip and $top</vt:lpstr>
      <vt:lpstr>OData查詢選項-$format</vt:lpstr>
      <vt:lpstr>OData查詢選項-複合查詢</vt:lpstr>
      <vt:lpstr>OData查詢選項-$spatialFilter</vt:lpstr>
      <vt:lpstr>OData查詢選項-$spatialFilter</vt:lpstr>
      <vt:lpstr>四、ODATA實際應用</vt:lpstr>
      <vt:lpstr>透過GeoHash篩選點位資料</vt:lpstr>
      <vt:lpstr>透過GeoHash篩選點位資料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kao</dc:creator>
  <cp:lastModifiedBy>郭薏新(Tanya Kuo)</cp:lastModifiedBy>
  <cp:revision>19</cp:revision>
  <dcterms:created xsi:type="dcterms:W3CDTF">2022-02-24T03:13:46Z</dcterms:created>
  <dcterms:modified xsi:type="dcterms:W3CDTF">2022-03-09T07:06:18Z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2018-09-06T00:00:00Z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2022-02-24T00:00:00Z</vt:filetime>
  </property>
</Properties>
</file>