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609" r:id="rId2"/>
    <p:sldId id="691" r:id="rId3"/>
    <p:sldId id="692" r:id="rId4"/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2" r:id="rId14"/>
    <p:sldId id="703" r:id="rId15"/>
    <p:sldId id="704" r:id="rId16"/>
    <p:sldId id="705" r:id="rId17"/>
    <p:sldId id="706" r:id="rId18"/>
    <p:sldId id="707" r:id="rId19"/>
    <p:sldId id="708" r:id="rId20"/>
    <p:sldId id="709" r:id="rId21"/>
    <p:sldId id="710" r:id="rId22"/>
    <p:sldId id="711" r:id="rId23"/>
    <p:sldId id="712" r:id="rId24"/>
    <p:sldId id="713" r:id="rId25"/>
    <p:sldId id="714" r:id="rId26"/>
    <p:sldId id="715" r:id="rId27"/>
    <p:sldId id="716" r:id="rId28"/>
    <p:sldId id="717" r:id="rId29"/>
    <p:sldId id="718" r:id="rId30"/>
    <p:sldId id="719" r:id="rId31"/>
    <p:sldId id="720" r:id="rId32"/>
    <p:sldId id="721" r:id="rId33"/>
    <p:sldId id="722" r:id="rId34"/>
    <p:sldId id="723" r:id="rId35"/>
    <p:sldId id="724" r:id="rId36"/>
  </p:sldIdLst>
  <p:sldSz cx="9144000" cy="6858000" type="screen4x3"/>
  <p:notesSz cx="9866313" cy="14295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0066"/>
    <a:srgbClr val="0066FF"/>
    <a:srgbClr val="009900"/>
    <a:srgbClr val="FF6600"/>
    <a:srgbClr val="D60093"/>
    <a:srgbClr val="FF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891" autoAdjust="0"/>
  </p:normalViewPr>
  <p:slideViewPr>
    <p:cSldViewPr>
      <p:cViewPr varScale="1">
        <p:scale>
          <a:sx n="68" d="100"/>
          <a:sy n="68" d="100"/>
        </p:scale>
        <p:origin x="13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86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4174" cy="71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061" tIns="66031" rIns="132061" bIns="66031" numCol="1" anchor="t" anchorCtr="0" compatLnSpc="1">
            <a:prstTxWarp prst="textNoShape">
              <a:avLst/>
            </a:prstTxWarp>
          </a:bodyPr>
          <a:lstStyle>
            <a:lvl1pPr>
              <a:defRPr sz="17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142" y="0"/>
            <a:ext cx="4274172" cy="71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061" tIns="66031" rIns="132061" bIns="66031" numCol="1" anchor="t" anchorCtr="0" compatLnSpc="1">
            <a:prstTxWarp prst="textNoShape">
              <a:avLst/>
            </a:prstTxWarp>
          </a:bodyPr>
          <a:lstStyle>
            <a:lvl1pPr algn="r">
              <a:defRPr sz="17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579866"/>
            <a:ext cx="4274174" cy="71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061" tIns="66031" rIns="132061" bIns="66031" numCol="1" anchor="b" anchorCtr="0" compatLnSpc="1">
            <a:prstTxWarp prst="textNoShape">
              <a:avLst/>
            </a:prstTxWarp>
          </a:bodyPr>
          <a:lstStyle>
            <a:lvl1pPr>
              <a:defRPr sz="17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142" y="13579866"/>
            <a:ext cx="4274172" cy="71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061" tIns="66031" rIns="132061" bIns="66031" numCol="1" anchor="b" anchorCtr="0" compatLnSpc="1">
            <a:prstTxWarp prst="textNoShape">
              <a:avLst/>
            </a:prstTxWarp>
          </a:bodyPr>
          <a:lstStyle>
            <a:lvl1pPr algn="r">
              <a:defRPr sz="1700">
                <a:ea typeface="新細明體" pitchFamily="18" charset="-120"/>
              </a:defRPr>
            </a:lvl1pPr>
          </a:lstStyle>
          <a:p>
            <a:pPr>
              <a:defRPr/>
            </a:pPr>
            <a:fld id="{C8C0275F-AADA-4F53-85C6-FB79AFA2D8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7479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4174" cy="71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061" tIns="66031" rIns="132061" bIns="66031" numCol="1" anchor="t" anchorCtr="0" compatLnSpc="1">
            <a:prstTxWarp prst="textNoShape">
              <a:avLst/>
            </a:prstTxWarp>
          </a:bodyPr>
          <a:lstStyle>
            <a:lvl1pPr>
              <a:defRPr sz="17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142" y="0"/>
            <a:ext cx="4274172" cy="71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061" tIns="66031" rIns="132061" bIns="66031" numCol="1" anchor="t" anchorCtr="0" compatLnSpc="1">
            <a:prstTxWarp prst="textNoShape">
              <a:avLst/>
            </a:prstTxWarp>
          </a:bodyPr>
          <a:lstStyle>
            <a:lvl1pPr algn="r">
              <a:defRPr sz="17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0488" y="1069975"/>
            <a:ext cx="7146925" cy="5360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5663" y="6789934"/>
            <a:ext cx="7234989" cy="643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061" tIns="66031" rIns="132061" bIns="6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579866"/>
            <a:ext cx="4274174" cy="71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061" tIns="66031" rIns="132061" bIns="66031" numCol="1" anchor="b" anchorCtr="0" compatLnSpc="1">
            <a:prstTxWarp prst="textNoShape">
              <a:avLst/>
            </a:prstTxWarp>
          </a:bodyPr>
          <a:lstStyle>
            <a:lvl1pPr>
              <a:defRPr sz="17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142" y="13579866"/>
            <a:ext cx="4274172" cy="71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061" tIns="66031" rIns="132061" bIns="66031" numCol="1" anchor="b" anchorCtr="0" compatLnSpc="1">
            <a:prstTxWarp prst="textNoShape">
              <a:avLst/>
            </a:prstTxWarp>
          </a:bodyPr>
          <a:lstStyle>
            <a:lvl1pPr algn="r">
              <a:defRPr sz="1700">
                <a:ea typeface="新細明體" pitchFamily="18" charset="-120"/>
              </a:defRPr>
            </a:lvl1pPr>
          </a:lstStyle>
          <a:p>
            <a:pPr>
              <a:defRPr/>
            </a:pPr>
            <a:fld id="{1C498014-E0A7-4E77-9CA4-0242C233B4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8071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7" name="圖片 6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6" name="圖片 5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8150" y="-117475"/>
            <a:ext cx="2105025" cy="6426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-117475"/>
            <a:ext cx="6167437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6" name="圖片 5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3968" y="6366814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2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83456"/>
            <a:ext cx="8425631" cy="647973"/>
          </a:xfr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196752"/>
            <a:ext cx="8424862" cy="5111973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9" name="圖片 8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3968" y="6366814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4208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789041"/>
            <a:ext cx="77724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7" name="圖片 6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13543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6150" y="908050"/>
            <a:ext cx="41370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7" name="圖片 6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9" name="圖片 8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5" name="圖片 4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F80D-968C-400A-9849-CBEC0BF15E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4" name="圖片 3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7" name="圖片 6" descr="資拓宏宇企業識別(彩色+橫排+全名+繁中+英文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6525344"/>
            <a:ext cx="1842254" cy="2254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227956"/>
            <a:ext cx="8425631" cy="64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760"/>
            <a:ext cx="8424862" cy="503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3968" y="6366814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main/App/%7bVersion%7d/%7bService%7d/%7bApp%7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210.59.250.227/MOTC/Rail/TRA/Station?$select=StationID,StationNameZh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Rail/TRA/Station?$top=10" TargetMode="External"/><Relationship Id="rId2" Type="http://schemas.openxmlformats.org/officeDocument/2006/relationships/hyperlink" Target="http://ptx.transportdata.tw/MOTC/Rail/TRA/Station?$skip=1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210.59.250.227/MOTC/Rail/TRA/Station?$format=xml" TargetMode="External"/><Relationship Id="rId2" Type="http://schemas.openxmlformats.org/officeDocument/2006/relationships/hyperlink" Target="http://210.59.250.227/MOTC/Rail/TRA/Station?$format=js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95536" y="1556792"/>
            <a:ext cx="8352928" cy="576064"/>
          </a:xfrm>
          <a:prstGeom prst="round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/>
            <a:r>
              <a:rPr kumimoji="0"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公共運輸整合資訊平台資料服務開發實作</a:t>
            </a:r>
          </a:p>
        </p:txBody>
      </p:sp>
      <p:pic>
        <p:nvPicPr>
          <p:cNvPr id="3" name="圖片 2" descr="資拓宏宇企業識別(彩色+橫排+全名+繁中+英文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6364796"/>
            <a:ext cx="2183692" cy="3212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71800" y="5765194"/>
            <a:ext cx="3625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中華民國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105</a:t>
            </a: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371009"/>
            <a:ext cx="2448272" cy="30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6" y="6400436"/>
            <a:ext cx="298016" cy="2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URL(MOTC Web</a:t>
            </a:r>
            <a:r>
              <a:rPr lang="zh-TW" altLang="en-US" dirty="0"/>
              <a:t> </a:t>
            </a:r>
            <a:r>
              <a:rPr lang="en-US" altLang="zh-TW" dirty="0"/>
              <a:t>API)(2/3)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2162584"/>
              </p:ext>
            </p:extLst>
          </p:nvPr>
        </p:nvGraphicFramePr>
        <p:xfrm>
          <a:off x="914400" y="3644900"/>
          <a:ext cx="790607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目錄結構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Version(</a:t>
                      </a:r>
                      <a:r>
                        <a:rPr lang="zh-TW" altLang="en-US" dirty="0"/>
                        <a:t>版本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提供服務的版本號。目前提供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dirty="0"/>
                        <a:t>v1(</a:t>
                      </a:r>
                      <a:r>
                        <a:rPr lang="zh-TW" altLang="en-US" dirty="0"/>
                        <a:t>第一版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，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若沒有輸入，則預設最新版本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Service(</a:t>
                      </a:r>
                      <a:r>
                        <a:rPr lang="zh-TW" altLang="en-US" dirty="0"/>
                        <a:t>服務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依據載具本身提供的服務，例如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鐵道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台鐵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、高鐵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THSRC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，空運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航空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Aviation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，道路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公車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Bus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等等。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Application(</a:t>
                      </a:r>
                      <a:r>
                        <a:rPr lang="zh-TW" altLang="en-US" dirty="0"/>
                        <a:t>應用內容</a:t>
                      </a:r>
                      <a:r>
                        <a:rPr lang="en-US" altLang="zh-TW" dirty="0"/>
                        <a:t>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根據每個服務而提不同的應用內容，例如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航空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航班資訊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(FIDS)</a:t>
                      </a:r>
                      <a:r>
                        <a:rPr lang="zh-TW" altLang="en-US" dirty="0"/>
                        <a:t>和機場資訊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Airport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等。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395536" y="1320551"/>
            <a:ext cx="8229600" cy="1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sz="2000" dirty="0"/>
              <a:t>網站根目錄</a:t>
            </a:r>
            <a:r>
              <a:rPr kumimoji="0" lang="en-US" altLang="zh-TW" sz="2000" dirty="0"/>
              <a:t>(App Root)</a:t>
            </a:r>
          </a:p>
          <a:p>
            <a:pPr lvl="1"/>
            <a:r>
              <a:rPr kumimoji="0" lang="zh-TW" altLang="en-US" sz="1800" dirty="0"/>
              <a:t>網站根目錄的主要組成為</a:t>
            </a:r>
            <a:r>
              <a:rPr kumimoji="0" lang="en-US" altLang="zh-TW" sz="1800" dirty="0"/>
              <a:t>(Domain)</a:t>
            </a:r>
            <a:r>
              <a:rPr kumimoji="0" lang="zh-TW" altLang="en-US" sz="1800" u="sng" dirty="0"/>
              <a:t>網域名稱</a:t>
            </a:r>
            <a:r>
              <a:rPr kumimoji="0" lang="zh-TW" altLang="en-US" sz="1800" dirty="0"/>
              <a:t>和</a:t>
            </a:r>
            <a:r>
              <a:rPr kumimoji="0" lang="en-US" altLang="zh-TW" sz="1800" dirty="0"/>
              <a:t>(App)</a:t>
            </a:r>
            <a:r>
              <a:rPr kumimoji="0" lang="zh-TW" altLang="en-US" sz="1800" u="sng" dirty="0"/>
              <a:t>應用程式名稱</a:t>
            </a:r>
            <a:r>
              <a:rPr kumimoji="0" lang="zh-TW" altLang="en-US" sz="1800" dirty="0"/>
              <a:t>，並且透過 </a:t>
            </a:r>
            <a:r>
              <a:rPr kumimoji="0" lang="en-US" altLang="zh-TW" sz="1800" dirty="0"/>
              <a:t>HTTP </a:t>
            </a:r>
            <a:r>
              <a:rPr kumimoji="0" lang="zh-TW" altLang="en-US" sz="1800" dirty="0"/>
              <a:t>協定連結而形成服務的基本網址。</a:t>
            </a:r>
            <a:endParaRPr kumimoji="0" lang="en-US" altLang="zh-TW" sz="1800" dirty="0"/>
          </a:p>
          <a:p>
            <a:pPr lvl="2"/>
            <a:r>
              <a:rPr kumimoji="0" lang="en-US" altLang="zh-TW" sz="1600" b="1" dirty="0"/>
              <a:t>Domain</a:t>
            </a:r>
            <a:r>
              <a:rPr kumimoji="0" lang="en-US" altLang="zh-TW" sz="1600" dirty="0"/>
              <a:t>: ptx.transportdata.tw</a:t>
            </a:r>
          </a:p>
          <a:p>
            <a:pPr lvl="2"/>
            <a:r>
              <a:rPr kumimoji="0" lang="en-US" altLang="zh-TW" sz="1600" b="1" dirty="0"/>
              <a:t>App</a:t>
            </a:r>
            <a:r>
              <a:rPr kumimoji="0" lang="en-US" altLang="zh-TW" sz="1600" dirty="0"/>
              <a:t> : MOTC</a:t>
            </a:r>
            <a:r>
              <a:rPr kumimoji="0" lang="zh-TW" altLang="en-US" sz="1600" dirty="0"/>
              <a:t>或</a:t>
            </a:r>
            <a:r>
              <a:rPr kumimoji="0" lang="en-US" altLang="zh-TW" sz="1600" dirty="0"/>
              <a:t>PTX</a:t>
            </a:r>
          </a:p>
          <a:p>
            <a:endParaRPr kumimoji="0" lang="en-US" altLang="zh-TW" sz="2000" dirty="0"/>
          </a:p>
          <a:p>
            <a:r>
              <a:rPr kumimoji="0" lang="zh-TW" altLang="en-US" sz="2000" dirty="0"/>
              <a:t>資源路徑</a:t>
            </a:r>
            <a:r>
              <a:rPr kumimoji="0" lang="en-US" altLang="zh-TW" sz="2000" dirty="0"/>
              <a:t>(</a:t>
            </a:r>
            <a:r>
              <a:rPr lang="en-US" altLang="zh-TW" sz="2000" dirty="0"/>
              <a:t>Resource Path)</a:t>
            </a:r>
            <a:endParaRPr kumimoji="0" lang="en-US" altLang="zh-TW" sz="2000" dirty="0"/>
          </a:p>
          <a:p>
            <a:pPr marL="457200" lvl="1" indent="0">
              <a:buNone/>
            </a:pPr>
            <a:endParaRPr kumimoji="0" lang="en-US" altLang="zh-TW" sz="1800" dirty="0"/>
          </a:p>
          <a:p>
            <a:pPr marL="457200" lvl="1" indent="0">
              <a:buNone/>
            </a:pPr>
            <a:endParaRPr kumimoji="0"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86270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URL(MOTC Web</a:t>
            </a:r>
            <a:r>
              <a:rPr lang="zh-TW" altLang="en-US" dirty="0"/>
              <a:t> </a:t>
            </a:r>
            <a:r>
              <a:rPr lang="en-US" altLang="zh-TW" dirty="0"/>
              <a:t>API)(3/3)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400" dirty="0"/>
              <a:t>查詢選項</a:t>
            </a:r>
            <a:r>
              <a:rPr lang="en-US" altLang="zh-TW" sz="2400" dirty="0"/>
              <a:t>(Query Options)</a:t>
            </a:r>
          </a:p>
          <a:p>
            <a:pPr lvl="1"/>
            <a:r>
              <a:rPr lang="en-US" altLang="zh-TW" sz="2200" dirty="0"/>
              <a:t>MOTC WEB API</a:t>
            </a:r>
            <a:r>
              <a:rPr lang="zh-TW" altLang="en-US" sz="2200" dirty="0"/>
              <a:t> 引入</a:t>
            </a:r>
            <a:r>
              <a:rPr lang="en-US" altLang="zh-TW" sz="2200" dirty="0" err="1"/>
              <a:t>Odata</a:t>
            </a:r>
            <a:r>
              <a:rPr lang="zh-TW" altLang="en-US" sz="2200" dirty="0"/>
              <a:t>為查詢選項，我們將在接下來幾篇投影片詳細介紹</a:t>
            </a:r>
            <a:r>
              <a:rPr lang="en-US" altLang="zh-TW" sz="2200" dirty="0" err="1"/>
              <a:t>Odata</a:t>
            </a:r>
            <a:r>
              <a:rPr lang="zh-TW" altLang="en-US" sz="2200" dirty="0"/>
              <a:t>的查詢選項及範例</a:t>
            </a:r>
          </a:p>
        </p:txBody>
      </p:sp>
    </p:spTree>
    <p:extLst>
      <p:ext uri="{BB962C8B-B14F-4D97-AF65-F5344CB8AC3E}">
        <p14:creationId xmlns:p14="http://schemas.microsoft.com/office/powerpoint/2010/main" val="325396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3496115"/>
              </p:ext>
            </p:extLst>
          </p:nvPr>
        </p:nvGraphicFramePr>
        <p:xfrm>
          <a:off x="539552" y="162880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Odata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查詢方法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Odata</a:t>
                      </a:r>
                      <a:r>
                        <a:rPr lang="en-US" altLang="zh-TW" dirty="0"/>
                        <a:t> Query </a:t>
                      </a:r>
                    </a:p>
                    <a:p>
                      <a:r>
                        <a:rPr lang="en-US" altLang="zh-TW" dirty="0"/>
                        <a:t>Options)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$top = 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表示回傳前 </a:t>
                      </a:r>
                      <a:r>
                        <a:rPr lang="en-US" altLang="zh-TW" dirty="0"/>
                        <a:t>n </a:t>
                      </a:r>
                      <a:r>
                        <a:rPr lang="zh-TW" altLang="en-US" dirty="0"/>
                        <a:t>筆資料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$skip = 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表示略過前 </a:t>
                      </a:r>
                      <a:r>
                        <a:rPr lang="en-US" altLang="zh-TW" dirty="0"/>
                        <a:t>n </a:t>
                      </a:r>
                      <a:r>
                        <a:rPr lang="zh-TW" altLang="en-US" dirty="0"/>
                        <a:t>筆資料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$</a:t>
                      </a:r>
                      <a:r>
                        <a:rPr lang="en-US" altLang="zh-TW" dirty="0" err="1"/>
                        <a:t>orderby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決定資料的結果排序是升冪或</a:t>
                      </a:r>
                    </a:p>
                    <a:p>
                      <a:r>
                        <a:rPr lang="zh-TW" altLang="en-US" dirty="0"/>
                        <a:t>降冪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$filter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回傳符合特定表達式的資料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$select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回傳資料的某些欄位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7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-$select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API</a:t>
            </a:r>
            <a:r>
              <a:rPr lang="zh-TW" altLang="en-US" dirty="0"/>
              <a:t>時，可允許</a:t>
            </a:r>
            <a:r>
              <a:rPr lang="en-US" altLang="zh-TW" dirty="0"/>
              <a:t>Client</a:t>
            </a:r>
            <a:r>
              <a:rPr lang="zh-TW" altLang="en-US" dirty="0"/>
              <a:t>端可透過</a:t>
            </a:r>
            <a:r>
              <a:rPr lang="en-US" altLang="zh-TW" dirty="0"/>
              <a:t>$select</a:t>
            </a:r>
            <a:r>
              <a:rPr lang="zh-TW" altLang="en-US" dirty="0"/>
              <a:t>語法回傳指定欄位</a:t>
            </a:r>
            <a:r>
              <a:rPr lang="en-US" altLang="zh-TW" dirty="0"/>
              <a:t>(</a:t>
            </a:r>
            <a:r>
              <a:rPr lang="zh-TW" altLang="en-US" dirty="0"/>
              <a:t>目前只針對第一層</a:t>
            </a:r>
            <a:r>
              <a:rPr lang="en-US" altLang="zh-TW" dirty="0"/>
              <a:t>)</a:t>
            </a:r>
            <a:r>
              <a:rPr lang="zh-TW" altLang="en-US" dirty="0"/>
              <a:t>，多個欄位可用逗號</a:t>
            </a:r>
            <a:r>
              <a:rPr lang="en-US" altLang="zh-TW" dirty="0"/>
              <a:t>(,)</a:t>
            </a:r>
            <a:r>
              <a:rPr lang="zh-TW" altLang="en-US" dirty="0"/>
              <a:t>隔開</a:t>
            </a:r>
            <a:endParaRPr lang="en-US" altLang="zh-TW" dirty="0"/>
          </a:p>
          <a:p>
            <a:pPr lvl="1"/>
            <a:r>
              <a:rPr lang="zh-TW" altLang="en-US" sz="2000" dirty="0"/>
              <a:t>未指定</a:t>
            </a:r>
            <a:r>
              <a:rPr lang="en-US" altLang="zh-TW" sz="2000" dirty="0"/>
              <a:t>$select</a:t>
            </a:r>
            <a:r>
              <a:rPr lang="zh-TW" altLang="en-US" sz="2000" dirty="0"/>
              <a:t>，回傳全部欄位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1800" dirty="0">
                <a:hlinkClick r:id="rId2"/>
              </a:rPr>
              <a:t>http://Domain/App/{Version}/{Service}/{App}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r>
              <a:rPr lang="zh-TW" altLang="en-US" sz="2000" dirty="0"/>
              <a:t>只回傳欄位</a:t>
            </a:r>
            <a:r>
              <a:rPr lang="en-US" altLang="zh-TW" sz="2000" dirty="0"/>
              <a:t>1</a:t>
            </a:r>
          </a:p>
          <a:p>
            <a:pPr marL="457200" lvl="1" indent="0">
              <a:buNone/>
            </a:pPr>
            <a:r>
              <a:rPr lang="en-US" altLang="zh-TW" sz="2000" dirty="0"/>
              <a:t>	http://Domain/App/{Version}/{Service}/{App}?$select= Field1</a:t>
            </a:r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回傳多個欄位，欄位</a:t>
            </a:r>
            <a:r>
              <a:rPr lang="en-US" altLang="zh-TW" sz="2000" dirty="0"/>
              <a:t>1</a:t>
            </a:r>
            <a:r>
              <a:rPr lang="zh-TW" altLang="en-US" sz="2000" dirty="0"/>
              <a:t>和欄位</a:t>
            </a:r>
            <a:r>
              <a:rPr lang="en-US" altLang="zh-TW" sz="2000" dirty="0"/>
              <a:t>2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sz="2000" dirty="0"/>
              <a:t>http://Domain/App/{Version}/{Service}/{App}?$select= Field1,Field2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4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-$select</a:t>
            </a:r>
            <a:endParaRPr lang="zh-TW" altLang="en-US" dirty="0"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400" dirty="0"/>
              <a:t>以</a:t>
            </a:r>
            <a:r>
              <a:rPr lang="en-US" altLang="zh-TW" sz="2400" dirty="0"/>
              <a:t>MOTC</a:t>
            </a:r>
            <a:r>
              <a:rPr lang="zh-TW" altLang="en-US" sz="2400" dirty="0"/>
              <a:t> 鐵路的</a:t>
            </a:r>
            <a:r>
              <a:rPr lang="en-US" altLang="zh-TW" sz="2400" dirty="0"/>
              <a:t>Station</a:t>
            </a:r>
            <a:r>
              <a:rPr lang="zh-TW" altLang="en-US" sz="2400" dirty="0"/>
              <a:t> </a:t>
            </a:r>
            <a:r>
              <a:rPr lang="en-US" altLang="zh-TW" sz="2400" dirty="0"/>
              <a:t>API</a:t>
            </a:r>
            <a:r>
              <a:rPr lang="zh-TW" altLang="en-US" sz="2400" dirty="0"/>
              <a:t> 為例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http://ptx.transportdata.tw/MOTC/Rail/TRA/Station?$select=StationID,StationAddress</a:t>
            </a:r>
          </a:p>
          <a:p>
            <a:pPr lvl="1"/>
            <a:r>
              <a:rPr lang="en-US" altLang="zh-TW" sz="2200" dirty="0" err="1"/>
              <a:t>StationID</a:t>
            </a:r>
            <a:r>
              <a:rPr lang="zh-TW" altLang="en-US" sz="2200" dirty="0"/>
              <a:t>與</a:t>
            </a:r>
            <a:r>
              <a:rPr lang="en-US" altLang="zh-TW" sz="2200" dirty="0" err="1"/>
              <a:t>StationAddress</a:t>
            </a:r>
            <a:r>
              <a:rPr lang="zh-TW" altLang="en-US" sz="2200" dirty="0"/>
              <a:t>必須是原回傳資料擁有的欄位</a:t>
            </a:r>
            <a:endParaRPr lang="en-US" altLang="zh-TW" sz="2200" dirty="0"/>
          </a:p>
          <a:p>
            <a:pPr lvl="1"/>
            <a:r>
              <a:rPr lang="zh-TW" altLang="en-US" sz="2300" dirty="0"/>
              <a:t>回傳結果只會有</a:t>
            </a:r>
            <a:r>
              <a:rPr lang="en-US" altLang="zh-TW" sz="2000" dirty="0" err="1"/>
              <a:t>StationID</a:t>
            </a:r>
            <a:r>
              <a:rPr lang="zh-TW" altLang="en-US" sz="2000" dirty="0"/>
              <a:t>與</a:t>
            </a:r>
            <a:r>
              <a:rPr lang="en-US" altLang="zh-TW" sz="2000" dirty="0" err="1"/>
              <a:t>StationAddress</a:t>
            </a:r>
            <a:r>
              <a:rPr lang="zh-TW" altLang="en-US" sz="2000" dirty="0"/>
              <a:t>欄位，</a:t>
            </a:r>
            <a:r>
              <a:rPr lang="zh-TW" altLang="en-US" sz="2000" u="sng" dirty="0">
                <a:solidFill>
                  <a:srgbClr val="FF0000"/>
                </a:solidFill>
              </a:rPr>
              <a:t>但若有指定不同輸出格式，會有不同結果</a:t>
            </a:r>
            <a:r>
              <a:rPr lang="en-US" altLang="zh-TW" sz="2000" dirty="0"/>
              <a:t>:</a:t>
            </a:r>
          </a:p>
          <a:p>
            <a:pPr lvl="2"/>
            <a:r>
              <a:rPr lang="zh-TW" altLang="en-US" sz="2000" dirty="0"/>
              <a:t>回傳資料指定為</a:t>
            </a:r>
            <a:r>
              <a:rPr lang="en-US" altLang="zh-TW" sz="2000" dirty="0" err="1"/>
              <a:t>json</a:t>
            </a:r>
            <a:r>
              <a:rPr lang="zh-TW" altLang="en-US" sz="2000" dirty="0"/>
              <a:t>時，</a:t>
            </a:r>
            <a:r>
              <a:rPr lang="zh-TW" altLang="en-US" sz="2000" u="sng" dirty="0"/>
              <a:t>只會回傳被</a:t>
            </a:r>
            <a:r>
              <a:rPr lang="en-US" altLang="zh-TW" sz="2000" u="sng" dirty="0"/>
              <a:t>select</a:t>
            </a:r>
            <a:r>
              <a:rPr lang="zh-TW" altLang="en-US" sz="2000" u="sng" dirty="0"/>
              <a:t>的欄位</a:t>
            </a:r>
            <a:endParaRPr lang="en-US" altLang="zh-TW" sz="2000" u="sng" dirty="0"/>
          </a:p>
          <a:p>
            <a:pPr lvl="2"/>
            <a:r>
              <a:rPr lang="zh-TW" altLang="en-US" sz="2000" dirty="0"/>
              <a:t>回傳資料指定為</a:t>
            </a:r>
            <a:r>
              <a:rPr lang="en-US" altLang="zh-TW" sz="2000" dirty="0"/>
              <a:t>xml</a:t>
            </a:r>
            <a:r>
              <a:rPr lang="zh-TW" altLang="en-US" sz="2000" u="sng" dirty="0"/>
              <a:t>，沒有被指定的屬性若為</a:t>
            </a:r>
            <a:r>
              <a:rPr lang="en-US" altLang="zh-TW" sz="2000" u="sng" dirty="0"/>
              <a:t>class</a:t>
            </a:r>
            <a:r>
              <a:rPr lang="zh-TW" altLang="en-US" sz="2000" u="sng" dirty="0"/>
              <a:t>或是</a:t>
            </a:r>
            <a:r>
              <a:rPr lang="en-US" altLang="zh-TW" sz="2000" u="sng" dirty="0"/>
              <a:t>string</a:t>
            </a:r>
            <a:r>
              <a:rPr lang="zh-TW" altLang="en-US" sz="2000" u="sng" dirty="0"/>
              <a:t>，不會回傳該欄位，但若是其他屬性</a:t>
            </a:r>
            <a:r>
              <a:rPr lang="en-US" altLang="zh-TW" sz="2000" u="sng" dirty="0"/>
              <a:t>(</a:t>
            </a:r>
            <a:r>
              <a:rPr lang="en-US" altLang="zh-TW" sz="2000" u="sng" dirty="0" err="1"/>
              <a:t>int,bool,enum</a:t>
            </a:r>
            <a:r>
              <a:rPr lang="en-US" altLang="zh-TW" sz="2000" u="sng" dirty="0"/>
              <a:t>..)</a:t>
            </a:r>
            <a:r>
              <a:rPr lang="zh-TW" altLang="en-US" sz="2000" u="sng" dirty="0"/>
              <a:t>，還是會回傳該欄位，其值為系統預設值</a:t>
            </a:r>
            <a:endParaRPr lang="en-US" altLang="zh-TW" sz="2000" u="sng" dirty="0"/>
          </a:p>
          <a:p>
            <a:r>
              <a:rPr lang="zh-TW" altLang="en-US" dirty="0"/>
              <a:t>指定回傳結果的格式</a:t>
            </a:r>
            <a:r>
              <a:rPr lang="en-US" altLang="zh-TW" dirty="0"/>
              <a:t>($format)</a:t>
            </a:r>
            <a:r>
              <a:rPr lang="zh-TW" altLang="en-US" dirty="0"/>
              <a:t>，會在後面做介紹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687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-$select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88" y="1557338"/>
            <a:ext cx="7173912" cy="4525962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657537" y="11967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/>
            <a:r>
              <a:rPr kumimoji="0" lang="zh-TW" altLang="en-US" dirty="0"/>
              <a:t>利用</a:t>
            </a:r>
            <a:r>
              <a:rPr kumimoji="0" lang="en-US" altLang="zh-TW" dirty="0"/>
              <a:t>$select</a:t>
            </a:r>
            <a:r>
              <a:rPr kumimoji="0" lang="zh-TW" altLang="en-US" dirty="0"/>
              <a:t>指定欄位，若回傳格式為</a:t>
            </a:r>
            <a:r>
              <a:rPr kumimoji="0" lang="en-US" altLang="zh-TW" dirty="0"/>
              <a:t>XML</a:t>
            </a:r>
            <a:r>
              <a:rPr kumimoji="0" lang="zh-TW" altLang="en-US" dirty="0"/>
              <a:t>如下</a:t>
            </a:r>
          </a:p>
          <a:p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184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-$select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9138"/>
            <a:ext cx="8229600" cy="4310062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395536" y="11967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/>
            <a:r>
              <a:rPr kumimoji="0" lang="zh-TW" altLang="en-US" dirty="0"/>
              <a:t>利用</a:t>
            </a:r>
            <a:r>
              <a:rPr kumimoji="0" lang="en-US" altLang="zh-TW" dirty="0"/>
              <a:t>$select</a:t>
            </a:r>
            <a:r>
              <a:rPr kumimoji="0" lang="zh-TW" altLang="en-US" dirty="0"/>
              <a:t>指定欄位，若回傳格式為</a:t>
            </a:r>
            <a:r>
              <a:rPr kumimoji="0" lang="en-US" altLang="zh-TW" dirty="0"/>
              <a:t>JSON</a:t>
            </a:r>
            <a:r>
              <a:rPr kumimoji="0" lang="zh-TW" altLang="en-US" dirty="0"/>
              <a:t>如下，只會回傳被</a:t>
            </a:r>
            <a:r>
              <a:rPr kumimoji="0" lang="en-US" altLang="zh-TW" dirty="0"/>
              <a:t>select</a:t>
            </a:r>
            <a:r>
              <a:rPr kumimoji="0" lang="zh-TW" altLang="en-US" dirty="0"/>
              <a:t>的欄位</a:t>
            </a:r>
            <a:endParaRPr lang="en-US" altLang="zh-TW" dirty="0"/>
          </a:p>
          <a:p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482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400" dirty="0"/>
              <a:t>利用</a:t>
            </a:r>
            <a:r>
              <a:rPr lang="en-US" altLang="zh-TW" sz="2400" dirty="0"/>
              <a:t>$filter</a:t>
            </a:r>
            <a:r>
              <a:rPr lang="zh-TW" altLang="en-US" sz="2400" dirty="0"/>
              <a:t>語法可以篩選資料，其中提供了</a:t>
            </a:r>
            <a:r>
              <a:rPr lang="zh-TW" altLang="en-US" sz="2400" dirty="0">
                <a:solidFill>
                  <a:srgbClr val="FF0000"/>
                </a:solidFill>
              </a:rPr>
              <a:t>邏輯運算子</a:t>
            </a:r>
            <a:r>
              <a:rPr lang="en-US" altLang="zh-TW" sz="2400" dirty="0"/>
              <a:t>(Logical Operators)</a:t>
            </a:r>
            <a:r>
              <a:rPr lang="zh-TW" altLang="en-US" sz="2400" dirty="0"/>
              <a:t>，</a:t>
            </a:r>
            <a:r>
              <a:rPr lang="zh-TW" altLang="en-US" sz="2400" dirty="0">
                <a:solidFill>
                  <a:srgbClr val="FF0000"/>
                </a:solidFill>
              </a:rPr>
              <a:t>算術運算子</a:t>
            </a:r>
            <a:r>
              <a:rPr lang="en-US" altLang="zh-TW" sz="2400" dirty="0"/>
              <a:t>(Arithmetic Operators) </a:t>
            </a:r>
            <a:r>
              <a:rPr lang="zh-TW" altLang="en-US" sz="2400" dirty="0"/>
              <a:t>，</a:t>
            </a:r>
            <a:r>
              <a:rPr lang="zh-TW" altLang="en-US" sz="2400" dirty="0">
                <a:solidFill>
                  <a:srgbClr val="FF0000"/>
                </a:solidFill>
              </a:rPr>
              <a:t>規範函數</a:t>
            </a:r>
            <a:r>
              <a:rPr lang="en-US" altLang="zh-TW" sz="2400" dirty="0"/>
              <a:t>(Canonical Functions)</a:t>
            </a:r>
            <a:r>
              <a:rPr lang="zh-TW" altLang="en-US" sz="2400" dirty="0"/>
              <a:t>以及 </a:t>
            </a:r>
            <a:r>
              <a:rPr lang="en-US" altLang="zh-TW" sz="2400" dirty="0">
                <a:solidFill>
                  <a:srgbClr val="FF0000"/>
                </a:solidFill>
              </a:rPr>
              <a:t>Lambda Operators</a:t>
            </a:r>
            <a:r>
              <a:rPr lang="zh-TW" altLang="en-US" sz="2400" dirty="0"/>
              <a:t>供使用者運用</a:t>
            </a:r>
          </a:p>
        </p:txBody>
      </p:sp>
    </p:spTree>
    <p:extLst>
      <p:ext uri="{BB962C8B-B14F-4D97-AF65-F5344CB8AC3E}">
        <p14:creationId xmlns:p14="http://schemas.microsoft.com/office/powerpoint/2010/main" val="172009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0381996"/>
              </p:ext>
            </p:extLst>
          </p:nvPr>
        </p:nvGraphicFramePr>
        <p:xfrm>
          <a:off x="914400" y="2060575"/>
          <a:ext cx="74740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邏輯運算子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eq</a:t>
                      </a:r>
                      <a:r>
                        <a:rPr lang="en-US" altLang="zh-TW" baseline="0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超過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小於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而且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或者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否定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75117" y="1412776"/>
            <a:ext cx="82296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邏輯運算子語法</a:t>
            </a:r>
          </a:p>
        </p:txBody>
      </p:sp>
    </p:spTree>
    <p:extLst>
      <p:ext uri="{BB962C8B-B14F-4D97-AF65-F5344CB8AC3E}">
        <p14:creationId xmlns:p14="http://schemas.microsoft.com/office/powerpoint/2010/main" val="2451003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dirty="0"/>
              <a:t>邏輯運算子範例</a:t>
            </a:r>
            <a:endParaRPr lang="en-US" altLang="zh-TW" dirty="0"/>
          </a:p>
          <a:p>
            <a:pPr lvl="1"/>
            <a:r>
              <a:rPr lang="zh-TW" altLang="en-US" sz="1600" dirty="0"/>
              <a:t>取得</a:t>
            </a:r>
            <a:r>
              <a:rPr lang="zh-TW" altLang="en-US" sz="1600" u="sng" dirty="0"/>
              <a:t>公總公車動態定時</a:t>
            </a:r>
            <a:r>
              <a:rPr lang="zh-TW" altLang="en-US" sz="1600" dirty="0"/>
              <a:t>，</a:t>
            </a:r>
            <a:r>
              <a:rPr lang="zh-TW" altLang="en-US" sz="1600" u="sng" dirty="0"/>
              <a:t>車牌號碼</a:t>
            </a:r>
            <a:r>
              <a:rPr lang="zh-TW" altLang="en-US" sz="1600" i="1" dirty="0"/>
              <a:t>等於</a:t>
            </a:r>
            <a:r>
              <a:rPr lang="en-US" altLang="zh-TW" sz="1600" dirty="0"/>
              <a:t>636-U7</a:t>
            </a:r>
            <a:r>
              <a:rPr lang="zh-TW" altLang="en-US" sz="1600" dirty="0"/>
              <a:t>的資料</a:t>
            </a:r>
            <a:endParaRPr lang="en-US" altLang="zh-TW" sz="1600" dirty="0"/>
          </a:p>
          <a:p>
            <a:pPr lvl="1"/>
            <a:r>
              <a:rPr lang="en-US" altLang="zh-TW" sz="1600" dirty="0"/>
              <a:t>http://ptx.transportdata.tw/MOTC/Bus/RealTimeByFrequency/Thb?$filter=PlateNumb </a:t>
            </a:r>
            <a:r>
              <a:rPr lang="en-US" altLang="zh-TW" sz="1600" dirty="0" err="1"/>
              <a:t>eq</a:t>
            </a:r>
            <a:r>
              <a:rPr lang="en-US" altLang="zh-TW" sz="1600" dirty="0"/>
              <a:t> '636-U7'</a:t>
            </a:r>
          </a:p>
          <a:p>
            <a:pPr lvl="1"/>
            <a:endParaRPr lang="en-US" altLang="zh-TW" sz="1200" dirty="0"/>
          </a:p>
          <a:p>
            <a:pPr lvl="1"/>
            <a:r>
              <a:rPr lang="zh-TW" altLang="en-US" sz="1600" dirty="0"/>
              <a:t>取得</a:t>
            </a:r>
            <a:r>
              <a:rPr lang="zh-TW" altLang="en-US" sz="1600" u="sng" dirty="0"/>
              <a:t>公總公車動態定時</a:t>
            </a:r>
            <a:r>
              <a:rPr lang="zh-TW" altLang="en-US" sz="1600" dirty="0"/>
              <a:t>，</a:t>
            </a:r>
            <a:r>
              <a:rPr lang="zh-TW" altLang="en-US" sz="1600" u="sng" dirty="0"/>
              <a:t>行車狀況</a:t>
            </a:r>
            <a:r>
              <a:rPr lang="zh-TW" altLang="en-US" sz="1600" i="1" dirty="0"/>
              <a:t>不等於</a:t>
            </a:r>
            <a:r>
              <a:rPr lang="zh-TW" altLang="en-US" sz="1600" dirty="0"/>
              <a:t>正常的資料，</a:t>
            </a:r>
            <a:r>
              <a:rPr lang="zh-TW" altLang="en-US" sz="1600" dirty="0">
                <a:solidFill>
                  <a:srgbClr val="FF0000"/>
                </a:solidFill>
              </a:rPr>
              <a:t>由於行車狀況類型為</a:t>
            </a:r>
            <a:r>
              <a:rPr lang="en-US" altLang="zh-TW" sz="1600" dirty="0" err="1">
                <a:solidFill>
                  <a:srgbClr val="FF0000"/>
                </a:solidFill>
              </a:rPr>
              <a:t>Enum</a:t>
            </a:r>
            <a:r>
              <a:rPr lang="zh-TW" altLang="en-US" sz="1600" dirty="0">
                <a:solidFill>
                  <a:srgbClr val="FF0000"/>
                </a:solidFill>
              </a:rPr>
              <a:t>，因此要特別注意</a:t>
            </a:r>
            <a:r>
              <a:rPr lang="en-US" altLang="zh-TW" sz="1600" dirty="0">
                <a:solidFill>
                  <a:srgbClr val="FF0000"/>
                </a:solidFill>
              </a:rPr>
              <a:t>filter</a:t>
            </a:r>
            <a:r>
              <a:rPr lang="zh-TW" altLang="en-US" sz="1600" dirty="0">
                <a:solidFill>
                  <a:srgbClr val="FF0000"/>
                </a:solidFill>
              </a:rPr>
              <a:t>用法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1"/>
            <a:r>
              <a:rPr lang="en-US" altLang="zh-TW" sz="1600" dirty="0"/>
              <a:t>http://ptx.transportdata.tw/MOTC/Bus/RealTimeByFrequency/Thb?$filter=BusStatus ne </a:t>
            </a:r>
            <a:r>
              <a:rPr lang="en-US" altLang="zh-TW" sz="1600" dirty="0">
                <a:solidFill>
                  <a:srgbClr val="FF0000"/>
                </a:solidFill>
              </a:rPr>
              <a:t>Service.Enumeration.Version1.Bus.BusStatusEnum</a:t>
            </a:r>
            <a:r>
              <a:rPr lang="en-US" altLang="zh-TW" sz="1600" dirty="0"/>
              <a:t>'</a:t>
            </a:r>
            <a:r>
              <a:rPr lang="zh-TW" altLang="en-US" sz="1600" dirty="0"/>
              <a:t>正常</a:t>
            </a:r>
            <a:r>
              <a:rPr lang="en-US" altLang="zh-TW" sz="1600" dirty="0"/>
              <a:t>'</a:t>
            </a:r>
          </a:p>
          <a:p>
            <a:pPr lvl="1"/>
            <a:endParaRPr lang="en-US" altLang="zh-TW" sz="1200" dirty="0"/>
          </a:p>
          <a:p>
            <a:pPr lvl="1"/>
            <a:r>
              <a:rPr lang="zh-TW" altLang="en-US" sz="1600" dirty="0"/>
              <a:t>取得</a:t>
            </a:r>
            <a:r>
              <a:rPr lang="zh-TW" altLang="en-US" sz="1600" u="sng" dirty="0"/>
              <a:t>公總公車動態定時</a:t>
            </a:r>
            <a:r>
              <a:rPr lang="zh-TW" altLang="en-US" sz="1600" dirty="0"/>
              <a:t>，</a:t>
            </a:r>
            <a:r>
              <a:rPr lang="zh-TW" altLang="en-US" sz="1600" u="sng" dirty="0"/>
              <a:t>行駛速度</a:t>
            </a:r>
            <a:r>
              <a:rPr lang="zh-TW" altLang="en-US" sz="1600" i="1" dirty="0"/>
              <a:t>超過</a:t>
            </a:r>
            <a:r>
              <a:rPr lang="en-US" altLang="zh-TW" sz="1600" dirty="0"/>
              <a:t>100</a:t>
            </a:r>
            <a:r>
              <a:rPr lang="zh-TW" altLang="en-US" sz="1600" dirty="0"/>
              <a:t>的資料</a:t>
            </a:r>
            <a:endParaRPr lang="en-US" altLang="zh-TW" sz="1600" dirty="0"/>
          </a:p>
          <a:p>
            <a:pPr lvl="1"/>
            <a:r>
              <a:rPr lang="en-US" altLang="zh-TW" sz="1600" dirty="0"/>
              <a:t>http://ptx.transportdata.tw/MOTC/Bus/RealTimeByFrequency/Thb?$filter=Speed </a:t>
            </a:r>
            <a:r>
              <a:rPr lang="en-US" altLang="zh-TW" sz="1600" dirty="0" err="1"/>
              <a:t>gt</a:t>
            </a:r>
            <a:r>
              <a:rPr lang="en-US" altLang="zh-TW" sz="1600" dirty="0"/>
              <a:t> 100</a:t>
            </a:r>
          </a:p>
          <a:p>
            <a:pPr lvl="1"/>
            <a:endParaRPr lang="en-US" altLang="zh-TW" sz="1200" dirty="0"/>
          </a:p>
          <a:p>
            <a:pPr lvl="1"/>
            <a:r>
              <a:rPr lang="zh-TW" altLang="en-US" sz="1600" dirty="0"/>
              <a:t>取得</a:t>
            </a:r>
            <a:r>
              <a:rPr lang="zh-TW" altLang="en-US" sz="1600" u="sng" dirty="0"/>
              <a:t>公總公車動態定時</a:t>
            </a:r>
            <a:r>
              <a:rPr lang="zh-TW" altLang="en-US" sz="1600" dirty="0"/>
              <a:t>，</a:t>
            </a:r>
            <a:r>
              <a:rPr lang="zh-TW" altLang="en-US" sz="1600" u="sng" dirty="0"/>
              <a:t>行駛速度</a:t>
            </a:r>
            <a:r>
              <a:rPr lang="zh-TW" altLang="en-US" sz="1600" i="1" dirty="0"/>
              <a:t>大於</a:t>
            </a:r>
            <a:r>
              <a:rPr lang="en-US" altLang="zh-TW" sz="1600" dirty="0"/>
              <a:t>100</a:t>
            </a:r>
            <a:r>
              <a:rPr lang="zh-TW" altLang="en-US" sz="1600" dirty="0"/>
              <a:t>的資料</a:t>
            </a:r>
            <a:endParaRPr lang="en-US" altLang="zh-TW" sz="1600" dirty="0"/>
          </a:p>
          <a:p>
            <a:pPr lvl="1"/>
            <a:r>
              <a:rPr lang="en-US" altLang="zh-TW" sz="1600" dirty="0"/>
              <a:t>http://ptx.transportdata.tw/MOTC/Bus/RealTimeByFrequency/Thb?$filter=Speed </a:t>
            </a:r>
            <a:r>
              <a:rPr lang="en-US" altLang="zh-TW" sz="1600" dirty="0" err="1"/>
              <a:t>ge</a:t>
            </a:r>
            <a:r>
              <a:rPr lang="en-US" altLang="zh-TW" sz="1600" dirty="0"/>
              <a:t> 100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865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 err="1"/>
              <a:t>Odata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en-US" altLang="zh-TW" sz="2000" b="1" dirty="0"/>
              <a:t>Client:</a:t>
            </a:r>
          </a:p>
          <a:p>
            <a:pPr lvl="1"/>
            <a:r>
              <a:rPr lang="zh-TW" altLang="en-US" sz="2000" dirty="0"/>
              <a:t>瀏覽器</a:t>
            </a:r>
            <a:r>
              <a:rPr lang="en-US" altLang="zh-TW" sz="2000" dirty="0"/>
              <a:t>(ex: IE, </a:t>
            </a:r>
            <a:r>
              <a:rPr lang="en-US" altLang="zh-TW" sz="2000" dirty="0" err="1"/>
              <a:t>firefox</a:t>
            </a:r>
            <a:r>
              <a:rPr lang="en-US" altLang="zh-TW" sz="2000" dirty="0"/>
              <a:t>, chrome)</a:t>
            </a:r>
          </a:p>
          <a:p>
            <a:pPr lvl="1"/>
            <a:r>
              <a:rPr lang="zh-TW" altLang="en-US" sz="2000" dirty="0"/>
              <a:t>智慧型手機</a:t>
            </a:r>
            <a:r>
              <a:rPr lang="en-US" altLang="zh-TW" sz="2000" dirty="0"/>
              <a:t>(ex:</a:t>
            </a:r>
            <a:r>
              <a:rPr lang="zh-TW" altLang="en-US" sz="2000" dirty="0"/>
              <a:t> 安卓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ios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BI</a:t>
            </a:r>
            <a:r>
              <a:rPr lang="zh-TW" altLang="en-US" sz="2000" dirty="0"/>
              <a:t>工具</a:t>
            </a:r>
            <a:r>
              <a:rPr lang="en-US" altLang="zh-TW" sz="2000" dirty="0"/>
              <a:t>(ex: Excel)</a:t>
            </a:r>
          </a:p>
          <a:p>
            <a:pPr lvl="1"/>
            <a:r>
              <a:rPr lang="zh-TW" altLang="en-US" sz="2000" dirty="0"/>
              <a:t>開發軟體平台</a:t>
            </a:r>
            <a:r>
              <a:rPr lang="en-US" altLang="zh-TW" sz="2000" dirty="0"/>
              <a:t>(ex:</a:t>
            </a:r>
            <a:r>
              <a:rPr lang="zh-TW" altLang="en-US" sz="2000" dirty="0"/>
              <a:t> </a:t>
            </a:r>
            <a:r>
              <a:rPr lang="en-US" altLang="zh-TW" sz="2000" dirty="0"/>
              <a:t>.NET, Java)</a:t>
            </a:r>
          </a:p>
          <a:p>
            <a:endParaRPr lang="en-US" altLang="zh-TW" sz="2000" dirty="0"/>
          </a:p>
          <a:p>
            <a:r>
              <a:rPr lang="zh-TW" altLang="en-US" sz="2000" b="1" dirty="0"/>
              <a:t>資料來源</a:t>
            </a:r>
            <a:r>
              <a:rPr lang="en-US" altLang="zh-TW" sz="2000" b="1" dirty="0"/>
              <a:t>:</a:t>
            </a:r>
          </a:p>
          <a:p>
            <a:pPr lvl="1"/>
            <a:r>
              <a:rPr lang="zh-TW" altLang="en-US" sz="2000" dirty="0"/>
              <a:t>開發軟體平台</a:t>
            </a:r>
            <a:r>
              <a:rPr lang="en-US" altLang="zh-TW" sz="2000" dirty="0"/>
              <a:t>(ex:</a:t>
            </a:r>
            <a:r>
              <a:rPr lang="zh-TW" altLang="en-US" sz="2000" dirty="0"/>
              <a:t> </a:t>
            </a:r>
            <a:r>
              <a:rPr lang="en-US" altLang="zh-TW" sz="2000" dirty="0"/>
              <a:t>.NET, Java)</a:t>
            </a:r>
          </a:p>
          <a:p>
            <a:pPr lvl="1"/>
            <a:r>
              <a:rPr lang="zh-TW" altLang="en-US" sz="2000" dirty="0"/>
              <a:t>雲端儲存設備</a:t>
            </a:r>
            <a:r>
              <a:rPr lang="en-US" altLang="zh-TW" sz="2000" dirty="0"/>
              <a:t>(ex: Azure)</a:t>
            </a:r>
          </a:p>
          <a:p>
            <a:pPr lvl="1"/>
            <a:r>
              <a:rPr lang="zh-TW" altLang="en-US" sz="2000" dirty="0"/>
              <a:t>企業管理系統</a:t>
            </a:r>
            <a:r>
              <a:rPr lang="en-US" altLang="zh-TW" sz="2000" dirty="0"/>
              <a:t>(ex: SharePoint)</a:t>
            </a:r>
          </a:p>
          <a:p>
            <a:pPr lvl="1"/>
            <a:r>
              <a:rPr lang="zh-TW" altLang="en-US" sz="2000" dirty="0"/>
              <a:t>雲服務</a:t>
            </a:r>
            <a:r>
              <a:rPr lang="en-US" altLang="zh-TW" sz="2000" dirty="0"/>
              <a:t>(</a:t>
            </a:r>
            <a:r>
              <a:rPr lang="zh-TW" altLang="en-US" sz="2000" dirty="0"/>
              <a:t>尋找各式各樣的資料，包括人口統計、環境、金融、零售及運動</a:t>
            </a:r>
            <a:r>
              <a:rPr lang="en-US" altLang="zh-TW" sz="2000" dirty="0"/>
              <a:t>)</a:t>
            </a:r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909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752"/>
            <a:ext cx="8229600" cy="4464050"/>
          </a:xfrm>
        </p:spPr>
        <p:txBody>
          <a:bodyPr/>
          <a:lstStyle/>
          <a:p>
            <a:r>
              <a:rPr lang="zh-TW" altLang="en-US" dirty="0"/>
              <a:t>邏輯運算子範例</a:t>
            </a:r>
            <a:endParaRPr lang="en-US" altLang="zh-TW" sz="1600" dirty="0"/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行駛速度</a:t>
            </a:r>
            <a:r>
              <a:rPr lang="zh-TW" altLang="en-US" sz="1400" i="1" dirty="0"/>
              <a:t>不及</a:t>
            </a:r>
            <a:r>
              <a:rPr lang="en-US" altLang="zh-TW" sz="1400" dirty="0"/>
              <a:t>100</a:t>
            </a:r>
            <a:r>
              <a:rPr lang="zh-TW" altLang="en-US" sz="1400" dirty="0"/>
              <a:t>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http://ptx.transportdata.tw/MOTC/Bus/RealTimeByFrequency/Thb?$filter=Speed </a:t>
            </a:r>
            <a:r>
              <a:rPr lang="en-US" altLang="zh-TW" sz="1400" dirty="0" err="1"/>
              <a:t>lt</a:t>
            </a:r>
            <a:r>
              <a:rPr lang="en-US" altLang="zh-TW" sz="1400" dirty="0"/>
              <a:t> 100</a:t>
            </a:r>
          </a:p>
          <a:p>
            <a:pPr lvl="1"/>
            <a:endParaRPr lang="en-US" altLang="zh-TW" sz="1200" dirty="0"/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行駛速度</a:t>
            </a:r>
            <a:r>
              <a:rPr lang="zh-TW" altLang="en-US" sz="1400" i="1" dirty="0"/>
              <a:t>小於</a:t>
            </a:r>
            <a:r>
              <a:rPr lang="en-US" altLang="zh-TW" sz="1400" dirty="0"/>
              <a:t>100</a:t>
            </a:r>
            <a:r>
              <a:rPr lang="zh-TW" altLang="en-US" sz="1400" dirty="0"/>
              <a:t>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http://ptx.transportdata.tw/MOTC/Bus/RealTimeByFrequency/Thb?$filter=Speed le 100</a:t>
            </a:r>
          </a:p>
          <a:p>
            <a:pPr lvl="1"/>
            <a:endParaRPr lang="en-US" altLang="zh-TW" sz="1200" dirty="0"/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行駛速度</a:t>
            </a:r>
            <a:r>
              <a:rPr lang="zh-TW" altLang="en-US" sz="1400" i="1" dirty="0"/>
              <a:t>不及</a:t>
            </a:r>
            <a:r>
              <a:rPr lang="en-US" altLang="zh-TW" sz="1400" dirty="0"/>
              <a:t>100</a:t>
            </a:r>
            <a:r>
              <a:rPr lang="zh-TW" altLang="en-US" sz="1400" dirty="0"/>
              <a:t> </a:t>
            </a:r>
            <a:r>
              <a:rPr lang="zh-TW" altLang="en-US" sz="1400" i="1" dirty="0"/>
              <a:t>而且  </a:t>
            </a:r>
            <a:r>
              <a:rPr lang="zh-TW" altLang="en-US" sz="1400" u="sng" dirty="0"/>
              <a:t>行車狀況</a:t>
            </a:r>
            <a:r>
              <a:rPr lang="zh-TW" altLang="en-US" sz="1400" i="1" dirty="0"/>
              <a:t>不等於</a:t>
            </a:r>
            <a:r>
              <a:rPr lang="zh-TW" altLang="en-US" sz="1400" dirty="0"/>
              <a:t>正常的資料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http://ptx.transportdata.tw/MOTC/Bus/RealTimeByFrequency/Thb?$filter=Speed </a:t>
            </a:r>
            <a:r>
              <a:rPr lang="en-US" altLang="zh-TW" sz="1400" dirty="0" err="1"/>
              <a:t>lt</a:t>
            </a:r>
            <a:r>
              <a:rPr lang="en-US" altLang="zh-TW" sz="1400" dirty="0"/>
              <a:t> 100</a:t>
            </a:r>
            <a:r>
              <a:rPr lang="zh-TW" altLang="en-US" sz="1400" dirty="0"/>
              <a:t> </a:t>
            </a:r>
            <a:r>
              <a:rPr lang="en-US" altLang="zh-TW" sz="1400" dirty="0"/>
              <a:t>and </a:t>
            </a:r>
            <a:r>
              <a:rPr lang="en-US" altLang="zh-TW" sz="1400" dirty="0" err="1"/>
              <a:t>BusStatus</a:t>
            </a:r>
            <a:r>
              <a:rPr lang="en-US" altLang="zh-TW" sz="1400" dirty="0"/>
              <a:t> ne Service.Enumeration.Version1.Bus.BusStatusEnum'</a:t>
            </a:r>
            <a:r>
              <a:rPr lang="zh-TW" altLang="en-US" sz="1400" dirty="0"/>
              <a:t>正常</a:t>
            </a:r>
            <a:r>
              <a:rPr lang="en-US" altLang="zh-TW" sz="1400" dirty="0"/>
              <a:t>'</a:t>
            </a:r>
          </a:p>
          <a:p>
            <a:pPr lvl="1"/>
            <a:endParaRPr lang="en-US" altLang="zh-TW" sz="1200" dirty="0"/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行駛速度</a:t>
            </a:r>
            <a:r>
              <a:rPr lang="zh-TW" altLang="en-US" sz="1400" i="1" dirty="0"/>
              <a:t>不及</a:t>
            </a:r>
            <a:r>
              <a:rPr lang="en-US" altLang="zh-TW" sz="1400" dirty="0"/>
              <a:t>100</a:t>
            </a:r>
            <a:r>
              <a:rPr lang="zh-TW" altLang="en-US" sz="1400" dirty="0"/>
              <a:t> </a:t>
            </a:r>
            <a:r>
              <a:rPr lang="zh-TW" altLang="en-US" sz="1400" i="1" dirty="0"/>
              <a:t>或是  </a:t>
            </a:r>
            <a:r>
              <a:rPr lang="zh-TW" altLang="en-US" sz="1400" u="sng" dirty="0"/>
              <a:t>行車狀況</a:t>
            </a:r>
            <a:r>
              <a:rPr lang="zh-TW" altLang="en-US" sz="1400" i="1" dirty="0"/>
              <a:t>不等於</a:t>
            </a:r>
            <a:r>
              <a:rPr lang="zh-TW" altLang="en-US" sz="1400" dirty="0"/>
              <a:t>正常的資料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http://ptx.transportdata.tw/MOTC/Bus/RealTimeByFrequency/Thb?$filter=Speed </a:t>
            </a:r>
            <a:r>
              <a:rPr lang="en-US" altLang="zh-TW" sz="1400" dirty="0" err="1"/>
              <a:t>lt</a:t>
            </a:r>
            <a:r>
              <a:rPr lang="en-US" altLang="zh-TW" sz="1400" dirty="0"/>
              <a:t> 100</a:t>
            </a:r>
            <a:r>
              <a:rPr lang="zh-TW" altLang="en-US" sz="1400" dirty="0"/>
              <a:t> </a:t>
            </a:r>
            <a:r>
              <a:rPr lang="en-US" altLang="zh-TW" sz="1400" dirty="0"/>
              <a:t>or </a:t>
            </a:r>
            <a:r>
              <a:rPr lang="en-US" altLang="zh-TW" sz="1400" dirty="0" err="1"/>
              <a:t>BusStatus</a:t>
            </a:r>
            <a:r>
              <a:rPr lang="en-US" altLang="zh-TW" sz="1400" dirty="0"/>
              <a:t> ne Service.Enumeration.Version1.Bus.BusStatusEnum'</a:t>
            </a:r>
            <a:r>
              <a:rPr lang="zh-TW" altLang="en-US" sz="1400" dirty="0"/>
              <a:t>正常</a:t>
            </a:r>
            <a:r>
              <a:rPr lang="en-US" altLang="zh-TW" sz="1400" dirty="0"/>
              <a:t>'</a:t>
            </a:r>
          </a:p>
          <a:p>
            <a:pPr marL="457200" lvl="1" indent="0">
              <a:buNone/>
            </a:pPr>
            <a:endParaRPr lang="en-US" altLang="zh-TW" sz="1200" dirty="0"/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車牌號碼</a:t>
            </a:r>
            <a:r>
              <a:rPr lang="zh-TW" altLang="en-US" sz="1400" dirty="0"/>
              <a:t>的</a:t>
            </a:r>
            <a:r>
              <a:rPr lang="zh-TW" altLang="en-US" sz="1400" i="1" dirty="0"/>
              <a:t>結尾</a:t>
            </a:r>
            <a:r>
              <a:rPr lang="zh-TW" altLang="en-US" sz="1400" dirty="0"/>
              <a:t> </a:t>
            </a:r>
            <a:r>
              <a:rPr lang="zh-TW" altLang="en-US" sz="1400" i="1" dirty="0"/>
              <a:t>不為</a:t>
            </a:r>
            <a:r>
              <a:rPr lang="en-US" altLang="zh-TW" sz="1400" dirty="0"/>
              <a:t>U7</a:t>
            </a:r>
            <a:r>
              <a:rPr lang="zh-TW" altLang="en-US" sz="1400" dirty="0"/>
              <a:t> 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http://ptx.transportdata.tw/MOTC/Bus/RealTimeByFrequency/Thb?$filter=not </a:t>
            </a:r>
            <a:r>
              <a:rPr lang="en-US" altLang="zh-TW" sz="1400" dirty="0" err="1"/>
              <a:t>endswith</a:t>
            </a:r>
            <a:r>
              <a:rPr lang="en-US" altLang="zh-TW" sz="1400" dirty="0"/>
              <a:t>(PlateNumb,'U7')</a:t>
            </a:r>
          </a:p>
          <a:p>
            <a:pPr lvl="1"/>
            <a:endParaRPr lang="en-US" altLang="zh-TW" sz="14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876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dirty="0"/>
              <a:t>算術運算子語法</a:t>
            </a:r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331640" y="22768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算數運算子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mul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div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餘數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2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16769" y="1124744"/>
            <a:ext cx="8229600" cy="4525963"/>
          </a:xfrm>
        </p:spPr>
        <p:txBody>
          <a:bodyPr/>
          <a:lstStyle/>
          <a:p>
            <a:r>
              <a:rPr lang="zh-TW" altLang="en-US" dirty="0"/>
              <a:t>算術運算子範例</a:t>
            </a:r>
            <a:endParaRPr lang="en-US" altLang="zh-TW" dirty="0"/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行駛速度</a:t>
            </a:r>
            <a:r>
              <a:rPr lang="zh-TW" altLang="en-US" sz="1400" i="1" dirty="0"/>
              <a:t>加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i="1" dirty="0"/>
              <a:t>等於</a:t>
            </a:r>
            <a:r>
              <a:rPr lang="en-US" altLang="zh-TW" sz="1400" dirty="0"/>
              <a:t>102</a:t>
            </a:r>
            <a:r>
              <a:rPr lang="zh-TW" altLang="en-US" sz="1400" dirty="0"/>
              <a:t> 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http://ptx.transportdata.tw/MOTC/Bus/RealTimeByFrequency/Thb?$filter=Speed add 2</a:t>
            </a:r>
            <a:r>
              <a:rPr lang="zh-TW" altLang="en-US" sz="1400" dirty="0"/>
              <a:t> </a:t>
            </a:r>
            <a:r>
              <a:rPr lang="en-US" altLang="zh-TW" sz="1400" dirty="0" err="1"/>
              <a:t>eq</a:t>
            </a:r>
            <a:r>
              <a:rPr lang="en-US" altLang="zh-TW" sz="1400" dirty="0"/>
              <a:t> 102</a:t>
            </a:r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行駛速度</a:t>
            </a:r>
            <a:r>
              <a:rPr lang="zh-TW" altLang="en-US" sz="1400" i="1" dirty="0"/>
              <a:t>減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i="1" dirty="0"/>
              <a:t>等於</a:t>
            </a:r>
            <a:r>
              <a:rPr lang="en-US" altLang="zh-TW" sz="1400" dirty="0"/>
              <a:t>102</a:t>
            </a:r>
            <a:r>
              <a:rPr lang="zh-TW" altLang="en-US" sz="1400" dirty="0"/>
              <a:t> 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http://ptx.transportdata.tw/MOTC/Bus/RealTimeByFrequency/Thb?$filter=Speed sub 2</a:t>
            </a:r>
            <a:r>
              <a:rPr lang="zh-TW" altLang="en-US" sz="1400" dirty="0"/>
              <a:t> </a:t>
            </a:r>
            <a:r>
              <a:rPr lang="en-US" altLang="zh-TW" sz="1400" dirty="0" err="1"/>
              <a:t>eq</a:t>
            </a:r>
            <a:r>
              <a:rPr lang="en-US" altLang="zh-TW" sz="1400" dirty="0"/>
              <a:t> 102</a:t>
            </a:r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行駛速度</a:t>
            </a:r>
            <a:r>
              <a:rPr lang="zh-TW" altLang="en-US" sz="1400" i="1" dirty="0"/>
              <a:t>乘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i="1" dirty="0"/>
              <a:t>等於</a:t>
            </a:r>
            <a:r>
              <a:rPr lang="en-US" altLang="zh-TW" sz="1400" dirty="0"/>
              <a:t>102</a:t>
            </a:r>
            <a:r>
              <a:rPr lang="zh-TW" altLang="en-US" sz="1400" dirty="0"/>
              <a:t> 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http://ptx.transportdata.tw/MOTC/Bus/RealTimeByFrequency/Thb?$filter=Speed </a:t>
            </a:r>
            <a:r>
              <a:rPr lang="en-US" altLang="zh-TW" sz="1400" dirty="0" err="1"/>
              <a:t>mul</a:t>
            </a:r>
            <a:r>
              <a:rPr lang="en-US" altLang="zh-TW" sz="1400" dirty="0"/>
              <a:t> 2</a:t>
            </a:r>
            <a:r>
              <a:rPr lang="zh-TW" altLang="en-US" sz="1400" dirty="0"/>
              <a:t> </a:t>
            </a:r>
            <a:r>
              <a:rPr lang="en-US" altLang="zh-TW" sz="1400" dirty="0" err="1"/>
              <a:t>eq</a:t>
            </a:r>
            <a:r>
              <a:rPr lang="en-US" altLang="zh-TW" sz="1400" dirty="0"/>
              <a:t> 102</a:t>
            </a:r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行駛速度</a:t>
            </a:r>
            <a:r>
              <a:rPr lang="zh-TW" altLang="en-US" sz="1400" i="1" dirty="0"/>
              <a:t>除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i="1" dirty="0"/>
              <a:t>等於</a:t>
            </a:r>
            <a:r>
              <a:rPr lang="en-US" altLang="zh-TW" sz="1400" dirty="0"/>
              <a:t>102</a:t>
            </a:r>
            <a:r>
              <a:rPr lang="zh-TW" altLang="en-US" sz="1400" dirty="0"/>
              <a:t> 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http://ptx.transportdata.tw/MOTC/Bus/RealTimeByFrequency/Thb?$filter=Speed div 2</a:t>
            </a:r>
            <a:r>
              <a:rPr lang="zh-TW" altLang="en-US" sz="1400" dirty="0"/>
              <a:t> </a:t>
            </a:r>
            <a:r>
              <a:rPr lang="en-US" altLang="zh-TW" sz="1400" dirty="0" err="1"/>
              <a:t>eq</a:t>
            </a:r>
            <a:r>
              <a:rPr lang="en-US" altLang="zh-TW" sz="1400" dirty="0"/>
              <a:t> 102</a:t>
            </a:r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行駛速度</a:t>
            </a:r>
            <a:r>
              <a:rPr lang="zh-TW" altLang="en-US" sz="1400" i="1" dirty="0"/>
              <a:t>除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i="1" dirty="0"/>
              <a:t>的餘數等於 </a:t>
            </a:r>
            <a:r>
              <a:rPr lang="en-US" altLang="zh-TW" sz="1400" dirty="0"/>
              <a:t>2</a:t>
            </a:r>
            <a:r>
              <a:rPr lang="zh-TW" altLang="en-US" sz="1400" dirty="0"/>
              <a:t> 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http://ptx.transportdata.tw/MOTC/Bus/RealTimeByFrequency/Thb?$filter=Speed mod 2</a:t>
            </a:r>
            <a:r>
              <a:rPr lang="zh-TW" altLang="en-US" sz="1400" dirty="0"/>
              <a:t> </a:t>
            </a:r>
            <a:r>
              <a:rPr lang="en-US" altLang="zh-TW" sz="1400" dirty="0" err="1"/>
              <a:t>eq</a:t>
            </a:r>
            <a:r>
              <a:rPr lang="en-US" altLang="zh-TW" sz="1400" dirty="0"/>
              <a:t> 2</a:t>
            </a:r>
          </a:p>
          <a:p>
            <a:pPr lvl="1"/>
            <a:endParaRPr lang="en-US" altLang="zh-TW" sz="14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958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dirty="0"/>
              <a:t>規範函數語法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23528" y="2132856"/>
          <a:ext cx="8496945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規範函數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規範函數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規範函數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子字串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year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年份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round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四捨五入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endswith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字串結尾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month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月份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floor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直接往小的取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startswith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字串開頭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日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ceiling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直接往大的取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字串長度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小時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cast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轉型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indexof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指定字串出現位置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minute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分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concat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串接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tolower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字串變小寫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second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秒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toupper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字串變大寫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fractionalseconds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小數秒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去空白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日期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contains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包含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時間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2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525963"/>
          </a:xfrm>
        </p:spPr>
        <p:txBody>
          <a:bodyPr/>
          <a:lstStyle/>
          <a:p>
            <a:r>
              <a:rPr lang="zh-TW" altLang="en-US" dirty="0"/>
              <a:t>規範函數範例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車牌號碼</a:t>
            </a:r>
            <a:r>
              <a:rPr lang="zh-TW" altLang="en-US" sz="1400" i="1" dirty="0"/>
              <a:t>第</a:t>
            </a:r>
            <a:r>
              <a:rPr lang="en-US" altLang="zh-TW" sz="1400" i="1" dirty="0"/>
              <a:t>0</a:t>
            </a:r>
            <a:r>
              <a:rPr lang="zh-TW" altLang="en-US" sz="1400" i="1" dirty="0"/>
              <a:t>個位置</a:t>
            </a:r>
            <a:r>
              <a:rPr lang="zh-TW" altLang="en-US" sz="1400" dirty="0"/>
              <a:t>開始算的</a:t>
            </a:r>
            <a:r>
              <a:rPr lang="en-US" altLang="zh-TW" sz="1400" i="1" dirty="0"/>
              <a:t>2</a:t>
            </a:r>
            <a:r>
              <a:rPr lang="zh-TW" altLang="en-US" sz="1400" i="1" dirty="0"/>
              <a:t>個字元</a:t>
            </a:r>
            <a:r>
              <a:rPr lang="zh-TW" altLang="en-US" sz="1400" dirty="0"/>
              <a:t>為</a:t>
            </a:r>
            <a:r>
              <a:rPr lang="en-US" altLang="zh-TW" sz="1400" dirty="0"/>
              <a:t>41</a:t>
            </a:r>
            <a:r>
              <a:rPr lang="zh-TW" altLang="en-US" sz="1400" dirty="0"/>
              <a:t>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http://ptx.transportdata.tw/MOTC/Bus/RealTimeByFrequency/Thb?$filter=substring(PlateNumb,0,2) </a:t>
            </a:r>
            <a:r>
              <a:rPr lang="en-US" altLang="zh-TW" sz="1400" dirty="0" err="1"/>
              <a:t>eq</a:t>
            </a:r>
            <a:r>
              <a:rPr lang="en-US" altLang="zh-TW" sz="1400" dirty="0"/>
              <a:t> '41'</a:t>
            </a:r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車牌號碼</a:t>
            </a:r>
            <a:r>
              <a:rPr lang="zh-TW" altLang="en-US" sz="1400" dirty="0"/>
              <a:t>的</a:t>
            </a:r>
            <a:r>
              <a:rPr lang="zh-TW" altLang="en-US" sz="1400" i="1" dirty="0"/>
              <a:t>結尾</a:t>
            </a:r>
            <a:r>
              <a:rPr lang="zh-TW" altLang="en-US" sz="1400" dirty="0"/>
              <a:t> </a:t>
            </a:r>
            <a:r>
              <a:rPr lang="zh-TW" altLang="en-US" sz="1400" i="1" dirty="0"/>
              <a:t>為</a:t>
            </a:r>
            <a:r>
              <a:rPr lang="en-US" altLang="zh-TW" sz="1400" dirty="0"/>
              <a:t>U7</a:t>
            </a:r>
            <a:r>
              <a:rPr lang="zh-TW" altLang="en-US" sz="1400" dirty="0"/>
              <a:t> 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http://ptx.transportdata.tw/MOTC/Bus/RealTimeByFrequency/Thb?$filter=endswith(PlateNumb,'U7')</a:t>
            </a:r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車牌號碼</a:t>
            </a:r>
            <a:r>
              <a:rPr lang="zh-TW" altLang="en-US" sz="1400" dirty="0"/>
              <a:t>的</a:t>
            </a:r>
            <a:r>
              <a:rPr lang="zh-TW" altLang="en-US" sz="1400" i="1" dirty="0"/>
              <a:t>開頭</a:t>
            </a:r>
            <a:r>
              <a:rPr lang="zh-TW" altLang="en-US" sz="1400" dirty="0"/>
              <a:t> </a:t>
            </a:r>
            <a:r>
              <a:rPr lang="zh-TW" altLang="en-US" sz="1400" i="1" dirty="0"/>
              <a:t>為</a:t>
            </a:r>
            <a:r>
              <a:rPr lang="en-US" altLang="zh-TW" sz="1400" dirty="0"/>
              <a:t>U7</a:t>
            </a:r>
            <a:r>
              <a:rPr lang="zh-TW" altLang="en-US" sz="1400" dirty="0"/>
              <a:t> 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http://ptx.transportdata.tw/MOTC/Bus/RealTimeByFrequency/Thb?$filter=startswith(PlateNumb,'U7')</a:t>
            </a:r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車牌號碼</a:t>
            </a:r>
            <a:r>
              <a:rPr lang="zh-TW" altLang="en-US" sz="1400" dirty="0"/>
              <a:t>的</a:t>
            </a:r>
            <a:r>
              <a:rPr lang="zh-TW" altLang="en-US" sz="1400" i="1" dirty="0"/>
              <a:t>長度</a:t>
            </a:r>
            <a:r>
              <a:rPr lang="zh-TW" altLang="en-US" sz="1400" dirty="0"/>
              <a:t>為</a:t>
            </a:r>
            <a:r>
              <a:rPr lang="en-US" altLang="zh-TW" sz="1400" dirty="0"/>
              <a:t>7</a:t>
            </a:r>
            <a:r>
              <a:rPr lang="zh-TW" altLang="en-US" sz="1400" dirty="0"/>
              <a:t>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http://ptx.transportdata.tw/MOTC/Bus/RealTimeByFrequency/Thb?$filter=length(PlateNumb) </a:t>
            </a:r>
            <a:r>
              <a:rPr lang="en-US" altLang="zh-TW" sz="1400" dirty="0" err="1"/>
              <a:t>eq</a:t>
            </a:r>
            <a:r>
              <a:rPr lang="en-US" altLang="zh-TW" sz="1400" dirty="0"/>
              <a:t> 7</a:t>
            </a:r>
          </a:p>
          <a:p>
            <a:pPr lvl="1"/>
            <a:r>
              <a:rPr lang="zh-TW" altLang="en-US" sz="1400" dirty="0"/>
              <a:t>取得</a:t>
            </a:r>
            <a:r>
              <a:rPr lang="zh-TW" altLang="en-US" sz="1400" u="sng" dirty="0"/>
              <a:t>公總公車動態定時</a:t>
            </a:r>
            <a:r>
              <a:rPr lang="zh-TW" altLang="en-US" sz="1400" dirty="0"/>
              <a:t>，</a:t>
            </a:r>
            <a:r>
              <a:rPr lang="zh-TW" altLang="en-US" sz="1400" u="sng" dirty="0"/>
              <a:t>車牌號碼</a:t>
            </a:r>
            <a:r>
              <a:rPr lang="zh-TW" altLang="en-US" sz="1400" i="1" dirty="0"/>
              <a:t>開頭</a:t>
            </a:r>
            <a:r>
              <a:rPr lang="en-US" altLang="zh-TW" sz="1400" i="1" dirty="0"/>
              <a:t>(</a:t>
            </a:r>
            <a:r>
              <a:rPr lang="zh-TW" altLang="en-US" sz="1400" i="1" dirty="0"/>
              <a:t>第</a:t>
            </a:r>
            <a:r>
              <a:rPr lang="en-US" altLang="zh-TW" sz="1400" i="1" dirty="0"/>
              <a:t>0</a:t>
            </a:r>
            <a:r>
              <a:rPr lang="zh-TW" altLang="en-US" sz="1400" i="1" dirty="0"/>
              <a:t>個位置</a:t>
            </a:r>
            <a:r>
              <a:rPr lang="en-US" altLang="zh-TW" sz="1400" dirty="0"/>
              <a:t>)</a:t>
            </a:r>
            <a:r>
              <a:rPr lang="zh-TW" altLang="en-US" sz="1400" dirty="0"/>
              <a:t>為</a:t>
            </a:r>
            <a:r>
              <a:rPr lang="en-US" altLang="zh-TW" sz="1400" dirty="0"/>
              <a:t>F</a:t>
            </a:r>
            <a:r>
              <a:rPr lang="zh-TW" altLang="en-US" sz="1400" dirty="0"/>
              <a:t>的資料</a:t>
            </a:r>
            <a:endParaRPr lang="en-US" altLang="zh-TW" sz="1400" dirty="0"/>
          </a:p>
          <a:p>
            <a:pPr lvl="1"/>
            <a:r>
              <a:rPr lang="en-US" altLang="zh-TW" sz="1400" dirty="0"/>
              <a:t>http://ptx.transportdata.tw/MOTC/Bus/RealTimeByFrequency/Thb?$filter=indexof(PlateNumb,'F') </a:t>
            </a:r>
            <a:r>
              <a:rPr lang="en-US" altLang="zh-TW" sz="1400" dirty="0" err="1"/>
              <a:t>eq</a:t>
            </a:r>
            <a:r>
              <a:rPr lang="en-US" altLang="zh-TW" sz="1400" dirty="0"/>
              <a:t> 0</a:t>
            </a:r>
          </a:p>
          <a:p>
            <a:pPr lvl="1"/>
            <a:endParaRPr lang="en-US" altLang="zh-TW" sz="1400" dirty="0"/>
          </a:p>
          <a:p>
            <a:pPr lvl="1"/>
            <a:endParaRPr lang="en-US" altLang="zh-TW" sz="1400" dirty="0"/>
          </a:p>
          <a:p>
            <a:pPr lvl="1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302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67544" y="119675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規範函數範例</a:t>
            </a:r>
            <a:r>
              <a:rPr kumimoji="0" lang="en-US" altLang="zh-TW" dirty="0"/>
              <a:t>:</a:t>
            </a:r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車牌號碼</a:t>
            </a:r>
            <a:r>
              <a:rPr kumimoji="0" lang="zh-TW" altLang="en-US" sz="1400" i="1" dirty="0"/>
              <a:t>為小寫的字母 </a:t>
            </a:r>
            <a:r>
              <a:rPr kumimoji="0" lang="en-US" altLang="zh-TW" sz="1400" dirty="0"/>
              <a:t>fa-185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http://ptx.transportdata.tw/MOTC/Bus/RealTimeByFrequency/Thb?$filter=tolower(PlateNumb)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'fa-185'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車牌號碼</a:t>
            </a:r>
            <a:r>
              <a:rPr kumimoji="0" lang="zh-TW" altLang="en-US" sz="1400" i="1" dirty="0"/>
              <a:t>為大寫的字母 </a:t>
            </a:r>
            <a:r>
              <a:rPr kumimoji="0" lang="en-US" altLang="zh-TW" sz="1400" dirty="0"/>
              <a:t>FA-185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http://ptx.transportdata.tw/MOTC/Bus/RealTimeByFrequency/Thb?$filter=toupper(PlateNumb)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'FA-185'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車牌號碼</a:t>
            </a:r>
            <a:r>
              <a:rPr kumimoji="0" lang="zh-TW" altLang="en-US" sz="1400" i="1" dirty="0"/>
              <a:t>為去空白後的 </a:t>
            </a:r>
            <a:r>
              <a:rPr kumimoji="0" lang="en-US" altLang="zh-TW" sz="1400" dirty="0"/>
              <a:t>FA-185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http://ptx.transportdata.tw/MOTC/Bus/RealTimeByFrequency/Thb?$filter=trim(PlateNumb)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'FA-185'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車牌號碼</a:t>
            </a:r>
            <a:r>
              <a:rPr kumimoji="0" lang="zh-TW" altLang="en-US" sz="1400" i="1" dirty="0"/>
              <a:t>為包含的 </a:t>
            </a:r>
            <a:r>
              <a:rPr kumimoji="0" lang="en-US" altLang="zh-TW" sz="1400" dirty="0"/>
              <a:t>FA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http://ptx.transportdata.tw/MOTC/Bus/RealTimeByFrequency/Thb?$filter=contains(PlateNumb, 'FA')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資料紀錄時間</a:t>
            </a:r>
            <a:r>
              <a:rPr kumimoji="0" lang="zh-TW" altLang="en-US" sz="1400" dirty="0"/>
              <a:t>的</a:t>
            </a:r>
            <a:r>
              <a:rPr kumimoji="0" lang="zh-TW" altLang="en-US" sz="1400" i="1" dirty="0"/>
              <a:t>年份為</a:t>
            </a:r>
            <a:r>
              <a:rPr kumimoji="0" lang="en-US" altLang="zh-TW" sz="1400" dirty="0"/>
              <a:t>2015</a:t>
            </a:r>
            <a:r>
              <a:rPr kumimoji="0" lang="zh-TW" altLang="en-US" sz="1400" dirty="0"/>
              <a:t>年的資料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http://ptx.transportdata.tw/MOTC/Bus/RealTimeByFrequency/Thb?$filter=year(UpdateTime)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2015</a:t>
            </a:r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107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67544" y="119675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規範函數範例</a:t>
            </a:r>
            <a:r>
              <a:rPr kumimoji="0" lang="en-US" altLang="zh-TW" dirty="0"/>
              <a:t>:</a:t>
            </a:r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資料紀錄時間</a:t>
            </a:r>
            <a:r>
              <a:rPr kumimoji="0" lang="zh-TW" altLang="en-US" sz="1400" dirty="0"/>
              <a:t>的</a:t>
            </a:r>
            <a:r>
              <a:rPr kumimoji="0" lang="zh-TW" altLang="en-US" sz="1400" i="1" dirty="0"/>
              <a:t>月份為</a:t>
            </a:r>
            <a:r>
              <a:rPr kumimoji="0" lang="en-US" altLang="zh-TW" sz="1400" dirty="0"/>
              <a:t>9</a:t>
            </a:r>
            <a:r>
              <a:rPr kumimoji="0" lang="zh-TW" altLang="en-US" sz="1400" dirty="0"/>
              <a:t>月的資料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http://ptx.transportdata.tw/MOTC/Bus/RealTimeByFrequency/Thb?$filter=month(UpdateTime)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9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資料紀錄時間</a:t>
            </a:r>
            <a:r>
              <a:rPr kumimoji="0" lang="zh-TW" altLang="en-US" sz="1400" dirty="0"/>
              <a:t>的</a:t>
            </a:r>
            <a:r>
              <a:rPr kumimoji="0" lang="zh-TW" altLang="en-US" sz="1400" i="1" dirty="0"/>
              <a:t>日期為</a:t>
            </a:r>
            <a:r>
              <a:rPr kumimoji="0" lang="en-US" altLang="zh-TW" sz="1400" dirty="0"/>
              <a:t>18</a:t>
            </a:r>
            <a:r>
              <a:rPr kumimoji="0" lang="zh-TW" altLang="en-US" sz="1400" dirty="0"/>
              <a:t>號的資料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http://ptx.transportdata.tw/MOTC/Bus/RealTimeByFrequency/Thb?$filter=day(UpdateTime)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18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資料紀錄時間</a:t>
            </a:r>
            <a:r>
              <a:rPr kumimoji="0" lang="zh-TW" altLang="en-US" sz="1400" dirty="0"/>
              <a:t>的</a:t>
            </a:r>
            <a:r>
              <a:rPr kumimoji="0" lang="zh-TW" altLang="en-US" sz="1400" i="1" dirty="0"/>
              <a:t>小時為</a:t>
            </a:r>
            <a:r>
              <a:rPr kumimoji="0" lang="en-US" altLang="zh-TW" sz="1400" dirty="0"/>
              <a:t>17</a:t>
            </a:r>
            <a:r>
              <a:rPr kumimoji="0" lang="zh-TW" altLang="en-US" sz="1400" dirty="0"/>
              <a:t>點的資料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http://ptx.transportdata.tw/MOTC/Bus/RealTimeByFrequency/Thb?$filter=hour(UpdateTime)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17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資料紀錄時間</a:t>
            </a:r>
            <a:r>
              <a:rPr kumimoji="0" lang="zh-TW" altLang="en-US" sz="1400" dirty="0"/>
              <a:t>的分鐘</a:t>
            </a:r>
            <a:r>
              <a:rPr kumimoji="0" lang="zh-TW" altLang="en-US" sz="1400" i="1" dirty="0"/>
              <a:t>為第</a:t>
            </a:r>
            <a:r>
              <a:rPr kumimoji="0" lang="en-US" altLang="zh-TW" sz="1400" dirty="0"/>
              <a:t>17</a:t>
            </a:r>
            <a:r>
              <a:rPr kumimoji="0" lang="zh-TW" altLang="en-US" sz="1400" dirty="0"/>
              <a:t>分的資料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http://ptx.transportdata.tw/MOTC/Bus/RealTimeByFrequency/Thb?$filter=minute(UpdateTime)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17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資料紀錄時間</a:t>
            </a:r>
            <a:r>
              <a:rPr kumimoji="0" lang="zh-TW" altLang="en-US" sz="1400" dirty="0"/>
              <a:t>的秒數為第</a:t>
            </a:r>
            <a:r>
              <a:rPr kumimoji="0" lang="en-US" altLang="zh-TW" sz="1400" dirty="0"/>
              <a:t>1</a:t>
            </a:r>
            <a:r>
              <a:rPr kumimoji="0" lang="zh-TW" altLang="en-US" sz="1400" dirty="0"/>
              <a:t>秒的資料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http://ptx.transportdata.tw/MOTC/Bus/RealTimeByFrequency/Thb?$filter=second(UpdateTime)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1</a:t>
            </a:r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731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67544" y="119675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規範函數範例</a:t>
            </a:r>
            <a:r>
              <a:rPr kumimoji="0" lang="en-US" altLang="zh-TW" dirty="0"/>
              <a:t>:</a:t>
            </a:r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資料紀錄時間</a:t>
            </a:r>
            <a:r>
              <a:rPr kumimoji="0" lang="zh-TW" altLang="en-US" sz="1400" dirty="0"/>
              <a:t>的毫秒</a:t>
            </a:r>
            <a:r>
              <a:rPr kumimoji="0" lang="zh-TW" altLang="en-US" sz="1400" i="1" dirty="0"/>
              <a:t>為</a:t>
            </a:r>
            <a:r>
              <a:rPr kumimoji="0" lang="en-US" altLang="zh-TW" sz="1400" dirty="0"/>
              <a:t>0.1</a:t>
            </a:r>
            <a:r>
              <a:rPr kumimoji="0" lang="zh-TW" altLang="en-US" sz="1400" dirty="0"/>
              <a:t>秒的資料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</a:t>
            </a:r>
            <a:r>
              <a:rPr lang="en-US" altLang="zh-TW" sz="1400" dirty="0"/>
              <a:t>fractionalseconds</a:t>
            </a:r>
            <a:r>
              <a:rPr kumimoji="0" lang="en-US" altLang="zh-TW" sz="1400" dirty="0"/>
              <a:t>(UpdateTime)</a:t>
            </a:r>
            <a:r>
              <a:rPr kumimoji="0" lang="zh-TW" altLang="en-US" sz="1400" dirty="0"/>
              <a:t>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0.1</a:t>
            </a:r>
          </a:p>
          <a:p>
            <a:pPr marL="457200" lvl="1" indent="0">
              <a:buNone/>
            </a:pPr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資料紀錄時間</a:t>
            </a:r>
            <a:r>
              <a:rPr kumimoji="0" lang="zh-TW" altLang="en-US" sz="1400" dirty="0"/>
              <a:t>的</a:t>
            </a:r>
            <a:r>
              <a:rPr kumimoji="0" lang="zh-TW" altLang="en-US" sz="1400" i="1" dirty="0"/>
              <a:t>日期格式為</a:t>
            </a:r>
            <a:r>
              <a:rPr kumimoji="0" lang="en-US" altLang="zh-TW" sz="1400" dirty="0"/>
              <a:t>2015-09-17T17:57:00+08:00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http://ptx.transportdata.tw/MOTC/Bus/RealTimeByFrequency/Thb?$filter=date(UpdateTime)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 2015-09-17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資料紀錄時間</a:t>
            </a:r>
            <a:r>
              <a:rPr kumimoji="0" lang="zh-TW" altLang="en-US" sz="1400" dirty="0"/>
              <a:t>的</a:t>
            </a:r>
            <a:r>
              <a:rPr kumimoji="0" lang="zh-TW" altLang="en-US" sz="1400" i="1" dirty="0"/>
              <a:t>時間格式為</a:t>
            </a:r>
            <a:r>
              <a:rPr kumimoji="0" lang="en-US" altLang="zh-TW" sz="1400" dirty="0"/>
              <a:t>2015-09-17T17:57:00+08:00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http://ptx.transportdata.tw/MOTC/Bus/RealTimeByFrequency/Thb?$filter=time(UpdateTime)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 11:59:48</a:t>
            </a:r>
          </a:p>
          <a:p>
            <a:pPr lvl="1"/>
            <a:endParaRPr kumimoji="0" lang="en-US" altLang="zh-TW" sz="1400" dirty="0"/>
          </a:p>
          <a:p>
            <a:pPr lvl="1"/>
            <a:endParaRPr kumimoji="0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472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67544" y="119675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規範函數範例</a:t>
            </a:r>
            <a:r>
              <a:rPr kumimoji="0" lang="en-US" altLang="zh-TW" dirty="0"/>
              <a:t>:</a:t>
            </a:r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行駛速度</a:t>
            </a:r>
            <a:r>
              <a:rPr kumimoji="0" lang="zh-TW" altLang="en-US" sz="1400" i="1" dirty="0"/>
              <a:t>四捨五入為</a:t>
            </a:r>
            <a:r>
              <a:rPr kumimoji="0" lang="en-US" altLang="zh-TW" sz="1400" dirty="0"/>
              <a:t>12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http://ptx.transportdata.tw/MOTC/Bus/RealTimeByFrequency/Thb?$filter=round(Speed)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12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行駛速度</a:t>
            </a:r>
            <a:r>
              <a:rPr kumimoji="0" lang="zh-TW" altLang="en-US" sz="1400" i="1" dirty="0"/>
              <a:t>去小數，</a:t>
            </a:r>
            <a:r>
              <a:rPr lang="zh-TW" altLang="en-US" sz="1400" i="1" dirty="0">
                <a:solidFill>
                  <a:schemeClr val="dk1"/>
                </a:solidFill>
              </a:rPr>
              <a:t>直接往小的整數進位</a:t>
            </a:r>
            <a:r>
              <a:rPr kumimoji="0" lang="zh-TW" altLang="en-US" sz="1400" i="1" dirty="0"/>
              <a:t>為</a:t>
            </a:r>
            <a:r>
              <a:rPr kumimoji="0" lang="en-US" altLang="zh-TW" sz="1400" dirty="0"/>
              <a:t>12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http://ptx.transportdata.tw/MOTC/Bus/RealTimeByFrequency/Thb?$filter=floor(Speed)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12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行駛速度</a:t>
            </a:r>
            <a:r>
              <a:rPr kumimoji="0" lang="zh-TW" altLang="en-US" sz="1400" i="1" dirty="0"/>
              <a:t>去小數，</a:t>
            </a:r>
            <a:r>
              <a:rPr lang="zh-TW" altLang="en-US" sz="1400" i="1" dirty="0">
                <a:solidFill>
                  <a:schemeClr val="dk1"/>
                </a:solidFill>
              </a:rPr>
              <a:t>直接往大的整數進位</a:t>
            </a:r>
            <a:r>
              <a:rPr kumimoji="0" lang="zh-TW" altLang="en-US" sz="1400" i="1" dirty="0"/>
              <a:t>為</a:t>
            </a:r>
            <a:r>
              <a:rPr kumimoji="0" lang="en-US" altLang="zh-TW" sz="1400" dirty="0"/>
              <a:t>12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http://ptx.transportdata.tw/MOTC/Bus/RealTimeByFrequency/Thb?$filter=ceiling(Speed)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12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行駛速度</a:t>
            </a:r>
            <a:r>
              <a:rPr kumimoji="0" lang="zh-TW" altLang="en-US" sz="1400" i="1" dirty="0"/>
              <a:t>轉型</a:t>
            </a:r>
            <a:r>
              <a:rPr kumimoji="0" lang="zh-TW" altLang="en-US" sz="1400" dirty="0"/>
              <a:t>成字串為</a:t>
            </a:r>
            <a:r>
              <a:rPr kumimoji="0" lang="en-US" altLang="zh-TW" sz="1400" dirty="0"/>
              <a:t>12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http://ptx.transportdata.tw/MOTC/Bus/RealTimeByFrequency/Thb?$filter=cast(Speed,Edm.String)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'12'</a:t>
            </a:r>
          </a:p>
          <a:p>
            <a:pPr lvl="1"/>
            <a:endParaRPr kumimoji="0" lang="en-US" altLang="zh-TW" sz="1400" dirty="0"/>
          </a:p>
          <a:p>
            <a:pPr lvl="1"/>
            <a:r>
              <a:rPr kumimoji="0" lang="zh-TW" altLang="en-US" sz="1400" dirty="0"/>
              <a:t>取得</a:t>
            </a:r>
            <a:r>
              <a:rPr kumimoji="0" lang="zh-TW" altLang="en-US" sz="1400" u="sng" dirty="0"/>
              <a:t>公總公車動態定時</a:t>
            </a:r>
            <a:r>
              <a:rPr kumimoji="0" lang="zh-TW" altLang="en-US" sz="1400" dirty="0"/>
              <a:t>，</a:t>
            </a:r>
            <a:r>
              <a:rPr kumimoji="0" lang="zh-TW" altLang="en-US" sz="1400" u="sng" dirty="0"/>
              <a:t>車牌號碼</a:t>
            </a:r>
            <a:r>
              <a:rPr kumimoji="0" lang="zh-TW" altLang="en-US" sz="1400" dirty="0"/>
              <a:t>前面</a:t>
            </a:r>
            <a:r>
              <a:rPr kumimoji="0" lang="zh-TW" altLang="en-US" sz="1400" i="1" dirty="0"/>
              <a:t>串接</a:t>
            </a:r>
            <a:r>
              <a:rPr kumimoji="0" lang="zh-TW" altLang="en-US" sz="1400" dirty="0"/>
              <a:t>台北兩個字 為 台北</a:t>
            </a:r>
            <a:r>
              <a:rPr kumimoji="0" lang="en-US" altLang="zh-TW" sz="1400" dirty="0"/>
              <a:t>636-U7</a:t>
            </a:r>
            <a:r>
              <a:rPr kumimoji="0" lang="zh-TW" altLang="en-US" sz="1400" dirty="0"/>
              <a:t>的資料</a:t>
            </a:r>
            <a:endParaRPr kumimoji="0" lang="en-US" altLang="zh-TW" sz="1400" dirty="0"/>
          </a:p>
          <a:p>
            <a:pPr lvl="1"/>
            <a:r>
              <a:rPr kumimoji="0" lang="en-US" altLang="zh-TW" sz="1400" dirty="0"/>
              <a:t>http://ptx.transportdata.tw/MOTC/Bus/RealTimeByFrequency/Thb?$filter=concat('</a:t>
            </a:r>
            <a:r>
              <a:rPr kumimoji="0" lang="zh-TW" altLang="en-US" sz="1400" dirty="0"/>
              <a:t>台北</a:t>
            </a:r>
            <a:r>
              <a:rPr kumimoji="0" lang="en-US" altLang="zh-TW" sz="1400" dirty="0"/>
              <a:t>',</a:t>
            </a:r>
            <a:r>
              <a:rPr kumimoji="0" lang="en-US" altLang="zh-TW" sz="1400" dirty="0" err="1"/>
              <a:t>PlateNumb</a:t>
            </a:r>
            <a:r>
              <a:rPr kumimoji="0" lang="en-US" altLang="zh-TW" sz="1400" dirty="0"/>
              <a:t>) </a:t>
            </a:r>
            <a:r>
              <a:rPr kumimoji="0" lang="en-US" altLang="zh-TW" sz="1400" dirty="0" err="1"/>
              <a:t>eq</a:t>
            </a:r>
            <a:r>
              <a:rPr kumimoji="0" lang="en-US" altLang="zh-TW" sz="1400" dirty="0"/>
              <a:t> '</a:t>
            </a:r>
            <a:r>
              <a:rPr kumimoji="0" lang="zh-TW" altLang="en-US" sz="1400" dirty="0"/>
              <a:t>台北</a:t>
            </a:r>
            <a:r>
              <a:rPr kumimoji="0" lang="en-US" altLang="zh-TW" sz="1400" dirty="0"/>
              <a:t>636-U7'</a:t>
            </a:r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en-US" altLang="zh-TW" sz="1400" dirty="0"/>
          </a:p>
          <a:p>
            <a:pPr lvl="1"/>
            <a:endParaRPr kumimoji="0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7753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en-US" altLang="zh-TW" dirty="0"/>
              <a:t>Lambda Operators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331640" y="227687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Lambda Operators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所有項目都要符合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其中一項符合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 err="1"/>
              <a:t>Odata</a:t>
            </a:r>
            <a:r>
              <a:rPr lang="en-US" altLang="zh-TW" dirty="0"/>
              <a:t>(2/2)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400" dirty="0"/>
              <a:t>不同的客戶端要怎麼存取不同的資料來源，如果每一個客戶端都為了特定的資料來源端寫了特定的程式碼，那會是客戶端沉重的負擔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不同的客戶端有不同的需求，如果資料來源端都為了每一個客戶端定義不同的需求，那會是資料來源端沉重的負擔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因此定義一個通用的協定，兼容不同的情況，並採取</a:t>
            </a:r>
            <a:r>
              <a:rPr lang="en-US" altLang="zh-TW" sz="2400" dirty="0"/>
              <a:t>Web</a:t>
            </a:r>
            <a:r>
              <a:rPr lang="zh-TW" altLang="en-US" sz="2400" dirty="0"/>
              <a:t>導向的標準，正是需要</a:t>
            </a:r>
            <a:r>
              <a:rPr lang="en-US" altLang="zh-TW" sz="2400" dirty="0" err="1"/>
              <a:t>Odata</a:t>
            </a:r>
            <a:r>
              <a:rPr lang="zh-TW" altLang="en-US" sz="2400" dirty="0"/>
              <a:t>的原因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79851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-$filter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en-US" altLang="zh-TW" dirty="0"/>
              <a:t>Lambda Operators</a:t>
            </a:r>
            <a:r>
              <a:rPr lang="zh-TW" altLang="en-US" dirty="0"/>
              <a:t>範例</a:t>
            </a:r>
            <a:endParaRPr lang="en-US" altLang="zh-TW" dirty="0"/>
          </a:p>
          <a:p>
            <a:pPr lvl="1"/>
            <a:r>
              <a:rPr lang="zh-TW" altLang="en-US" sz="1600" dirty="0"/>
              <a:t>取得</a:t>
            </a:r>
            <a:r>
              <a:rPr lang="zh-TW" altLang="en-US" sz="1600" u="sng" dirty="0"/>
              <a:t>高鐵車次時</a:t>
            </a:r>
            <a:r>
              <a:rPr lang="zh-TW" altLang="en-US" sz="1600" dirty="0"/>
              <a:t>，針對</a:t>
            </a:r>
            <a:r>
              <a:rPr lang="zh-TW" altLang="en-US" sz="1600" u="sng" dirty="0"/>
              <a:t>停靠時間資料</a:t>
            </a:r>
            <a:r>
              <a:rPr lang="zh-TW" altLang="en-US" sz="1600" dirty="0"/>
              <a:t>底下的車站代碼，</a:t>
            </a:r>
            <a:r>
              <a:rPr lang="zh-TW" altLang="en-US" sz="1600" i="1" dirty="0"/>
              <a:t>其中一筆的</a:t>
            </a:r>
            <a:r>
              <a:rPr lang="zh-TW" altLang="en-US" sz="1600" u="sng" dirty="0"/>
              <a:t>車站代碼</a:t>
            </a:r>
            <a:r>
              <a:rPr lang="zh-TW" altLang="en-US" sz="1600" dirty="0"/>
              <a:t>為</a:t>
            </a:r>
            <a:r>
              <a:rPr lang="en-US" altLang="zh-TW" sz="1600" dirty="0"/>
              <a:t>1000</a:t>
            </a:r>
            <a:r>
              <a:rPr lang="zh-TW" altLang="en-US" sz="1600" dirty="0"/>
              <a:t>的資料就回傳</a:t>
            </a:r>
            <a:endParaRPr lang="en-US" altLang="zh-TW" sz="1600" dirty="0"/>
          </a:p>
          <a:p>
            <a:pPr lvl="1"/>
            <a:r>
              <a:rPr lang="en-US" altLang="zh-TW" sz="1600" dirty="0"/>
              <a:t>http://ptx.transportdata.tw/MOTC/Rail/THSR/DailyTimetable?$filter=StopTimes/any(d:d/StationID </a:t>
            </a:r>
            <a:r>
              <a:rPr lang="en-US" altLang="zh-TW" sz="1600" dirty="0" err="1"/>
              <a:t>eq</a:t>
            </a:r>
            <a:r>
              <a:rPr lang="en-US" altLang="zh-TW" sz="1600" dirty="0"/>
              <a:t> </a:t>
            </a:r>
            <a:r>
              <a:rPr lang="zh-TW" altLang="en-US" sz="1600" dirty="0"/>
              <a:t> </a:t>
            </a:r>
            <a:r>
              <a:rPr lang="en-US" altLang="zh-TW" sz="1600" dirty="0"/>
              <a:t>'1000')</a:t>
            </a:r>
          </a:p>
          <a:p>
            <a:pPr lvl="1"/>
            <a:endParaRPr lang="en-US" altLang="zh-TW" sz="1600" dirty="0"/>
          </a:p>
          <a:p>
            <a:pPr lvl="1"/>
            <a:r>
              <a:rPr lang="zh-TW" altLang="en-US" sz="1600" dirty="0"/>
              <a:t>取得</a:t>
            </a:r>
            <a:r>
              <a:rPr lang="zh-TW" altLang="en-US" sz="1600" u="sng" dirty="0"/>
              <a:t>高鐵車次時</a:t>
            </a:r>
            <a:r>
              <a:rPr lang="zh-TW" altLang="en-US" sz="1600" dirty="0"/>
              <a:t>，針對</a:t>
            </a:r>
            <a:r>
              <a:rPr lang="zh-TW" altLang="en-US" sz="1600" u="sng" dirty="0"/>
              <a:t>停靠時間資料</a:t>
            </a:r>
            <a:r>
              <a:rPr lang="zh-TW" altLang="en-US" sz="1600" dirty="0"/>
              <a:t>底下的車站代碼，</a:t>
            </a:r>
            <a:r>
              <a:rPr lang="zh-TW" altLang="en-US" sz="1600" i="1" dirty="0"/>
              <a:t>全部的</a:t>
            </a:r>
            <a:r>
              <a:rPr lang="zh-TW" altLang="en-US" sz="1600" u="sng" dirty="0"/>
              <a:t>車站代碼</a:t>
            </a:r>
            <a:r>
              <a:rPr lang="zh-TW" altLang="en-US" sz="1600" dirty="0"/>
              <a:t>為</a:t>
            </a:r>
            <a:r>
              <a:rPr lang="en-US" altLang="zh-TW" sz="1600" dirty="0"/>
              <a:t>1000</a:t>
            </a:r>
            <a:r>
              <a:rPr lang="zh-TW" altLang="en-US" sz="1600" dirty="0"/>
              <a:t>的資料就回傳</a:t>
            </a:r>
            <a:endParaRPr lang="en-US" altLang="zh-TW" sz="1600" dirty="0"/>
          </a:p>
          <a:p>
            <a:pPr lvl="1"/>
            <a:r>
              <a:rPr lang="en-US" altLang="zh-TW" sz="1600" dirty="0"/>
              <a:t>http://ptx.transportdata.tw/MOTC/Rail/THSR/DailyTimetable?$filter=StopTimes/all(d:d/StationID </a:t>
            </a:r>
            <a:r>
              <a:rPr lang="en-US" altLang="zh-TW" sz="1600" dirty="0" err="1"/>
              <a:t>eq</a:t>
            </a:r>
            <a:r>
              <a:rPr lang="en-US" altLang="zh-TW" sz="1600" dirty="0"/>
              <a:t> </a:t>
            </a:r>
            <a:r>
              <a:rPr lang="zh-TW" altLang="en-US" sz="1600" dirty="0"/>
              <a:t> </a:t>
            </a:r>
            <a:r>
              <a:rPr lang="en-US" altLang="zh-TW" sz="1600" dirty="0"/>
              <a:t>'1000')</a:t>
            </a:r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7567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</a:t>
            </a:r>
            <a:r>
              <a:rPr lang="en-US" altLang="zh-TW" dirty="0">
                <a:cs typeface="Courier New" panose="02070309020205020404" pitchFamily="49" charset="0"/>
              </a:rPr>
              <a:t>$</a:t>
            </a:r>
            <a:r>
              <a:rPr lang="en-US" altLang="zh-TW" dirty="0" err="1">
                <a:cs typeface="Courier New" panose="02070309020205020404" pitchFamily="49" charset="0"/>
              </a:rPr>
              <a:t>orderby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611560" y="1031875"/>
            <a:ext cx="8229600" cy="4525962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API</a:t>
            </a:r>
            <a:r>
              <a:rPr lang="zh-TW" altLang="en-US" dirty="0"/>
              <a:t>時，可允許</a:t>
            </a:r>
            <a:r>
              <a:rPr lang="en-US" altLang="zh-TW" dirty="0"/>
              <a:t>Client</a:t>
            </a:r>
            <a:r>
              <a:rPr lang="zh-TW" altLang="en-US" dirty="0"/>
              <a:t>端可透過</a:t>
            </a:r>
            <a:r>
              <a:rPr lang="en-US" altLang="zh-TW" dirty="0"/>
              <a:t>$</a:t>
            </a:r>
            <a:r>
              <a:rPr lang="en-US" altLang="zh-TW" dirty="0" err="1"/>
              <a:t>orderby</a:t>
            </a:r>
            <a:r>
              <a:rPr lang="zh-TW" altLang="en-US" dirty="0"/>
              <a:t>語法針對指定欄位做排序，多個欄位可用逗號</a:t>
            </a:r>
            <a:r>
              <a:rPr lang="en-US" altLang="zh-TW" dirty="0"/>
              <a:t>(,)</a:t>
            </a:r>
            <a:r>
              <a:rPr lang="zh-TW" altLang="en-US" dirty="0"/>
              <a:t>隔開，升冪</a:t>
            </a:r>
            <a:r>
              <a:rPr lang="en-US" altLang="zh-TW" dirty="0"/>
              <a:t>(</a:t>
            </a:r>
            <a:r>
              <a:rPr lang="en-US" altLang="zh-TW" dirty="0" err="1"/>
              <a:t>asc</a:t>
            </a:r>
            <a:r>
              <a:rPr lang="en-US" altLang="zh-TW" dirty="0"/>
              <a:t>)</a:t>
            </a:r>
            <a:r>
              <a:rPr lang="zh-TW" altLang="en-US" dirty="0"/>
              <a:t>或降冪</a:t>
            </a:r>
            <a:r>
              <a:rPr lang="en-US" altLang="zh-TW" dirty="0"/>
              <a:t>(</a:t>
            </a:r>
            <a:r>
              <a:rPr lang="en-US" altLang="zh-TW" dirty="0" err="1"/>
              <a:t>desc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sz="1600" dirty="0"/>
              <a:t>針對欄位</a:t>
            </a:r>
            <a:r>
              <a:rPr lang="en-US" altLang="zh-TW" sz="1600" dirty="0"/>
              <a:t>1</a:t>
            </a:r>
            <a:r>
              <a:rPr lang="zh-TW" altLang="en-US" sz="1600" dirty="0"/>
              <a:t>作升冪</a:t>
            </a:r>
            <a:r>
              <a:rPr lang="en-US" altLang="zh-TW" sz="1600" dirty="0"/>
              <a:t>(</a:t>
            </a:r>
            <a:r>
              <a:rPr lang="zh-TW" altLang="en-US" sz="1600" dirty="0"/>
              <a:t>預設為升冪</a:t>
            </a:r>
            <a:r>
              <a:rPr lang="en-US" altLang="zh-TW" sz="1600" dirty="0"/>
              <a:t>)</a:t>
            </a:r>
          </a:p>
          <a:p>
            <a:pPr marL="457200" lvl="1" indent="0">
              <a:buNone/>
            </a:pPr>
            <a:r>
              <a:rPr lang="en-US" altLang="zh-TW" sz="1600" dirty="0"/>
              <a:t>	http://Domain/App/{Version}/{Service}/{App}?$orderby= Field1</a:t>
            </a:r>
          </a:p>
          <a:p>
            <a:pPr lvl="1"/>
            <a:r>
              <a:rPr lang="zh-TW" altLang="en-US" sz="1600" dirty="0"/>
              <a:t>針對欄位</a:t>
            </a:r>
            <a:r>
              <a:rPr lang="en-US" altLang="zh-TW" sz="1600" dirty="0"/>
              <a:t>1</a:t>
            </a:r>
            <a:r>
              <a:rPr lang="zh-TW" altLang="en-US" sz="1600" dirty="0"/>
              <a:t>作升冪</a:t>
            </a:r>
            <a:endParaRPr lang="en-US" altLang="zh-TW" sz="1600" dirty="0"/>
          </a:p>
          <a:p>
            <a:pPr marL="457200" lvl="1" indent="0">
              <a:buNone/>
            </a:pPr>
            <a:r>
              <a:rPr lang="en-US" altLang="zh-TW" sz="1600" dirty="0"/>
              <a:t>	http://Domain/App/{Version}/{Service}/{App}?$orderby= Field1</a:t>
            </a:r>
            <a:r>
              <a:rPr lang="zh-TW" altLang="en-US" sz="1600" dirty="0"/>
              <a:t> </a:t>
            </a:r>
            <a:r>
              <a:rPr lang="en-US" altLang="zh-TW" sz="1600" dirty="0" err="1"/>
              <a:t>asc</a:t>
            </a:r>
            <a:endParaRPr lang="en-US" altLang="zh-TW" sz="1600" dirty="0"/>
          </a:p>
          <a:p>
            <a:pPr lvl="1"/>
            <a:r>
              <a:rPr lang="zh-TW" altLang="en-US" sz="1600" dirty="0"/>
              <a:t>針對欄位</a:t>
            </a:r>
            <a:r>
              <a:rPr lang="en-US" altLang="zh-TW" sz="1600" dirty="0"/>
              <a:t>1</a:t>
            </a:r>
            <a:r>
              <a:rPr lang="zh-TW" altLang="en-US" sz="1600" dirty="0"/>
              <a:t>作降冪</a:t>
            </a:r>
            <a:endParaRPr lang="en-US" altLang="zh-TW" sz="1600" dirty="0"/>
          </a:p>
          <a:p>
            <a:pPr marL="457200" lvl="1" indent="0">
              <a:buNone/>
            </a:pPr>
            <a:r>
              <a:rPr lang="en-US" altLang="zh-TW" sz="1600" dirty="0"/>
              <a:t>	http://Domain/App/{Version}/{Service}/{App}?$orderby= Field1</a:t>
            </a:r>
            <a:r>
              <a:rPr lang="zh-TW" altLang="en-US" sz="1600" dirty="0"/>
              <a:t> </a:t>
            </a:r>
            <a:r>
              <a:rPr lang="en-US" altLang="zh-TW" sz="1600" dirty="0" err="1"/>
              <a:t>desc</a:t>
            </a:r>
            <a:endParaRPr lang="en-US" altLang="zh-TW" sz="1600" dirty="0"/>
          </a:p>
          <a:p>
            <a:pPr lvl="1"/>
            <a:r>
              <a:rPr lang="zh-TW" altLang="en-US" sz="1600" dirty="0"/>
              <a:t>針對欄位</a:t>
            </a:r>
            <a:r>
              <a:rPr lang="en-US" altLang="zh-TW" sz="1600" dirty="0"/>
              <a:t>1</a:t>
            </a:r>
            <a:r>
              <a:rPr lang="zh-TW" altLang="en-US" sz="1600" dirty="0"/>
              <a:t>作升冪，欄位</a:t>
            </a:r>
            <a:r>
              <a:rPr lang="en-US" altLang="zh-TW" sz="1600" dirty="0"/>
              <a:t>2</a:t>
            </a:r>
            <a:r>
              <a:rPr lang="zh-TW" altLang="en-US" sz="1600" dirty="0"/>
              <a:t>降冪</a:t>
            </a:r>
            <a:endParaRPr lang="en-US" altLang="zh-TW" sz="1600" dirty="0"/>
          </a:p>
          <a:p>
            <a:pPr marL="457200" lvl="1" indent="0">
              <a:buNone/>
            </a:pPr>
            <a:r>
              <a:rPr lang="en-US" altLang="zh-TW" sz="1600" dirty="0"/>
              <a:t>	http://Domain/App/{Version}/{Service}/{App}?$orderby= Field1</a:t>
            </a:r>
            <a:r>
              <a:rPr lang="zh-TW" altLang="en-US" sz="1600" dirty="0"/>
              <a:t> </a:t>
            </a:r>
            <a:r>
              <a:rPr lang="en-US" altLang="zh-TW" sz="1600" dirty="0" err="1"/>
              <a:t>asc</a:t>
            </a:r>
            <a:r>
              <a:rPr lang="en-US" altLang="zh-TW" sz="1600" dirty="0"/>
              <a:t>, Field2</a:t>
            </a:r>
            <a:r>
              <a:rPr lang="zh-TW" altLang="en-US" sz="1600" dirty="0"/>
              <a:t> </a:t>
            </a:r>
            <a:r>
              <a:rPr lang="en-US" altLang="zh-TW" sz="1600" dirty="0" err="1"/>
              <a:t>desc</a:t>
            </a:r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20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</a:t>
            </a:r>
            <a:r>
              <a:rPr lang="en-US" altLang="zh-TW" dirty="0">
                <a:cs typeface="Courier New" panose="02070309020205020404" pitchFamily="49" charset="0"/>
              </a:rPr>
              <a:t>$</a:t>
            </a:r>
            <a:r>
              <a:rPr lang="en-US" altLang="zh-TW" dirty="0" err="1">
                <a:cs typeface="Courier New" panose="02070309020205020404" pitchFamily="49" charset="0"/>
              </a:rPr>
              <a:t>orderby</a:t>
            </a:r>
            <a:endParaRPr lang="zh-TW" altLang="en-US" dirty="0"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000" dirty="0"/>
              <a:t>以</a:t>
            </a:r>
            <a:r>
              <a:rPr lang="en-US" altLang="zh-TW" sz="2000" dirty="0"/>
              <a:t>MOTC</a:t>
            </a:r>
            <a:r>
              <a:rPr lang="zh-TW" altLang="en-US" sz="2000" dirty="0"/>
              <a:t> 鐵路的</a:t>
            </a:r>
            <a:r>
              <a:rPr lang="en-US" altLang="zh-TW" sz="2000" dirty="0"/>
              <a:t>Station</a:t>
            </a:r>
            <a:r>
              <a:rPr lang="zh-TW" altLang="en-US" sz="2000" dirty="0"/>
              <a:t> </a:t>
            </a:r>
            <a:r>
              <a:rPr lang="en-US" altLang="zh-TW" sz="2000" dirty="0"/>
              <a:t>API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>
                <a:hlinkClick r:id="rId2" invalidUrl="http:///"/>
              </a:rPr>
              <a:t>http</a:t>
            </a:r>
            <a:r>
              <a:rPr lang="en-US" altLang="zh-TW" sz="2000" dirty="0">
                <a:hlinkClick r:id="rId3" invalidUrl="http:///"/>
              </a:rPr>
              <a:t>://</a:t>
            </a:r>
            <a:r>
              <a:rPr lang="en-US" altLang="zh-TW" sz="2000" dirty="0">
                <a:hlinkClick r:id="rId4"/>
              </a:rPr>
              <a:t>ptx.transportdata.tw/MOTC/Rail/TRA/Station?</a:t>
            </a:r>
            <a:r>
              <a:rPr lang="en-US" altLang="zh-TW" sz="2000" dirty="0"/>
              <a:t>$orderby=UpdateTime</a:t>
            </a:r>
          </a:p>
          <a:p>
            <a:pPr lvl="1"/>
            <a:r>
              <a:rPr lang="zh-TW" altLang="en-US" dirty="0"/>
              <a:t>指定回傳資料以</a:t>
            </a:r>
            <a:r>
              <a:rPr lang="en-US" altLang="zh-TW" dirty="0" err="1"/>
              <a:t>UpdateTime</a:t>
            </a:r>
            <a:r>
              <a:rPr lang="zh-TW" altLang="en-US" dirty="0"/>
              <a:t>欄位來排序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3071866"/>
            <a:ext cx="5935433" cy="33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70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33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sz="4000" dirty="0"/>
              <a:t>OData</a:t>
            </a:r>
            <a:r>
              <a:rPr lang="zh-TW" altLang="en-US" sz="4000" dirty="0"/>
              <a:t>查詢選項</a:t>
            </a:r>
            <a:r>
              <a:rPr lang="en-US" altLang="zh-TW" sz="4000" dirty="0"/>
              <a:t>-</a:t>
            </a:r>
            <a:r>
              <a:rPr lang="en-US" altLang="zh-TW" sz="4000" dirty="0">
                <a:cs typeface="Courier New" panose="02070309020205020404" pitchFamily="49" charset="0"/>
              </a:rPr>
              <a:t>$skip</a:t>
            </a:r>
            <a:r>
              <a:rPr lang="en-US" altLang="zh-TW" sz="4000" dirty="0"/>
              <a:t> and </a:t>
            </a:r>
            <a:r>
              <a:rPr lang="en-US" altLang="zh-TW" sz="4000" dirty="0">
                <a:cs typeface="Courier New" panose="02070309020205020404" pitchFamily="49" charset="0"/>
              </a:rPr>
              <a:t>$top</a:t>
            </a:r>
            <a:endParaRPr lang="zh-TW" altLang="en-US" sz="4000" dirty="0"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000" dirty="0"/>
              <a:t>以</a:t>
            </a:r>
            <a:r>
              <a:rPr lang="en-US" altLang="zh-TW" sz="2000" dirty="0"/>
              <a:t>MOTC</a:t>
            </a:r>
            <a:r>
              <a:rPr lang="zh-TW" altLang="en-US" sz="2000" dirty="0"/>
              <a:t> 鐵路的</a:t>
            </a:r>
            <a:r>
              <a:rPr lang="en-US" altLang="zh-TW" sz="2000" dirty="0"/>
              <a:t>Station</a:t>
            </a:r>
            <a:r>
              <a:rPr lang="zh-TW" altLang="en-US" sz="2000" dirty="0"/>
              <a:t> </a:t>
            </a:r>
            <a:r>
              <a:rPr lang="en-US" altLang="zh-TW" sz="2000" dirty="0"/>
              <a:t>API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lvl="1"/>
            <a:r>
              <a:rPr lang="en-US" altLang="zh-TW" sz="1800" dirty="0">
                <a:hlinkClick r:id="rId2"/>
              </a:rPr>
              <a:t>http://ptx.transportdata.tw/MOTC/Rail/TRA/Station?$skip=10</a:t>
            </a:r>
            <a:endParaRPr lang="en-US" altLang="zh-TW" sz="1800" dirty="0"/>
          </a:p>
          <a:p>
            <a:pPr lvl="2"/>
            <a:r>
              <a:rPr lang="zh-TW" altLang="en-US" sz="1800" dirty="0"/>
              <a:t>忽略回傳資料的前</a:t>
            </a:r>
            <a:r>
              <a:rPr lang="en-US" altLang="zh-TW" sz="1800" dirty="0"/>
              <a:t>10</a:t>
            </a:r>
            <a:r>
              <a:rPr lang="zh-TW" altLang="en-US" sz="1800" dirty="0"/>
              <a:t>筆資料</a:t>
            </a:r>
            <a:endParaRPr lang="en-US" altLang="zh-TW" sz="1800" dirty="0"/>
          </a:p>
          <a:p>
            <a:pPr lvl="1"/>
            <a:r>
              <a:rPr lang="en-US" altLang="zh-TW" sz="2000" dirty="0">
                <a:hlinkClick r:id="rId3"/>
              </a:rPr>
              <a:t>http://ptx.transportdata.tw/MOTC/Rail/TRA/Station?$top=10</a:t>
            </a:r>
            <a:endParaRPr lang="en-US" altLang="zh-TW" sz="2000" dirty="0"/>
          </a:p>
          <a:p>
            <a:pPr lvl="2"/>
            <a:r>
              <a:rPr lang="zh-TW" altLang="en-US" sz="1800" dirty="0"/>
              <a:t>只取回傳資料的前</a:t>
            </a:r>
            <a:r>
              <a:rPr lang="en-US" altLang="zh-TW" sz="1800" dirty="0"/>
              <a:t>10</a:t>
            </a:r>
            <a:r>
              <a:rPr lang="zh-TW" altLang="en-US" sz="1800" dirty="0"/>
              <a:t>筆資料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31824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</a:t>
            </a:r>
            <a:r>
              <a:rPr lang="en-US" altLang="zh-TW" dirty="0">
                <a:cs typeface="Courier New" panose="02070309020205020404" pitchFamily="49" charset="0"/>
              </a:rPr>
              <a:t>$format</a:t>
            </a:r>
            <a:endParaRPr lang="zh-TW" altLang="en-US" dirty="0"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000" dirty="0"/>
              <a:t>以</a:t>
            </a:r>
            <a:r>
              <a:rPr lang="en-US" altLang="zh-TW" sz="2000" dirty="0"/>
              <a:t>MOTC</a:t>
            </a:r>
            <a:r>
              <a:rPr lang="zh-TW" altLang="en-US" sz="2000" dirty="0"/>
              <a:t> 鐵路的</a:t>
            </a:r>
            <a:r>
              <a:rPr lang="en-US" altLang="zh-TW" sz="2000" dirty="0"/>
              <a:t>Station</a:t>
            </a:r>
            <a:r>
              <a:rPr lang="zh-TW" altLang="en-US" sz="2000" dirty="0"/>
              <a:t> </a:t>
            </a:r>
            <a:r>
              <a:rPr lang="en-US" altLang="zh-TW" sz="2000" dirty="0"/>
              <a:t>API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lvl="1"/>
            <a:r>
              <a:rPr lang="en-US" altLang="zh-TW" sz="2000" dirty="0">
                <a:hlinkClick r:id="rId2"/>
              </a:rPr>
              <a:t>http://ptx.transportdata.tw/MOTC/Rail/TRA/Station?$format=json</a:t>
            </a:r>
            <a:endParaRPr lang="en-US" altLang="zh-TW" sz="2000" dirty="0"/>
          </a:p>
          <a:p>
            <a:pPr lvl="2"/>
            <a:r>
              <a:rPr lang="zh-TW" altLang="en-US" sz="1800" dirty="0"/>
              <a:t>回傳</a:t>
            </a:r>
            <a:r>
              <a:rPr lang="en-US" altLang="zh-TW" sz="1800" dirty="0" err="1"/>
              <a:t>json</a:t>
            </a:r>
            <a:r>
              <a:rPr lang="zh-TW" altLang="en-US" sz="1800" dirty="0"/>
              <a:t>格式</a:t>
            </a:r>
            <a:endParaRPr lang="en-US" altLang="zh-TW" sz="1800" dirty="0"/>
          </a:p>
          <a:p>
            <a:pPr lvl="1"/>
            <a:r>
              <a:rPr lang="en-US" altLang="zh-TW" sz="2000" dirty="0">
                <a:hlinkClick r:id="rId3"/>
              </a:rPr>
              <a:t>http://ptx.transportdata.tw/MOTC/Rail/TRA/Station?$format=xml</a:t>
            </a:r>
            <a:endParaRPr lang="en-US" altLang="zh-TW" sz="2000" dirty="0"/>
          </a:p>
          <a:p>
            <a:pPr lvl="2"/>
            <a:r>
              <a:rPr lang="zh-TW" altLang="en-US" sz="1800" dirty="0"/>
              <a:t>回傳</a:t>
            </a:r>
            <a:r>
              <a:rPr lang="en-US" altLang="zh-TW" sz="1800" dirty="0"/>
              <a:t>xml</a:t>
            </a:r>
            <a:r>
              <a:rPr lang="zh-TW" altLang="en-US" sz="1800" dirty="0"/>
              <a:t>格式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499957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/>
              <a:t>查詢選項</a:t>
            </a:r>
            <a:r>
              <a:rPr lang="en-US" altLang="zh-TW" dirty="0"/>
              <a:t>-</a:t>
            </a:r>
            <a:r>
              <a:rPr lang="zh-TW" altLang="en-US" dirty="0"/>
              <a:t>複合查詢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TW" altLang="en-US" sz="1600" dirty="0"/>
              <a:t>取得</a:t>
            </a:r>
            <a:r>
              <a:rPr lang="zh-TW" altLang="en-US" sz="1600" u="sng" dirty="0"/>
              <a:t>公總公車動態定時</a:t>
            </a:r>
            <a:r>
              <a:rPr lang="zh-TW" altLang="en-US" sz="1600" dirty="0"/>
              <a:t>，</a:t>
            </a:r>
            <a:r>
              <a:rPr lang="zh-TW" altLang="en-US" sz="1600" u="sng" dirty="0"/>
              <a:t>車牌號碼</a:t>
            </a:r>
            <a:r>
              <a:rPr lang="zh-TW" altLang="en-US" sz="1600" dirty="0"/>
              <a:t>的</a:t>
            </a:r>
            <a:r>
              <a:rPr lang="zh-TW" altLang="en-US" sz="1600" i="1" dirty="0"/>
              <a:t>結尾</a:t>
            </a:r>
            <a:r>
              <a:rPr lang="zh-TW" altLang="en-US" sz="1600" dirty="0"/>
              <a:t> </a:t>
            </a:r>
            <a:r>
              <a:rPr lang="zh-TW" altLang="en-US" sz="1600" i="1" dirty="0"/>
              <a:t>為</a:t>
            </a:r>
            <a:r>
              <a:rPr lang="en-US" altLang="zh-TW" sz="1600" dirty="0"/>
              <a:t>U7</a:t>
            </a:r>
            <a:r>
              <a:rPr lang="zh-TW" altLang="en-US" sz="1600" dirty="0"/>
              <a:t> 的</a:t>
            </a:r>
            <a:r>
              <a:rPr lang="zh-TW" altLang="en-US" sz="1600" i="1" dirty="0"/>
              <a:t>前</a:t>
            </a:r>
            <a:r>
              <a:rPr lang="en-US" altLang="zh-TW" sz="1600" i="1" dirty="0"/>
              <a:t>30</a:t>
            </a:r>
            <a:r>
              <a:rPr lang="zh-TW" altLang="en-US" sz="1600" i="1" dirty="0"/>
              <a:t>筆</a:t>
            </a:r>
            <a:r>
              <a:rPr lang="zh-TW" altLang="en-US" sz="1600" dirty="0"/>
              <a:t>資料，並以</a:t>
            </a:r>
            <a:r>
              <a:rPr lang="zh-TW" altLang="en-US" sz="1600" u="sng" dirty="0"/>
              <a:t>行駛速度</a:t>
            </a:r>
            <a:r>
              <a:rPr lang="zh-TW" altLang="en-US" sz="1600" i="1" dirty="0"/>
              <a:t>升冪排序</a:t>
            </a:r>
            <a:endParaRPr lang="en-US" altLang="zh-TW" sz="1600" i="1" dirty="0"/>
          </a:p>
          <a:p>
            <a:pPr marL="342900" lvl="1" indent="-342900">
              <a:buFont typeface="Arial" charset="0"/>
              <a:buChar char="•"/>
            </a:pPr>
            <a:r>
              <a:rPr lang="en-US" altLang="zh-TW" sz="1600" dirty="0"/>
              <a:t>http://ptx.transportdata.tw/MOTC/Bus/RealTimeByFrequency/Thb?$filter=endswith(PlateNumb,'U7')&amp;$top=30&amp;$orderby=Speed </a:t>
            </a:r>
            <a:r>
              <a:rPr lang="en-US" altLang="zh-TW" sz="1600" dirty="0" err="1"/>
              <a:t>asc</a:t>
            </a:r>
            <a:endParaRPr lang="en-US" altLang="zh-TW" sz="1600" dirty="0"/>
          </a:p>
          <a:p>
            <a:pPr marL="342900" lvl="1" indent="-342900">
              <a:buFont typeface="Arial" charset="0"/>
              <a:buChar char="•"/>
            </a:pPr>
            <a:endParaRPr lang="en-US" altLang="zh-TW" sz="1400" i="1" dirty="0"/>
          </a:p>
          <a:p>
            <a:pPr marL="342900" lvl="1" indent="-342900">
              <a:buFont typeface="Arial" charset="0"/>
              <a:buChar char="•"/>
            </a:pPr>
            <a:endParaRPr lang="en-US" altLang="zh-TW" sz="1400" i="1" dirty="0"/>
          </a:p>
          <a:p>
            <a:r>
              <a:rPr lang="zh-TW" altLang="en-US" sz="1600" dirty="0"/>
              <a:t>取得</a:t>
            </a:r>
            <a:r>
              <a:rPr lang="zh-TW" altLang="en-US" sz="1600" u="sng" dirty="0"/>
              <a:t>公總公車動態定時</a:t>
            </a:r>
            <a:r>
              <a:rPr lang="zh-TW" altLang="en-US" sz="1600" dirty="0"/>
              <a:t>，</a:t>
            </a:r>
            <a:r>
              <a:rPr lang="zh-TW" altLang="en-US" sz="1600" u="sng" dirty="0"/>
              <a:t>行駛速度</a:t>
            </a:r>
            <a:r>
              <a:rPr lang="zh-TW" altLang="en-US" sz="1600" dirty="0"/>
              <a:t>的第</a:t>
            </a:r>
            <a:r>
              <a:rPr lang="en-US" altLang="zh-TW" sz="1600" dirty="0"/>
              <a:t>1</a:t>
            </a:r>
            <a:r>
              <a:rPr lang="zh-TW" altLang="en-US" sz="1600" dirty="0"/>
              <a:t>個位置為</a:t>
            </a:r>
            <a:r>
              <a:rPr lang="en-US" altLang="zh-TW" sz="1600" dirty="0"/>
              <a:t>2</a:t>
            </a:r>
            <a:r>
              <a:rPr lang="zh-TW" altLang="en-US" sz="1600" dirty="0"/>
              <a:t>，且只回傳</a:t>
            </a:r>
            <a:r>
              <a:rPr lang="zh-TW" altLang="en-US" sz="1600" u="sng" dirty="0"/>
              <a:t>行駛速度</a:t>
            </a:r>
            <a:r>
              <a:rPr lang="zh-TW" altLang="en-US" sz="1600" dirty="0"/>
              <a:t>和</a:t>
            </a:r>
            <a:r>
              <a:rPr lang="zh-TW" altLang="en-US" sz="1600" u="sng" dirty="0"/>
              <a:t>車牌號碼</a:t>
            </a:r>
            <a:endParaRPr lang="en-US" altLang="zh-TW" sz="1600" u="sng" dirty="0"/>
          </a:p>
          <a:p>
            <a:pPr marL="342900" lvl="1" indent="-342900">
              <a:buFont typeface="Arial" charset="0"/>
              <a:buChar char="•"/>
            </a:pPr>
            <a:r>
              <a:rPr lang="en-US" altLang="zh-TW" sz="1600" dirty="0"/>
              <a:t>http://ptx.transportdata.tw/MOTC/Bus/RealTimeByFrequency/Thb?$select=PlateNumb,Speed&amp;$filter=substring(cast(Speed,Edm.String),1)  </a:t>
            </a:r>
            <a:r>
              <a:rPr lang="en-US" altLang="zh-TW" sz="1600" dirty="0" err="1"/>
              <a:t>eq</a:t>
            </a:r>
            <a:r>
              <a:rPr lang="en-US" altLang="zh-TW" sz="1600" dirty="0"/>
              <a:t> '2'</a:t>
            </a:r>
          </a:p>
          <a:p>
            <a:pPr marL="0" lvl="1" indent="0">
              <a:buNone/>
            </a:pPr>
            <a:endParaRPr lang="en-US" altLang="zh-TW" sz="1600" dirty="0"/>
          </a:p>
          <a:p>
            <a:r>
              <a:rPr lang="zh-TW" altLang="en-US" sz="1600" dirty="0"/>
              <a:t>取得公車</a:t>
            </a:r>
            <a:r>
              <a:rPr lang="zh-TW" altLang="en-US" sz="1600" u="sng" dirty="0"/>
              <a:t>站牌與路線時</a:t>
            </a:r>
            <a:r>
              <a:rPr lang="zh-TW" altLang="en-US" sz="1600" dirty="0"/>
              <a:t>，只要經過的其中一站牌的</a:t>
            </a:r>
            <a:r>
              <a:rPr lang="en-US" altLang="zh-TW" sz="1600" dirty="0" err="1"/>
              <a:t>StopOID</a:t>
            </a:r>
            <a:r>
              <a:rPr lang="zh-TW" altLang="en-US" sz="1600" dirty="0"/>
              <a:t>有包含</a:t>
            </a:r>
            <a:r>
              <a:rPr lang="en-US" altLang="zh-TW" sz="1600" dirty="0"/>
              <a:t>185</a:t>
            </a:r>
            <a:r>
              <a:rPr lang="zh-TW" altLang="en-US" sz="1600" dirty="0"/>
              <a:t>就回傳，且只回傳前</a:t>
            </a:r>
            <a:r>
              <a:rPr lang="en-US" altLang="zh-TW" sz="1600" dirty="0"/>
              <a:t>10</a:t>
            </a:r>
            <a:r>
              <a:rPr lang="zh-TW" altLang="en-US" sz="1600" dirty="0"/>
              <a:t>筆</a:t>
            </a:r>
            <a:endParaRPr lang="en-US" altLang="zh-TW" sz="1600" u="sng" dirty="0"/>
          </a:p>
          <a:p>
            <a:pPr marL="342900" lvl="1" indent="-342900">
              <a:buFont typeface="Arial" charset="0"/>
              <a:buChar char="•"/>
            </a:pPr>
            <a:r>
              <a:rPr lang="en-US" altLang="zh-TW" sz="1600" dirty="0"/>
              <a:t>http://ptx.transportdata.tw/MOTC/Bus/StopOfRoute/Thb?$top=10&amp;$filter= </a:t>
            </a:r>
            <a:r>
              <a:rPr lang="en-US" altLang="zh-TW" sz="1600" dirty="0" err="1"/>
              <a:t>StopIDs</a:t>
            </a:r>
            <a:r>
              <a:rPr lang="en-US" altLang="zh-TW" sz="1600" dirty="0"/>
              <a:t> /any(d:(contains(d/StopOID,'185') </a:t>
            </a:r>
            <a:r>
              <a:rPr lang="en-US" altLang="zh-TW" sz="1600" dirty="0" err="1"/>
              <a:t>eq</a:t>
            </a:r>
            <a:r>
              <a:rPr lang="en-US" altLang="zh-TW" sz="1600" dirty="0"/>
              <a:t> true))</a:t>
            </a:r>
          </a:p>
        </p:txBody>
      </p:sp>
    </p:spTree>
    <p:extLst>
      <p:ext uri="{BB962C8B-B14F-4D97-AF65-F5344CB8AC3E}">
        <p14:creationId xmlns:p14="http://schemas.microsoft.com/office/powerpoint/2010/main" val="51514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400" dirty="0"/>
              <a:t>開放式資料協定（</a:t>
            </a:r>
            <a:r>
              <a:rPr lang="en-US" altLang="zh-TW" sz="2400" dirty="0"/>
              <a:t>Open Data Protocol</a:t>
            </a:r>
            <a:r>
              <a:rPr lang="zh-TW" altLang="en-US" sz="2400" dirty="0"/>
              <a:t>，簡稱</a:t>
            </a:r>
            <a:r>
              <a:rPr lang="en-US" altLang="zh-TW" sz="2400" dirty="0">
                <a:solidFill>
                  <a:srgbClr val="FF0000"/>
                </a:solidFill>
              </a:rPr>
              <a:t>OData</a:t>
            </a:r>
            <a:r>
              <a:rPr lang="zh-TW" altLang="en-US" sz="2400" dirty="0"/>
              <a:t>）以</a:t>
            </a:r>
            <a:r>
              <a:rPr lang="en-US" altLang="zh-TW" sz="2400" dirty="0">
                <a:solidFill>
                  <a:srgbClr val="FF0000"/>
                </a:solidFill>
              </a:rPr>
              <a:t>REST</a:t>
            </a:r>
            <a:r>
              <a:rPr lang="zh-TW" altLang="en-US" sz="2400" dirty="0"/>
              <a:t>原則，允許使用者透過</a:t>
            </a:r>
            <a:r>
              <a:rPr lang="en-US" altLang="zh-TW" sz="2400" u="sng" dirty="0"/>
              <a:t>HTTP</a:t>
            </a:r>
            <a:r>
              <a:rPr lang="zh-TW" altLang="en-US" sz="2400" u="sng" dirty="0"/>
              <a:t>方式</a:t>
            </a:r>
            <a:r>
              <a:rPr lang="zh-TW" altLang="en-US" sz="2400" dirty="0"/>
              <a:t>存取資料，並能根據資料的模型進而查詢與更新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是由</a:t>
            </a:r>
            <a:r>
              <a:rPr lang="zh-TW" altLang="en-US" sz="2400" u="sng" dirty="0"/>
              <a:t>微軟</a:t>
            </a:r>
            <a:r>
              <a:rPr lang="zh-TW" altLang="en-US" sz="2400" dirty="0"/>
              <a:t>支持且定義的協定，</a:t>
            </a:r>
            <a:r>
              <a:rPr lang="en-US" altLang="zh-TW" sz="2400" dirty="0" err="1"/>
              <a:t>Odata</a:t>
            </a:r>
            <a:r>
              <a:rPr lang="en-US" altLang="zh-TW" sz="2400" dirty="0"/>
              <a:t> Version 4.0</a:t>
            </a:r>
            <a:r>
              <a:rPr lang="zh-TW" altLang="en-US" sz="2400" dirty="0"/>
              <a:t>已被</a:t>
            </a:r>
            <a:r>
              <a:rPr lang="zh-TW" altLang="en-US" sz="2400" u="sng" dirty="0"/>
              <a:t>結構化資訊標準促進組織</a:t>
            </a:r>
            <a:r>
              <a:rPr lang="zh-TW" altLang="en-US" sz="2400" dirty="0"/>
              <a:t>（</a:t>
            </a:r>
            <a:r>
              <a:rPr lang="en-US" altLang="zh-TW" sz="2400" dirty="0"/>
              <a:t>Organization for the Advancement of Structured Information Standards</a:t>
            </a:r>
            <a:r>
              <a:rPr lang="zh-TW" altLang="en-US" sz="2400" dirty="0"/>
              <a:t>，</a:t>
            </a:r>
            <a:r>
              <a:rPr lang="en-US" altLang="zh-TW" sz="2400" dirty="0">
                <a:solidFill>
                  <a:srgbClr val="FF0000"/>
                </a:solidFill>
              </a:rPr>
              <a:t>OASIS</a:t>
            </a:r>
            <a:r>
              <a:rPr lang="zh-TW" altLang="en-US" sz="2400" dirty="0"/>
              <a:t>）投票通過成為開放工業標準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該協定已定義了一組</a:t>
            </a:r>
            <a:r>
              <a:rPr lang="zh-TW" altLang="en-US" sz="2400" dirty="0">
                <a:solidFill>
                  <a:srgbClr val="FF0000"/>
                </a:solidFill>
              </a:rPr>
              <a:t>規則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可擴充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zh-TW" altLang="en-US" sz="2400" dirty="0"/>
              <a:t>，可組串成資源定位器</a:t>
            </a:r>
            <a:r>
              <a:rPr lang="en-US" altLang="zh-TW" sz="2400" dirty="0"/>
              <a:t>(Uniform Resource Locator,</a:t>
            </a:r>
            <a:r>
              <a:rPr lang="zh-TW" altLang="en-US" sz="2400" dirty="0"/>
              <a:t>簡稱</a:t>
            </a:r>
            <a:r>
              <a:rPr lang="en-US" altLang="zh-TW" sz="2400" dirty="0">
                <a:solidFill>
                  <a:srgbClr val="FF0000"/>
                </a:solidFill>
              </a:rPr>
              <a:t>URL</a:t>
            </a:r>
            <a:r>
              <a:rPr lang="en-US" altLang="zh-TW" sz="2400" dirty="0"/>
              <a:t>)</a:t>
            </a:r>
            <a:r>
              <a:rPr lang="zh-TW" altLang="en-US" sz="2400" dirty="0"/>
              <a:t>使用服務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725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OData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4525962"/>
          </a:xfrm>
        </p:spPr>
        <p:txBody>
          <a:bodyPr/>
          <a:lstStyle/>
          <a:p>
            <a:r>
              <a:rPr lang="en-US" altLang="zh-TW" sz="1800" dirty="0"/>
              <a:t>OData</a:t>
            </a:r>
            <a:r>
              <a:rPr lang="zh-TW" altLang="en-US" sz="1800" dirty="0"/>
              <a:t>允許不同的客戶端能存取不同的資料來源。</a:t>
            </a:r>
            <a:endParaRPr lang="en-US" altLang="zh-TW" sz="1800" dirty="0"/>
          </a:p>
          <a:p>
            <a:endParaRPr lang="en-US" altLang="zh-TW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16121"/>
              </p:ext>
            </p:extLst>
          </p:nvPr>
        </p:nvGraphicFramePr>
        <p:xfrm>
          <a:off x="611560" y="1628800"/>
          <a:ext cx="7632848" cy="505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624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Odata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應用領域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17">
                <a:tc rowSpan="4"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資料來源端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開發軟體平台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Facebook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Netflix and eBay 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這些企業級應用對於開放式資料都可以透過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OData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來存取</a:t>
                      </a:r>
                      <a:endParaRPr lang="zh-TW" altLang="en-US" sz="1400" dirty="0">
                        <a:ln>
                          <a:solidFill>
                            <a:schemeClr val="bg1"/>
                          </a:solidFill>
                        </a:ln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雲端儲存設備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Azures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內建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OData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資料表的存取協定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可利用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 OData libraries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存取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Amazon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的資料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1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企業管理系統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SharePoint 2010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Webnodes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支援內建的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OData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存取公開資料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8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雲服務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Windows Azure Marketplace 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DataMarket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為基礎的服務用來搜尋、購買和存取商業資料皆能經由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OData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的方式讓應用程式存取這些資料集。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095">
                <a:tc rowSpan="4"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Client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瀏覽器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Javascript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與瀏覽器網址皆能對</a:t>
                      </a: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Odata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來源資料存取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81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智慧型手機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Android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iOS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Windows Phone 7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都支援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OData client libraries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81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PowerPivot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內建支援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OData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，其它如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Tableau Desktop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也支援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OData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8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開發軟體平台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NET Framework, Java, PHP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和其它技術皆支援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OData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的程式。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8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REST(1/2)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0" y="1412875"/>
            <a:ext cx="8229600" cy="4713288"/>
          </a:xfrm>
        </p:spPr>
        <p:txBody>
          <a:bodyPr/>
          <a:lstStyle/>
          <a:p>
            <a:r>
              <a:rPr lang="zh-TW" altLang="en-US" sz="2400" dirty="0"/>
              <a:t>表象化狀態轉變</a:t>
            </a:r>
            <a:r>
              <a:rPr lang="en-US" altLang="zh-TW" sz="2400" dirty="0"/>
              <a:t>(Representational State Transfer, </a:t>
            </a:r>
            <a:r>
              <a:rPr lang="zh-TW" altLang="en-US" sz="2400" dirty="0"/>
              <a:t>簡稱</a:t>
            </a:r>
            <a:r>
              <a:rPr lang="en-US" altLang="zh-TW" sz="2400" dirty="0"/>
              <a:t>REST)</a:t>
            </a:r>
            <a:r>
              <a:rPr lang="zh-TW" altLang="en-US" sz="2400" dirty="0"/>
              <a:t>，意指以 </a:t>
            </a:r>
            <a:r>
              <a:rPr lang="en-US" altLang="zh-TW" sz="2400" dirty="0"/>
              <a:t>URL </a:t>
            </a:r>
            <a:r>
              <a:rPr lang="zh-TW" altLang="en-US" sz="2400" dirty="0"/>
              <a:t>定位資源，</a:t>
            </a:r>
            <a:r>
              <a:rPr lang="en-US" altLang="zh-TW" sz="2400" dirty="0"/>
              <a:t> </a:t>
            </a:r>
            <a:r>
              <a:rPr lang="zh-TW" altLang="en-US" sz="2400" dirty="0"/>
              <a:t>根據</a:t>
            </a:r>
            <a:r>
              <a:rPr lang="en-US" altLang="zh-TW" sz="2400" dirty="0"/>
              <a:t>HTTP</a:t>
            </a:r>
            <a:r>
              <a:rPr lang="zh-TW" altLang="en-US" sz="2400" dirty="0"/>
              <a:t>動詞</a:t>
            </a:r>
            <a:r>
              <a:rPr lang="en-US" altLang="zh-TW" sz="2400" dirty="0"/>
              <a:t>POST</a:t>
            </a:r>
            <a:r>
              <a:rPr lang="zh-TW" altLang="en-US" sz="2400" dirty="0"/>
              <a:t>、</a:t>
            </a:r>
            <a:r>
              <a:rPr lang="en-US" altLang="zh-TW" sz="2400" dirty="0"/>
              <a:t>GET</a:t>
            </a:r>
            <a:r>
              <a:rPr lang="zh-TW" altLang="en-US" sz="2400" dirty="0"/>
              <a:t>、</a:t>
            </a:r>
            <a:r>
              <a:rPr lang="en-US" altLang="zh-TW" sz="2400" dirty="0"/>
              <a:t>PATCH/PUT</a:t>
            </a:r>
            <a:r>
              <a:rPr lang="zh-TW" altLang="en-US" sz="2400" dirty="0"/>
              <a:t>、</a:t>
            </a:r>
            <a:r>
              <a:rPr lang="en-US" altLang="zh-TW" sz="2400" dirty="0"/>
              <a:t>DELETE..</a:t>
            </a:r>
            <a:r>
              <a:rPr lang="zh-TW" altLang="en-US" sz="2400" dirty="0"/>
              <a:t>等動詞操作與回應訊息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兩個核心精神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使用</a:t>
            </a:r>
            <a:r>
              <a:rPr lang="en-US" altLang="zh-TW" dirty="0"/>
              <a:t>Resource</a:t>
            </a:r>
            <a:r>
              <a:rPr lang="zh-TW" altLang="en-US" dirty="0"/>
              <a:t>來當做識別的資源，</a:t>
            </a:r>
            <a:r>
              <a:rPr lang="zh-TW" altLang="en-US" u="sng" dirty="0"/>
              <a:t>也就是使用一個</a:t>
            </a:r>
            <a:r>
              <a:rPr lang="en-US" altLang="zh-TW" u="sng" dirty="0"/>
              <a:t>URL</a:t>
            </a:r>
            <a:r>
              <a:rPr lang="zh-TW" altLang="en-US" u="sng" dirty="0"/>
              <a:t>網址來代表一個</a:t>
            </a:r>
            <a:r>
              <a:rPr lang="en-US" altLang="zh-TW" u="sng" dirty="0"/>
              <a:t>Resource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2. </a:t>
            </a:r>
            <a:r>
              <a:rPr lang="zh-TW" altLang="en-US" dirty="0"/>
              <a:t>同一個</a:t>
            </a:r>
            <a:r>
              <a:rPr lang="en-US" altLang="zh-TW" dirty="0"/>
              <a:t>Resource</a:t>
            </a:r>
            <a:r>
              <a:rPr lang="zh-TW" altLang="en-US" dirty="0"/>
              <a:t>則可以有</a:t>
            </a:r>
            <a:r>
              <a:rPr lang="zh-TW" altLang="en-US" u="sng" dirty="0"/>
              <a:t>不同的</a:t>
            </a:r>
            <a:r>
              <a:rPr lang="en-US" altLang="zh-TW" u="sng" dirty="0"/>
              <a:t>Representations</a:t>
            </a:r>
            <a:r>
              <a:rPr lang="zh-TW" altLang="en-US" u="sng" dirty="0"/>
              <a:t>格式變化。</a:t>
            </a:r>
            <a:endParaRPr lang="en-US" altLang="zh-TW" u="sng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3523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REST(2/2)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400" u="sng" dirty="0"/>
              <a:t>相較於</a:t>
            </a:r>
            <a:r>
              <a:rPr lang="en-US" altLang="zh-TW" sz="2400" u="sng" dirty="0"/>
              <a:t>SOAP</a:t>
            </a:r>
            <a:r>
              <a:rPr lang="zh-TW" altLang="en-US" sz="2400" u="sng" dirty="0"/>
              <a:t>、</a:t>
            </a:r>
            <a:r>
              <a:rPr lang="en-US" altLang="zh-TW" sz="2400" u="sng" dirty="0"/>
              <a:t>XML-RPC</a:t>
            </a:r>
            <a:r>
              <a:rPr lang="zh-TW" altLang="en-US" sz="2400" u="sng" dirty="0"/>
              <a:t>更為簡潔容易使用</a:t>
            </a:r>
            <a:r>
              <a:rPr lang="zh-TW" altLang="en-US" sz="2400" dirty="0"/>
              <a:t>，也是眾多網路服務中最為普遍的</a:t>
            </a:r>
            <a:r>
              <a:rPr lang="en-US" altLang="zh-TW" sz="2400" dirty="0"/>
              <a:t>API</a:t>
            </a:r>
            <a:r>
              <a:rPr lang="zh-TW" altLang="en-US" sz="2400" dirty="0"/>
              <a:t>格式，像是</a:t>
            </a:r>
            <a:r>
              <a:rPr lang="en-US" altLang="zh-TW" sz="2400" dirty="0"/>
              <a:t>Amazon</a:t>
            </a:r>
            <a:r>
              <a:rPr lang="zh-TW" altLang="en-US" sz="2400" dirty="0"/>
              <a:t>、</a:t>
            </a:r>
            <a:r>
              <a:rPr lang="en-US" altLang="zh-TW" sz="2400" dirty="0"/>
              <a:t>Yahoo!</a:t>
            </a:r>
            <a:r>
              <a:rPr lang="zh-TW" altLang="en-US" sz="2400" dirty="0"/>
              <a:t>、</a:t>
            </a:r>
            <a:r>
              <a:rPr lang="en-US" altLang="zh-TW" sz="2400" dirty="0"/>
              <a:t>Google</a:t>
            </a:r>
            <a:r>
              <a:rPr lang="zh-TW" altLang="en-US" sz="2400" dirty="0"/>
              <a:t>等提供的</a:t>
            </a:r>
            <a:r>
              <a:rPr lang="en-US" altLang="zh-TW" sz="2400" dirty="0"/>
              <a:t>API</a:t>
            </a:r>
            <a:r>
              <a:rPr lang="zh-TW" altLang="en-US" sz="2400" dirty="0"/>
              <a:t>服務均有</a:t>
            </a:r>
            <a:r>
              <a:rPr lang="en-US" altLang="zh-TW" sz="2400" dirty="0"/>
              <a:t>REST</a:t>
            </a:r>
            <a:r>
              <a:rPr lang="zh-TW" altLang="en-US" sz="2400" dirty="0"/>
              <a:t>介面。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</a:p>
          <a:p>
            <a:r>
              <a:rPr lang="zh-TW" altLang="en-US" sz="2400" dirty="0"/>
              <a:t>範例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dirty="0"/>
              <a:t>POST /events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新增事件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GET /events/1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取得某一筆事件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DELETE /events/1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刪除某一筆事件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0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OASIS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zh-TW" altLang="en-US" sz="2800" u="sng" dirty="0"/>
              <a:t>結構化資訊標準促進組織</a:t>
            </a:r>
            <a:r>
              <a:rPr lang="zh-TW" altLang="en-US" sz="2800" dirty="0"/>
              <a:t>（</a:t>
            </a:r>
            <a:r>
              <a:rPr lang="en-US" altLang="zh-TW" sz="2800" dirty="0"/>
              <a:t>Organization for the Advancement of Structured Information Standards</a:t>
            </a:r>
            <a:r>
              <a:rPr lang="zh-TW" altLang="en-US" sz="2800" dirty="0"/>
              <a:t>，</a:t>
            </a:r>
            <a:r>
              <a:rPr lang="en-US" altLang="zh-TW" sz="2800" dirty="0"/>
              <a:t>OASIS</a:t>
            </a:r>
            <a:r>
              <a:rPr lang="zh-TW" altLang="en-US" sz="2800" dirty="0"/>
              <a:t>）</a:t>
            </a:r>
            <a:r>
              <a:rPr lang="zh-TW" altLang="en-US" dirty="0"/>
              <a:t>是一個非商業性的國際社團，致力於推動電子商務標準的開發與整合。來自</a:t>
            </a:r>
            <a:r>
              <a:rPr lang="en-US" altLang="zh-TW" dirty="0"/>
              <a:t>100</a:t>
            </a:r>
            <a:r>
              <a:rPr lang="zh-TW" altLang="en-US" dirty="0"/>
              <a:t>多個國家的</a:t>
            </a:r>
            <a:r>
              <a:rPr lang="en-US" altLang="zh-TW" dirty="0"/>
              <a:t>600</a:t>
            </a:r>
            <a:r>
              <a:rPr lang="zh-TW" altLang="en-US" dirty="0"/>
              <a:t>多家組織與企業，人數超過</a:t>
            </a:r>
            <a:r>
              <a:rPr lang="en-US" altLang="zh-TW" dirty="0"/>
              <a:t>5000</a:t>
            </a:r>
            <a:r>
              <a:rPr lang="zh-TW" altLang="en-US" dirty="0"/>
              <a:t>人的國際化組織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全部的工作將是通過公開投票的方式認可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10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36EEF6-B481-449B-AA71-2816457215C4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9138" y="384175"/>
            <a:ext cx="8424862" cy="647700"/>
          </a:xfrm>
        </p:spPr>
        <p:txBody>
          <a:bodyPr/>
          <a:lstStyle/>
          <a:p>
            <a:r>
              <a:rPr lang="en-US" altLang="zh-TW" dirty="0"/>
              <a:t>URL(MOTC Web</a:t>
            </a:r>
            <a:r>
              <a:rPr lang="zh-TW" altLang="en-US" dirty="0"/>
              <a:t> </a:t>
            </a:r>
            <a:r>
              <a:rPr lang="en-US" altLang="zh-TW" dirty="0"/>
              <a:t>API)(1/3)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19138" y="1196975"/>
            <a:ext cx="8424862" cy="5111750"/>
          </a:xfrm>
        </p:spPr>
        <p:txBody>
          <a:bodyPr/>
          <a:lstStyle/>
          <a:p>
            <a:r>
              <a:rPr lang="en-US" altLang="zh-TW" sz="2400" dirty="0"/>
              <a:t> Web API(application programming interface)</a:t>
            </a:r>
            <a:r>
              <a:rPr lang="zh-TW" altLang="en-US" sz="2400" dirty="0"/>
              <a:t>的表現方式，如下圖，分為網站根目錄</a:t>
            </a:r>
            <a:r>
              <a:rPr lang="en-US" altLang="zh-TW" sz="2400" dirty="0"/>
              <a:t>(App Root)</a:t>
            </a:r>
            <a:r>
              <a:rPr lang="zh-TW" altLang="en-US" sz="2400" dirty="0"/>
              <a:t>、資源路徑</a:t>
            </a:r>
            <a:r>
              <a:rPr lang="en-US" altLang="zh-TW" sz="2400" dirty="0"/>
              <a:t>(Resource Path)</a:t>
            </a:r>
            <a:r>
              <a:rPr lang="zh-TW" altLang="en-US" sz="2400" dirty="0"/>
              <a:t>和查詢選項</a:t>
            </a:r>
            <a:r>
              <a:rPr lang="en-US" altLang="zh-TW" sz="2400" dirty="0"/>
              <a:t>(Query Options)</a:t>
            </a:r>
            <a:r>
              <a:rPr lang="zh-TW" altLang="en-US" sz="2400" dirty="0"/>
              <a:t>： </a:t>
            </a:r>
            <a:endParaRPr lang="en-US" altLang="zh-TW" sz="2400" dirty="0"/>
          </a:p>
          <a:p>
            <a:pPr lvl="1"/>
            <a:r>
              <a:rPr lang="zh-TW" altLang="en-US" sz="2000" dirty="0"/>
              <a:t>網站根目錄：應用服務的基本網址。 </a:t>
            </a:r>
            <a:endParaRPr lang="en-US" altLang="zh-TW" sz="2000" dirty="0"/>
          </a:p>
          <a:p>
            <a:pPr lvl="1"/>
            <a:r>
              <a:rPr lang="zh-TW" altLang="en-US" sz="2000" dirty="0"/>
              <a:t>資源路徑：指定資源項目路徑名稱。 </a:t>
            </a:r>
            <a:endParaRPr lang="en-US" altLang="zh-TW" sz="2000" dirty="0"/>
          </a:p>
          <a:p>
            <a:pPr lvl="1"/>
            <a:r>
              <a:rPr lang="zh-TW" altLang="en-US" sz="2000" dirty="0"/>
              <a:t>查詢選項：指定欲取得資料的範圍或查詢的條件。 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1800" u="sng" dirty="0">
                <a:solidFill>
                  <a:srgbClr val="0066FF"/>
                </a:solidFill>
              </a:rPr>
              <a:t>http://Domain/App/{Version}/{Service}/{App}?{QDataQueryQptions}</a:t>
            </a:r>
          </a:p>
          <a:p>
            <a:pPr marL="457200" lvl="1" indent="0">
              <a:buNone/>
            </a:pPr>
            <a:r>
              <a:rPr lang="en-US" altLang="zh-TW" sz="2000" dirty="0"/>
              <a:t>         |-App Root-| |----Resource Path----|  |--Query Options--|</a:t>
            </a:r>
          </a:p>
        </p:txBody>
      </p:sp>
    </p:spTree>
    <p:extLst>
      <p:ext uri="{BB962C8B-B14F-4D97-AF65-F5344CB8AC3E}">
        <p14:creationId xmlns:p14="http://schemas.microsoft.com/office/powerpoint/2010/main" val="349103157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16051</TotalTime>
  <Words>3671</Words>
  <Application>Microsoft Office PowerPoint</Application>
  <PresentationFormat>如螢幕大小 (4:3)</PresentationFormat>
  <Paragraphs>436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MS Gothic</vt:lpstr>
      <vt:lpstr>華康中黑體</vt:lpstr>
      <vt:lpstr>華康中圓體(P)</vt:lpstr>
      <vt:lpstr>微軟正黑體</vt:lpstr>
      <vt:lpstr>新細明體</vt:lpstr>
      <vt:lpstr>Arial</vt:lpstr>
      <vt:lpstr>Courier New</vt:lpstr>
      <vt:lpstr>Times New Roman</vt:lpstr>
      <vt:lpstr>Wingdings</vt:lpstr>
      <vt:lpstr>預設簡報設計</vt:lpstr>
      <vt:lpstr>PowerPoint 簡報</vt:lpstr>
      <vt:lpstr>為什麼需要Odata(1/2)</vt:lpstr>
      <vt:lpstr>為什麼需要Odata(2/2)</vt:lpstr>
      <vt:lpstr>OData簡介</vt:lpstr>
      <vt:lpstr>OData簡介</vt:lpstr>
      <vt:lpstr>REST(1/2)</vt:lpstr>
      <vt:lpstr>REST(2/2)</vt:lpstr>
      <vt:lpstr>OASIS</vt:lpstr>
      <vt:lpstr>URL(MOTC Web API)(1/3)</vt:lpstr>
      <vt:lpstr>URL(MOTC Web API)(2/3)</vt:lpstr>
      <vt:lpstr>URL(MOTC Web API)(3/3)</vt:lpstr>
      <vt:lpstr>OData查詢選項</vt:lpstr>
      <vt:lpstr>OData查詢選項-$select</vt:lpstr>
      <vt:lpstr>OData查詢選項-$select</vt:lpstr>
      <vt:lpstr>OData查詢選項-$select</vt:lpstr>
      <vt:lpstr>OData查詢選項-$select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OData查詢選項-$orderby</vt:lpstr>
      <vt:lpstr>OData查詢選項-$orderby</vt:lpstr>
      <vt:lpstr>OData查詢選項-$skip and $top</vt:lpstr>
      <vt:lpstr>OData查詢選項-$format</vt:lpstr>
      <vt:lpstr>OData查詢選項-複合查詢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kao</dc:creator>
  <cp:lastModifiedBy>郭姿岑(Vicky Kuo)</cp:lastModifiedBy>
  <cp:revision>3518</cp:revision>
  <cp:lastPrinted>2017-10-06T08:49:28Z</cp:lastPrinted>
  <dcterms:created xsi:type="dcterms:W3CDTF">2007-08-23T09:28:02Z</dcterms:created>
  <dcterms:modified xsi:type="dcterms:W3CDTF">2017-10-16T02:31:51Z</dcterms:modified>
</cp:coreProperties>
</file>