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67" r:id="rId5"/>
    <p:sldId id="268" r:id="rId6"/>
    <p:sldId id="262" r:id="rId7"/>
    <p:sldId id="266" r:id="rId8"/>
    <p:sldId id="261" r:id="rId9"/>
    <p:sldId id="263" r:id="rId10"/>
    <p:sldId id="265" r:id="rId11"/>
    <p:sldId id="258" r:id="rId12"/>
    <p:sldId id="259" r:id="rId13"/>
  </p:sldIdLst>
  <p:sldSz cx="12192000" cy="6858000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64A2"/>
    <a:srgbClr val="7563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43B79F-D0DC-0000-842C-D19FA8078A01}" v="36" dt="2021-03-24T02:28:01.919"/>
    <p1510:client id="{57F5FD5D-F90E-6E78-BA64-FCB31915EAF7}" v="6" dt="2020-07-19T06:57:39.288"/>
    <p1510:client id="{5F511ADA-07C9-34E3-C586-A87BB0E74F36}" v="6" dt="2020-07-30T04:26:30.692"/>
    <p1510:client id="{61582E01-602C-76E6-CD73-2C7BEEACBDBC}" v="4" dt="2019-12-05T06:32:44.429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86375" autoAdjust="0"/>
  </p:normalViewPr>
  <p:slideViewPr>
    <p:cSldViewPr snapToGrid="0">
      <p:cViewPr varScale="1">
        <p:scale>
          <a:sx n="99" d="100"/>
          <a:sy n="99" d="100"/>
        </p:scale>
        <p:origin x="956" y="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274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簡珮倫(Karan Chien)" userId="S::1902009@iisigroup.com::074ca67a-4f71-4edb-9ad4-a60425c5e00b" providerId="AD" clId="Web-{1243B79F-D0DC-0000-842C-D19FA8078A01}"/>
    <pc:docChg chg="modSld">
      <pc:chgData name="簡珮倫(Karan Chien)" userId="S::1902009@iisigroup.com::074ca67a-4f71-4edb-9ad4-a60425c5e00b" providerId="AD" clId="Web-{1243B79F-D0DC-0000-842C-D19FA8078A01}" dt="2021-03-24T02:27:55.919" v="23"/>
      <pc:docMkLst>
        <pc:docMk/>
      </pc:docMkLst>
      <pc:sldChg chg="modSp">
        <pc:chgData name="簡珮倫(Karan Chien)" userId="S::1902009@iisigroup.com::074ca67a-4f71-4edb-9ad4-a60425c5e00b" providerId="AD" clId="Web-{1243B79F-D0DC-0000-842C-D19FA8078A01}" dt="2021-03-24T02:27:55.919" v="23"/>
        <pc:sldMkLst>
          <pc:docMk/>
          <pc:sldMk cId="1517773687" sldId="267"/>
        </pc:sldMkLst>
        <pc:graphicFrameChg chg="mod modGraphic">
          <ac:chgData name="簡珮倫(Karan Chien)" userId="S::1902009@iisigroup.com::074ca67a-4f71-4edb-9ad4-a60425c5e00b" providerId="AD" clId="Web-{1243B79F-D0DC-0000-842C-D19FA8078A01}" dt="2021-03-24T02:27:55.919" v="23"/>
          <ac:graphicFrameMkLst>
            <pc:docMk/>
            <pc:sldMk cId="1517773687" sldId="267"/>
            <ac:graphicFrameMk id="2" creationId="{00000000-0000-0000-0000-000000000000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AE0A4-47EE-4CE1-A88C-8E719F35BFA0}" type="datetimeFigureOut">
              <a:rPr lang="zh-TW" altLang="en-US" smtClean="0"/>
              <a:t>2021/4/12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E233D-F305-45D0-9E2D-99F713163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83539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7EAFB-AA00-4957-A793-D83734C20EF1}" type="datetimeFigureOut">
              <a:rPr lang="zh-TW" altLang="en-US" smtClean="0"/>
              <a:t>2021/4/12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92ADB-6D2A-4586-ACF3-F9D3107C31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9246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1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新細明體" pitchFamily="18" charset="-120"/>
            </a:endParaRPr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C1A5F7-D4DE-4ED8-AC28-AECE725BA01B}" type="slidenum">
              <a:rPr kumimoji="1" lang="en-US" altLang="zh-TW" sz="11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新細明體" pitchFamily="18" charset="-12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en-US" altLang="zh-TW" sz="11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16596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2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2975560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rtl="0" eaLnBrk="1" fontAlgn="ctr" latinLnBrk="0" hangingPunct="1"/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endParaRPr lang="zh-TW" altLang="zh-TW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3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1259773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rtl="0" eaLnBrk="1" fontAlgn="ctr" latinLnBrk="0" hangingPunct="1"/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endParaRPr lang="zh-TW" altLang="zh-TW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4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3876434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5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1057104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1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新細明體" pitchFamily="18" charset="-120"/>
            </a:endParaRPr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C1A5F7-D4DE-4ED8-AC28-AECE725BA01B}" type="slidenum">
              <a:rPr kumimoji="1" lang="en-US" altLang="zh-TW" sz="11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新細明體" pitchFamily="18" charset="-12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en-US" altLang="zh-TW" sz="11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98449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 dirty="0">
              <a:latin typeface="Arial" charset="0"/>
            </a:endParaRPr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endParaRPr lang="en-US" altLang="zh-TW" sz="1100"/>
          </a:p>
        </p:txBody>
      </p:sp>
      <p:sp>
        <p:nvSpPr>
          <p:cNvPr id="24581" name="投影片編號版面配置區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39775" indent="-2841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14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5986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5813" indent="-227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FC1A5F7-D4DE-4ED8-AC28-AECE725BA01B}" type="slidenum">
              <a:rPr lang="en-US" altLang="zh-TW" sz="1100" smtClean="0"/>
              <a:pPr>
                <a:spcBef>
                  <a:spcPct val="0"/>
                </a:spcBef>
              </a:pPr>
              <a:t>9</a:t>
            </a:fld>
            <a:endParaRPr lang="en-US" altLang="zh-TW" sz="1100"/>
          </a:p>
        </p:txBody>
      </p:sp>
    </p:spTree>
    <p:extLst>
      <p:ext uri="{BB962C8B-B14F-4D97-AF65-F5344CB8AC3E}">
        <p14:creationId xmlns:p14="http://schemas.microsoft.com/office/powerpoint/2010/main" val="2532142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3" y="260649"/>
            <a:ext cx="11234175" cy="647973"/>
          </a:xfrm>
          <a:prstGeom prst="rect">
            <a:avLst/>
          </a:prstGeom>
          <a:effectLst>
            <a:outerShdw blurRad="50800" dist="38100" dir="5400000" algn="ctr" rotWithShape="0">
              <a:schemeClr val="bg1">
                <a:lumMod val="95000"/>
              </a:schemeClr>
            </a:outerShdw>
          </a:effectLst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4418" y="1340769"/>
            <a:ext cx="11233149" cy="4967957"/>
          </a:xfrm>
        </p:spPr>
        <p:txBody>
          <a:bodyPr/>
          <a:lstStyle>
            <a:lvl1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n"/>
              <a:defRPr/>
            </a:lvl1pPr>
            <a:lvl2pPr marL="7429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/>
            </a:lvl2pPr>
            <a:lvl3pPr marL="11430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u"/>
              <a:defRPr/>
            </a:lvl3pPr>
            <a:lvl4pPr marL="16002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p"/>
              <a:defRPr/>
            </a:lvl4pPr>
            <a:lvl5pPr marL="20574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l"/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70E528-0D5E-4E55-9B88-3FB910DD27D4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5" name="文字方塊 4"/>
          <p:cNvSpPr txBox="1"/>
          <p:nvPr userDrawn="1"/>
        </p:nvSpPr>
        <p:spPr>
          <a:xfrm>
            <a:off x="9884958" y="246081"/>
            <a:ext cx="2307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更新時間</a:t>
            </a:r>
            <a:r>
              <a:rPr lang="en-US" altLang="zh-TW" sz="16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2021/04/13)</a:t>
            </a:r>
            <a:endParaRPr lang="zh-TW" altLang="en-US" sz="16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09709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050867" y="-117475"/>
            <a:ext cx="2806700" cy="6426200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4418" y="-117475"/>
            <a:ext cx="8223249" cy="64262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082414-BFDF-489E-8B81-337B664A2E6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85035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2420889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3789042"/>
            <a:ext cx="10363200" cy="109149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7FDCB8-9C6F-4F18-B4CC-64F53A2E199B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30506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5711958" y="6366814"/>
            <a:ext cx="764116" cy="457200"/>
          </a:xfrm>
        </p:spPr>
        <p:txBody>
          <a:bodyPr/>
          <a:lstStyle/>
          <a:p>
            <a:pPr>
              <a:defRPr/>
            </a:pPr>
            <a:fld id="{4170E528-0D5E-4E55-9B88-3FB910DD27D4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5061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3" y="548780"/>
            <a:ext cx="11234175" cy="647973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4418" y="908051"/>
            <a:ext cx="5513916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41534" y="908051"/>
            <a:ext cx="5516033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AA5E8F-416D-4149-A9E5-713CA05C964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81485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373376-B690-48DA-A6CC-B9C1536E4A9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32443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C0D3B9-00DF-4D4A-8D67-B0A7EDEE8E1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623393" y="260649"/>
            <a:ext cx="11234175" cy="647973"/>
          </a:xfrm>
          <a:prstGeom prst="rect">
            <a:avLst/>
          </a:prstGeom>
          <a:effectLst>
            <a:outerShdw blurRad="50800" dist="38100" dir="5400000" algn="ctr" rotWithShape="0">
              <a:schemeClr val="bg1">
                <a:lumMod val="95000"/>
              </a:schemeClr>
            </a:outerShdw>
          </a:effectLst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192169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A4AC1B-9444-49D9-A041-517902DF51F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13125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940E85-875D-4404-ABAD-ACC7572E603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28013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3" y="548780"/>
            <a:ext cx="11234175" cy="647973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83138-89EE-486B-B293-73DC9E5C603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152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8" y="1340769"/>
            <a:ext cx="11233149" cy="4967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 </a:t>
            </a:r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 第二層</a:t>
            </a:r>
          </a:p>
          <a:p>
            <a:pPr lvl="2"/>
            <a:r>
              <a:rPr lang="zh-TW" altLang="en-US" dirty="0"/>
              <a:t> 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711958" y="6366814"/>
            <a:ext cx="76411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新細明體" pitchFamily="18" charset="-120"/>
              </a:defRPr>
            </a:lvl1pPr>
          </a:lstStyle>
          <a:p>
            <a:pPr>
              <a:defRPr/>
            </a:pPr>
            <a:fld id="{4170E528-0D5E-4E55-9B88-3FB910DD27D4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6" name="標題 1"/>
          <p:cNvSpPr txBox="1">
            <a:spLocks/>
          </p:cNvSpPr>
          <p:nvPr userDrawn="1"/>
        </p:nvSpPr>
        <p:spPr>
          <a:xfrm>
            <a:off x="623393" y="260649"/>
            <a:ext cx="11234175" cy="647973"/>
          </a:xfrm>
          <a:prstGeom prst="rect">
            <a:avLst/>
          </a:prstGeom>
          <a:effectLst>
            <a:outerShdw blurRad="50800" dist="38100" dir="5400000" algn="ctr" rotWithShape="0">
              <a:schemeClr val="bg1">
                <a:lumMod val="95000"/>
              </a:schemeClr>
            </a:outerShdw>
          </a:effec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accent1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華康中圓體(P)" pitchFamily="34" charset="-120"/>
                <a:ea typeface="華康中圓體(P)" pitchFamily="34" charset="-12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124A15"/>
                </a:solidFill>
                <a:latin typeface="Arial" charset="0"/>
                <a:ea typeface="MS Gothic" pitchFamily="49" charset="-128"/>
              </a:defRPr>
            </a:lvl9pPr>
          </a:lstStyle>
          <a:p>
            <a:r>
              <a:rPr lang="zh-TW" altLang="en-US" sz="3600" kern="0"/>
              <a:t>按一下以編輯母片標題樣式</a:t>
            </a:r>
            <a:endParaRPr lang="zh-TW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009208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1">
              <a:lumMod val="7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華康中圓體(P)" pitchFamily="34" charset="-120"/>
          <a:ea typeface="華康中圓體(P)" pitchFamily="34" charset="-120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華康中圓體(P)" pitchFamily="34" charset="-120"/>
          <a:ea typeface="華康中圓體(P)" pitchFamily="34" charset="-120"/>
        </a:defRPr>
      </a:lvl5pPr>
      <a:lvl6pPr marL="4572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6pPr>
      <a:lvl7pPr marL="9144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7pPr>
      <a:lvl8pPr marL="13716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8pPr>
      <a:lvl9pPr marL="1828800" algn="r" rtl="0" fontAlgn="base">
        <a:spcBef>
          <a:spcPct val="0"/>
        </a:spcBef>
        <a:spcAft>
          <a:spcPct val="0"/>
        </a:spcAft>
        <a:defRPr kumimoji="1" sz="3600">
          <a:solidFill>
            <a:srgbClr val="124A15"/>
          </a:solidFill>
          <a:latin typeface="Arial" charset="0"/>
          <a:ea typeface="MS Gothic" pitchFamily="49" charset="-128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n"/>
        <a:defRPr kumimoji="1" sz="28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l"/>
        <a:defRPr kumimoji="1" sz="24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u"/>
        <a:defRPr kumimoji="1" sz="2000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Wingdings" pitchFamily="2" charset="2"/>
        <a:buChar char="p"/>
        <a:defRPr kumimoji="1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>
          <a:solidFill>
            <a:schemeClr val="tx1">
              <a:lumMod val="75000"/>
              <a:lumOff val="2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u"/>
        <a:defRPr kumimoji="1">
          <a:solidFill>
            <a:srgbClr val="292929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None/>
            </a:pPr>
            <a:fld id="{D2F8CE3D-4134-412F-A89A-493669D63FFA}" type="slidenum">
              <a:rPr lang="en-US" altLang="zh-TW" sz="1400" ker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None/>
              </a:pPr>
              <a:t>1</a:t>
            </a:fld>
            <a:endParaRPr lang="en-US" altLang="zh-TW" sz="1400" kern="0">
              <a:solidFill>
                <a:schemeClr val="bg1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87598"/>
              </p:ext>
            </p:extLst>
          </p:nvPr>
        </p:nvGraphicFramePr>
        <p:xfrm>
          <a:off x="1431194" y="1058319"/>
          <a:ext cx="10519813" cy="5533691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82660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3408207861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229076538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3678966610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3280403588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3626256232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1479022265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9243554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1436252718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227699668"/>
                    </a:ext>
                  </a:extLst>
                </a:gridCol>
                <a:gridCol w="510170">
                  <a:extLst>
                    <a:ext uri="{9D8B030D-6E8A-4147-A177-3AD203B41FA5}">
                      <a16:colId xmlns="" xmlns:a16="http://schemas.microsoft.com/office/drawing/2014/main" val="3451906251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660092051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785807340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19"/>
                    </a:ext>
                  </a:extLst>
                </a:gridCol>
              </a:tblGrid>
              <a:tr h="3396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4157930470"/>
                  </a:ext>
                </a:extLst>
              </a:tr>
              <a:tr h="376077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車機定時資料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車機定點資料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A2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預估到站資料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組站位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車輛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站序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簡圖</a:t>
                      </a: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首末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站間旅行時間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607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定期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每日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kumimoji="0" lang="en-US" altLang="zh-TW" sz="105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僅描述</a:t>
                      </a: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675162025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kumimoji="0" lang="en-US" altLang="zh-TW" sz="120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僅描述</a:t>
                      </a:r>
                      <a:r>
                        <a:rPr kumimoji="0" lang="en-US" altLang="zh-TW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0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832608764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kern="0" noProof="0" dirty="0">
                          <a:solidFill>
                            <a:srgbClr val="C00000"/>
                          </a:solidFill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rgbClr val="C00000"/>
                          </a:solidFill>
                          <a:latin typeface="MS Gothic"/>
                          <a:ea typeface="MS Gothic"/>
                        </a:rPr>
                        <a:t>●</a:t>
                      </a:r>
                      <a:endParaRPr lang="zh-TW" sz="1200" b="0" i="0" u="none" strike="noStrike" kern="0" noProof="0" dirty="0">
                        <a:latin typeface="MS Gothic"/>
                        <a:ea typeface="MS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kern="0" noProof="0" dirty="0">
                          <a:solidFill>
                            <a:srgbClr val="C00000"/>
                          </a:solidFill>
                          <a:latin typeface="MS Gothic"/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rgbClr val="C00000"/>
                          </a:solidFill>
                          <a:latin typeface="MS Gothic"/>
                          <a:ea typeface="MS Gothic"/>
                        </a:rPr>
                        <a:t>●</a:t>
                      </a:r>
                      <a:endParaRPr lang="zh-TW" sz="1200" b="0" i="0" u="none" strike="noStrike" kern="0" noProof="0" dirty="0">
                        <a:latin typeface="MS Gothic"/>
                        <a:ea typeface="MS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rgbClr val="C00000"/>
                          </a:solidFill>
                          <a:latin typeface="MS Gothic"/>
                          <a:ea typeface="MS Gothic"/>
                        </a:rPr>
                        <a:t>●</a:t>
                      </a:r>
                      <a:endParaRPr lang="zh-TW" sz="1200" b="0" i="0" u="none" strike="noStrike" kern="0" noProof="0" dirty="0">
                        <a:latin typeface="MS Gothic"/>
                        <a:ea typeface="MS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61374252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en-US" altLang="zh-TW" sz="1200" b="0" i="0" u="none" strike="noStrike" kern="0" noProof="0" dirty="0">
                        <a:solidFill>
                          <a:srgbClr val="C00000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en-US" altLang="zh-TW" sz="1200" b="0" i="0" u="none" strike="noStrike" kern="0" noProof="0" dirty="0">
                        <a:solidFill>
                          <a:srgbClr val="C00000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en-US" altLang="zh-TW" sz="1200" b="0" i="0" u="none" strike="noStrike" kern="0" noProof="0" dirty="0">
                        <a:solidFill>
                          <a:srgbClr val="C00000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en-US" altLang="zh-TW" sz="1200" b="0" i="0" u="none" strike="noStrike" kern="0" noProof="0" dirty="0">
                        <a:solidFill>
                          <a:srgbClr val="C00000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en-US" altLang="zh-TW" sz="1200" b="0" i="0" u="none" strike="noStrike" kern="0" noProof="0" dirty="0">
                        <a:solidFill>
                          <a:srgbClr val="C00000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en-US" altLang="zh-TW" sz="1200" b="0" i="0" u="none" strike="noStrike" kern="0" noProof="0" dirty="0">
                        <a:solidFill>
                          <a:srgbClr val="C00000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 smtClea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en-US" altLang="zh-TW" sz="1200" b="0" i="0" u="none" strike="noStrike" kern="0" noProof="0" dirty="0">
                        <a:solidFill>
                          <a:srgbClr val="C00000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381442428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台南市政府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410292973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526977750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公路總局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苗栗縣政府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彰化縣政府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南投縣政府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396562496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102043" y="1300910"/>
            <a:ext cx="1258877" cy="1102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公車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(1/2)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617278" y="6592010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1</a:t>
            </a:fld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(1/7)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55122" y="6574724"/>
            <a:ext cx="8274878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○：尚未提供；◎：已提供，尚未上架；－：無此項資料；△：無提供但可從其他資料運算出來； </a:t>
            </a:r>
            <a:r>
              <a:rPr lang="zh-TW" altLang="en-US" sz="11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</p:txBody>
      </p:sp>
    </p:spTree>
    <p:extLst>
      <p:ext uri="{BB962C8B-B14F-4D97-AF65-F5344CB8AC3E}">
        <p14:creationId xmlns:p14="http://schemas.microsoft.com/office/powerpoint/2010/main" val="1517773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468109"/>
              </p:ext>
            </p:extLst>
          </p:nvPr>
        </p:nvGraphicFramePr>
        <p:xfrm>
          <a:off x="1461358" y="962636"/>
          <a:ext cx="10435112" cy="5580041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90144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3428608293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688910496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3678966610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3609824002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1419103565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51610090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9243554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1436252718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963690119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227699668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1987638318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1636838614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1332406281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019"/>
                    </a:ext>
                  </a:extLst>
                </a:gridCol>
              </a:tblGrid>
              <a:tr h="3053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4157930470"/>
                  </a:ext>
                </a:extLst>
              </a:tr>
              <a:tr h="298304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車機定時資料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車機定點資料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A2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預估到站資料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組站位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車輛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站序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簡圖</a:t>
                      </a: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首末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站間旅行時間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318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定期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每日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雲林縣政府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宜蘭縣政府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花蓮縣政府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臺東縣政府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23425166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澎湖縣政府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71079834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連江縣政府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基隆市政府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533665971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kern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sz="1200" b="0" kern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kern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sz="1200" b="0" kern="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觀光局</a:t>
                      </a:r>
                      <a:endParaRPr lang="en-US" altLang="zh-TW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 rtl="0" fontAlgn="b"/>
                      <a:r>
                        <a:rPr lang="en-US" altLang="zh-TW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台灣好行</a:t>
                      </a:r>
                      <a:r>
                        <a:rPr lang="en-US" altLang="zh-TW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kumimoji="0" lang="en-US" altLang="zh-TW" sz="140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811962193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2893199" y="6568060"/>
            <a:ext cx="8068967" cy="4308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○：尚未提供；◎：已提供，尚未上架；－：無此項資料；△：無提供但可從其他資料運算出來； </a:t>
            </a:r>
            <a:r>
              <a:rPr lang="zh-TW" altLang="en-US" sz="11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  <a:p>
            <a:endParaRPr lang="zh-TW" altLang="en-US" sz="11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571359" y="6500813"/>
            <a:ext cx="325128" cy="262656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2</a:t>
            </a:fld>
            <a:endParaRPr lang="en-US" altLang="zh-TW" dirty="0"/>
          </a:p>
        </p:txBody>
      </p:sp>
      <p:sp>
        <p:nvSpPr>
          <p:cNvPr id="11" name="矩形 10"/>
          <p:cNvSpPr/>
          <p:nvPr/>
        </p:nvSpPr>
        <p:spPr>
          <a:xfrm>
            <a:off x="89940" y="1229195"/>
            <a:ext cx="1258877" cy="1102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公車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(2/2)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(2/7)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050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521166"/>
              </p:ext>
            </p:extLst>
          </p:nvPr>
        </p:nvGraphicFramePr>
        <p:xfrm>
          <a:off x="1438982" y="2242669"/>
          <a:ext cx="10432910" cy="2183593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6104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3104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31047">
                  <a:extLst>
                    <a:ext uri="{9D8B030D-6E8A-4147-A177-3AD203B41FA5}">
                      <a16:colId xmlns="" xmlns:a16="http://schemas.microsoft.com/office/drawing/2014/main" val="3393601540"/>
                    </a:ext>
                  </a:extLst>
                </a:gridCol>
                <a:gridCol w="531047">
                  <a:extLst>
                    <a:ext uri="{9D8B030D-6E8A-4147-A177-3AD203B41FA5}">
                      <a16:colId xmlns="" xmlns:a16="http://schemas.microsoft.com/office/drawing/2014/main" val="3679918837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897207107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482035779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3678108844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1513467911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3474974294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739021416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876172250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3644493182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0016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0017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0018"/>
                    </a:ext>
                  </a:extLst>
                </a:gridCol>
                <a:gridCol w="514332">
                  <a:extLst>
                    <a:ext uri="{9D8B030D-6E8A-4147-A177-3AD203B41FA5}">
                      <a16:colId xmlns="" xmlns:a16="http://schemas.microsoft.com/office/drawing/2014/main" val="20019"/>
                    </a:ext>
                  </a:extLst>
                </a:gridCol>
              </a:tblGrid>
              <a:tr h="5186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4157930470"/>
                  </a:ext>
                </a:extLst>
              </a:tr>
              <a:tr h="8380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列車到離站即時資訊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列車即時準點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延誤時間資料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當日各車次對號座剩餘座位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車種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車站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出入口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含里程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路線圖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每日時刻表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定期時刻表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跨運具轉乘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路線間轉乘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營運業者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路線網路拓撲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394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台鐵局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(60</a:t>
                      </a: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天</a:t>
                      </a: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394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高鐵公司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(28</a:t>
                      </a: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天</a:t>
                      </a: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4109921" y="4610081"/>
            <a:ext cx="7071360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</a:t>
            </a:r>
          </a:p>
        </p:txBody>
      </p:sp>
      <p:sp>
        <p:nvSpPr>
          <p:cNvPr id="9" name="矩形 8"/>
          <p:cNvSpPr/>
          <p:nvPr/>
        </p:nvSpPr>
        <p:spPr>
          <a:xfrm>
            <a:off x="157233" y="2725296"/>
            <a:ext cx="1192338" cy="728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台鐵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高鐵</a:t>
            </a:r>
          </a:p>
        </p:txBody>
      </p:sp>
      <p:sp>
        <p:nvSpPr>
          <p:cNvPr id="15" name="矩形 14"/>
          <p:cNvSpPr/>
          <p:nvPr/>
        </p:nvSpPr>
        <p:spPr>
          <a:xfrm>
            <a:off x="0" y="1360094"/>
            <a:ext cx="2194560" cy="5760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軌道資料</a:t>
            </a:r>
          </a:p>
        </p:txBody>
      </p:sp>
      <p:sp>
        <p:nvSpPr>
          <p:cNvPr id="16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496600" y="6648887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3</a:t>
            </a:fld>
            <a:endParaRPr lang="en-US" altLang="zh-TW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(3/7)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664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26722" y="5357972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694648"/>
              </p:ext>
            </p:extLst>
          </p:nvPr>
        </p:nvGraphicFramePr>
        <p:xfrm>
          <a:off x="977818" y="2072479"/>
          <a:ext cx="11057031" cy="4192576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67874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3923">
                  <a:extLst>
                    <a:ext uri="{9D8B030D-6E8A-4147-A177-3AD203B41FA5}">
                      <a16:colId xmlns="" xmlns:a16="http://schemas.microsoft.com/office/drawing/2014/main" val="3950370602"/>
                    </a:ext>
                  </a:extLst>
                </a:gridCol>
                <a:gridCol w="475651">
                  <a:extLst>
                    <a:ext uri="{9D8B030D-6E8A-4147-A177-3AD203B41FA5}">
                      <a16:colId xmlns="" xmlns:a16="http://schemas.microsoft.com/office/drawing/2014/main" val="892499354"/>
                    </a:ext>
                  </a:extLst>
                </a:gridCol>
                <a:gridCol w="475651">
                  <a:extLst>
                    <a:ext uri="{9D8B030D-6E8A-4147-A177-3AD203B41FA5}">
                      <a16:colId xmlns="" xmlns:a16="http://schemas.microsoft.com/office/drawing/2014/main" val="2890376269"/>
                    </a:ext>
                  </a:extLst>
                </a:gridCol>
                <a:gridCol w="501602">
                  <a:extLst>
                    <a:ext uri="{9D8B030D-6E8A-4147-A177-3AD203B41FA5}">
                      <a16:colId xmlns="" xmlns:a16="http://schemas.microsoft.com/office/drawing/2014/main" val="2351848522"/>
                    </a:ext>
                  </a:extLst>
                </a:gridCol>
                <a:gridCol w="501602">
                  <a:extLst>
                    <a:ext uri="{9D8B030D-6E8A-4147-A177-3AD203B41FA5}">
                      <a16:colId xmlns="" xmlns:a16="http://schemas.microsoft.com/office/drawing/2014/main" val="3951773805"/>
                    </a:ext>
                  </a:extLst>
                </a:gridCol>
                <a:gridCol w="50160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01602">
                  <a:extLst>
                    <a:ext uri="{9D8B030D-6E8A-4147-A177-3AD203B41FA5}">
                      <a16:colId xmlns="" xmlns:a16="http://schemas.microsoft.com/office/drawing/2014/main" val="1658949460"/>
                    </a:ext>
                  </a:extLst>
                </a:gridCol>
                <a:gridCol w="501602">
                  <a:extLst>
                    <a:ext uri="{9D8B030D-6E8A-4147-A177-3AD203B41FA5}">
                      <a16:colId xmlns="" xmlns:a16="http://schemas.microsoft.com/office/drawing/2014/main" val="4009511739"/>
                    </a:ext>
                  </a:extLst>
                </a:gridCol>
                <a:gridCol w="648032">
                  <a:extLst>
                    <a:ext uri="{9D8B030D-6E8A-4147-A177-3AD203B41FA5}">
                      <a16:colId xmlns="" xmlns:a16="http://schemas.microsoft.com/office/drawing/2014/main" val="915448942"/>
                    </a:ext>
                  </a:extLst>
                </a:gridCol>
                <a:gridCol w="64803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23461">
                  <a:extLst>
                    <a:ext uri="{9D8B030D-6E8A-4147-A177-3AD203B41FA5}">
                      <a16:colId xmlns="" xmlns:a16="http://schemas.microsoft.com/office/drawing/2014/main" val="1735239135"/>
                    </a:ext>
                  </a:extLst>
                </a:gridCol>
                <a:gridCol w="523461">
                  <a:extLst>
                    <a:ext uri="{9D8B030D-6E8A-4147-A177-3AD203B41FA5}">
                      <a16:colId xmlns="" xmlns:a16="http://schemas.microsoft.com/office/drawing/2014/main" val="1012336583"/>
                    </a:ext>
                  </a:extLst>
                </a:gridCol>
                <a:gridCol w="523461">
                  <a:extLst>
                    <a:ext uri="{9D8B030D-6E8A-4147-A177-3AD203B41FA5}">
                      <a16:colId xmlns="" xmlns:a16="http://schemas.microsoft.com/office/drawing/2014/main" val="730367770"/>
                    </a:ext>
                  </a:extLst>
                </a:gridCol>
                <a:gridCol w="523461">
                  <a:extLst>
                    <a:ext uri="{9D8B030D-6E8A-4147-A177-3AD203B41FA5}">
                      <a16:colId xmlns="" xmlns:a16="http://schemas.microsoft.com/office/drawing/2014/main" val="1995509689"/>
                    </a:ext>
                  </a:extLst>
                </a:gridCol>
                <a:gridCol w="523461">
                  <a:extLst>
                    <a:ext uri="{9D8B030D-6E8A-4147-A177-3AD203B41FA5}">
                      <a16:colId xmlns="" xmlns:a16="http://schemas.microsoft.com/office/drawing/2014/main" val="4059945013"/>
                    </a:ext>
                  </a:extLst>
                </a:gridCol>
                <a:gridCol w="523461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612741">
                  <a:extLst>
                    <a:ext uri="{9D8B030D-6E8A-4147-A177-3AD203B41FA5}">
                      <a16:colId xmlns="" xmlns:a16="http://schemas.microsoft.com/office/drawing/2014/main" val="563954548"/>
                    </a:ext>
                  </a:extLst>
                </a:gridCol>
                <a:gridCol w="612741">
                  <a:extLst>
                    <a:ext uri="{9D8B030D-6E8A-4147-A177-3AD203B41FA5}">
                      <a16:colId xmlns="" xmlns:a16="http://schemas.microsoft.com/office/drawing/2014/main" val="626849779"/>
                    </a:ext>
                  </a:extLst>
                </a:gridCol>
                <a:gridCol w="612741">
                  <a:extLst>
                    <a:ext uri="{9D8B030D-6E8A-4147-A177-3AD203B41FA5}">
                      <a16:colId xmlns="" xmlns:a16="http://schemas.microsoft.com/office/drawing/2014/main" val="2774746132"/>
                    </a:ext>
                  </a:extLst>
                </a:gridCol>
              </a:tblGrid>
              <a:tr h="3223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0152553"/>
                  </a:ext>
                </a:extLst>
              </a:tr>
              <a:tr h="6462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列車到離站即時資訊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車站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車站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出入口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路網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實體路線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營運路線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實體路線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含里程</a:t>
                      </a:r>
                      <a:r>
                        <a:rPr lang="en-US" altLang="zh-TW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營運路線車站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車站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1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設施</a:t>
                      </a:r>
                      <a:endParaRPr lang="en-US" altLang="zh-TW" sz="11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發車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班距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首末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站間行駛時間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跨運具轉乘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路線間轉乘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372355905"/>
                  </a:ext>
                </a:extLst>
              </a:tr>
              <a:tr h="45725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桃園機場捷運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8098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台北捷運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8098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高雄捷運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009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高雄輕軌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en-US" altLang="zh-TW" sz="1200" kern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009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淡海輕軌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en-US" altLang="zh-TW" sz="1200" kern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4009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環狀線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</a:rPr>
                        <a:t>─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4009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貓空纜車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kern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400936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台中捷運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kern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8130" y="2297841"/>
            <a:ext cx="826053" cy="7280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捷運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輕軌</a:t>
            </a:r>
          </a:p>
        </p:txBody>
      </p:sp>
      <p:sp>
        <p:nvSpPr>
          <p:cNvPr id="13" name="矩形 12"/>
          <p:cNvSpPr/>
          <p:nvPr/>
        </p:nvSpPr>
        <p:spPr>
          <a:xfrm>
            <a:off x="3128306" y="6427113"/>
            <a:ext cx="8299578" cy="4308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○：尚未提供；◎：已提供，尚未上架；－：無此項資料；△：無提供但可從其他資料運算出來； </a:t>
            </a:r>
            <a:r>
              <a:rPr lang="zh-TW" altLang="en-US" sz="11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  <a:p>
            <a:endParaRPr lang="zh-TW" altLang="en-US" sz="11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0386" y="1316825"/>
            <a:ext cx="2194560" cy="5760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軌道資料</a:t>
            </a:r>
          </a:p>
        </p:txBody>
      </p:sp>
      <p:sp>
        <p:nvSpPr>
          <p:cNvPr id="16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427884" y="5463183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4</a:t>
            </a:fld>
            <a:endParaRPr lang="en-US" altLang="zh-TW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(4/7)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864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637302"/>
              </p:ext>
            </p:extLst>
          </p:nvPr>
        </p:nvGraphicFramePr>
        <p:xfrm>
          <a:off x="2052638" y="981191"/>
          <a:ext cx="5976810" cy="3601958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45228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31131">
                  <a:extLst>
                    <a:ext uri="{9D8B030D-6E8A-4147-A177-3AD203B41FA5}">
                      <a16:colId xmlns="" xmlns:a16="http://schemas.microsoft.com/office/drawing/2014/main" val="3466895849"/>
                    </a:ext>
                  </a:extLst>
                </a:gridCol>
                <a:gridCol w="113113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31131">
                  <a:extLst>
                    <a:ext uri="{9D8B030D-6E8A-4147-A177-3AD203B41FA5}">
                      <a16:colId xmlns="" xmlns:a16="http://schemas.microsoft.com/office/drawing/2014/main" val="730367770"/>
                    </a:ext>
                  </a:extLst>
                </a:gridCol>
                <a:gridCol w="1131131">
                  <a:extLst>
                    <a:ext uri="{9D8B030D-6E8A-4147-A177-3AD203B41FA5}">
                      <a16:colId xmlns="" xmlns:a16="http://schemas.microsoft.com/office/drawing/2014/main" val="624460300"/>
                    </a:ext>
                  </a:extLst>
                </a:gridCol>
              </a:tblGrid>
              <a:tr h="339205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0152553"/>
                  </a:ext>
                </a:extLst>
              </a:tr>
              <a:tr h="250981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可借車輛數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可歸還車輛數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點位資訊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200" kern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</a:t>
                      </a:r>
                      <a:r>
                        <a:rPr lang="zh-TW" altLang="en-US" sz="1200" kern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容納總數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2028298506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660065325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596747635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774430207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</a:t>
                      </a:r>
                      <a:r>
                        <a:rPr lang="en-US" altLang="zh-TW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竹科</a:t>
                      </a:r>
                      <a:r>
                        <a:rPr lang="en-US" altLang="zh-TW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苗栗縣</a:t>
                      </a:r>
                      <a:r>
                        <a:rPr lang="en-US" altLang="zh-TW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717943080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彰化縣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802642166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台南市</a:t>
                      </a:r>
                      <a:r>
                        <a:rPr lang="en-US" altLang="zh-TW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T-Bike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968310820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YouBike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715990511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</a:t>
                      </a:r>
                      <a:r>
                        <a:rPr lang="en-US" altLang="zh-TW" sz="12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192680700"/>
                  </a:ext>
                </a:extLst>
              </a:tr>
              <a:tr h="250981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</a:t>
                      </a:r>
                      <a:r>
                        <a:rPr lang="en-US" altLang="zh-TW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KBike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406721" y="4717412"/>
            <a:ext cx="1237406" cy="7920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自行車道資料</a:t>
            </a:r>
          </a:p>
        </p:txBody>
      </p:sp>
      <p:sp>
        <p:nvSpPr>
          <p:cNvPr id="11" name="矩形 10"/>
          <p:cNvSpPr/>
          <p:nvPr/>
        </p:nvSpPr>
        <p:spPr>
          <a:xfrm>
            <a:off x="357478" y="1132449"/>
            <a:ext cx="1335893" cy="787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公共自行車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sp>
        <p:nvSpPr>
          <p:cNvPr id="9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352584" y="6381328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5</a:t>
            </a:fld>
            <a:endParaRPr lang="en-US" altLang="zh-TW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(5/7)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343066"/>
              </p:ext>
            </p:extLst>
          </p:nvPr>
        </p:nvGraphicFramePr>
        <p:xfrm>
          <a:off x="2044375" y="4673629"/>
          <a:ext cx="9942744" cy="199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2856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828562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anchor="ctr"/>
                </a:tc>
                <a:tc gridSpan="1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圖資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台南市政府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苗栗縣政府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花蓮縣政府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彰化縣政府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臺東縣政府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連江縣政府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/>
                        <a:t>-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南投縣政府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基隆市政府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台中市政府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雲林縣政府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宜蘭縣政府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澎湖縣政府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9240614" y="1372113"/>
            <a:ext cx="2746505" cy="193899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○：尚未提供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◎：已提供，尚未上架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－：無此項資料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△：無提供但可從其他資料運算出來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  <a:p>
            <a:endParaRPr lang="zh-TW" altLang="en-US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5232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6</a:t>
            </a:fld>
            <a:endParaRPr lang="en-US" altLang="zh-TW" dirty="0"/>
          </a:p>
        </p:txBody>
      </p:sp>
      <p:sp>
        <p:nvSpPr>
          <p:cNvPr id="9" name="矩形 8"/>
          <p:cNvSpPr/>
          <p:nvPr/>
        </p:nvSpPr>
        <p:spPr>
          <a:xfrm>
            <a:off x="409948" y="4324264"/>
            <a:ext cx="1012840" cy="71989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觀光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45902"/>
              </p:ext>
            </p:extLst>
          </p:nvPr>
        </p:nvGraphicFramePr>
        <p:xfrm>
          <a:off x="1703512" y="4198673"/>
          <a:ext cx="5436252" cy="131389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104280">
                  <a:extLst>
                    <a:ext uri="{9D8B030D-6E8A-4147-A177-3AD203B41FA5}">
                      <a16:colId xmlns="" xmlns:a16="http://schemas.microsoft.com/office/drawing/2014/main" val="596459514"/>
                    </a:ext>
                  </a:extLst>
                </a:gridCol>
                <a:gridCol w="1082993">
                  <a:extLst>
                    <a:ext uri="{9D8B030D-6E8A-4147-A177-3AD203B41FA5}">
                      <a16:colId xmlns="" xmlns:a16="http://schemas.microsoft.com/office/drawing/2014/main" val="1104773170"/>
                    </a:ext>
                  </a:extLst>
                </a:gridCol>
                <a:gridCol w="1082993">
                  <a:extLst>
                    <a:ext uri="{9D8B030D-6E8A-4147-A177-3AD203B41FA5}">
                      <a16:colId xmlns="" xmlns:a16="http://schemas.microsoft.com/office/drawing/2014/main" val="2628879976"/>
                    </a:ext>
                  </a:extLst>
                </a:gridCol>
                <a:gridCol w="1082993">
                  <a:extLst>
                    <a:ext uri="{9D8B030D-6E8A-4147-A177-3AD203B41FA5}">
                      <a16:colId xmlns="" xmlns:a16="http://schemas.microsoft.com/office/drawing/2014/main" val="3824673393"/>
                    </a:ext>
                  </a:extLst>
                </a:gridCol>
                <a:gridCol w="108299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046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2450048256"/>
                  </a:ext>
                </a:extLst>
              </a:tr>
              <a:tr h="4198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觀光景點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觀光餐飲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觀光旅宿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觀光活動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007795033"/>
                  </a:ext>
                </a:extLst>
              </a:tr>
              <a:tr h="4894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觀光資料庫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123214655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8846314" y="4404150"/>
            <a:ext cx="3183015" cy="13849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◎：已提供，尚未上架；－：無此項資料；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△：無提供但可從其他資料運算出來；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  <a:p>
            <a:endParaRPr lang="zh-TW" altLang="en-US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(6/7)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233760"/>
              </p:ext>
            </p:extLst>
          </p:nvPr>
        </p:nvGraphicFramePr>
        <p:xfrm>
          <a:off x="1703512" y="1818103"/>
          <a:ext cx="7349049" cy="1590568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96018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93677">
                  <a:extLst>
                    <a:ext uri="{9D8B030D-6E8A-4147-A177-3AD203B41FA5}">
                      <a16:colId xmlns="" xmlns:a16="http://schemas.microsoft.com/office/drawing/2014/main" val="3258888783"/>
                    </a:ext>
                  </a:extLst>
                </a:gridCol>
                <a:gridCol w="7925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1988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1988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1988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70022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814245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81424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814245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3247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4157930470"/>
                  </a:ext>
                </a:extLst>
              </a:tr>
              <a:tr h="5024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航班到離站即時資訊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最新消息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航空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公司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機場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航線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航班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種類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日航班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定期航班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時刻表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zh-TW" sz="120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國內機場氣象資訊</a:t>
                      </a:r>
                      <a:endParaRPr lang="zh-TW" altLang="en-US" sz="1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942208770"/>
                  </a:ext>
                </a:extLst>
              </a:tr>
              <a:tr h="38167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民用航空局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kern="0" dirty="0">
                          <a:solidFill>
                            <a:sysClr val="windowText" lastClr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/>
                        <a:t>△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8167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桃園機場公司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kern="0" dirty="0">
                          <a:solidFill>
                            <a:sysClr val="windowText" lastClr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○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0" dirty="0"/>
                        <a:t>△</a:t>
                      </a:r>
                      <a:endParaRPr lang="zh-TW" altLang="en-US" sz="1200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/>
                        <a:t>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34965533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412129" y="2214223"/>
            <a:ext cx="1010659" cy="7920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航空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sp>
        <p:nvSpPr>
          <p:cNvPr id="16" name="矩形 15"/>
          <p:cNvSpPr/>
          <p:nvPr/>
        </p:nvSpPr>
        <p:spPr>
          <a:xfrm>
            <a:off x="9052561" y="3206804"/>
            <a:ext cx="3563013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*桃機日航班時刻表包含前日、當日、次日時刻表</a:t>
            </a:r>
          </a:p>
        </p:txBody>
      </p:sp>
    </p:spTree>
    <p:extLst>
      <p:ext uri="{BB962C8B-B14F-4D97-AF65-F5344CB8AC3E}">
        <p14:creationId xmlns:p14="http://schemas.microsoft.com/office/powerpoint/2010/main" val="2619391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7</a:t>
            </a:fld>
            <a:endParaRPr lang="en-US" altLang="zh-TW" dirty="0"/>
          </a:p>
        </p:txBody>
      </p:sp>
      <p:sp>
        <p:nvSpPr>
          <p:cNvPr id="8" name="文字方塊 7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(7/7)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1935" y="1350778"/>
            <a:ext cx="1097280" cy="105723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航運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664247"/>
              </p:ext>
            </p:extLst>
          </p:nvPr>
        </p:nvGraphicFramePr>
        <p:xfrm>
          <a:off x="1459655" y="1198544"/>
          <a:ext cx="7785173" cy="504691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573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77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4347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976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976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8323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8323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8323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83238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83238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683238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4588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alt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到離港即時班表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即時船舶位置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即時客位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最新消息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港口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船舶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航線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時刻表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  <a:endParaRPr lang="zh-TW" altLang="en-US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航港局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臺東縣政府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◎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澎湖縣政府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458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連江縣政府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ysClr val="windowText" lastClr="000000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◎</a:t>
                      </a:r>
                      <a:endParaRPr lang="zh-TW" altLang="en-US" sz="1200" b="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9357048" y="3837788"/>
            <a:ext cx="2847652" cy="175432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sz="1200" dirty="0">
                <a:latin typeface="+mj-ea"/>
                <a:ea typeface="+mj-ea"/>
              </a:rPr>
              <a:t>●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：已上架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○ ：尚未提供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>
                <a:latin typeface="+mj-ea"/>
                <a:ea typeface="+mj-ea"/>
              </a:rPr>
              <a:t>◎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：已提供，尚未上架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－：無此項資料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△：無提供但可從其他資料運算出來</a:t>
            </a:r>
            <a:endParaRPr lang="en-US" altLang="zh-TW" sz="1200" kern="0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sz="12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2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</p:txBody>
      </p:sp>
    </p:spTree>
    <p:extLst>
      <p:ext uri="{BB962C8B-B14F-4D97-AF65-F5344CB8AC3E}">
        <p14:creationId xmlns:p14="http://schemas.microsoft.com/office/powerpoint/2010/main" val="695014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None/>
            </a:pPr>
            <a:fld id="{D2F8CE3D-4134-412F-A89A-493669D63FFA}" type="slidenum">
              <a:rPr lang="en-US" altLang="zh-TW" sz="1400" ker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None/>
              </a:pPr>
              <a:t>8</a:t>
            </a:fld>
            <a:endParaRPr lang="en-US" altLang="zh-TW" sz="1400" kern="0">
              <a:solidFill>
                <a:schemeClr val="bg1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093232"/>
              </p:ext>
            </p:extLst>
          </p:nvPr>
        </p:nvGraphicFramePr>
        <p:xfrm>
          <a:off x="1431194" y="1058319"/>
          <a:ext cx="10519813" cy="5533691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82660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3408207861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229076538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3678966610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3280403588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3626256232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1479022265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9243554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1436252718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227699668"/>
                    </a:ext>
                  </a:extLst>
                </a:gridCol>
                <a:gridCol w="510170">
                  <a:extLst>
                    <a:ext uri="{9D8B030D-6E8A-4147-A177-3AD203B41FA5}">
                      <a16:colId xmlns="" xmlns:a16="http://schemas.microsoft.com/office/drawing/2014/main" val="3451906251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660092051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785807340"/>
                    </a:ext>
                  </a:extLst>
                </a:gridCol>
                <a:gridCol w="510169">
                  <a:extLst>
                    <a:ext uri="{9D8B030D-6E8A-4147-A177-3AD203B41FA5}">
                      <a16:colId xmlns="" xmlns:a16="http://schemas.microsoft.com/office/drawing/2014/main" val="20019"/>
                    </a:ext>
                  </a:extLst>
                </a:gridCol>
              </a:tblGrid>
              <a:tr h="3396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4157930470"/>
                  </a:ext>
                </a:extLst>
              </a:tr>
              <a:tr h="376077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車機定時資料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車機定點資料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A2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預估到站資料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組站位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車輛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路線與站牌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簡圖</a:t>
                      </a: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票價描述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票價結構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607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預定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發車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班距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首末</a:t>
                      </a:r>
                      <a:endParaRPr lang="en-US" altLang="zh-TW" sz="12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kumimoji="0" lang="en-US" altLang="zh-TW" sz="105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不完整</a:t>
                      </a: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675162025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新北市政府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kern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kumimoji="0" lang="en-US" altLang="zh-TW" sz="120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不完整</a:t>
                      </a:r>
                      <a:r>
                        <a:rPr kumimoji="0" lang="en-US" altLang="zh-TW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05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832608764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桃園市政府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61374252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台中市政府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381442428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台南市政府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200" kern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●</a:t>
                      </a:r>
                      <a:endParaRPr lang="zh-TW" altLang="en-US" sz="1200" kern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sz="1200" b="0" i="0" u="none" strike="noStrike" kern="0" noProof="0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410292973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高雄市政府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526977750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公路總局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新竹市政府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新竹縣政府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苗栗縣政府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彰化縣政府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015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南投縣政府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396562496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102043" y="1300910"/>
            <a:ext cx="1258877" cy="1102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公車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(1/2)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617278" y="6592010"/>
            <a:ext cx="764116" cy="457200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8</a:t>
            </a:fld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(1/7)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55122" y="6574724"/>
            <a:ext cx="8274878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○：尚未提供；◎：已提供，尚未上架；－：無此項資料；△：無提供但可從其他資料運算出來； </a:t>
            </a:r>
            <a:r>
              <a:rPr lang="zh-TW" altLang="en-US" sz="11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</p:txBody>
      </p:sp>
    </p:spTree>
    <p:extLst>
      <p:ext uri="{BB962C8B-B14F-4D97-AF65-F5344CB8AC3E}">
        <p14:creationId xmlns:p14="http://schemas.microsoft.com/office/powerpoint/2010/main" val="298707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595438" y="6543676"/>
            <a:ext cx="457200" cy="37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99"/>
              </a:buClr>
              <a:buChar char="•"/>
              <a:defRPr kumimoji="1" sz="36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66CCFF"/>
              </a:buClr>
              <a:buFont typeface="Times New Roman" pitchFamily="18" charset="0"/>
              <a:buChar char="▪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F8CE3D-4134-412F-A89A-493669D63FFA}" type="slidenum">
              <a:rPr lang="en-US" altLang="zh-TW" sz="14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zh-TW" sz="1400">
              <a:solidFill>
                <a:schemeClr val="bg1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676295"/>
              </p:ext>
            </p:extLst>
          </p:nvPr>
        </p:nvGraphicFramePr>
        <p:xfrm>
          <a:off x="1461358" y="962636"/>
          <a:ext cx="10435112" cy="5580041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90144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3428608293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688910496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3678966610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3609824002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1419103565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51610090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9243554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1436252718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963690119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227699668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1987638318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1636838614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1332406281"/>
                    </a:ext>
                  </a:extLst>
                </a:gridCol>
                <a:gridCol w="501772">
                  <a:extLst>
                    <a:ext uri="{9D8B030D-6E8A-4147-A177-3AD203B41FA5}">
                      <a16:colId xmlns="" xmlns:a16="http://schemas.microsoft.com/office/drawing/2014/main" val="20019"/>
                    </a:ext>
                  </a:extLst>
                </a:gridCol>
              </a:tblGrid>
              <a:tr h="3053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b="1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動態資料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gridSpan="14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靜態資料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4157930470"/>
                  </a:ext>
                </a:extLst>
              </a:tr>
              <a:tr h="298304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來源單位</a:t>
                      </a:r>
                      <a:endParaRPr lang="zh-TW" sz="1200" b="1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新細明體" panose="02020500000000000000" pitchFamily="18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車機定時資料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車機定點資料</a:t>
                      </a:r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A2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預估到站資料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en-US" altLang="zh-TW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N1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營運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通阻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最新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消息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組站位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業者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車輛基本資料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路線與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站牌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線型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路線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簡圖</a:t>
                      </a:r>
                    </a:p>
                  </a:txBody>
                  <a:tcPr marL="17068" marR="17068" marT="0" marB="0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 marL="17068" marR="17068" marT="0" marB="0"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描述</a:t>
                      </a:r>
                    </a:p>
                  </a:txBody>
                  <a:tcPr marL="17068" marR="17068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票價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結構</a:t>
                      </a:r>
                    </a:p>
                  </a:txBody>
                  <a:tcPr marL="17068" marR="17068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318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預定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班表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發車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班距</a:t>
                      </a:r>
                    </a:p>
                  </a:txBody>
                  <a:tcPr marL="17068" marR="17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首末</a:t>
                      </a:r>
                      <a:endParaRPr lang="en-US" altLang="zh-TW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班車</a:t>
                      </a:r>
                    </a:p>
                  </a:txBody>
                  <a:tcPr marL="17068" marR="17068" marT="0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雲林縣政府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嘉義市政府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嘉義縣政府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屏東縣政府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宜蘭縣政府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花蓮縣政府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臺東縣政府</a:t>
                      </a:r>
                      <a:endParaRPr lang="zh-TW" altLang="en-US" sz="12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chemeClr val="tx1"/>
                          </a:solidFill>
                          <a:latin typeface="MS Gothic"/>
                          <a:ea typeface="MS Gothic"/>
                        </a:rPr>
                        <a:t>●</a:t>
                      </a:r>
                      <a:endParaRPr lang="zh-TW" sz="1200" b="0" i="0" u="none" strike="noStrike" kern="0" noProof="0" dirty="0">
                        <a:latin typeface="MS Gothic"/>
                        <a:ea typeface="MS Gothic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23425166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連江縣政府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106796917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澎湖縣政府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710798345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基隆市政府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533665971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金門縣政府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rgbClr val="C00000"/>
                          </a:solidFill>
                          <a:latin typeface="MS Gothic"/>
                          <a:ea typeface="MS Gothic"/>
                        </a:rPr>
                        <a:t>●</a:t>
                      </a:r>
                      <a:endParaRPr lang="zh-TW" sz="1200" b="0" i="0" u="none" strike="noStrike" kern="0" noProof="0" dirty="0">
                        <a:latin typeface="MS Gothic"/>
                        <a:ea typeface="MS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dirty="0">
                          <a:solidFill>
                            <a:schemeClr val="tx1"/>
                          </a:solidFill>
                        </a:rPr>
                        <a:t>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200" b="0" i="0" u="none" strike="noStrike" kern="0" noProof="0" dirty="0">
                          <a:solidFill>
                            <a:srgbClr val="C00000"/>
                          </a:solidFill>
                          <a:latin typeface="MS Gothic"/>
                          <a:ea typeface="MS Gothic"/>
                        </a:rPr>
                        <a:t>●</a:t>
                      </a:r>
                      <a:endParaRPr lang="zh-TW" sz="1200" b="0" i="0" u="none" strike="noStrike" kern="0" noProof="0" dirty="0">
                        <a:latin typeface="MS Gothic"/>
                        <a:ea typeface="MS Gothic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rgbClr val="C00000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rgbClr val="C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860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觀光局</a:t>
                      </a:r>
                      <a:endParaRPr lang="en-US" altLang="zh-TW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 rtl="0" fontAlgn="b"/>
                      <a:r>
                        <a:rPr lang="en-US" altLang="zh-TW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台灣好行</a:t>
                      </a:r>
                      <a:r>
                        <a:rPr lang="en-US" altLang="zh-TW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0" dirty="0"/>
                        <a:t>●</a:t>
                      </a:r>
                      <a:endParaRPr lang="zh-TW" altLang="en-US" sz="12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kern="0" dirty="0">
                          <a:solidFill>
                            <a:schemeClr val="tx1"/>
                          </a:solidFill>
                        </a:rPr>
                        <a:t>●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●</a:t>
                      </a:r>
                      <a:endParaRPr kumimoji="0" lang="en-US" altLang="zh-TW" sz="900" b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不完整</a:t>
                      </a:r>
                      <a:r>
                        <a:rPr kumimoji="0" lang="en-US" altLang="zh-TW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zh-TW" alt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0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2811962193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2893199" y="6568060"/>
            <a:ext cx="8068967" cy="4308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●：已上架； ○：尚未提供；◎：已提供，尚未上架；－：無此項資料；△：無提供但可從其他資料運算出來； </a:t>
            </a:r>
            <a:r>
              <a:rPr lang="zh-TW" altLang="en-US" sz="1100" kern="0" dirty="0">
                <a:solidFill>
                  <a:srgbClr val="C00000"/>
                </a:solidFill>
                <a:latin typeface="+mj-ea"/>
                <a:ea typeface="+mj-ea"/>
              </a:rPr>
              <a:t>●</a:t>
            </a:r>
            <a:r>
              <a:rPr lang="zh-TW" altLang="en-US" sz="1100" kern="0" dirty="0">
                <a:solidFill>
                  <a:sysClr val="windowText" lastClr="000000"/>
                </a:solidFill>
                <a:latin typeface="+mj-ea"/>
                <a:ea typeface="+mj-ea"/>
              </a:rPr>
              <a:t>：今年上架</a:t>
            </a:r>
          </a:p>
          <a:p>
            <a:endParaRPr lang="zh-TW" altLang="en-US" sz="110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11571359" y="6500813"/>
            <a:ext cx="325128" cy="262656"/>
          </a:xfrm>
        </p:spPr>
        <p:txBody>
          <a:bodyPr/>
          <a:lstStyle/>
          <a:p>
            <a:pPr>
              <a:defRPr/>
            </a:pPr>
            <a:fld id="{537FDCB8-9C6F-4F18-B4CC-64F53A2E199B}" type="slidenum">
              <a:rPr lang="en-US" altLang="zh-TW" smtClean="0"/>
              <a:pPr>
                <a:defRPr/>
              </a:pPr>
              <a:t>9</a:t>
            </a:fld>
            <a:endParaRPr lang="en-US" altLang="zh-TW" dirty="0"/>
          </a:p>
        </p:txBody>
      </p:sp>
      <p:sp>
        <p:nvSpPr>
          <p:cNvPr id="11" name="矩形 10"/>
          <p:cNvSpPr/>
          <p:nvPr/>
        </p:nvSpPr>
        <p:spPr>
          <a:xfrm>
            <a:off x="89940" y="1229195"/>
            <a:ext cx="1258877" cy="11029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公車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(2/2)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570916" y="116632"/>
            <a:ext cx="83936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 dirty="0">
                <a:solidFill>
                  <a:srgbClr val="002060"/>
                </a:solidFill>
              </a:rPr>
              <a:t>目前各單位資料供應現況表</a:t>
            </a:r>
            <a:r>
              <a:rPr lang="en-US" altLang="zh-TW" sz="4400" b="1" dirty="0">
                <a:solidFill>
                  <a:srgbClr val="002060"/>
                </a:solidFill>
              </a:rPr>
              <a:t>(2/7)</a:t>
            </a:r>
            <a:endParaRPr lang="zh-TW" altLang="en-US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0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預設簡報設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預設簡報設計">
      <a:majorFont>
        <a:latin typeface="Arial"/>
        <a:ea typeface="MS Gothic"/>
        <a:cs typeface=""/>
      </a:majorFont>
      <a:minorFont>
        <a:latin typeface="MS Gothic"/>
        <a:ea typeface="MS Gothic"/>
        <a:cs typeface="華康中黑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CC24255BCCE3C44887CE5AE52F7778D9" ma:contentTypeVersion="15" ma:contentTypeDescription="建立新的文件。" ma:contentTypeScope="" ma:versionID="56fb3fe87ae2af94ef332e172d34f46f">
  <xsd:schema xmlns:xsd="http://www.w3.org/2001/XMLSchema" xmlns:xs="http://www.w3.org/2001/XMLSchema" xmlns:p="http://schemas.microsoft.com/office/2006/metadata/properties" xmlns:ns3="89cf3997-e9ea-4731-a3ec-f83abc6192e4" xmlns:ns4="1355e568-b629-494a-b444-4d5dfc55a281" targetNamespace="http://schemas.microsoft.com/office/2006/metadata/properties" ma:root="true" ma:fieldsID="ab2aa64e8a7c11a12efc07ec9eb24688" ns3:_="" ns4:_="">
    <xsd:import namespace="89cf3997-e9ea-4731-a3ec-f83abc6192e4"/>
    <xsd:import namespace="1355e568-b629-494a-b444-4d5dfc55a28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Locatio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cf3997-e9ea-4731-a3ec-f83abc6192e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用對象: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共用詳細資料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共用提示雜湊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依使用者最後一次共用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依時間最後一次共用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55e568-b629-494a-b444-4d5dfc55a2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B37E75-643A-4010-AC03-023EC1448CFC}">
  <ds:schemaRefs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1355e568-b629-494a-b444-4d5dfc55a281"/>
    <ds:schemaRef ds:uri="89cf3997-e9ea-4731-a3ec-f83abc6192e4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AAAC734-2F10-48CC-9CED-86FA8463B42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D9600F2-DB2B-49F4-91E5-989C9B6639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cf3997-e9ea-4731-a3ec-f83abc6192e4"/>
    <ds:schemaRef ds:uri="1355e568-b629-494a-b444-4d5dfc55a2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3550</TotalTime>
  <Words>2534</Words>
  <Application>Microsoft Office PowerPoint</Application>
  <PresentationFormat>寬螢幕</PresentationFormat>
  <Paragraphs>1707</Paragraphs>
  <Slides>9</Slides>
  <Notes>7</Notes>
  <HiddenSlides>2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20" baseType="lpstr">
      <vt:lpstr>MS Gothic</vt:lpstr>
      <vt:lpstr>華康中黑體</vt:lpstr>
      <vt:lpstr>華康中圓體(P)</vt:lpstr>
      <vt:lpstr>微軟正黑體</vt:lpstr>
      <vt:lpstr>新細明體</vt:lpstr>
      <vt:lpstr>標楷體</vt:lpstr>
      <vt:lpstr>Arial</vt:lpstr>
      <vt:lpstr>Calibri</vt:lpstr>
      <vt:lpstr>Times New Roman</vt:lpstr>
      <vt:lpstr>Wingdings</vt:lpstr>
      <vt:lpstr>預設簡報設計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各單位資料供應現況表20171011_NEW</dc:title>
  <dc:creator>siena</dc:creator>
  <cp:lastModifiedBy>Karan Chien</cp:lastModifiedBy>
  <cp:revision>434</cp:revision>
  <cp:lastPrinted>2016-07-05T03:49:03Z</cp:lastPrinted>
  <dcterms:created xsi:type="dcterms:W3CDTF">2016-05-05T01:50:01Z</dcterms:created>
  <dcterms:modified xsi:type="dcterms:W3CDTF">2021-04-12T10:22:34Z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0x010100CC24255BCCE3C44887CE5AE52F7778D9</vt:lpwstr>
  </property>
</Properties>
</file>