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67" r:id="rId5"/>
    <p:sldId id="268" r:id="rId6"/>
    <p:sldId id="262" r:id="rId7"/>
    <p:sldId id="266" r:id="rId8"/>
    <p:sldId id="261" r:id="rId9"/>
    <p:sldId id="263" r:id="rId10"/>
    <p:sldId id="265" r:id="rId11"/>
    <p:sldId id="258" r:id="rId12"/>
    <p:sldId id="259" r:id="rId13"/>
  </p:sldIdLst>
  <p:sldSz cx="12192000" cy="6858000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756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43B79F-D0DC-0000-842C-D19FA8078A01}" v="36" dt="2021-03-24T02:28:01.919"/>
    <p1510:client id="{57F5FD5D-F90E-6E78-BA64-FCB31915EAF7}" v="6" dt="2020-07-19T06:57:39.288"/>
    <p1510:client id="{5F511ADA-07C9-34E3-C586-A87BB0E74F36}" v="6" dt="2020-07-30T04:26:30.692"/>
    <p1510:client id="{61582E01-602C-76E6-CD73-2C7BEEACBDBC}" v="4" dt="2019-12-05T06:32:44.429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6375" autoAdjust="0"/>
  </p:normalViewPr>
  <p:slideViewPr>
    <p:cSldViewPr snapToGrid="0">
      <p:cViewPr varScale="1">
        <p:scale>
          <a:sx n="76" d="100"/>
          <a:sy n="76" d="100"/>
        </p:scale>
        <p:origin x="926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7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簡珮倫(Karan Chien)" userId="S::1902009@iisigroup.com::074ca67a-4f71-4edb-9ad4-a60425c5e00b" providerId="AD" clId="Web-{1243B79F-D0DC-0000-842C-D19FA8078A01}"/>
    <pc:docChg chg="modSld">
      <pc:chgData name="簡珮倫(Karan Chien)" userId="S::1902009@iisigroup.com::074ca67a-4f71-4edb-9ad4-a60425c5e00b" providerId="AD" clId="Web-{1243B79F-D0DC-0000-842C-D19FA8078A01}" dt="2021-03-24T02:27:55.919" v="23"/>
      <pc:docMkLst>
        <pc:docMk/>
      </pc:docMkLst>
      <pc:sldChg chg="modSp">
        <pc:chgData name="簡珮倫(Karan Chien)" userId="S::1902009@iisigroup.com::074ca67a-4f71-4edb-9ad4-a60425c5e00b" providerId="AD" clId="Web-{1243B79F-D0DC-0000-842C-D19FA8078A01}" dt="2021-03-24T02:27:55.919" v="23"/>
        <pc:sldMkLst>
          <pc:docMk/>
          <pc:sldMk cId="1517773687" sldId="267"/>
        </pc:sldMkLst>
        <pc:graphicFrameChg chg="mod modGraphic">
          <ac:chgData name="簡珮倫(Karan Chien)" userId="S::1902009@iisigroup.com::074ca67a-4f71-4edb-9ad4-a60425c5e00b" providerId="AD" clId="Web-{1243B79F-D0DC-0000-842C-D19FA8078A01}" dt="2021-03-24T02:27:55.919" v="23"/>
          <ac:graphicFrameMkLst>
            <pc:docMk/>
            <pc:sldMk cId="1517773687" sldId="267"/>
            <ac:graphicFrameMk id="2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AE0A4-47EE-4CE1-A88C-8E719F35BFA0}" type="datetimeFigureOut">
              <a:rPr lang="zh-TW" altLang="en-US" smtClean="0"/>
              <a:t>2021/9/17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233D-F305-45D0-9E2D-99F713163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353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7EAFB-AA00-4957-A793-D83734C20EF1}" type="datetimeFigureOut">
              <a:rPr lang="zh-TW" altLang="en-US" smtClean="0"/>
              <a:t>2021/9/17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92ADB-6D2A-4586-ACF3-F9D3107C31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24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6596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2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975560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3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25977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4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3876434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5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057104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8449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9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53214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418" y="1340769"/>
            <a:ext cx="11233149" cy="4967957"/>
          </a:xfrm>
        </p:spPr>
        <p:txBody>
          <a:bodyPr/>
          <a:lstStyle>
            <a:lvl1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/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9884958" y="246081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  <a:r>
              <a:rPr lang="en-US" altLang="zh-TW" sz="16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2021/08/25)</a:t>
            </a:r>
            <a:endParaRPr lang="zh-TW" altLang="en-US" sz="1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970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50867" y="-117475"/>
            <a:ext cx="2806700" cy="6426200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4418" y="-117475"/>
            <a:ext cx="8223249" cy="6426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82414-BFDF-489E-8B81-337B664A2E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503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242088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3789042"/>
            <a:ext cx="10363200" cy="109149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FDCB8-9C6F-4F18-B4CC-64F53A2E199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3050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711958" y="6366814"/>
            <a:ext cx="764116" cy="457200"/>
          </a:xfrm>
        </p:spPr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5061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4418" y="908051"/>
            <a:ext cx="5513916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41534" y="908051"/>
            <a:ext cx="5516033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A5E8F-416D-4149-A9E5-713CA05C96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148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73376-B690-48DA-A6CC-B9C1536E4A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244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0D3B9-00DF-4D4A-8D67-B0A7EDEE8E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9216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AC1B-9444-49D9-A041-517902DF51F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312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40E85-875D-4404-ABAD-ACC7572E60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801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83138-89EE-486B-B293-73DC9E5C60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152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340769"/>
            <a:ext cx="11233149" cy="496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11958" y="6366814"/>
            <a:ext cx="7641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新細明體" pitchFamily="18" charset="-120"/>
              </a:defRPr>
            </a:lvl1pPr>
          </a:lstStyle>
          <a:p>
            <a:pPr>
              <a:defRPr/>
            </a:pPr>
            <a:fld id="{4170E528-0D5E-4E55-9B88-3FB910DD27D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標題 1"/>
          <p:cNvSpPr txBox="1">
            <a:spLocks/>
          </p:cNvSpPr>
          <p:nvPr userDrawn="1"/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9pPr>
          </a:lstStyle>
          <a:p>
            <a:r>
              <a:rPr lang="zh-TW" altLang="en-US" sz="3600" kern="0"/>
              <a:t>按一下以編輯母片標題樣式</a:t>
            </a:r>
            <a:endParaRPr lang="zh-TW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00920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華康中圓體(P)" pitchFamily="34" charset="-120"/>
          <a:ea typeface="華康中圓體(P)" pitchFamily="34" charset="-120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n"/>
        <a:defRPr kumimoji="1" sz="28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defRPr kumimoji="1" sz="24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u"/>
        <a:defRPr kumimoji="1" sz="20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p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1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744324"/>
              </p:ext>
            </p:extLst>
          </p:nvPr>
        </p:nvGraphicFramePr>
        <p:xfrm>
          <a:off x="1258873" y="1058319"/>
          <a:ext cx="10933135" cy="521527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78312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3408207861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2229076538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3678966610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3280403588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3626256232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1479022265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29243554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1436252718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2227699668"/>
                    </a:ext>
                  </a:extLst>
                </a:gridCol>
                <a:gridCol w="483334"/>
                <a:gridCol w="483334">
                  <a:extLst>
                    <a:ext uri="{9D8B030D-6E8A-4147-A177-3AD203B41FA5}">
                      <a16:colId xmlns="" xmlns:a16="http://schemas.microsoft.com/office/drawing/2014/main" val="3451906251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660092051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2785807340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483334"/>
              </a:tblGrid>
              <a:tr h="316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35095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站序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站間旅行時間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zh-TW" sz="12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網路拓撲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095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定期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每日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每日</a:t>
                      </a:r>
                      <a:endParaRPr kumimoji="0" lang="en-US" altLang="zh-TW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站別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僅描述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675162025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僅描述</a:t>
                      </a:r>
                      <a:r>
                        <a:rPr kumimoji="0" lang="en-US" altLang="zh-TW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832608764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613742521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81442428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102929731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kern="0" noProof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  <a:p>
                      <a:pPr algn="ctr"/>
                      <a:r>
                        <a:rPr lang="zh-TW" altLang="en-US" sz="10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含每站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26977750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0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(1/7)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31194" y="6328232"/>
            <a:ext cx="7556689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  <a:r>
              <a:rPr lang="en-US" altLang="zh-TW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r>
              <a:rPr lang="en-US" altLang="zh-TW" sz="1100" kern="0" dirty="0" smtClean="0">
                <a:latin typeface="微軟正黑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latin typeface="微軟正黑"/>
                <a:cs typeface="Times New Roman" panose="02020603050405020304" pitchFamily="18" charset="0"/>
              </a:rPr>
              <a:t>◆</a:t>
            </a:r>
            <a:r>
              <a:rPr lang="zh-TW" altLang="en-US" sz="1100" kern="0" dirty="0"/>
              <a:t>：已上架</a:t>
            </a:r>
            <a:r>
              <a:rPr lang="en-US" altLang="zh-TW" sz="1100" kern="0" dirty="0"/>
              <a:t>(</a:t>
            </a:r>
            <a:r>
              <a:rPr lang="zh-TW" altLang="en-US" sz="1100" kern="0" dirty="0"/>
              <a:t>非自動化介</a:t>
            </a:r>
            <a:r>
              <a:rPr lang="zh-TW" altLang="en-US" sz="1100" kern="0" dirty="0" smtClean="0"/>
              <a:t>接供應</a:t>
            </a:r>
            <a:r>
              <a:rPr lang="en-US" altLang="zh-TW" sz="1100" kern="0" dirty="0" smtClean="0"/>
              <a:t>)</a:t>
            </a:r>
            <a:r>
              <a:rPr lang="zh-TW" altLang="en-US" sz="1100" kern="0" dirty="0" smtClean="0"/>
              <a:t>；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○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：尚未提供；◎：已提供，尚未上架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endParaRPr lang="en-US" altLang="zh-TW" sz="1100" kern="0" dirty="0" smtClea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－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：無此項資料；△：無提供但可從其他資料運算出來； </a:t>
            </a:r>
            <a:r>
              <a:rPr lang="zh-TW" altLang="en-US" sz="1100" b="1" kern="0" dirty="0" smtClean="0">
                <a:solidFill>
                  <a:srgbClr val="FF0000"/>
                </a:solidFill>
                <a:latin typeface="+mj-ea"/>
                <a:ea typeface="+mj-ea"/>
              </a:rPr>
              <a:t>紅色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：為今年度上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</a:p>
        </p:txBody>
      </p:sp>
    </p:spTree>
    <p:extLst>
      <p:ext uri="{BB962C8B-B14F-4D97-AF65-F5344CB8AC3E}">
        <p14:creationId xmlns:p14="http://schemas.microsoft.com/office/powerpoint/2010/main" val="15177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206867"/>
              </p:ext>
            </p:extLst>
          </p:nvPr>
        </p:nvGraphicFramePr>
        <p:xfrm>
          <a:off x="1258883" y="962636"/>
          <a:ext cx="10933142" cy="533540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6160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3428608293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2688910496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3678966610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3609824002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1419103565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2051610090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29243554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1436252718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963690119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2227699668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1987638318"/>
                    </a:ext>
                  </a:extLst>
                </a:gridCol>
                <a:gridCol w="479597"/>
                <a:gridCol w="479597">
                  <a:extLst>
                    <a:ext uri="{9D8B030D-6E8A-4147-A177-3AD203B41FA5}">
                      <a16:colId xmlns="" xmlns:a16="http://schemas.microsoft.com/office/drawing/2014/main" val="1636838614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1332406281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479597"/>
              </a:tblGrid>
              <a:tr h="288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28219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站序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站間旅行時間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zh-TW" sz="12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網路拓撲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97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定期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每日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每日</a:t>
                      </a:r>
                      <a:endParaRPr kumimoji="0" lang="en-US" altLang="zh-TW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站別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234251665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710798345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33665971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kern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sz="1200" b="0" kern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kern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sz="1200" b="0" kern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kumimoji="0" lang="en-US" altLang="zh-TW" sz="14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811962193"/>
                  </a:ext>
                </a:extLst>
              </a:tr>
            </a:tbl>
          </a:graphicData>
        </a:graphic>
      </p:graphicFrame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(2/7)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61358" y="6369268"/>
            <a:ext cx="6757091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  <a:r>
              <a:rPr lang="en-US" altLang="zh-TW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r>
              <a:rPr lang="en-US" altLang="zh-TW" sz="1100" kern="0" dirty="0" smtClean="0">
                <a:latin typeface="微軟正黑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latin typeface="微軟正黑"/>
                <a:cs typeface="Times New Roman" panose="02020603050405020304" pitchFamily="18" charset="0"/>
              </a:rPr>
              <a:t>◆</a:t>
            </a:r>
            <a:r>
              <a:rPr lang="zh-TW" altLang="en-US" sz="1100" kern="0" dirty="0"/>
              <a:t>：已上架</a:t>
            </a:r>
            <a:r>
              <a:rPr lang="en-US" altLang="zh-TW" sz="1100" kern="0" dirty="0"/>
              <a:t>(</a:t>
            </a:r>
            <a:r>
              <a:rPr lang="zh-TW" altLang="en-US" sz="1100" kern="0" dirty="0"/>
              <a:t>非自動化介接供應</a:t>
            </a:r>
            <a:r>
              <a:rPr lang="en-US" altLang="zh-TW" sz="1100" kern="0" dirty="0" smtClean="0"/>
              <a:t>)</a:t>
            </a:r>
            <a:r>
              <a:rPr lang="zh-TW" altLang="en-US" sz="1100" kern="0" dirty="0" smtClean="0"/>
              <a:t>；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○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：尚未提供；◎：已提供，尚未上架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endParaRPr lang="en-US" altLang="zh-TW" sz="1100" kern="0" dirty="0" smtClea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－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：無此項資料；△：無提供但可從其他資料運算出來； </a:t>
            </a:r>
            <a:r>
              <a:rPr lang="zh-TW" altLang="en-US" sz="1100" b="1" kern="0" dirty="0" smtClean="0">
                <a:solidFill>
                  <a:srgbClr val="FF0000"/>
                </a:solidFill>
                <a:latin typeface="+mj-ea"/>
                <a:ea typeface="+mj-ea"/>
              </a:rPr>
              <a:t>紅色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：為今年度上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</a:p>
        </p:txBody>
      </p:sp>
    </p:spTree>
    <p:extLst>
      <p:ext uri="{BB962C8B-B14F-4D97-AF65-F5344CB8AC3E}">
        <p14:creationId xmlns:p14="http://schemas.microsoft.com/office/powerpoint/2010/main" val="374505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22278"/>
              </p:ext>
            </p:extLst>
          </p:nvPr>
        </p:nvGraphicFramePr>
        <p:xfrm>
          <a:off x="1438982" y="2242669"/>
          <a:ext cx="10432910" cy="303636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104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104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31047">
                  <a:extLst>
                    <a:ext uri="{9D8B030D-6E8A-4147-A177-3AD203B41FA5}">
                      <a16:colId xmlns="" xmlns:a16="http://schemas.microsoft.com/office/drawing/2014/main" val="3393601540"/>
                    </a:ext>
                  </a:extLst>
                </a:gridCol>
                <a:gridCol w="531047">
                  <a:extLst>
                    <a:ext uri="{9D8B030D-6E8A-4147-A177-3AD203B41FA5}">
                      <a16:colId xmlns="" xmlns:a16="http://schemas.microsoft.com/office/drawing/2014/main" val="3679918837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897207107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482035779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3678108844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1513467911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3474974294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739021416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876172250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3644493182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5407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1118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列車即時準點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延誤時間資料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當日各車次對號座剩餘座位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車種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路線圖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每日時刻表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營運業者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路線網路拓撲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9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(60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9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(28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9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阿里山小火車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349571" y="5480468"/>
            <a:ext cx="7071360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  <a:r>
              <a:rPr lang="en-US" altLang="zh-TW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r>
              <a:rPr lang="en-US" altLang="zh-TW" sz="1100" kern="0" dirty="0" smtClean="0">
                <a:latin typeface="微軟正黑"/>
                <a:cs typeface="Times New Roman" panose="02020603050405020304" pitchFamily="18" charset="0"/>
              </a:rPr>
              <a:t>◆</a:t>
            </a:r>
            <a:r>
              <a:rPr lang="zh-TW" altLang="en-US" sz="1100" kern="0" dirty="0" smtClean="0"/>
              <a:t>：已上架</a:t>
            </a:r>
            <a:r>
              <a:rPr lang="en-US" altLang="zh-TW" sz="1100" kern="0" dirty="0" smtClean="0"/>
              <a:t>(</a:t>
            </a:r>
            <a:r>
              <a:rPr lang="zh-TW" altLang="en-US" sz="1100" kern="0" dirty="0" smtClean="0"/>
              <a:t>非自動化介</a:t>
            </a:r>
            <a:r>
              <a:rPr lang="zh-TW" altLang="en-US" sz="1100" kern="0" dirty="0"/>
              <a:t>接供應</a:t>
            </a:r>
            <a:r>
              <a:rPr lang="en-US" altLang="zh-TW" sz="1100" kern="0" dirty="0" smtClean="0"/>
              <a:t>)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；○：尚未提供；◎：已提供，尚未上架；</a:t>
            </a:r>
            <a:endParaRPr lang="en-US" altLang="zh-TW" sz="1100" kern="0" dirty="0" smtClea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－：無此項資料；△：無提供但可從其他資料運算出來；</a:t>
            </a:r>
            <a:r>
              <a:rPr lang="zh-TW" altLang="en-US" sz="1100" b="1" kern="0" dirty="0" smtClean="0">
                <a:solidFill>
                  <a:srgbClr val="FF0000"/>
                </a:solidFill>
                <a:latin typeface="+mj-ea"/>
                <a:ea typeface="+mj-ea"/>
              </a:rPr>
              <a:t>紅色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：為今年度上架</a:t>
            </a:r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7233" y="2725296"/>
            <a:ext cx="1192338" cy="14347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台鐵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高鐵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阿里山小火車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1360094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96600" y="6648887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(3/7)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6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26722" y="5357972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836389"/>
              </p:ext>
            </p:extLst>
          </p:nvPr>
        </p:nvGraphicFramePr>
        <p:xfrm>
          <a:off x="977818" y="2072479"/>
          <a:ext cx="11057031" cy="419257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787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3923">
                  <a:extLst>
                    <a:ext uri="{9D8B030D-6E8A-4147-A177-3AD203B41FA5}">
                      <a16:colId xmlns="" xmlns:a16="http://schemas.microsoft.com/office/drawing/2014/main" val="3950370602"/>
                    </a:ext>
                  </a:extLst>
                </a:gridCol>
                <a:gridCol w="475651">
                  <a:extLst>
                    <a:ext uri="{9D8B030D-6E8A-4147-A177-3AD203B41FA5}">
                      <a16:colId xmlns="" xmlns:a16="http://schemas.microsoft.com/office/drawing/2014/main" val="892499354"/>
                    </a:ext>
                  </a:extLst>
                </a:gridCol>
                <a:gridCol w="475651">
                  <a:extLst>
                    <a:ext uri="{9D8B030D-6E8A-4147-A177-3AD203B41FA5}">
                      <a16:colId xmlns="" xmlns:a16="http://schemas.microsoft.com/office/drawing/2014/main" val="2890376269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2351848522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3951773805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1658949460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4009511739"/>
                    </a:ext>
                  </a:extLst>
                </a:gridCol>
                <a:gridCol w="648032">
                  <a:extLst>
                    <a:ext uri="{9D8B030D-6E8A-4147-A177-3AD203B41FA5}">
                      <a16:colId xmlns="" xmlns:a16="http://schemas.microsoft.com/office/drawing/2014/main" val="915448942"/>
                    </a:ext>
                  </a:extLst>
                </a:gridCol>
                <a:gridCol w="64803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1735239135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1012336583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730367770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1995509689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4059945013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612741">
                  <a:extLst>
                    <a:ext uri="{9D8B030D-6E8A-4147-A177-3AD203B41FA5}">
                      <a16:colId xmlns="" xmlns:a16="http://schemas.microsoft.com/office/drawing/2014/main" val="563954548"/>
                    </a:ext>
                  </a:extLst>
                </a:gridCol>
                <a:gridCol w="612741">
                  <a:extLst>
                    <a:ext uri="{9D8B030D-6E8A-4147-A177-3AD203B41FA5}">
                      <a16:colId xmlns="" xmlns:a16="http://schemas.microsoft.com/office/drawing/2014/main" val="626849779"/>
                    </a:ext>
                  </a:extLst>
                </a:gridCol>
                <a:gridCol w="612741">
                  <a:extLst>
                    <a:ext uri="{9D8B030D-6E8A-4147-A177-3AD203B41FA5}">
                      <a16:colId xmlns="" xmlns:a16="http://schemas.microsoft.com/office/drawing/2014/main" val="2774746132"/>
                    </a:ext>
                  </a:extLst>
                </a:gridCol>
              </a:tblGrid>
              <a:tr h="322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152553"/>
                  </a:ext>
                </a:extLst>
              </a:tr>
              <a:tr h="646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路網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實體路線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營運路線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實體路線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營運路線車站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設施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站間行駛時間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372355905"/>
                  </a:ext>
                </a:extLst>
              </a:tr>
              <a:tr h="4572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高雄輕軌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淡海輕軌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環狀線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en-US" altLang="zh-TW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貓空纜車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台中捷運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8130" y="2297841"/>
            <a:ext cx="826053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捷運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輕軌</a:t>
            </a:r>
          </a:p>
        </p:txBody>
      </p:sp>
      <p:sp>
        <p:nvSpPr>
          <p:cNvPr id="13" name="矩形 12"/>
          <p:cNvSpPr/>
          <p:nvPr/>
        </p:nvSpPr>
        <p:spPr>
          <a:xfrm>
            <a:off x="988969" y="6298508"/>
            <a:ext cx="8299578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  <a:r>
              <a:rPr lang="en-US" altLang="zh-TW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r>
              <a:rPr lang="en-US" altLang="zh-TW" sz="1100" kern="0" dirty="0">
                <a:latin typeface="微軟正黑"/>
                <a:cs typeface="Times New Roman" panose="02020603050405020304" pitchFamily="18" charset="0"/>
              </a:rPr>
              <a:t> ◆</a:t>
            </a:r>
            <a:r>
              <a:rPr lang="zh-TW" altLang="en-US" sz="1100" kern="0" dirty="0"/>
              <a:t>：已上架</a:t>
            </a:r>
            <a:r>
              <a:rPr lang="en-US" altLang="zh-TW" sz="1100" kern="0" dirty="0"/>
              <a:t>(</a:t>
            </a:r>
            <a:r>
              <a:rPr lang="zh-TW" altLang="en-US" sz="1100" kern="0" dirty="0"/>
              <a:t>非自動化介接供應</a:t>
            </a:r>
            <a:r>
              <a:rPr lang="en-US" altLang="zh-TW" sz="1100" kern="0" dirty="0" smtClean="0"/>
              <a:t>)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；○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：尚未提供；◎：已提供，尚未上架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endParaRPr lang="en-US" altLang="zh-TW" sz="1100" kern="0" dirty="0" smtClea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－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：無此項資料；△：無提供但可從其他資料運算出來； </a:t>
            </a:r>
            <a:r>
              <a:rPr lang="zh-TW" altLang="en-US" sz="1100" b="1" kern="0" dirty="0" smtClean="0">
                <a:solidFill>
                  <a:srgbClr val="FF0000"/>
                </a:solidFill>
                <a:latin typeface="+mj-ea"/>
                <a:ea typeface="+mj-ea"/>
              </a:rPr>
              <a:t>紅色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：今年度上架</a:t>
            </a:r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386" y="1316825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27884" y="5463183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(4/7)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86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858787"/>
              </p:ext>
            </p:extLst>
          </p:nvPr>
        </p:nvGraphicFramePr>
        <p:xfrm>
          <a:off x="2052638" y="1148593"/>
          <a:ext cx="5976810" cy="335097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522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3466895849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730367770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624460300"/>
                    </a:ext>
                  </a:extLst>
                </a:gridCol>
              </a:tblGrid>
              <a:tr h="31557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152553"/>
                  </a:ext>
                </a:extLst>
              </a:tr>
              <a:tr h="233493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可借車輛數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可歸還車輛數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點位資訊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</a:t>
                      </a:r>
                      <a:r>
                        <a:rPr lang="zh-TW" altLang="en-US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容納總數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2028298506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660065325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596747635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774430207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竹科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</a:t>
                      </a:r>
                      <a:r>
                        <a:rPr lang="en-US" altLang="zh-TW" sz="1200" u="none" strike="noStrike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717943080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</a:t>
                      </a:r>
                      <a:r>
                        <a:rPr lang="en-US" altLang="zh-TW" sz="1200" u="none" strike="noStrike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FF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FF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FF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FF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</a:t>
                      </a:r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T-Bike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968310820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715990511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192680700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06721" y="4717412"/>
            <a:ext cx="1237406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自行車道資料</a:t>
            </a:r>
          </a:p>
        </p:txBody>
      </p:sp>
      <p:sp>
        <p:nvSpPr>
          <p:cNvPr id="11" name="矩形 10"/>
          <p:cNvSpPr/>
          <p:nvPr/>
        </p:nvSpPr>
        <p:spPr>
          <a:xfrm>
            <a:off x="357478" y="1132449"/>
            <a:ext cx="1335893" cy="78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公共自行車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9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352584" y="6381328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(5/7)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311460"/>
              </p:ext>
            </p:extLst>
          </p:nvPr>
        </p:nvGraphicFramePr>
        <p:xfrm>
          <a:off x="2044375" y="4673629"/>
          <a:ext cx="9942744" cy="199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85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</a:t>
                      </a:r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單位：</a:t>
                      </a:r>
                      <a:endParaRPr lang="en-US" altLang="zh-TW" sz="1200" b="1" dirty="0" smtClean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營建署</a:t>
                      </a:r>
                      <a:endParaRPr lang="en-US" altLang="zh-TW" sz="1200" b="1" dirty="0" smtClean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-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9240614" y="1372113"/>
            <a:ext cx="2746505" cy="22159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  <a:r>
              <a:rPr lang="en-US" altLang="zh-TW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200" kern="0" dirty="0" smtClean="0">
                <a:latin typeface="微軟正黑"/>
                <a:cs typeface="Times New Roman" panose="02020603050405020304" pitchFamily="18" charset="0"/>
              </a:rPr>
              <a:t>◆</a:t>
            </a:r>
            <a:r>
              <a:rPr lang="zh-TW" altLang="en-US" sz="1200" kern="0" dirty="0"/>
              <a:t>：已上架</a:t>
            </a:r>
            <a:r>
              <a:rPr lang="en-US" altLang="zh-TW" sz="1200" kern="0" dirty="0"/>
              <a:t>(</a:t>
            </a:r>
            <a:r>
              <a:rPr lang="zh-TW" altLang="en-US" sz="1200" kern="0" dirty="0"/>
              <a:t>非自動化介接供應</a:t>
            </a:r>
            <a:r>
              <a:rPr lang="en-US" altLang="zh-TW" sz="1200" kern="0" dirty="0" smtClean="0"/>
              <a:t>)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b="1" kern="0" dirty="0" smtClean="0">
                <a:solidFill>
                  <a:srgbClr val="C00000"/>
                </a:solidFill>
                <a:latin typeface="+mj-ea"/>
                <a:ea typeface="+mj-ea"/>
              </a:rPr>
              <a:t>紅色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：今年度上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23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409948" y="4324264"/>
            <a:ext cx="1012840" cy="7198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觀光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40077"/>
              </p:ext>
            </p:extLst>
          </p:nvPr>
        </p:nvGraphicFramePr>
        <p:xfrm>
          <a:off x="1703512" y="4198673"/>
          <a:ext cx="5436252" cy="13138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04280">
                  <a:extLst>
                    <a:ext uri="{9D8B030D-6E8A-4147-A177-3AD203B41FA5}">
                      <a16:colId xmlns="" xmlns:a16="http://schemas.microsoft.com/office/drawing/2014/main" val="596459514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1104773170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2628879976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3824673393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0462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2450048256"/>
                  </a:ext>
                </a:extLst>
              </a:tr>
              <a:tr h="419864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觀光景點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觀光餐飲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觀光旅宿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觀光活動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7795033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觀光資料庫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123214655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(6/7)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559468"/>
              </p:ext>
            </p:extLst>
          </p:nvPr>
        </p:nvGraphicFramePr>
        <p:xfrm>
          <a:off x="1703512" y="1818103"/>
          <a:ext cx="7349049" cy="159056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601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93677">
                  <a:extLst>
                    <a:ext uri="{9D8B030D-6E8A-4147-A177-3AD203B41FA5}">
                      <a16:colId xmlns="" xmlns:a16="http://schemas.microsoft.com/office/drawing/2014/main" val="3258888783"/>
                    </a:ext>
                  </a:extLst>
                </a:gridCol>
                <a:gridCol w="7925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988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988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1988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0022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81424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8142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14245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24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5024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航空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國內機場氣象資訊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942208770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民用航空局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496553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12129" y="2214223"/>
            <a:ext cx="1010659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航空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16" name="矩形 15"/>
          <p:cNvSpPr/>
          <p:nvPr/>
        </p:nvSpPr>
        <p:spPr>
          <a:xfrm>
            <a:off x="9052561" y="3206804"/>
            <a:ext cx="3563013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*桃機日航班時刻表包含前日、當日、次日時刻表</a:t>
            </a:r>
          </a:p>
        </p:txBody>
      </p:sp>
      <p:sp>
        <p:nvSpPr>
          <p:cNvPr id="12" name="矩形 11"/>
          <p:cNvSpPr/>
          <p:nvPr/>
        </p:nvSpPr>
        <p:spPr>
          <a:xfrm>
            <a:off x="7420488" y="3747622"/>
            <a:ext cx="2746505" cy="22159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  <a:r>
              <a:rPr lang="en-US" altLang="zh-TW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200" kern="0" dirty="0" smtClean="0">
                <a:latin typeface="微軟正黑"/>
                <a:cs typeface="Times New Roman" panose="02020603050405020304" pitchFamily="18" charset="0"/>
              </a:rPr>
              <a:t>◆</a:t>
            </a:r>
            <a:r>
              <a:rPr lang="zh-TW" altLang="en-US" sz="1200" kern="0" dirty="0"/>
              <a:t>：已上架</a:t>
            </a:r>
            <a:r>
              <a:rPr lang="en-US" altLang="zh-TW" sz="1200" kern="0" dirty="0"/>
              <a:t>(</a:t>
            </a:r>
            <a:r>
              <a:rPr lang="zh-TW" altLang="en-US" sz="1200" kern="0" dirty="0"/>
              <a:t>非自動化介接供應</a:t>
            </a:r>
            <a:r>
              <a:rPr lang="en-US" altLang="zh-TW" sz="1200" kern="0" dirty="0" smtClean="0"/>
              <a:t>)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b="1" kern="0" dirty="0" smtClean="0">
                <a:solidFill>
                  <a:srgbClr val="C00000"/>
                </a:solidFill>
                <a:latin typeface="+mj-ea"/>
                <a:ea typeface="+mj-ea"/>
              </a:rPr>
              <a:t>紅色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：今年度上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939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(7/7)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1935" y="1350778"/>
            <a:ext cx="1097280" cy="10572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航運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664247"/>
              </p:ext>
            </p:extLst>
          </p:nvPr>
        </p:nvGraphicFramePr>
        <p:xfrm>
          <a:off x="1459655" y="1198544"/>
          <a:ext cx="7785173" cy="50469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73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7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34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7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458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到離港即時班表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即時船舶位置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即時客位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港口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船舶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航港局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9377184" y="1198544"/>
            <a:ext cx="2746505" cy="22159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  <a:r>
              <a:rPr lang="en-US" altLang="zh-TW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200" kern="0" dirty="0" smtClean="0">
                <a:latin typeface="微軟正黑"/>
                <a:cs typeface="Times New Roman" panose="02020603050405020304" pitchFamily="18" charset="0"/>
              </a:rPr>
              <a:t>◆</a:t>
            </a:r>
            <a:r>
              <a:rPr lang="zh-TW" altLang="en-US" sz="1200" kern="0" dirty="0"/>
              <a:t>：已上架</a:t>
            </a:r>
            <a:r>
              <a:rPr lang="en-US" altLang="zh-TW" sz="1200" kern="0" dirty="0"/>
              <a:t>(</a:t>
            </a:r>
            <a:r>
              <a:rPr lang="zh-TW" altLang="en-US" sz="1200" kern="0" dirty="0"/>
              <a:t>非自動化介接供應</a:t>
            </a:r>
            <a:r>
              <a:rPr lang="en-US" altLang="zh-TW" sz="1200" kern="0" dirty="0" smtClean="0"/>
              <a:t>)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b="1" kern="0" dirty="0" smtClean="0">
                <a:solidFill>
                  <a:srgbClr val="C00000"/>
                </a:solidFill>
                <a:latin typeface="+mj-ea"/>
                <a:ea typeface="+mj-ea"/>
              </a:rPr>
              <a:t>紅色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：今年度上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95014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8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093232"/>
              </p:ext>
            </p:extLst>
          </p:nvPr>
        </p:nvGraphicFramePr>
        <p:xfrm>
          <a:off x="1431194" y="1058319"/>
          <a:ext cx="10519813" cy="553369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266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40820786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22907653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678966610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28040358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626256232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1479022265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9243554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143625271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227699668"/>
                    </a:ext>
                  </a:extLst>
                </a:gridCol>
                <a:gridCol w="510170">
                  <a:extLst>
                    <a:ext uri="{9D8B030D-6E8A-4147-A177-3AD203B41FA5}">
                      <a16:colId xmlns="" xmlns:a16="http://schemas.microsoft.com/office/drawing/2014/main" val="345190625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66009205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785807340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339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37607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607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預定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發車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675162025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832608764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61374252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8144242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sz="1200" b="0" i="0" u="none" strike="noStrike" kern="0" noProof="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10292973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2697775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2043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(1/7)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5122" y="6574724"/>
            <a:ext cx="827487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298707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676295"/>
              </p:ext>
            </p:extLst>
          </p:nvPr>
        </p:nvGraphicFramePr>
        <p:xfrm>
          <a:off x="1461358" y="962636"/>
          <a:ext cx="10435112" cy="55800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014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428608293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688910496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678966610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609824002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419103565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51610090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924355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43625271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963690119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22769966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98763831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63683861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332406281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305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2983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車輛基本資料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3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chemeClr val="tx1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23425166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10679691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71079834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33665971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●</a:t>
                      </a:r>
                      <a:endParaRPr kumimoji="0" lang="en-US" altLang="zh-TW" sz="9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81196219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893199" y="6568060"/>
            <a:ext cx="8068967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8994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(2/7)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0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預設簡報設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Arial"/>
        <a:ea typeface="MS Gothic"/>
        <a:cs typeface=""/>
      </a:majorFont>
      <a:minorFont>
        <a:latin typeface="MS Gothic"/>
        <a:ea typeface="MS Gothic"/>
        <a:cs typeface="華康中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C24255BCCE3C44887CE5AE52F7778D9" ma:contentTypeVersion="16" ma:contentTypeDescription="建立新的文件。" ma:contentTypeScope="" ma:versionID="a3c832b557a2553d212cf3b57b261fc4">
  <xsd:schema xmlns:xsd="http://www.w3.org/2001/XMLSchema" xmlns:xs="http://www.w3.org/2001/XMLSchema" xmlns:p="http://schemas.microsoft.com/office/2006/metadata/properties" xmlns:ns3="89cf3997-e9ea-4731-a3ec-f83abc6192e4" xmlns:ns4="1355e568-b629-494a-b444-4d5dfc55a281" targetNamespace="http://schemas.microsoft.com/office/2006/metadata/properties" ma:root="true" ma:fieldsID="ff82a51a66159898ab7fd047459018d7" ns3:_="" ns4:_="">
    <xsd:import namespace="89cf3997-e9ea-4731-a3ec-f83abc6192e4"/>
    <xsd:import namespace="1355e568-b629-494a-b444-4d5dfc55a28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cf3997-e9ea-4731-a3ec-f83abc6192e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用對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用詳細資料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用提示雜湊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依使用者最後一次共用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依時間最後一次共用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5e568-b629-494a-b444-4d5dfc55a2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AAAC734-2F10-48CC-9CED-86FA8463B4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DBC4A4-B43C-4FEC-BC0D-1A85B2857A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cf3997-e9ea-4731-a3ec-f83abc6192e4"/>
    <ds:schemaRef ds:uri="1355e568-b629-494a-b444-4d5dfc55a2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B37E75-643A-4010-AC03-023EC1448CFC}">
  <ds:schemaRefs>
    <ds:schemaRef ds:uri="http://schemas.microsoft.com/office/infopath/2007/PartnerControls"/>
    <ds:schemaRef ds:uri="http://purl.org/dc/dcmitype/"/>
    <ds:schemaRef ds:uri="1355e568-b629-494a-b444-4d5dfc55a281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89cf3997-e9ea-4731-a3ec-f83abc6192e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3794</TotalTime>
  <Words>2743</Words>
  <Application>Microsoft Office PowerPoint</Application>
  <PresentationFormat>寬螢幕</PresentationFormat>
  <Paragraphs>1783</Paragraphs>
  <Slides>9</Slides>
  <Notes>7</Notes>
  <HiddenSlides>2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21" baseType="lpstr">
      <vt:lpstr>MS Gothic</vt:lpstr>
      <vt:lpstr>華康中黑體</vt:lpstr>
      <vt:lpstr>華康中圓體(P)</vt:lpstr>
      <vt:lpstr>微軟正黑</vt:lpstr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各單位資料供應現況表20171011_NEW</dc:title>
  <dc:creator>siena</dc:creator>
  <cp:lastModifiedBy>顏吉男(Randy Yen)</cp:lastModifiedBy>
  <cp:revision>462</cp:revision>
  <cp:lastPrinted>2016-07-05T03:49:03Z</cp:lastPrinted>
  <dcterms:created xsi:type="dcterms:W3CDTF">2016-05-05T01:50:01Z</dcterms:created>
  <dcterms:modified xsi:type="dcterms:W3CDTF">2021-09-17T04:04:34Z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0x010100CC24255BCCE3C44887CE5AE52F7778D9</vt:lpwstr>
  </property>
</Properties>
</file>