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9" r:id="rId5"/>
    <p:sldId id="260" r:id="rId6"/>
    <p:sldId id="263" r:id="rId7"/>
    <p:sldId id="264" r:id="rId8"/>
    <p:sldId id="265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7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406890" cy="2387600"/>
          </a:xfrm>
        </p:spPr>
        <p:txBody>
          <a:bodyPr/>
          <a:p>
            <a:r>
              <a:rPr lang="zh-CN" altLang="en-US"/>
              <a:t>数理逻辑基础</a:t>
            </a:r>
            <a:r>
              <a:rPr lang="zh-CN" altLang="en-US"/>
              <a:t>第二次习题课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/>
              <a:t>第一章</a:t>
            </a:r>
            <a:r>
              <a:rPr lang="zh-CN" altLang="en-US" sz="3600"/>
              <a:t>重点知识串讲回顾</a:t>
            </a:r>
            <a:endParaRPr lang="zh-CN" altLang="en-US"/>
          </a:p>
          <a:p>
            <a:r>
              <a:rPr lang="zh-CN" altLang="en-US"/>
              <a:t>助教：</a:t>
            </a:r>
            <a:r>
              <a:rPr lang="zh-CN" altLang="en-US"/>
              <a:t>毛星茏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613410"/>
            <a:ext cx="10059670" cy="1865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2813050"/>
            <a:ext cx="10242550" cy="268414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1440180" y="3221990"/>
            <a:ext cx="9636125" cy="158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3925" y="4603750"/>
            <a:ext cx="10327005" cy="9525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9130"/>
            <a:ext cx="10515600" cy="5518150"/>
          </a:xfrm>
        </p:spPr>
        <p:txBody>
          <a:bodyPr/>
          <a:p>
            <a:pPr marL="0" indent="0">
              <a:buNone/>
            </a:pPr>
            <a:r>
              <a:rPr lang="en-US" altLang="zh-CN"/>
              <a:t>6  </a:t>
            </a:r>
            <a:r>
              <a:rPr lang="zh-CN" altLang="en-US"/>
              <a:t>可靠性和</a:t>
            </a:r>
            <a:r>
              <a:rPr lang="zh-CN" altLang="en-US"/>
              <a:t>完全性</a:t>
            </a:r>
            <a:endParaRPr lang="zh-CN" altLang="en-US"/>
          </a:p>
          <a:p>
            <a:pPr lvl="0"/>
            <a:r>
              <a:rPr lang="zh-CN" altLang="en-US">
                <a:solidFill>
                  <a:schemeClr val="tx1"/>
                </a:solidFill>
              </a:rPr>
              <a:t>重点在于</a:t>
            </a:r>
            <a:r>
              <a:rPr lang="zh-CN" altLang="en-US">
                <a:solidFill>
                  <a:schemeClr val="tx1"/>
                </a:solidFill>
              </a:rPr>
              <a:t>概念理解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学习</a:t>
            </a:r>
            <a:r>
              <a:rPr lang="zh-CN" altLang="en-US">
                <a:solidFill>
                  <a:schemeClr val="tx1"/>
                </a:solidFill>
              </a:rPr>
              <a:t>归纳证明的</a:t>
            </a:r>
            <a:r>
              <a:rPr lang="zh-CN" altLang="en-US">
                <a:solidFill>
                  <a:schemeClr val="tx1"/>
                </a:solidFill>
              </a:rPr>
              <a:t>思路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7  </a:t>
            </a:r>
            <a:r>
              <a:rPr lang="zh-CN" altLang="en-US">
                <a:solidFill>
                  <a:schemeClr val="tx1"/>
                </a:solidFill>
              </a:rPr>
              <a:t>等值公式、</a:t>
            </a:r>
            <a:r>
              <a:rPr lang="zh-CN" altLang="en-US">
                <a:solidFill>
                  <a:schemeClr val="tx1"/>
                </a:solidFill>
              </a:rPr>
              <a:t>对偶律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3281680"/>
            <a:ext cx="828294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688340"/>
            <a:ext cx="10161905" cy="2661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3749040"/>
            <a:ext cx="5737225" cy="1604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745"/>
            <a:ext cx="10515600" cy="5550535"/>
          </a:xfrm>
        </p:spPr>
        <p:txBody>
          <a:bodyPr/>
          <a:p>
            <a:pPr marL="0" indent="0">
              <a:buNone/>
            </a:pPr>
            <a:r>
              <a:rPr lang="en-US" altLang="zh-CN"/>
              <a:t>8  </a:t>
            </a:r>
            <a:r>
              <a:rPr lang="zh-CN" altLang="en-US"/>
              <a:t>析取范式、合取范式、主析取</a:t>
            </a:r>
            <a:r>
              <a:rPr lang="en-US" altLang="zh-CN"/>
              <a:t>/</a:t>
            </a:r>
            <a:r>
              <a:rPr lang="zh-CN" altLang="en-US"/>
              <a:t>合取</a:t>
            </a:r>
            <a:r>
              <a:rPr lang="zh-CN" altLang="en-US"/>
              <a:t>范式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260475"/>
            <a:ext cx="9866630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999490"/>
            <a:ext cx="10045700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262255"/>
            <a:ext cx="9138920" cy="1527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65" y="1869440"/>
            <a:ext cx="833310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3240"/>
                <a:ext cx="10515600" cy="565404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9  </a:t>
                </a:r>
                <a:r>
                  <a:rPr lang="zh-CN" altLang="en-US"/>
                  <a:t>运算完全组（注意几个新运算符的定义及它们为什么是</a:t>
                </a:r>
                <a:r>
                  <a:rPr lang="zh-CN" altLang="en-US"/>
                  <a:t>完全组）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这种题目有两种</a:t>
                </a:r>
                <a:r>
                  <a:rPr lang="zh-CN" altLang="en-US"/>
                  <a:t>主流处理方法：</a:t>
                </a:r>
                <a:endParaRPr lang="zh-CN" altLang="en-US"/>
              </a:p>
              <a:p>
                <a:r>
                  <a:rPr lang="zh-CN" altLang="en-US"/>
                  <a:t>第一种是利用各种永真式，一步步完成</a:t>
                </a:r>
                <a:r>
                  <a:rPr lang="zh-CN" altLang="en-US"/>
                  <a:t>代换</a:t>
                </a:r>
                <a:endParaRPr lang="zh-CN" altLang="en-US"/>
              </a:p>
              <a:p>
                <a:r>
                  <a:rPr lang="zh-CN" altLang="en-US"/>
                  <a:t>第二种是先绘制真值表找出等值的主析取（合取）范式，然后运用一次</a:t>
                </a:r>
                <a:r>
                  <a:rPr lang="zh-CN" altLang="en-US"/>
                  <a:t>德摩根律，实现尚未消除的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zh-CN" altLang="en-US"/>
                      <m:t>和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/>
                  <a:t>的</a:t>
                </a:r>
                <a:r>
                  <a:rPr lang="zh-CN" altLang="en-US"/>
                  <a:t>代换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3240"/>
                <a:ext cx="10515600" cy="5654040"/>
              </a:xfrm>
              <a:blipFill rotWithShape="1">
                <a:blip r:embed="rId1"/>
                <a:stretch>
                  <a:fillRect t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1402080"/>
            <a:ext cx="1093724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6750"/>
            <a:ext cx="10515600" cy="5510530"/>
          </a:xfrm>
        </p:spPr>
        <p:txBody>
          <a:bodyPr/>
          <a:p>
            <a:pPr marL="0" indent="0">
              <a:buNone/>
            </a:pPr>
            <a:r>
              <a:rPr lang="en-US" altLang="zh-CN"/>
              <a:t>10  </a:t>
            </a:r>
            <a:r>
              <a:rPr lang="zh-CN" altLang="en-US"/>
              <a:t>实际应用</a:t>
            </a:r>
            <a:endParaRPr lang="zh-CN" altLang="en-US"/>
          </a:p>
          <a:p>
            <a:r>
              <a:rPr lang="zh-CN" altLang="en-US" sz="2400"/>
              <a:t>也是很重要的一类题型</a:t>
            </a:r>
            <a:endParaRPr lang="zh-CN" altLang="en-US" sz="2400"/>
          </a:p>
          <a:p>
            <a:r>
              <a:rPr lang="zh-CN" altLang="en-US" sz="2400"/>
              <a:t>大家不要自创奇怪的做法，除非遇到一些不算常规的题目</a:t>
            </a:r>
            <a:endParaRPr lang="zh-CN" altLang="en-US" sz="2400"/>
          </a:p>
          <a:p>
            <a:r>
              <a:rPr lang="zh-CN" altLang="en-US" sz="2400"/>
              <a:t>尽量参考教材例题的书写步骤和规范</a:t>
            </a:r>
            <a:endParaRPr lang="zh-CN" altLang="en-US" sz="2400"/>
          </a:p>
          <a:p>
            <a:r>
              <a:rPr lang="zh-CN" altLang="en-US" sz="2400"/>
              <a:t>容易出现问题的地方，详见作业参考答案</a:t>
            </a:r>
            <a:endParaRPr lang="zh-CN" altLang="en-US" sz="2400"/>
          </a:p>
          <a:p>
            <a:r>
              <a:rPr lang="zh-CN" altLang="en-US" sz="2400"/>
              <a:t>留一道小学奥数题给大家思考，看看能不能用命题演算解决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3446780"/>
            <a:ext cx="714756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/>
              <a:t>PART II</a:t>
            </a:r>
            <a:r>
              <a:rPr lang="zh-CN" altLang="en-US" sz="5400"/>
              <a:t>：作业解答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第五次作业（</a:t>
            </a:r>
            <a:r>
              <a:rPr lang="en-US" altLang="zh-CN" sz="4000"/>
              <a:t>3.24</a:t>
            </a:r>
            <a:r>
              <a:rPr lang="zh-CN" altLang="en-US" sz="4000"/>
              <a:t>）</a:t>
            </a:r>
            <a:endParaRPr lang="zh-CN" altLang="en-US" sz="4000"/>
          </a:p>
          <a:p>
            <a:r>
              <a:rPr lang="zh-CN" altLang="en-US" sz="4000"/>
              <a:t>第六次作业（</a:t>
            </a:r>
            <a:r>
              <a:rPr lang="en-US" altLang="zh-CN" sz="4000"/>
              <a:t>3.31</a:t>
            </a:r>
            <a:r>
              <a:rPr lang="zh-CN" altLang="en-US" sz="4000"/>
              <a:t>）</a:t>
            </a:r>
            <a:endParaRPr lang="zh-CN" altLang="en-US" sz="4000"/>
          </a:p>
          <a:p>
            <a:r>
              <a:rPr lang="zh-CN" altLang="en-US" sz="4000"/>
              <a:t>第九次作业（</a:t>
            </a:r>
            <a:r>
              <a:rPr lang="en-US" altLang="zh-CN" sz="4000"/>
              <a:t>4.21</a:t>
            </a:r>
            <a:r>
              <a:rPr lang="zh-CN" altLang="en-US" sz="4000"/>
              <a:t>）</a:t>
            </a:r>
            <a:endParaRPr lang="zh-CN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18678" y="1925320"/>
            <a:ext cx="795337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谢谢大家！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预祝各位考试顺利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本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内容不代表全部考试范围，仅仅是将重点知识串讲一下，帮助大家快速唤醒尘封的记忆</a:t>
            </a:r>
            <a:endParaRPr lang="zh-CN" altLang="en-US"/>
          </a:p>
          <a:p>
            <a:r>
              <a:rPr lang="zh-CN" altLang="en-US"/>
              <a:t>考试中可能还会考一些概念的辨析，因此有时间的话建议大家浏览一遍教材，自己画一画重点，加深印象的同时注入自己的</a:t>
            </a:r>
            <a:r>
              <a:rPr lang="zh-CN" altLang="en-US"/>
              <a:t>理解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/>
              <a:t>PART I</a:t>
            </a:r>
            <a:r>
              <a:rPr lang="zh-CN" altLang="en-US" sz="5400"/>
              <a:t>：第一章重点回顾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   </a:t>
            </a:r>
            <a:r>
              <a:rPr lang="zh-CN" altLang="zh-CN"/>
              <a:t>真值表</a:t>
            </a:r>
            <a:endParaRPr lang="zh-CN" altLang="zh-CN"/>
          </a:p>
          <a:p>
            <a:r>
              <a:rPr lang="zh-CN" altLang="en-US"/>
              <a:t>注意规范绘制真值表的</a:t>
            </a:r>
            <a:r>
              <a:rPr lang="zh-CN" altLang="en-US"/>
              <a:t>格式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真值表可以用于判断永真式（如练习</a:t>
            </a:r>
            <a:r>
              <a:rPr lang="en-US" altLang="zh-CN"/>
              <a:t>7.2)</a:t>
            </a:r>
            <a:r>
              <a:rPr lang="zh-CN" altLang="en-US"/>
              <a:t>、判断两公式等值（如练习</a:t>
            </a:r>
            <a:r>
              <a:rPr lang="en-US" altLang="zh-CN"/>
              <a:t>9.1</a:t>
            </a:r>
            <a:r>
              <a:rPr lang="zh-CN" altLang="en-US"/>
              <a:t>）、求主析</a:t>
            </a:r>
            <a:r>
              <a:rPr lang="en-US" altLang="zh-CN"/>
              <a:t>/</a:t>
            </a:r>
            <a:r>
              <a:rPr lang="zh-CN" altLang="en-US"/>
              <a:t>合取范式（如练习</a:t>
            </a:r>
            <a:r>
              <a:rPr lang="en-US" altLang="zh-CN"/>
              <a:t>10.1&amp;10.2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755" y="2813685"/>
            <a:ext cx="555815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1045"/>
                <a:ext cx="10515600" cy="543623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2   </a:t>
                </a:r>
                <a:r>
                  <a:rPr lang="zh-CN" altLang="en-US"/>
                  <a:t>命题演算</a:t>
                </a:r>
                <a:r>
                  <a:rPr lang="zh-CN" altLang="en-US"/>
                  <a:t>公式集</a:t>
                </a:r>
                <a:endParaRPr lang="zh-CN" altLang="en-US"/>
              </a:p>
              <a:p>
                <a:r>
                  <a:rPr lang="zh-CN" altLang="zh-CN"/>
                  <a:t>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两个运算符为媒介，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层次化展开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中的所有公式中都含有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个运算符，注意不重不漏不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串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练习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题型比较经典，之前也有在参考答案中给出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解题策略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1045"/>
                <a:ext cx="10515600" cy="5436235"/>
              </a:xfrm>
              <a:blipFill rotWithShape="1">
                <a:blip r:embed="rId1"/>
                <a:stretch>
                  <a:fillRect t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5" y="2829560"/>
            <a:ext cx="9564370" cy="312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8025"/>
            <a:ext cx="10515600" cy="5469255"/>
          </a:xfrm>
        </p:spPr>
        <p:txBody>
          <a:bodyPr/>
          <a:p>
            <a:pPr algn="l">
              <a:buClrTx/>
              <a:buSzTx/>
            </a:pPr>
            <a:r>
              <a:rPr lang="en-US" altLang="zh-CN"/>
              <a:t>3  </a:t>
            </a:r>
            <a:r>
              <a:rPr lang="zh-CN" altLang="en-US"/>
              <a:t>命题演算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</a:t>
            </a:r>
            <a:r>
              <a:rPr lang="zh-CN" altLang="en-US"/>
              <a:t>之“直接证明”</a:t>
            </a:r>
            <a:endParaRPr lang="zh-CN" altLang="en-US"/>
          </a:p>
          <a:p>
            <a:r>
              <a:rPr lang="zh-CN" altLang="en-US"/>
              <a:t>第一章的重中之重，注意区别</a:t>
            </a:r>
            <a:r>
              <a:rPr lang="en-US" altLang="zh-CN"/>
              <a:t>“</a:t>
            </a:r>
            <a:r>
              <a:rPr lang="zh-CN" altLang="en-US"/>
              <a:t>直接证明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简化证明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要求</a:t>
            </a:r>
            <a:endParaRPr lang="zh-CN" altLang="en-US"/>
          </a:p>
          <a:p>
            <a:r>
              <a:rPr lang="zh-CN" altLang="en-US"/>
              <a:t>三条</a:t>
            </a:r>
            <a:r>
              <a:rPr lang="en-US" altLang="zh-CN"/>
              <a:t>“</a:t>
            </a:r>
            <a:r>
              <a:rPr lang="zh-CN" altLang="en-US"/>
              <a:t>公理</a:t>
            </a:r>
            <a:r>
              <a:rPr lang="en-US" altLang="zh-CN"/>
              <a:t>”</a:t>
            </a:r>
            <a:r>
              <a:rPr lang="zh-CN" altLang="en-US"/>
              <a:t>是命题演算的基础，命题演算中要求证明的定理一定都可以基于三条</a:t>
            </a:r>
            <a:r>
              <a:rPr lang="en-US" altLang="zh-CN"/>
              <a:t>“</a:t>
            </a:r>
            <a:r>
              <a:rPr lang="zh-CN" altLang="en-US"/>
              <a:t>公理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MP</a:t>
            </a:r>
            <a:r>
              <a:rPr lang="zh-CN" altLang="en-US"/>
              <a:t>规则</a:t>
            </a:r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不要将</a:t>
            </a:r>
            <a:r>
              <a:rPr lang="en-US" altLang="zh-CN"/>
              <a:t>(L3)</a:t>
            </a:r>
            <a:r>
              <a:rPr lang="zh-CN" altLang="en-US"/>
              <a:t>和其他形式相似的公式</a:t>
            </a:r>
            <a:r>
              <a:rPr lang="zh-CN" altLang="en-US"/>
              <a:t>混淆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635885"/>
            <a:ext cx="9805035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3725"/>
            <a:ext cx="10515600" cy="5703570"/>
          </a:xfrm>
        </p:spPr>
        <p:txBody>
          <a:bodyPr/>
          <a:p>
            <a:r>
              <a:rPr lang="zh-CN" altLang="en-US"/>
              <a:t>一个直接证明</a:t>
            </a:r>
            <a:r>
              <a:rPr lang="zh-CN" altLang="en-US"/>
              <a:t>的例子：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1140460"/>
            <a:ext cx="8952230" cy="3732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9375" y="1936750"/>
            <a:ext cx="622300" cy="2952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6925" y="1828800"/>
            <a:ext cx="2273300" cy="3251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03475" y="5344160"/>
            <a:ext cx="6394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注意格式：前有序号，后有依据（不要</a:t>
            </a:r>
            <a:r>
              <a:rPr lang="zh-CN" altLang="en-US" sz="2800">
                <a:solidFill>
                  <a:schemeClr val="accent2"/>
                </a:solidFill>
              </a:rPr>
              <a:t>张冠李戴），不要跳步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8475"/>
            <a:ext cx="10515600" cy="5678805"/>
          </a:xfrm>
        </p:spPr>
        <p:txBody>
          <a:bodyPr/>
          <a:p>
            <a:pPr marL="0" indent="0">
              <a:buNone/>
            </a:pPr>
            <a:r>
              <a:rPr lang="en-US" altLang="zh-CN"/>
              <a:t>4  </a:t>
            </a:r>
            <a:r>
              <a:rPr lang="zh-CN" altLang="en-US">
                <a:sym typeface="+mn-ea"/>
              </a:rPr>
              <a:t>命题演算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</a:t>
            </a:r>
            <a:r>
              <a:rPr lang="zh-CN" altLang="en-US">
                <a:sym typeface="+mn-ea"/>
              </a:rPr>
              <a:t>之“</a:t>
            </a:r>
            <a:r>
              <a:rPr lang="zh-CN" altLang="en-US">
                <a:sym typeface="+mn-ea"/>
              </a:rPr>
              <a:t>简化证明”</a:t>
            </a:r>
            <a:endParaRPr lang="zh-CN" altLang="en-US"/>
          </a:p>
          <a:p>
            <a:r>
              <a:rPr lang="zh-CN" altLang="en-US"/>
              <a:t>书写依据时，</a:t>
            </a:r>
            <a:r>
              <a:rPr lang="zh-CN" altLang="en-US"/>
              <a:t>注意区分：</a:t>
            </a:r>
            <a:endParaRPr lang="zh-CN" altLang="en-US"/>
          </a:p>
          <a:p>
            <a:pPr lvl="1">
              <a:buFont typeface="Wingdings" panose="05000000000000000000" charset="0"/>
              <a:buChar char="ü"/>
            </a:pPr>
            <a:r>
              <a:rPr lang="en-US" altLang="zh-CN"/>
              <a:t>“</a:t>
            </a:r>
            <a:r>
              <a:rPr lang="zh-CN" altLang="en-US"/>
              <a:t>反证律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归谬律</a:t>
            </a:r>
            <a:r>
              <a:rPr lang="en-US" altLang="zh-CN"/>
              <a:t>”</a:t>
            </a:r>
            <a:endParaRPr lang="en-US" altLang="zh-CN"/>
          </a:p>
          <a:p>
            <a:pPr lvl="1">
              <a:buFont typeface="Wingdings" panose="05000000000000000000" charset="0"/>
              <a:buChar char="ü"/>
            </a:pPr>
            <a:r>
              <a:rPr lang="en-US" altLang="zh-CN"/>
              <a:t>“</a:t>
            </a:r>
            <a:r>
              <a:rPr lang="zh-CN" altLang="en-US"/>
              <a:t>双否律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第二双否律</a:t>
            </a:r>
            <a:r>
              <a:rPr lang="en-US" altLang="zh-CN"/>
              <a:t>”</a:t>
            </a:r>
            <a:endParaRPr lang="en-US" altLang="zh-CN"/>
          </a:p>
          <a:p>
            <a:pPr lvl="1">
              <a:buFont typeface="Wingdings" panose="05000000000000000000" charset="0"/>
              <a:buChar char="ü"/>
            </a:pPr>
            <a:r>
              <a:rPr lang="en-US" altLang="zh-CN"/>
              <a:t>HS</a:t>
            </a:r>
            <a:r>
              <a:rPr lang="zh-CN" altLang="en-US"/>
              <a:t>与</a:t>
            </a:r>
            <a:r>
              <a:rPr lang="en-US" altLang="zh-CN"/>
              <a:t>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340" y="2746375"/>
            <a:ext cx="8275320" cy="3002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2675" y="806450"/>
            <a:ext cx="4330700" cy="1383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ln/>
                <a:solidFill>
                  <a:schemeClr val="accent4"/>
                </a:solidFill>
                <a:effectLst/>
              </a:rPr>
              <a:t>使用演绎定理、反证律、归谬律等整体性的方法时，应当有具体的说明！</a:t>
            </a:r>
            <a:endParaRPr lang="zh-CN" altLang="en-US" sz="280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875" y="5880100"/>
            <a:ext cx="906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在后续章节中教材已经证明的命题，考试时也可以在</a:t>
            </a:r>
            <a:r>
              <a:rPr lang="en-US" altLang="zh-CN"/>
              <a:t>“</a:t>
            </a:r>
            <a:r>
              <a:rPr lang="zh-CN" altLang="en-US"/>
              <a:t>简化证明</a:t>
            </a:r>
            <a:r>
              <a:rPr lang="en-US" altLang="zh-CN"/>
              <a:t>”</a:t>
            </a:r>
            <a:r>
              <a:rPr lang="zh-CN" altLang="en-US"/>
              <a:t>中</a:t>
            </a:r>
            <a:r>
              <a:rPr lang="zh-CN" altLang="en-US"/>
              <a:t>直接使用。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321945"/>
            <a:ext cx="8206105" cy="2511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173730"/>
            <a:ext cx="8150225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3614420"/>
            <a:ext cx="10422890" cy="13938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3575"/>
            <a:ext cx="10515600" cy="5513705"/>
          </a:xfrm>
        </p:spPr>
        <p:txBody>
          <a:bodyPr/>
          <a:p>
            <a:pPr marL="0" indent="0">
              <a:buNone/>
            </a:pPr>
            <a:r>
              <a:rPr lang="en-US" altLang="zh-CN"/>
              <a:t>5  </a:t>
            </a:r>
            <a:r>
              <a:rPr lang="zh-CN" altLang="en-US"/>
              <a:t>命题演算的</a:t>
            </a:r>
            <a:r>
              <a:rPr lang="zh-CN" altLang="en-US"/>
              <a:t>语义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真值函数，赋值，保运算性，真值指派</a:t>
            </a:r>
            <a:endParaRPr lang="zh-CN" altLang="en-US"/>
          </a:p>
          <a:p>
            <a:r>
              <a:rPr lang="zh-CN" altLang="en-US"/>
              <a:t>永真式，永假式，可满足公式，</a:t>
            </a:r>
            <a:r>
              <a:rPr lang="zh-CN" altLang="en-US"/>
              <a:t>语义推论</a:t>
            </a:r>
            <a:endParaRPr lang="zh-CN" altLang="en-US"/>
          </a:p>
          <a:p>
            <a:r>
              <a:rPr lang="en-US" altLang="zh-CN"/>
              <a:t>P37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212850"/>
            <a:ext cx="10021570" cy="843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4912995"/>
            <a:ext cx="1028890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Cambria Math</vt:lpstr>
      <vt:lpstr>Times New Roman</vt:lpstr>
      <vt:lpstr>Wingdings</vt:lpstr>
      <vt:lpstr>MS Mincho</vt:lpstr>
      <vt:lpstr>Segoe Print</vt:lpstr>
      <vt:lpstr>Office 主题</vt:lpstr>
      <vt:lpstr>数理逻辑基础第二次习题课</vt:lpstr>
      <vt:lpstr>PowerPoint 演示文稿</vt:lpstr>
      <vt:lpstr>PART I：第一章重点回顾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II：作业解答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月夜星辰</cp:lastModifiedBy>
  <cp:revision>6</cp:revision>
  <dcterms:created xsi:type="dcterms:W3CDTF">2022-05-24T08:09:00Z</dcterms:created>
  <dcterms:modified xsi:type="dcterms:W3CDTF">2022-05-25T15:17:22Z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5D72CEB127B9435D9315CCE177F03EAD</vt:lpwstr>
  </property>
  <property fmtid="{D5CDD505-2E9C-101B-9397-08002B2CF9AE}" pid="3" name="KSOProductBuildVer">
    <vt:lpwstr>2052-11.1.0.11744</vt:lpwstr>
  </property>
</Properties>
</file>