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7" r:id="rId3"/>
    <p:sldId id="268" r:id="rId4"/>
    <p:sldId id="269" r:id="rId5"/>
    <p:sldId id="270" r:id="rId6"/>
    <p:sldId id="271" r:id="rId7"/>
    <p:sldId id="272" r:id="rId8"/>
    <p:sldId id="274" r:id="rId9"/>
    <p:sldId id="275" r:id="rId10"/>
    <p:sldId id="276" r:id="rId11"/>
    <p:sldId id="277" r:id="rId12"/>
    <p:sldId id="278" r:id="rId13"/>
    <p:sldId id="279" r:id="rId14"/>
    <p:sldId id="280" r:id="rId15"/>
    <p:sldId id="281" r:id="rId16"/>
    <p:sldId id="282" r:id="rId17"/>
    <p:sldId id="283" r:id="rId18"/>
    <p:sldId id="273" r:id="rId19"/>
    <p:sldId id="258" r:id="rId20"/>
    <p:sldId id="263" r:id="rId21"/>
    <p:sldId id="264" r:id="rId22"/>
    <p:sldId id="259" r:id="rId23"/>
    <p:sldId id="260" r:id="rId24"/>
    <p:sldId id="266" r:id="rId25"/>
    <p:sldId id="26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SWayne" initials="S" lastIdx="1" clrIdx="0"/>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第四章习题</a:t>
            </a:r>
            <a:endParaRPr lang="zh-CN" altLang="en-US"/>
          </a:p>
        </p:txBody>
      </p:sp>
      <p:sp>
        <p:nvSpPr>
          <p:cNvPr id="3" name="内容占位符 2"/>
          <p:cNvSpPr>
            <a:spLocks noGrp="1"/>
          </p:cNvSpPr>
          <p:nvPr>
            <p:ph idx="1"/>
          </p:nvPr>
        </p:nvSpPr>
        <p:spPr/>
        <p:txBody>
          <a:bodyPr/>
          <a:p>
            <a:pPr marL="0" indent="0">
              <a:buNone/>
            </a:pPr>
            <a:r>
              <a:rPr lang="zh-CN" altLang="en-US" sz="3200"/>
              <a:t>以下是马克思在《资本论》中的有关论述，请回答：</a:t>
            </a:r>
            <a:endParaRPr lang="zh-CN" altLang="en-US" sz="3200"/>
          </a:p>
          <a:p>
            <a:pPr marL="0" indent="0">
              <a:buNone/>
            </a:pPr>
            <a:r>
              <a:rPr lang="zh-CN" altLang="en-US" sz="3200"/>
              <a:t>(1)生产要素在商品生产中的作用是什么？</a:t>
            </a:r>
            <a:endParaRPr lang="zh-CN" altLang="en-US" sz="3200"/>
          </a:p>
          <a:p>
            <a:pPr marL="0" indent="0">
              <a:buNone/>
            </a:pPr>
            <a:r>
              <a:rPr lang="zh-CN" altLang="en-US" sz="3200"/>
              <a:t>(2)生产要素与劳动创造价值的关系是什么？</a:t>
            </a:r>
            <a:endParaRPr lang="zh-CN" altLang="en-US" sz="3200"/>
          </a:p>
          <a:p>
            <a:pPr marL="0" indent="0">
              <a:buNone/>
            </a:pPr>
            <a:r>
              <a:rPr lang="zh-CN" altLang="en-US" sz="3200"/>
              <a:t>(3)马克思的劳动二重性理论说明了什么？</a:t>
            </a: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7.伴随资本有机构成的提高，社会生产技术不断进步。</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这一观点是错误的。①资本有机构成是指有资本技术构成决定，并且反映资本技术构成变化的资本价值构成，用C:V表示。②在资本主义扩大再生产过程中，资本家为了追求更多的剩余价值和在竞争中取得优势，必然不断采用先进生产技术，提高劳动生产率，结果在全部资本中取得优势，不变资本所占比重增大，可变资本所占比重相对缩小，从而导致资本有机构成不断提高。参考答案：这一观点是错误的。①资本有机构成是指有资本技术构成决定，并且反映资本技术构成变化的资本价值构成，用C:V表示。</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latin typeface="方正粗黑宋简体" panose="02000000000000000000" charset="-122"/>
                <a:ea typeface="方正粗黑宋简体" panose="02000000000000000000" charset="-122"/>
                <a:sym typeface="+mn-ea"/>
              </a:rPr>
              <a:t>②在资本主义扩大再生产过程中，资本家为了追求更多的剩余价值和在竞争中取得优势，必然不断采用先进生产技术，提高劳动生产率，结果在全部资本中取得优势，不变资本所占比重增大，可变资本所占比重相对缩小，从而导致资本有机构成不断提高。</a:t>
            </a:r>
            <a:endParaRPr lang="zh-CN" altLang="en-US" sz="2800">
              <a:latin typeface="方正粗黑宋简体" panose="02000000000000000000" charset="-122"/>
              <a:ea typeface="方正粗黑宋简体" panose="02000000000000000000" charset="-122"/>
            </a:endParaRPr>
          </a:p>
          <a:p>
            <a:pPr marL="0" indent="0">
              <a:buNone/>
            </a:pP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rPr>
                <a:sym typeface="+mn-ea"/>
              </a:rPr>
              <a:t>.资本创造利润（利息）、土地产生地租、劳动获得工资。</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这一观点是错误的。这是马克思批判过的资产阶级庸俗经济学家提出的“三位一体”的公式。资本主义生产关系的实质，决定了社会各阶级的收入采取工资、利润和地租的形式，而获得这些收入的条件是劳动力的出卖、资本的占有和土地的资本主义私有制。但各种收入的源泉都是工人创造的新价值，资本主义条件下生产要素参与价值分配的实质是资本所有者和土地所有者共同瓜分工人创造的剩余价值，但这种分配关系在社会表面和资本家的意识形态中却歪曲地表现为资本家获得利润是由资本提供了服务而应得的报酬；土地所有者获得地租是由于土地提供</a:t>
            </a:r>
            <a:r>
              <a:rPr sz="2800">
                <a:latin typeface="方正粗黑宋简体" panose="02000000000000000000" charset="-122"/>
                <a:ea typeface="方正粗黑宋简体" panose="02000000000000000000" charset="-122"/>
                <a:sym typeface="+mn-ea"/>
              </a:rPr>
              <a:t>了服务而应得的</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latin typeface="方正粗黑宋简体" panose="02000000000000000000" charset="-122"/>
                <a:ea typeface="方正粗黑宋简体" panose="02000000000000000000" charset="-122"/>
                <a:sym typeface="+mn-ea"/>
              </a:rPr>
              <a:t>报酬；工人获得的工资是劳动这种服务的报酬。资本、土地、劳动这三种要素是三种收入的源泉，三种要素创造三种收入，谁也没剥削谁；这就是混淆了使用价值的创造和价值的创造，混淆了价值的创造和价值的分配，掩盖了资本主义剥削。</a:t>
            </a:r>
            <a:endParaRPr lang="zh-CN" altLang="en-US" sz="2800">
              <a:latin typeface="方正粗黑宋简体" panose="02000000000000000000" charset="-122"/>
              <a:ea typeface="方正粗黑宋简体" panose="02000000000000000000"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在知识经济的时代，价值的增长不是通过劳动，而是通过知识。</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这一观点错误。</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    (1)商品生产过程是各种生产要素结合在一起发挥作用的过程。各种生产要素在商品生产中的作用与劳动创造价值的关系是不同的。就商品使用价值的生产而言，土地、材料、技术、知识等生产要素是商品使用价值的物质要素，与劳动者的具体劳动一起，共同构造成了使用价值的源泉。但就商品价值的创造而言，价值是凝结在商品中无差别的人类劳动即抽象劳动。抽象劳动是形成价值的唯一源泉，离开人的劳动，价值增长就不可能实现，劳动是价值的唯一源泉。这就是马克思劳动价值的基本观点。</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(2)在信息经济社会中，只是转化为生产力，能提高劳动生产率给人类的生产带来极大的方便。在这一时代，知识和技术甚至成为首要的生产力。但价值的增长源泉仍是劳动，而不是知识。知识不是创造价值，它本身的价值也必须通过生产者的具体劳动才能转移到新产品中去，成为商品价值的一个构成部分。 (3)此观点的错误在于，没有认清价值的来源。</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第四章习题</a:t>
            </a:r>
            <a:endParaRPr lang="zh-CN" altLang="en-US"/>
          </a:p>
        </p:txBody>
      </p:sp>
      <p:sp>
        <p:nvSpPr>
          <p:cNvPr id="3" name="内容占位符 2"/>
          <p:cNvSpPr>
            <a:spLocks noGrp="1"/>
          </p:cNvSpPr>
          <p:nvPr>
            <p:ph idx="1"/>
          </p:nvPr>
        </p:nvSpPr>
        <p:spPr/>
        <p:txBody>
          <a:bodyPr/>
          <a:p>
            <a:pPr marL="0" indent="0">
              <a:buNone/>
            </a:pPr>
            <a:r>
              <a:rPr lang="zh-CN" altLang="en-US" sz="3200"/>
              <a:t>以下是马克思在《资本论》中的有关论述，请回答：</a:t>
            </a:r>
            <a:endParaRPr lang="zh-CN" altLang="en-US" sz="3200"/>
          </a:p>
          <a:p>
            <a:pPr marL="0" indent="0">
              <a:buNone/>
            </a:pPr>
            <a:r>
              <a:rPr lang="zh-CN" altLang="en-US" sz="3200"/>
              <a:t>(1)生产要素在商品生产中的作用是什么？</a:t>
            </a:r>
            <a:endParaRPr lang="zh-CN" altLang="en-US" sz="3200"/>
          </a:p>
          <a:p>
            <a:pPr marL="0" indent="0">
              <a:buNone/>
            </a:pPr>
            <a:r>
              <a:rPr lang="zh-CN" altLang="en-US" sz="3200"/>
              <a:t>(2)生产要素与劳动创造价值的关系是什么？</a:t>
            </a:r>
            <a:endParaRPr lang="zh-CN" altLang="en-US" sz="3200"/>
          </a:p>
          <a:p>
            <a:pPr marL="0" indent="0">
              <a:buNone/>
            </a:pPr>
            <a:r>
              <a:rPr lang="zh-CN" altLang="en-US" sz="3200"/>
              <a:t>(3)马克思的劳动二重性理论说明了什么？</a:t>
            </a:r>
            <a:endParaRPr lang="zh-CN" alt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40460" y="782955"/>
            <a:ext cx="10332000" cy="5292000"/>
          </a:xfrm>
        </p:spPr>
        <p:txBody>
          <a:bodyPr/>
          <a:p>
            <a:pPr marL="0" indent="0">
              <a:buNone/>
            </a:pPr>
            <a:r>
              <a:rPr lang="zh-CN" altLang="en-US" sz="2400" b="1">
                <a:latin typeface="方正粗黑宋简体" panose="02000000000000000000" charset="-122"/>
                <a:ea typeface="方正粗黑宋简体" panose="02000000000000000000" charset="-122"/>
                <a:cs typeface="方正粗黑宋简体" panose="02000000000000000000" charset="-122"/>
              </a:rPr>
              <a:t>材料1 </a:t>
            </a:r>
            <a:r>
              <a:rPr lang="zh-CN" altLang="en-US" sz="2400">
                <a:latin typeface="方正粗黑宋简体" panose="02000000000000000000" charset="-122"/>
                <a:ea typeface="方正粗黑宋简体" panose="02000000000000000000" charset="-122"/>
                <a:cs typeface="方正粗黑宋简体" panose="02000000000000000000" charset="-122"/>
              </a:rPr>
              <a:t>“出于流动状态的人类劳动力或人类劳动形成价值，但本身不是价值。它在凝固的状态中，在物化的形式上才成为价值。”</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400" b="1">
                <a:latin typeface="方正粗黑宋简体" panose="02000000000000000000" charset="-122"/>
                <a:ea typeface="方正粗黑宋简体" panose="02000000000000000000" charset="-122"/>
                <a:cs typeface="方正粗黑宋简体" panose="02000000000000000000" charset="-122"/>
              </a:rPr>
              <a:t>材料2 </a:t>
            </a:r>
            <a:r>
              <a:rPr lang="zh-CN" altLang="en-US" sz="2400">
                <a:latin typeface="方正粗黑宋简体" panose="02000000000000000000" charset="-122"/>
                <a:ea typeface="方正粗黑宋简体" panose="02000000000000000000" charset="-122"/>
                <a:cs typeface="方正粗黑宋简体" panose="02000000000000000000" charset="-122"/>
              </a:rPr>
              <a:t>“劳动并不是它所产生的使用价值即为物质财富的唯一源泉。正如威廉•配弟所说，劳动是财富之父，土地是财富之母。”</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400" b="1">
                <a:latin typeface="方正粗黑宋简体" panose="02000000000000000000" charset="-122"/>
                <a:ea typeface="方正粗黑宋简体" panose="02000000000000000000" charset="-122"/>
                <a:cs typeface="方正粗黑宋简体" panose="02000000000000000000" charset="-122"/>
              </a:rPr>
              <a:t>材料3</a:t>
            </a:r>
            <a:r>
              <a:rPr lang="zh-CN" altLang="en-US" sz="2400">
                <a:latin typeface="方正粗黑宋简体" panose="02000000000000000000" charset="-122"/>
                <a:ea typeface="方正粗黑宋简体" panose="02000000000000000000" charset="-122"/>
                <a:cs typeface="方正粗黑宋简体" panose="02000000000000000000" charset="-122"/>
              </a:rPr>
              <a:t> “铁会生锈，木会腐朽。纱不用来织或编，会成为废棉。活劳动必须抓住这些东西，使它们由死复生，使它们从仅仅是可能的使用价值变为现实的或起作用的价值。它们被劳动的火焰笼罩着，被当作劳动自已的躯体，被赋予活力以在劳动过程中执行与它们的概念和职务相适合的职能。”</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400"/>
              <a:t>参考答案: </a:t>
            </a:r>
            <a:endParaRPr lang="zh-CN" altLang="en-US" sz="2400"/>
          </a:p>
          <a:p>
            <a:pPr marL="0" indent="0">
              <a:buNone/>
            </a:pPr>
            <a:r>
              <a:rPr lang="zh-CN" altLang="en-US" sz="2400"/>
              <a:t>   </a:t>
            </a:r>
            <a:r>
              <a:rPr lang="zh-CN" altLang="en-US" sz="2400">
                <a:latin typeface="方正粗黑宋简体" panose="02000000000000000000" charset="-122"/>
                <a:ea typeface="方正粗黑宋简体" panose="02000000000000000000" charset="-122"/>
                <a:cs typeface="方正粗黑宋简体" panose="02000000000000000000" charset="-122"/>
              </a:rPr>
              <a:t> (1）马克思劳动价值论认为，尽管土地、原材料等生产要素是商品生产的必要条件，但不是价值的源泉。</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400">
                <a:latin typeface="方正粗黑宋简体" panose="02000000000000000000" charset="-122"/>
                <a:ea typeface="方正粗黑宋简体" panose="02000000000000000000" charset="-122"/>
                <a:cs typeface="方正粗黑宋简体" panose="02000000000000000000" charset="-122"/>
              </a:rPr>
              <a:t>    (2)劳动是价值的唯一源泉，但劳动不是财富的唯一源泉。马克思和恩格斯一再批评“劳动是一切财富的源泉”的说法，赞同威廉·配第所讲的“劳动是财富之父，土地是财富之母”的观点。他们认为，土地、原材料等生产要素是商品市场必不可少的物质条件，它们和劳动结合生产出财富即使用价值。</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2000"/>
            <a:ext cx="10852237" cy="648000"/>
          </a:xfrm>
        </p:spPr>
        <p:txBody>
          <a:bodyPr/>
          <a:p>
            <a:r>
              <a:rPr>
                <a:latin typeface="方正粗黑宋简体" panose="02000000000000000000" charset="-122"/>
                <a:ea typeface="方正粗黑宋简体" panose="02000000000000000000" charset="-122"/>
                <a:cs typeface="方正粗黑宋简体" panose="02000000000000000000" charset="-122"/>
                <a:sym typeface="+mn-ea"/>
              </a:rPr>
              <a:t>辨析题：1.劳动是一切财富和文化的源泉。</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这一观点错误。财富的物质内容是使用价值。价值要以使用价值即财富为物质承担者，但生产使用价值即财富的劳动，并不必然生产价值。在一切自然经济中的劳动都生产财富，但不形成财富。但劳动也不是财富生产的唯一要素。财富是所有生产要素共同创造的。在财富生产中，劳动、资本、土地、技术等都是不可缺少的，马克思肯定各种生产要素在财富生产中的同等重要性，他说：劳动并不是它所生产的使用价值即物质财富的唯一源泉。正如威廉，配第所说，“劳动是财富之父，土地是财富之母。”财富是由各种生产要素共同生产的，这就为生产要素的所有者共同参与财富分配提供了经济依据。</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800">
                <a:latin typeface="方正粗黑宋简体" panose="02000000000000000000" charset="-122"/>
                <a:ea typeface="方正粗黑宋简体" panose="02000000000000000000" charset="-122"/>
                <a:cs typeface="方正粗黑宋简体" panose="02000000000000000000" charset="-122"/>
              </a:rPr>
              <a:t>    </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400">
                <a:latin typeface="方正粗黑宋简体" panose="02000000000000000000" charset="-122"/>
                <a:ea typeface="方正粗黑宋简体" panose="02000000000000000000" charset="-122"/>
                <a:cs typeface="方正粗黑宋简体" panose="02000000000000000000" charset="-122"/>
              </a:rPr>
              <a:t>(3)马克思的劳动二重性理论揭示了价值创造与财富生产的区别：价值创造与抽象劳动相关联，财富生产与具体劳动相关联；前者反映的是经济活动中的社会关系，后者反映的是经济活动中人与自然的关系。因此，不能把价值创造与财富生产混为一谈。</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阅读以下材料，请问，这一故事说明了什么？</a:t>
            </a:r>
            <a:endParaRPr lang="zh-CN" altLang="en-US"/>
          </a:p>
        </p:txBody>
      </p:sp>
      <p:sp>
        <p:nvSpPr>
          <p:cNvPr id="3" name="内容占位符 2"/>
          <p:cNvSpPr>
            <a:spLocks noGrp="1"/>
          </p:cNvSpPr>
          <p:nvPr>
            <p:ph idx="1"/>
          </p:nvPr>
        </p:nvSpPr>
        <p:spPr/>
        <p:txBody>
          <a:bodyPr/>
          <a:p>
            <a:pPr marL="0" indent="0">
              <a:buNone/>
            </a:pPr>
            <a:endParaRPr lang="zh-CN" altLang="en-US" sz="2400"/>
          </a:p>
          <a:p>
            <a:pPr marL="0" indent="0">
              <a:buNone/>
            </a:pPr>
            <a:r>
              <a:rPr lang="zh-CN" altLang="en-US" sz="2400"/>
              <a:t>    </a:t>
            </a:r>
            <a:r>
              <a:rPr lang="zh-CN" altLang="en-US" sz="2400">
                <a:latin typeface="方正粗黑宋简体" panose="02000000000000000000" charset="-122"/>
                <a:ea typeface="方正粗黑宋简体" panose="02000000000000000000" charset="-122"/>
                <a:cs typeface="方正粗黑宋简体" panose="02000000000000000000" charset="-122"/>
              </a:rPr>
              <a:t>马克思在《资本论》第二十五章《现代殖民地理论》中转述了一个脍炙人口的故事。一位名叫皮尔的资本家计划扩大自己的生意，他把价值5万英镑的生活资料和生产资料从英国带到新荷兰（澳大利亚）的斯旺河去，并同时带去了3 000名男工、女工和童工，企图在那里赚到剩余价值。可是，英国工人一到物产富饶、极易谋生的澳大利亚，就纷纷离开，结果皮尔先生竟连一个替他铺床或到河边打水的仆人也没有了。马克思于是幽默而讽刺地说：“不幸的皮尔先生，他什么都预见到了，就是忘了把英国的生产关系输出到斯旺河去！”</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800" b="1">
                <a:latin typeface="微软雅黑" panose="020B0503020204020204" charset="-122"/>
                <a:ea typeface="微软雅黑" panose="020B0503020204020204" charset="-122"/>
              </a:rPr>
              <a:t>参考答案：</a:t>
            </a:r>
            <a:r>
              <a:rPr lang="zh-CN" altLang="en-US" sz="2800">
                <a:latin typeface="方正粗黑宋简体" panose="02000000000000000000" charset="-122"/>
                <a:ea typeface="方正粗黑宋简体" panose="02000000000000000000" charset="-122"/>
              </a:rPr>
              <a:t>资本不是单纯的物或货币，而是一种以物为媒介的人或人之间的社会关系，是一种生产关系。资本是一种对剩余劳动的占有权和支配权。单纯的货币、生活资料、机器以及其他生产资料并不能产生资本家，没有对雇佣工人的支配，货币就无法转化为资本，没有雇佣工人，也就没有资本家。</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11.下列是关于经济危机的材料，回答：</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   </a:t>
            </a:r>
            <a:r>
              <a:rPr lang="zh-CN" altLang="en-US" sz="2400">
                <a:latin typeface="方正粗黑宋简体" panose="02000000000000000000" charset="-122"/>
                <a:ea typeface="方正粗黑宋简体" panose="02000000000000000000" charset="-122"/>
                <a:cs typeface="方正粗黑宋简体" panose="02000000000000000000" charset="-122"/>
              </a:rPr>
              <a:t> (1)经济危机的实质和根源是什么？(2）怎样认识经济危机的作用？ 当代资本主义从一次又一次爆发的经济危机中汲取经验教训，切身感受到“不使全部社会关系经常发生变革，就不可能生存下去”。以1825年的工业危机为开端并反复出现周期性经济危机，集中体现了资本主义作为“社会生产过程的最后一个对抗形式”所固有的社会矛盾的尖锐性。正是这种尖锐和深刻的矛盾引发了20世纪的两次世界大战。而20世纪20年代末至30年代初的资本主义世界大危机，使其经济跌入崩溃的边缘。这次以股票市场大崩溃为起点的危机，使国际交易减少了三分之二，一些国家的失业率高达劳动人口的50%，工资水平下降到危机前的三分之一，世界经济陷人大萧条，造成了极大的心理恐慌和社会震荡。可以说，恰恰是作为资本主义孪生物的周期性经济危机本身，迫切要求改变经济运作方式，建立反危机的机制。  ——摘自2000年8月29《人民日报》</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答案：</a:t>
            </a:r>
            <a:endParaRPr altLang="zh-CN"/>
          </a:p>
        </p:txBody>
      </p:sp>
      <p:sp>
        <p:nvSpPr>
          <p:cNvPr id="3" name="内容占位符 2"/>
          <p:cNvSpPr>
            <a:spLocks noGrp="1"/>
          </p:cNvSpPr>
          <p:nvPr>
            <p:ph idx="1"/>
          </p:nvPr>
        </p:nvSpPr>
        <p:spPr/>
        <p:txBody>
          <a:bodyPr/>
          <a:p>
            <a:pPr marL="0" indent="0">
              <a:buNone/>
            </a:pPr>
            <a:r>
              <a:rPr lang="zh-CN" altLang="en-US" sz="2400"/>
              <a:t>  </a:t>
            </a:r>
            <a:r>
              <a:rPr lang="zh-CN" altLang="en-US" sz="2400">
                <a:latin typeface="方正粗黑宋简体" panose="02000000000000000000" charset="-122"/>
                <a:ea typeface="方正粗黑宋简体" panose="02000000000000000000" charset="-122"/>
                <a:cs typeface="方正粗黑宋简体" panose="02000000000000000000" charset="-122"/>
              </a:rPr>
              <a:t>(1)资本主义经济危机的实质是生产的相对过剩。经济危机的根源是资本主义的基本矛盾，即社会化大生产和资本主义私有制的矛盾，也就是资本主义经济制度本身。</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lang="zh-CN" altLang="en-US" sz="2400">
                <a:latin typeface="方正粗黑宋简体" panose="02000000000000000000" charset="-122"/>
                <a:ea typeface="方正粗黑宋简体" panose="02000000000000000000" charset="-122"/>
                <a:cs typeface="方正粗黑宋简体" panose="02000000000000000000" charset="-122"/>
              </a:rPr>
              <a:t>    (2)经济危机是资本主义基本矛盾的产物，同时也是矛盾暂时的、强制性的解决形式。它的后果是双重的：一方面，危机造成了社会生产力的极大破坏，集中地体现了资本主义生产方式的局限性，是资本主义基本矛盾的证明。另一方面，危机又是资本主义社会再生产比例关系强制得到调整的方式，从这个意义上说，危机是资本主义经济保持运行的一种特殊的调节机制和手段。经济危机促进当代资本主义由一般垄断资本主义转变为国家垄断资本主义。</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sz="2800">
                <a:latin typeface="方正粗黑宋简体" panose="02000000000000000000" charset="-122"/>
                <a:ea typeface="方正粗黑宋简体" panose="02000000000000000000" charset="-122"/>
                <a:cs typeface="方正粗黑宋简体" panose="02000000000000000000" charset="-122"/>
                <a:sym typeface="+mn-ea"/>
              </a:rPr>
              <a:t>文化是以意识形态为主要内容，包括行为规范、习俗习惯在内的意识形式，包括劳动在内的整个社会生活是文化的来源，劳动也只是文化来源之一。</a:t>
            </a:r>
            <a:endParaRPr lang="zh-CN" altLang="en-US" sz="2800">
              <a:latin typeface="方正粗黑宋简体" panose="02000000000000000000" charset="-122"/>
              <a:ea typeface="方正粗黑宋简体" panose="02000000000000000000" charset="-122"/>
              <a:cs typeface="方正粗黑宋简体" panose="02000000000000000000" charset="-122"/>
            </a:endParaRPr>
          </a:p>
          <a:p>
            <a:pPr marL="0" indent="0">
              <a:buNone/>
            </a:pPr>
            <a:endParaRPr lang="zh-CN" altLang="en-US" sz="280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2.商品的价值量是由必要劳动时间决定的。 </a:t>
            </a:r>
            <a:endParaRPr lang="zh-CN" altLang="en-US"/>
          </a:p>
        </p:txBody>
      </p:sp>
      <p:sp>
        <p:nvSpPr>
          <p:cNvPr id="3" name="内容占位符 2"/>
          <p:cNvSpPr>
            <a:spLocks noGrp="1"/>
          </p:cNvSpPr>
          <p:nvPr>
            <p:ph idx="1"/>
          </p:nvPr>
        </p:nvSpPr>
        <p:spPr/>
        <p:txBody>
          <a:bodyPr/>
          <a:p>
            <a:pPr marL="0" indent="0">
              <a:buNone/>
            </a:pPr>
            <a:r>
              <a:rPr lang="zh-CN" altLang="en-US"/>
              <a:t> </a:t>
            </a:r>
            <a:r>
              <a:rPr lang="zh-CN" altLang="en-US" sz="2800">
                <a:latin typeface="方正粗黑宋简体" panose="02000000000000000000" charset="-122"/>
                <a:ea typeface="方正粗黑宋简体" panose="02000000000000000000" charset="-122"/>
              </a:rPr>
              <a:t>参考答案：这一观点错误。商品的价值是由社会必要劳动时间决定的，而不是必要劳动时间。社会必要劳动时间是指在现有正常的社会生产条件下，在社会平均劳动熟练程度和平均劳动强度下生产某种使用价值所耗费的劳动时间。而必要劳动时间内生产的是劳动力的价值。</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3.提高劳动生产率可以增加单位时间内生产的商品数量和价值量。</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rPr>
              <a:t>参考答案：这一观点不全面。劳动生产率提高可以增加单位时间内生产的商品数量，这是正确的。但劳动生产率的提高不会增加单位时间内生产的价值量。因为无论劳动生产率发生了怎样的变化，同一劳动在同一时间内形成的价值量是不变的，而单位商品的价值则会随着劳动生产率的变化呈反方向的变化。</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4.利用价值规律的作用，就能自动地实现资源的最优配置。</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rPr>
              <a:t>参考答案：这一观点错误。价值规律的积极作用表现在：①自发的调节生产资料和劳动在社会各部门之间的分配，从而调节生产和流通，使生产和销售、供给和需求保持大体平衡；②促使商品生产者改进技术，改善经营管理，提高劳动生产率；③促使商品生产者开展竞争。价值规律作用的形式表现为商品的价格受供求关系影响围绕着价值上下波动，从而可以起到自动调节社会资源配置作用。但是，价值规律的调节即市场机制有其自身弱点和消极面：①市场机制的启动，是基于微观经济主体对自身近期局部利益的追求。</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endParaRPr lang="zh-CN" altLang="en-US"/>
          </a:p>
        </p:txBody>
      </p:sp>
      <p:sp>
        <p:nvSpPr>
          <p:cNvPr id="3" name="内容占位符 2"/>
          <p:cNvSpPr>
            <a:spLocks noGrp="1"/>
          </p:cNvSpPr>
          <p:nvPr>
            <p:ph idx="1"/>
          </p:nvPr>
        </p:nvSpPr>
        <p:spPr/>
        <p:txBody>
          <a:bodyPr/>
          <a:p>
            <a:pPr marL="0" indent="0">
              <a:buNone/>
            </a:pPr>
            <a:r>
              <a:rPr sz="2800">
                <a:latin typeface="方正粗黑宋简体" panose="02000000000000000000" charset="-122"/>
                <a:ea typeface="方正粗黑宋简体" panose="02000000000000000000" charset="-122"/>
                <a:sym typeface="+mn-ea"/>
              </a:rPr>
              <a:t>②市场信息反馈的只是资源配置的方向而非精确的数量，而且具有滞后性。</a:t>
            </a:r>
            <a:r>
              <a:rPr lang="zh-CN" altLang="en-US" sz="2800">
                <a:latin typeface="方正粗黑宋简体" panose="02000000000000000000" charset="-122"/>
                <a:ea typeface="方正粗黑宋简体" panose="02000000000000000000" charset="-122"/>
              </a:rPr>
              <a:t>③不能自发地实行国民经济总量平衡和稳定增长，对某些社会效益重于经济效益的经济活动难以达到预期的目的，甚至会导致垄断，妨碍自由竞争，造成资源的巨大浪费等。计划和市场有机结合，才有可能实现资源的最优化配置。</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5.剩余价值的产生，既不在流通领域，又离不开流通领域。</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rPr>
              <a:t>参考答案：这一观点是正确的。①剩余价值是在生产过程中产生，它是由雇佣工人创造的被资本家无偿占有的、超过劳动力价值以上的那部分价值。②剩余价值不能在流通领域中产生，因为在商品流通过程中，等价交换只是价值形式的变换，不等价交换只是对既定的总价值的重新分配，都不产生剩余价值。③离开流通领域，价值也不能发生增殖。因为资本家不把货币投入流通购买劳动力商品；凝结了劳动者剩余劳动力的商品不在市场上销售出去，剩余价值也不可能产生和实现。</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6.价格对价值的偏离，是对价值规律的否定。</a:t>
            </a:r>
            <a:endParaRPr lang="zh-CN" altLang="en-US"/>
          </a:p>
        </p:txBody>
      </p:sp>
      <p:sp>
        <p:nvSpPr>
          <p:cNvPr id="3" name="内容占位符 2"/>
          <p:cNvSpPr>
            <a:spLocks noGrp="1"/>
          </p:cNvSpPr>
          <p:nvPr>
            <p:ph idx="1"/>
          </p:nvPr>
        </p:nvSpPr>
        <p:spPr/>
        <p:txBody>
          <a:bodyPr/>
          <a:p>
            <a:pPr marL="0" indent="0">
              <a:buNone/>
            </a:pPr>
            <a:r>
              <a:rPr lang="zh-CN" altLang="en-US" sz="2800">
                <a:latin typeface="方正粗黑宋简体" panose="02000000000000000000" charset="-122"/>
                <a:ea typeface="方正粗黑宋简体" panose="02000000000000000000" charset="-122"/>
              </a:rPr>
              <a:t>参考答案：这一观点是错误的。价值规律的等价交换原则，客观要求价格与价值相一致。但是，在现实的商品交换中，价格常常背离价值，这种状态不但不是对价值规律的否定，而是价值规律唯一可能的表现形式。因为：①从商品交换的总体和较长的时间看，商品的价格有时高于或低于其价值；但价格的上涨部分和下落部分可以相互抵消，因而一定时期内商品的平均价格与价值是趋于一致的。②商品的价格波动总是围绕价值这个轴心进行的，而且波动的幅度与其价值相距不会太大。</a:t>
            </a:r>
            <a:endParaRPr lang="zh-CN" altLang="en-US" sz="2800">
              <a:latin typeface="方正粗黑宋简体" panose="02000000000000000000" charset="-122"/>
              <a:ea typeface="方正粗黑宋简体" panose="02000000000000000000"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4520</Words>
  <Application>WPS 演示</Application>
  <PresentationFormat>宽屏</PresentationFormat>
  <Paragraphs>91</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楷体</vt:lpstr>
      <vt:lpstr>Arial Unicode MS</vt:lpstr>
      <vt:lpstr>方正粗黑宋简体</vt:lpstr>
      <vt:lpstr>新宋体</vt:lpstr>
      <vt:lpstr>Arial Black</vt:lpstr>
      <vt:lpstr>仿宋</vt:lpstr>
      <vt:lpstr>Office 主题​​</vt:lpstr>
      <vt:lpstr>第四章习题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29</cp:revision>
  <dcterms:created xsi:type="dcterms:W3CDTF">2019-06-19T02:08:00Z</dcterms:created>
  <dcterms:modified xsi:type="dcterms:W3CDTF">2021-11-29T07:01:50Z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