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257" r:id="rId5"/>
    <p:sldId id="258" r:id="rId6"/>
    <p:sldId id="261" r:id="rId7"/>
    <p:sldId id="259"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第二章　辨析题</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br>
              <a:rPr lang="zh-CN" altLang="en-US">
                <a:solidFill>
                  <a:schemeClr val="accent1"/>
                </a:solidFill>
                <a:effectLst>
                  <a:outerShdw blurRad="38100" dist="25400" dir="5400000" algn="ctr" rotWithShape="0">
                    <a:srgbClr val="6E747A">
                      <a:alpha val="43000"/>
                    </a:srgbClr>
                  </a:outerShdw>
                </a:effectLst>
              </a:rPr>
            </a:br>
            <a:r>
              <a:rPr lang="zh-CN" altLang="en-US" sz="3200">
                <a:solidFill>
                  <a:schemeClr val="accent1"/>
                </a:solidFill>
                <a:effectLst>
                  <a:outerShdw blurRad="38100" dist="25400" dir="5400000" algn="ctr" rotWithShape="0">
                    <a:srgbClr val="6E747A">
                      <a:alpha val="43000"/>
                    </a:srgbClr>
                  </a:outerShdw>
                </a:effectLst>
              </a:rPr>
              <a:t>简答题：</a:t>
            </a:r>
            <a:r>
              <a:rPr lang="zh-CN" altLang="en-US" sz="3200">
                <a:solidFill>
                  <a:srgbClr val="C00000"/>
                </a:solidFill>
              </a:rPr>
              <a:t>1.简述主体客体及其相互关相互关系。</a:t>
            </a:r>
            <a:br>
              <a:rPr lang="zh-CN" altLang="en-US" sz="3200"/>
            </a:br>
            <a:r>
              <a:rPr lang="zh-CN" altLang="en-US"/>
              <a:t>    </a:t>
            </a:r>
            <a:endParaRPr lang="zh-CN" altLang="en-US"/>
          </a:p>
        </p:txBody>
      </p:sp>
      <p:sp>
        <p:nvSpPr>
          <p:cNvPr id="3" name="内容占位符 2"/>
          <p:cNvSpPr>
            <a:spLocks noGrp="1"/>
          </p:cNvSpPr>
          <p:nvPr>
            <p:ph idx="1"/>
          </p:nvPr>
        </p:nvSpPr>
        <p:spPr/>
        <p:txBody>
          <a:bodyPr/>
          <a:p>
            <a:pPr marL="0" indent="0">
              <a:buNone/>
            </a:pPr>
            <a:r>
              <a:rPr sz="2800">
                <a:sym typeface="+mn-ea"/>
              </a:rPr>
              <a:t>参考答案：</a:t>
            </a:r>
            <a:endParaRPr sz="2800">
              <a:sym typeface="+mn-ea"/>
            </a:endParaRPr>
          </a:p>
          <a:p>
            <a:pPr marL="0" indent="0">
              <a:buNone/>
            </a:pPr>
            <a:r>
              <a:rPr sz="2800">
                <a:sym typeface="+mn-ea"/>
              </a:rPr>
              <a:t>认识主体是处于一定历史条件和社会关系当中的、从事着实践活动和认识活动的人。客体是主体的实践活动和认识活动所指的对象。主体与客体是辩证统一的关系。主体对客体具有积极主动的影响；客体又制约着主体的活动范围、方式、性质等等。主体和客体不仅仅是认识和被认识的关系，而且也是改造和被改造的关系，主体能动地反映客体，实践既是主体与客体的中介，又是二者统一的现实基础。</a:t>
            </a:r>
            <a:endParaRPr lang="zh-CN" altLang="en-US"/>
          </a:p>
          <a:p>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br>
              <a:rPr>
                <a:sym typeface="+mn-ea"/>
              </a:rPr>
            </a:br>
            <a:r>
              <a:rPr sz="4000">
                <a:solidFill>
                  <a:srgbClr val="C00000"/>
                </a:solidFill>
                <a:sym typeface="+mn-ea"/>
              </a:rPr>
              <a:t>2.什么是马克思主义认识论？</a:t>
            </a:r>
            <a:br>
              <a:rPr lang="zh-CN" altLang="en-US" sz="4000">
                <a:solidFill>
                  <a:srgbClr val="C00000"/>
                </a:solidFill>
              </a:rPr>
            </a:br>
            <a:endParaRPr lang="zh-CN" altLang="en-US" sz="4000">
              <a:solidFill>
                <a:srgbClr val="C00000"/>
              </a:solidFill>
            </a:endParaRPr>
          </a:p>
        </p:txBody>
      </p:sp>
      <p:sp>
        <p:nvSpPr>
          <p:cNvPr id="3" name="内容占位符 2"/>
          <p:cNvSpPr>
            <a:spLocks noGrp="1"/>
          </p:cNvSpPr>
          <p:nvPr>
            <p:ph idx="1"/>
          </p:nvPr>
        </p:nvSpPr>
        <p:spPr/>
        <p:txBody>
          <a:bodyPr/>
          <a:p>
            <a:pPr marL="0" indent="0">
              <a:buNone/>
            </a:pPr>
            <a:r>
              <a:rPr lang="zh-CN" altLang="en-US" sz="2800"/>
              <a:t>　　马克思主义哲学在对认识本质问题的理解上，既吸收了以往哲学的合理思想，也科学地总结了前人的思维教训，要求以实践为基础，从认识与实践、主体与客体、认识与对象的多重矛盾关系的统一中把握认识活动及其成果的本质规定性，指出人的认识的本质是实践基础上主体对于客体的能动的、创造性的反映。</a:t>
            </a:r>
            <a:endParaRPr lang="zh-CN" altLang="en-US" sz="2800"/>
          </a:p>
          <a:p>
            <a:pPr marL="0" indent="0">
              <a:buNone/>
            </a:pPr>
            <a:r>
              <a:rPr lang="zh-CN" altLang="en-US" sz="2800"/>
              <a:t>　　马克思主义哲学对认识本质的理解，首先坚持了唯物主义反映论的原则，即把反映或摹写的特性作为人类认识的基本的规定性。</a:t>
            </a:r>
            <a:endParaRPr lang="zh-CN" altLang="en-US" sz="2800"/>
          </a:p>
          <a:p>
            <a:pPr marL="0" indent="0">
              <a:buNone/>
            </a:pPr>
            <a:r>
              <a:rPr lang="zh-CN" altLang="en-US" sz="2800"/>
              <a:t>  </a:t>
            </a:r>
            <a:endParaRPr lang="zh-CN" altLang="en-US" sz="28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sz="2800">
                <a:sym typeface="+mn-ea"/>
              </a:rPr>
              <a:t>　　认识不是人的某种主观精神状态，而是人以观念的方式对客观事物及其规律的反映。认识是主体意识对客观存在的反映，这是一切唯物主义认识论的共同原则。</a:t>
            </a:r>
            <a:endParaRPr lang="zh-CN" altLang="en-US" sz="2800"/>
          </a:p>
          <a:p>
            <a:pPr marL="0" indent="0">
              <a:buNone/>
            </a:pPr>
            <a:r>
              <a:rPr sz="2800">
                <a:sym typeface="+mn-ea"/>
              </a:rPr>
              <a:t>　　在坚持认识是主观对客观的反映的同时，马克思主义认识论又进一步揭示出人的认识所具有的能动性和创造性的特征。不仅透过现象反映事物的本质和规律，而且在此基础上，通过创造性的思维建构，能够塑造出符合主体需要的理想客体。</a:t>
            </a:r>
            <a:endParaRPr lang="zh-CN" altLang="en-US" sz="2800"/>
          </a:p>
          <a:p>
            <a:endParaRPr lang="zh-CN" altLang="en-US" sz="28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olidFill>
                  <a:srgbClr val="C00000"/>
                </a:solidFill>
              </a:rPr>
              <a:t>3.实践对认识的决定作用是什么？</a:t>
            </a:r>
            <a:endParaRPr lang="zh-CN" altLang="en-US" sz="3200">
              <a:solidFill>
                <a:srgbClr val="C00000"/>
              </a:solidFill>
            </a:endParaRPr>
          </a:p>
        </p:txBody>
      </p:sp>
      <p:sp>
        <p:nvSpPr>
          <p:cNvPr id="3" name="内容占位符 2"/>
          <p:cNvSpPr>
            <a:spLocks noGrp="1"/>
          </p:cNvSpPr>
          <p:nvPr>
            <p:ph idx="1"/>
          </p:nvPr>
        </p:nvSpPr>
        <p:spPr/>
        <p:txBody>
          <a:bodyPr/>
          <a:p>
            <a:pPr marL="0" indent="0">
              <a:buNone/>
            </a:pPr>
            <a:r>
              <a:rPr lang="zh-CN" altLang="en-US" sz="2800"/>
              <a:t>实践的观点是辩证唯物主义认识论首要的和基本的观点。马克思主义哲学认为，实践是认识的基础，实践对认识具有决定作用。</a:t>
            </a:r>
            <a:endParaRPr lang="zh-CN" altLang="en-US" sz="2800"/>
          </a:p>
          <a:p>
            <a:pPr marL="0" indent="0">
              <a:buNone/>
            </a:pPr>
            <a:r>
              <a:rPr lang="zh-CN" altLang="en-US" sz="2800"/>
              <a:t>(1)实践是认识的来源。人们只有在对客观对象进行实际改造过程中，才能够对它所发出的信息进行加工改造并形成认识。</a:t>
            </a:r>
            <a:endParaRPr lang="zh-CN" altLang="en-US" sz="2800"/>
          </a:p>
          <a:p>
            <a:pPr marL="0" indent="0">
              <a:buNone/>
            </a:pPr>
            <a:r>
              <a:rPr lang="zh-CN" altLang="en-US" sz="2800"/>
              <a:t>(2)实践是认识发展的动力。实践的发展不断为认识提出新的课题，并推动人们去解决这些课题，实践还为认识发展提供必要的条件，包括越来越丰富的经验材料和日益完备的物质手段。</a:t>
            </a:r>
            <a:endParaRPr lang="zh-CN" altLang="en-US" sz="2800"/>
          </a:p>
          <a:p>
            <a:pPr marL="0" indent="0">
              <a:buNone/>
            </a:pPr>
            <a:r>
              <a:rPr lang="zh-CN" altLang="en-US" sz="2400"/>
              <a:t>    </a:t>
            </a:r>
            <a:endParaRPr lang="zh-CN" altLang="en-US" sz="24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sz="2800">
                <a:sym typeface="+mn-ea"/>
              </a:rPr>
              <a:t>(3)实践是检验认识是否正确的唯一标准。只有实践才能将主观与客观加以对照。(4)实践是认识的目的。人们认识世界是为了改造世界，一切科学理论、知识，归根到國底都是为实践服务的。因此，实践的观点是辩证唯物主义认识论首要的和基本的观点。</a:t>
            </a:r>
            <a:endParaRPr lang="zh-CN" altLang="en-US" sz="2800"/>
          </a:p>
          <a:p>
            <a:pPr marL="0" indent="0">
              <a:buNone/>
            </a:pPr>
            <a:endParaRPr lang="zh-CN" altLang="en-US" sz="28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 </a:t>
            </a:r>
            <a:br>
              <a:rPr>
                <a:sym typeface="+mn-ea"/>
              </a:rPr>
            </a:br>
            <a:r>
              <a:rPr lang="en-US" altLang="zh-CN">
                <a:solidFill>
                  <a:srgbClr val="C00000"/>
                </a:solidFill>
                <a:sym typeface="+mn-ea"/>
              </a:rPr>
              <a:t>4</a:t>
            </a:r>
            <a:r>
              <a:rPr>
                <a:solidFill>
                  <a:srgbClr val="C00000"/>
                </a:solidFill>
                <a:sym typeface="+mn-ea"/>
              </a:rPr>
              <a:t>.什么是真理及其客观性？</a:t>
            </a:r>
            <a:br>
              <a:rPr lang="zh-CN" altLang="en-US">
                <a:solidFill>
                  <a:srgbClr val="C00000"/>
                </a:solidFill>
              </a:rPr>
            </a:br>
            <a:endParaRPr lang="zh-CN" altLang="en-US">
              <a:solidFill>
                <a:srgbClr val="C00000"/>
              </a:solidFill>
            </a:endParaRPr>
          </a:p>
        </p:txBody>
      </p:sp>
      <p:sp>
        <p:nvSpPr>
          <p:cNvPr id="3" name="内容占位符 2"/>
          <p:cNvSpPr>
            <a:spLocks noGrp="1"/>
          </p:cNvSpPr>
          <p:nvPr>
            <p:ph idx="1"/>
          </p:nvPr>
        </p:nvSpPr>
        <p:spPr>
          <a:xfrm>
            <a:off x="645752" y="1296000"/>
            <a:ext cx="10852237" cy="5041355"/>
          </a:xfrm>
        </p:spPr>
        <p:txBody>
          <a:bodyPr/>
          <a:p>
            <a:pPr marL="0" indent="0">
              <a:buNone/>
            </a:pPr>
            <a:r>
              <a:rPr lang="zh-CN" altLang="en-US" sz="2800">
                <a:solidFill>
                  <a:schemeClr val="accent1"/>
                </a:solidFill>
                <a:effectLst>
                  <a:outerShdw blurRad="38100" dist="25400" dir="5400000" algn="ctr" rotWithShape="0">
                    <a:srgbClr val="6E747A">
                      <a:alpha val="43000"/>
                    </a:srgbClr>
                  </a:outerShdw>
                </a:effectLst>
              </a:rPr>
              <a:t>参考答案：</a:t>
            </a:r>
            <a:endParaRPr lang="zh-CN" altLang="en-US" sz="2800">
              <a:solidFill>
                <a:schemeClr val="accent1"/>
              </a:solidFill>
              <a:effectLst>
                <a:outerShdw blurRad="38100" dist="25400" dir="5400000" algn="ctr" rotWithShape="0">
                  <a:srgbClr val="6E747A">
                    <a:alpha val="43000"/>
                  </a:srgbClr>
                </a:outerShdw>
              </a:effectLst>
            </a:endParaRPr>
          </a:p>
          <a:p>
            <a:pPr marL="0" indent="0">
              <a:buNone/>
            </a:pPr>
            <a:r>
              <a:rPr lang="en-US" altLang="zh-CN" sz="2800"/>
              <a:t>[1]</a:t>
            </a:r>
            <a:r>
              <a:rPr lang="zh-CN" altLang="en-US" sz="2800"/>
              <a:t>真理是标志主观同客观相符合的哲学范畴，是人们对客观事物及其规律的正确反映。</a:t>
            </a:r>
            <a:endParaRPr lang="zh-CN" altLang="en-US" sz="2800"/>
          </a:p>
          <a:p>
            <a:pPr marL="0" indent="0">
              <a:buNone/>
            </a:pPr>
            <a:r>
              <a:rPr lang="en-US" altLang="zh-CN" sz="2800"/>
              <a:t>[2]</a:t>
            </a:r>
            <a:r>
              <a:rPr lang="zh-CN" altLang="en-US" sz="2800"/>
              <a:t>辩证唯物主义认为，凡是真理都是客观的，真理的客观性是指：①在真理的认识中包含着不以人和人的意志为转移的客观内容；②检验认识的真理性标准一一一社会实践也是客观的。承认真理的客观性，就是坚持真理问题上的唯物论。</a:t>
            </a:r>
            <a:endParaRPr lang="zh-CN" altLang="en-US" sz="28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45752" y="1296000"/>
            <a:ext cx="10852237" cy="5041355"/>
          </a:xfrm>
        </p:spPr>
        <p:txBody>
          <a:bodyPr/>
          <a:p>
            <a:pPr marL="0" indent="0">
              <a:buNone/>
            </a:pPr>
            <a:r>
              <a:rPr lang="en-US" altLang="zh-CN" sz="2800"/>
              <a:t>[3]</a:t>
            </a:r>
            <a:r>
              <a:rPr lang="zh-CN" altLang="en-US" sz="2800"/>
              <a:t>一切唯心主义都否认真理的客观性。客观唯心主义把真理看成是对“绝对观念”的认识，如黑格尔；把真理看成是“上帝的启示”，如经院哲学。客观唯心主义真理观否定了真理的客观内容——物质世界。主观唯心主义坚持主观真理论，否认真理的客观内容和客观标准。它们或者把人类普遍的经验形式，或者把对个人是否有用当成判定认识是否是真理的标准。</a:t>
            </a:r>
            <a:endParaRPr lang="zh-CN" altLang="en-US" sz="2800"/>
          </a:p>
          <a:p>
            <a:pPr marL="0" indent="0">
              <a:buNone/>
            </a:pPr>
            <a:r>
              <a:rPr lang="en-US" altLang="zh-CN" sz="2800"/>
              <a:t>[4]</a:t>
            </a:r>
            <a:r>
              <a:rPr lang="zh-CN" altLang="en-US" sz="2800"/>
              <a:t>真理是主观和客观的统一，真理作为认识范畴，它的形式是主观的，但真理的内容是客观的，是不以人的意志为转移的。实用主义真理观是主观唯心主义真理观的具体表现。</a:t>
            </a:r>
            <a:endParaRPr lang="zh-CN" altLang="en-US" sz="28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br>
              <a:rPr>
                <a:sym typeface="+mn-ea"/>
              </a:rPr>
            </a:br>
            <a:r>
              <a:rPr lang="en-US" altLang="zh-CN">
                <a:solidFill>
                  <a:srgbClr val="C00000"/>
                </a:solidFill>
                <a:sym typeface="+mn-ea"/>
              </a:rPr>
              <a:t>5</a:t>
            </a:r>
            <a:r>
              <a:rPr>
                <a:solidFill>
                  <a:srgbClr val="C00000"/>
                </a:solidFill>
                <a:sym typeface="+mn-ea"/>
              </a:rPr>
              <a:t>.如何理解真理是具体的？</a:t>
            </a:r>
            <a:br>
              <a:rPr lang="zh-CN" altLang="en-US">
                <a:solidFill>
                  <a:srgbClr val="C00000"/>
                </a:solidFill>
              </a:rPr>
            </a:br>
            <a:endParaRPr lang="zh-CN" altLang="en-US">
              <a:solidFill>
                <a:srgbClr val="C00000"/>
              </a:solidFill>
            </a:endParaRPr>
          </a:p>
        </p:txBody>
      </p:sp>
      <p:sp>
        <p:nvSpPr>
          <p:cNvPr id="3" name="内容占位符 2"/>
          <p:cNvSpPr>
            <a:spLocks noGrp="1"/>
          </p:cNvSpPr>
          <p:nvPr>
            <p:ph idx="1"/>
          </p:nvPr>
        </p:nvSpPr>
        <p:spPr/>
        <p:txBody>
          <a:bodyPr/>
          <a:p>
            <a:pPr marL="0" indent="0">
              <a:buNone/>
            </a:pPr>
            <a:r>
              <a:rPr sz="2400">
                <a:solidFill>
                  <a:schemeClr val="accent1"/>
                </a:solidFill>
                <a:effectLst>
                  <a:outerShdw blurRad="38100" dist="25400" dir="5400000" algn="ctr" rotWithShape="0">
                    <a:srgbClr val="6E747A">
                      <a:alpha val="43000"/>
                    </a:srgbClr>
                  </a:outerShdw>
                </a:effectLst>
                <a:sym typeface="+mn-ea"/>
              </a:rPr>
              <a:t>参考答案：</a:t>
            </a:r>
            <a:endParaRPr lang="zh-CN" altLang="en-US" sz="2400">
              <a:solidFill>
                <a:schemeClr val="accent1"/>
              </a:solidFill>
              <a:effectLst>
                <a:outerShdw blurRad="38100" dist="25400" dir="5400000" algn="ctr" rotWithShape="0">
                  <a:srgbClr val="6E747A">
                    <a:alpha val="43000"/>
                  </a:srgbClr>
                </a:outerShdw>
              </a:effectLst>
            </a:endParaRPr>
          </a:p>
          <a:p>
            <a:pPr marL="0" indent="0">
              <a:buNone/>
            </a:pPr>
            <a:r>
              <a:rPr lang="zh-CN" altLang="en-US" sz="2400"/>
              <a:t>真理是具体的而不是抽象的。真理是具体的是指：①真理是全面的。真理是对客观事物多方面、多种属性的整体反映；②真理是历史的。对客观事物真理性的的认识，随着客观事物自身的发展以及人们认识世界和改造世界的发展处于一个不断由相对走向绝对的过程中；③真理是有条件的。真理都是在一定时间、地点、条件下主观对客观的符合，它受条件的制约，并随条件的变化而变化。任何真理都有自己特定的对象、范围和条件，如果超出这些具体规定，只要再多走一小步，看来像是朝同一方向多走了一小步，真理就会变成谬误。只有具体的真理，没有抽象的真理。</a:t>
            </a:r>
            <a:r>
              <a:rPr lang="zh-CN" altLang="en-US" sz="2800"/>
              <a:t> </a:t>
            </a:r>
            <a:endParaRPr lang="zh-CN" altLang="en-US" sz="28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C00000"/>
                </a:solidFill>
              </a:rPr>
              <a:t>6</a:t>
            </a:r>
            <a:r>
              <a:rPr lang="zh-CN" altLang="en-US">
                <a:solidFill>
                  <a:srgbClr val="C00000"/>
                </a:solidFill>
              </a:rPr>
              <a:t>.如何实现认识和实践的具体的历史的统一？</a:t>
            </a:r>
            <a:endParaRPr lang="zh-CN" altLang="en-US">
              <a:solidFill>
                <a:srgbClr val="C00000"/>
              </a:solidFill>
            </a:endParaRPr>
          </a:p>
        </p:txBody>
      </p:sp>
      <p:sp>
        <p:nvSpPr>
          <p:cNvPr id="3" name="内容占位符 2"/>
          <p:cNvSpPr>
            <a:spLocks noGrp="1"/>
          </p:cNvSpPr>
          <p:nvPr>
            <p:ph idx="1"/>
          </p:nvPr>
        </p:nvSpPr>
        <p:spPr/>
        <p:txBody>
          <a:bodyPr/>
          <a:p>
            <a:pPr marL="0" indent="0">
              <a:buNone/>
            </a:pPr>
            <a:r>
              <a:rPr lang="zh-CN" altLang="en-US" sz="1800"/>
              <a:t> </a:t>
            </a:r>
            <a:r>
              <a:rPr lang="zh-CN" altLang="en-US" sz="2800"/>
              <a:t>认识和实践是具体的历史的统一。认识发展的这种辩证过程，从形式上看，是认识和实践不断分离和重合的反复循环；从内容上看，它的每一次循环都比较地进到了高一级或深一层的程度。认识的不断循环和上升的过程，也是主观和客观、理论和实践的矛盾运动过程，是主观和客观、理论和实践的具体的历史的统一过程。统一是具体的，是指主观、理论要同一定时期、地点、条件下的客观实践相适应。统一是历史的，是指主观理论要同不断发展变化的客观实践相适应。</a:t>
            </a:r>
            <a:endParaRPr lang="zh-CN" altLang="en-US" sz="28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sz="2800">
                <a:sym typeface="+mn-ea"/>
              </a:rPr>
              <a:t>主观与客观、理论与实践具体的历史的统一要求人们，当客观实践的具体过程已经向前推移的时候，主观理论应当随之转变，否则就会犯思想落后于实际的错误；当客观实践的具体过程尚未结束，原有的矛盾尚未得到充分的展开，向另一具体过程推移转变的条件还不具备的时候，如果人们硬要强制推移，把将来才能做的事情勉强拿到现在来做，企图超越阶段，就会犯冒险主义的错误。毛泽东指出：我们的结论是主观和客观、理论和实践、知和行的具体的历史统一，反对一切离开具体历史的“左”的或右的错误思想。</a:t>
            </a:r>
            <a:endParaRPr lang="zh-CN" altLang="en-US" sz="2800"/>
          </a:p>
          <a:p>
            <a:pPr marL="0" indent="0">
              <a:buNone/>
            </a:pPr>
            <a:endParaRPr lang="zh-CN" altLang="en-US" sz="28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32000"/>
            <a:ext cx="10852237" cy="1044000"/>
          </a:xfrm>
        </p:spPr>
        <p:txBody>
          <a:bodyPr/>
          <a:p>
            <a:br>
              <a:rPr>
                <a:sym typeface="+mn-ea"/>
              </a:rPr>
            </a:br>
            <a:r>
              <a:rPr sz="3200">
                <a:solidFill>
                  <a:srgbClr val="C00000"/>
                </a:solidFill>
                <a:sym typeface="+mn-ea"/>
              </a:rPr>
              <a:t>1.实践出真知，人们要想获得知识，都必须经过自己的亲身实践。</a:t>
            </a:r>
            <a:br>
              <a:rPr lang="zh-CN" altLang="en-US">
                <a:solidFill>
                  <a:srgbClr val="C00000"/>
                </a:solidFill>
              </a:rPr>
            </a:br>
            <a:endParaRPr lang="zh-CN" altLang="en-US">
              <a:solidFill>
                <a:srgbClr val="C00000"/>
              </a:solidFill>
            </a:endParaRPr>
          </a:p>
        </p:txBody>
      </p:sp>
      <p:sp>
        <p:nvSpPr>
          <p:cNvPr id="3" name="内容占位符 2"/>
          <p:cNvSpPr>
            <a:spLocks noGrp="1"/>
          </p:cNvSpPr>
          <p:nvPr>
            <p:ph idx="1"/>
          </p:nvPr>
        </p:nvSpPr>
        <p:spPr/>
        <p:txBody>
          <a:bodyPr/>
          <a:p>
            <a:pPr marL="0" indent="0">
              <a:buNone/>
            </a:pPr>
            <a:endParaRPr lang="zh-CN" altLang="en-US" sz="2400"/>
          </a:p>
          <a:p>
            <a:pPr marL="0" indent="0">
              <a:buNone/>
            </a:pPr>
            <a:r>
              <a:rPr lang="zh-CN" altLang="en-US" sz="2800"/>
              <a:t>参考答案：这一观点是错误的。实践出真知，是就知识的总体而言的，一切知识都来源于实践，这是无可非议的。但就个人获得知识的途径来说，有两个：一个是直接经验，即通过自己的实践获得知识；另一个是间接经验，即从书本上获得知识。一个人的生命和精力是有限的，不可能事事都亲身实践，事实上，每个人的知识多半是间接经验的东西，是从书本上学来的。正确的态度应该是既要尊重实践，积极参加社会实践，又要认真读书收不能只强调实践，忽视学习书本知识．继承前人知识的重要性。</a:t>
            </a:r>
            <a:endParaRPr lang="zh-CN" altLang="en-US" sz="2800"/>
          </a:p>
          <a:p>
            <a:pPr marL="0" indent="0">
              <a:buNone/>
            </a:pPr>
            <a:endParaRPr lang="zh-CN" altLang="en-US" sz="28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C00000"/>
                </a:solidFill>
              </a:rPr>
              <a:t>7</a:t>
            </a:r>
            <a:r>
              <a:rPr lang="zh-CN" altLang="en-US">
                <a:solidFill>
                  <a:srgbClr val="C00000"/>
                </a:solidFill>
              </a:rPr>
              <a:t>.怎样理解真理尺度与价值尺度的区别与联系？</a:t>
            </a:r>
            <a:endParaRPr lang="zh-CN" altLang="en-US">
              <a:solidFill>
                <a:srgbClr val="C00000"/>
              </a:solidFill>
            </a:endParaRPr>
          </a:p>
        </p:txBody>
      </p:sp>
      <p:sp>
        <p:nvSpPr>
          <p:cNvPr id="3" name="内容占位符 2"/>
          <p:cNvSpPr>
            <a:spLocks noGrp="1"/>
          </p:cNvSpPr>
          <p:nvPr>
            <p:ph idx="1"/>
          </p:nvPr>
        </p:nvSpPr>
        <p:spPr/>
        <p:txBody>
          <a:bodyPr/>
          <a:p>
            <a:pPr marL="0" indent="0">
              <a:buNone/>
            </a:pPr>
            <a:r>
              <a:rPr lang="zh-CN" altLang="en-US" sz="2400">
                <a:solidFill>
                  <a:schemeClr val="accent1"/>
                </a:solidFill>
                <a:effectLst>
                  <a:outerShdw blurRad="38100" dist="25400" dir="5400000" algn="ctr" rotWithShape="0">
                    <a:srgbClr val="6E747A">
                      <a:alpha val="43000"/>
                    </a:srgbClr>
                  </a:outerShdw>
                </a:effectLst>
              </a:rPr>
              <a:t>参考答案</a:t>
            </a:r>
            <a:r>
              <a:rPr lang="zh-CN" altLang="en-US" sz="2400"/>
              <a:t>：真理尺度是指人类必须按照世界的本来面貌去认识和改造世界，去追求和服从真理。真理的尺度就是要求遵循“物的尺度”进行活动。</a:t>
            </a:r>
            <a:endParaRPr lang="zh-CN" altLang="en-US" sz="2400"/>
          </a:p>
          <a:p>
            <a:pPr marL="0" indent="0">
              <a:buNone/>
            </a:pPr>
            <a:r>
              <a:rPr lang="zh-CN" altLang="en-US" sz="2400"/>
              <a:t>(1)价值尺度是指人类追求价值，注重效益，满足主体需要的原则。人类应按照人的尺度和需要去认识和改造世界。</a:t>
            </a:r>
            <a:endParaRPr lang="zh-CN" altLang="en-US" sz="2400"/>
          </a:p>
          <a:p>
            <a:pPr marL="0" indent="0">
              <a:buNone/>
            </a:pPr>
            <a:r>
              <a:rPr lang="zh-CN" altLang="en-US" sz="2400"/>
              <a:t>(2)真理尺度与价值尺度是有区别的：①真理尺度侧重于客体性，价值尺度侧重于主体性；②真理尺度主要表明人的活动中的客观制约性，价值尺度主要表明人的活动中的目的性；③真理尺度体现了社会活动中的统一性，价值尺度体现了社会活动中的多样性。这些区别，说明追求真理和创造价值之间具有矛盾性，这种矛盾是人类活动的内在矛盾，真理与价值的统一是人类活动的内在要求。</a:t>
            </a:r>
            <a:endParaRPr lang="zh-CN" altLang="en-US" sz="24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400"/>
              <a:t> (3)真理尺度与价值尺度的联系表现为二者相互依存，主体客体的相互依存决定了主体本性与客体本性、主体尺度与客体尺度的相互依存。同时.-者也是相互渗透的。真理中包含着价值的因素，真理本身就具有价值；价值中也包含真理的因素，价值的实现过开真理的认识的运用。</a:t>
            </a:r>
            <a:endParaRPr lang="zh-CN" altLang="en-US" sz="2400"/>
          </a:p>
          <a:p>
            <a:pPr marL="0" indent="0">
              <a:buNone/>
            </a:pPr>
            <a:r>
              <a:rPr lang="zh-CN" altLang="en-US" sz="2400"/>
              <a:t>(4)真理尺度和价值尺度统一于人类的实践活动之中。人类在自己的实践活动中，要把真理原则和价值原则结合起来，使价值服从真理，使需要服从可能，使暂时服从长远，使局部服从全局。人们在实践中通过真理与价值的相互引导、相结合来实现二者具体的历史的统一。</a:t>
            </a:r>
            <a:endParaRPr lang="zh-CN" altLang="en-US" sz="24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sz="2400">
                <a:solidFill>
                  <a:srgbClr val="C00000"/>
                </a:solidFill>
              </a:rPr>
              <a:t>8</a:t>
            </a:r>
            <a:r>
              <a:rPr lang="zh-CN" altLang="en-US" sz="2400">
                <a:solidFill>
                  <a:srgbClr val="C00000"/>
                </a:solidFill>
              </a:rPr>
              <a:t>.对下列观点进行分析说明。</a:t>
            </a:r>
            <a:endParaRPr lang="zh-CN" altLang="en-US" sz="2400">
              <a:solidFill>
                <a:srgbClr val="C00000"/>
              </a:solidFill>
            </a:endParaRPr>
          </a:p>
          <a:p>
            <a:pPr marL="0" indent="0">
              <a:buNone/>
            </a:pPr>
            <a:r>
              <a:rPr lang="zh-CN" altLang="en-US" sz="2400">
                <a:solidFill>
                  <a:srgbClr val="7030A0"/>
                </a:solidFill>
              </a:rPr>
              <a:t>(1)蚂蚁能看见我们不能看见的光线，但我们能证明蚂蚁看见而我们看不见的东西，且这种证明只能以人眼睛所造成的知觉为基础，这说明人眼的特殊构造不是人的认识的绝对界限，据此说明实践对认识的决定作用。</a:t>
            </a:r>
            <a:endParaRPr lang="zh-CN" altLang="en-US">
              <a:solidFill>
                <a:srgbClr val="7030A0"/>
              </a:solidFill>
            </a:endParaRPr>
          </a:p>
          <a:p>
            <a:pPr marL="0" indent="0">
              <a:buNone/>
            </a:pPr>
            <a:r>
              <a:rPr lang="zh-CN" altLang="en-US" sz="2400">
                <a:solidFill>
                  <a:srgbClr val="7030A0"/>
                </a:solidFill>
              </a:rPr>
              <a:t> (2)互联网既可用来传播先进文化与观念，也可以用来散布文化垃圾。运用实践和认识相互关系的原理，分析互联网对人们思想观念发生了哪些影响？当代大学生对互联网的发展应树立怎样的价值观？</a:t>
            </a:r>
            <a:endParaRPr lang="zh-CN" altLang="en-US" sz="2400">
              <a:solidFill>
                <a:srgbClr val="7030A0"/>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scene3d>
              <a:camera prst="orthographicFront"/>
              <a:lightRig rig="threePt" dir="t"/>
            </a:scene3d>
          </a:bodyPr>
          <a:p>
            <a:pPr marL="0" indent="0">
              <a:buNone/>
            </a:pPr>
            <a:r>
              <a:rPr sz="20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(1)参考答案:①任何动物只能依靠本能去接触外部世界，而人类却可以通过实践了解并根据自身的需要去能动地改造世界。②蚂蚁能看见人类所看不见的光线，这是蚂蚁所具有的本能。从人类的本能来看，眼睛所能看到的东西虽然有限，甚至连蚂蚁也不如；但人类可以在改造世界的科学活动中，创造出世界上本来并不存在的太空探测仪、高能加速器、显微镜等科学仪器，大大地拓展人类的视野，看到人的视力所看不到的极远或极其微小的东西。③以上事实证明了人眼的特殊构造不是人的认识的绝对限制，人类对客观物质世界的认识，其主要来源不是人类的自然本能，而是人类的实践。</a:t>
            </a:r>
            <a:endParaRPr lang="zh-CN" altLang="en-US" sz="20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marL="0" indent="0">
              <a:buNone/>
            </a:pPr>
            <a:endParaRPr lang="zh-CN" altLang="en-US" sz="20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0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参考答案:①实践在人的认识的形成中具有决定作用。实践产生了认识的需要，为认识提供了可能，使认识得以产生和发展。②互联网作为一种现代化的传播工具，打破了地域、民族、国别等界限，大大缩短了人们之间相互交往联系的距离。它的出现，对大学生产生了极大的吸引力，也为大学生通过上网实践、发展自己的思想认识提供了可能。③互联网作为一项现实的新的科学技术成果，既可用来传播先进的文化与观念，也可用来散布文化垃圾。依据认识源于实践的原理，当代大学生在实践中经常接触互联网中先进的文化与观念，能激发自己积极向上的精神，汲取有用的科学文化知识，培养科学人文精神；如果经常性接触其中的文化垃圾，则会对自己的思想的健康成长带来若干不良影响。④因此，当代大学生对待互联网的发展，不能仅凭个人兴趣，受互联网中负面因素的影响，而应该把个人的价值追求同汲取科学知识、积极精神和艺术熏陶等先进的文化与观念结合起来，实现个人价值以坚持真理标准为前提，坚持真理与价值的辩证统一，充分利用互联网的积极作用而避开其负面影响，通过互联网，进一步提高自身的科学人文素质。</a:t>
            </a:r>
            <a:endParaRPr lang="zh-CN" altLang="en-US" sz="20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647700"/>
          </a:xfrm>
        </p:spPr>
        <p:txBody>
          <a:bodyPr/>
          <a:p>
            <a:r>
              <a:rPr sz="3200">
                <a:solidFill>
                  <a:srgbClr val="C00000"/>
                </a:solidFill>
                <a:sym typeface="+mn-ea"/>
              </a:rPr>
              <a:t>2.主体和客体就是主观和客观。</a:t>
            </a:r>
            <a:endParaRPr lang="zh-CN" altLang="en-US" sz="3200">
              <a:solidFill>
                <a:srgbClr val="C00000"/>
              </a:solidFill>
              <a:sym typeface="+mn-ea"/>
            </a:endParaRPr>
          </a:p>
        </p:txBody>
      </p:sp>
      <p:sp>
        <p:nvSpPr>
          <p:cNvPr id="3" name="内容占位符 2"/>
          <p:cNvSpPr>
            <a:spLocks noGrp="1"/>
          </p:cNvSpPr>
          <p:nvPr>
            <p:ph idx="1"/>
          </p:nvPr>
        </p:nvSpPr>
        <p:spPr>
          <a:xfrm>
            <a:off x="669882" y="1281395"/>
            <a:ext cx="10852237" cy="5041355"/>
          </a:xfrm>
        </p:spPr>
        <p:txBody>
          <a:bodyPr/>
          <a:p>
            <a:pPr marL="0" indent="0">
              <a:buNone/>
            </a:pPr>
            <a:r>
              <a:rPr sz="2400">
                <a:sym typeface="+mn-ea"/>
              </a:rPr>
              <a:t>    </a:t>
            </a:r>
            <a:r>
              <a:rPr sz="2800">
                <a:sym typeface="+mn-ea"/>
              </a:rPr>
              <a:t>参考答案：这一观点是错误的。主体和客体、主观和客观这两对范畴之间</a:t>
            </a:r>
            <a:r>
              <a:rPr sz="2800">
                <a:sym typeface="+mn-ea"/>
              </a:rPr>
              <a:t>有联系，但不能完全等同。主观是指人的意识、思维、认识。客观是指客观存在的物质。主体是指从事实践和认识活动的人，客体是指与主体发生联系的、进入主体认识和实践范围的客观事物事物。</a:t>
            </a:r>
            <a:endParaRPr lang="zh-CN" altLang="en-US" sz="2800"/>
          </a:p>
          <a:p>
            <a:pPr marL="0" indent="0">
              <a:buNone/>
            </a:pPr>
            <a:r>
              <a:rPr sz="2800">
                <a:sym typeface="+mn-ea"/>
              </a:rPr>
              <a:t>       </a:t>
            </a:r>
            <a:endParaRPr lang="zh-CN" altLang="en-US" sz="2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sz="2800">
                <a:sym typeface="+mn-ea"/>
              </a:rPr>
              <a:t> 两对范畴的区别：客观事物存在可以不依赖于主观主体，客观事物只有和主体发生联系才成为主体的客体；客体是客观存在的一部分；主体只有和客体相联系才称为主体，离开客体就无所谓主体。</a:t>
            </a:r>
            <a:endParaRPr lang="zh-CN" altLang="en-US" sz="2800"/>
          </a:p>
          <a:p>
            <a:pPr marL="0" indent="0">
              <a:buNone/>
            </a:pPr>
            <a:r>
              <a:rPr sz="2800">
                <a:sym typeface="+mn-ea"/>
              </a:rPr>
              <a:t>两对范畴的联系是：主体有主观性，有意识和目的；客体首先是客观存在，才能成为主体认识和改造的对象。</a:t>
            </a:r>
            <a:endParaRPr lang="zh-CN" altLang="en-US" sz="2800"/>
          </a:p>
          <a:p>
            <a:endParaRPr lang="zh-CN" altLang="en-US" sz="28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solidFill>
                  <a:srgbClr val="C00000"/>
                </a:solidFill>
                <a:sym typeface="+mn-ea"/>
              </a:rPr>
              <a:t>3.认识开始于感觉，认识来源于感觉。</a:t>
            </a:r>
            <a:endParaRPr lang="zh-CN" altLang="en-US" sz="3200">
              <a:solidFill>
                <a:srgbClr val="C00000"/>
              </a:solidFill>
              <a:sym typeface="+mn-ea"/>
            </a:endParaRPr>
          </a:p>
        </p:txBody>
      </p:sp>
      <p:sp>
        <p:nvSpPr>
          <p:cNvPr id="3" name="内容占位符 2"/>
          <p:cNvSpPr>
            <a:spLocks noGrp="1"/>
          </p:cNvSpPr>
          <p:nvPr>
            <p:ph idx="1"/>
          </p:nvPr>
        </p:nvSpPr>
        <p:spPr/>
        <p:txBody>
          <a:bodyPr/>
          <a:p>
            <a:pPr marL="0" indent="0">
              <a:buNone/>
            </a:pPr>
            <a:r>
              <a:rPr sz="3200">
                <a:sym typeface="+mn-ea"/>
              </a:rPr>
              <a:t> </a:t>
            </a:r>
            <a:endParaRPr lang="zh-CN" altLang="en-US" sz="2800"/>
          </a:p>
          <a:p>
            <a:pPr marL="0" indent="0">
              <a:buNone/>
            </a:pPr>
            <a:r>
              <a:rPr sz="2800">
                <a:sym typeface="+mn-ea"/>
              </a:rPr>
              <a:t>　　参考答案：该论断前半句是正确的，后半句是错误的。感觉是人通过各种感觉器官对事物的个别属性和特性的反映，是意识与外部世界的直接联系。感性认识是认识的起点，认识从感觉开始，但感觉这种认识形式只有通过实践，才能对客观事物进行认识，离开了实践是无法感知客观事物的，实践具有把主体与客体联系起来的特性，实践是认识的来源。</a:t>
            </a:r>
            <a:endParaRPr lang="zh-CN" altLang="en-US" sz="2800"/>
          </a:p>
          <a:p>
            <a:pPr marL="0" indent="0">
              <a:buNone/>
            </a:pPr>
            <a:endParaRPr lang="zh-CN" altLang="en-US" sz="28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32000"/>
            <a:ext cx="10908000" cy="936000"/>
          </a:xfrm>
        </p:spPr>
        <p:txBody>
          <a:bodyPr/>
          <a:p>
            <a:r>
              <a:rPr sz="3200">
                <a:solidFill>
                  <a:srgbClr val="C00000"/>
                </a:solidFill>
                <a:sym typeface="+mn-ea"/>
              </a:rPr>
              <a:t>4.“感觉到了的东西，我们不能立刻理解它，只有理解了的东西才能更深刻地感觉它。</a:t>
            </a:r>
            <a:endParaRPr lang="zh-CN" altLang="en-US" sz="3200">
              <a:solidFill>
                <a:srgbClr val="C00000"/>
              </a:solidFill>
              <a:sym typeface="+mn-ea"/>
            </a:endParaRPr>
          </a:p>
        </p:txBody>
      </p:sp>
      <p:sp>
        <p:nvSpPr>
          <p:cNvPr id="3" name="内容占位符 2"/>
          <p:cNvSpPr>
            <a:spLocks noGrp="1"/>
          </p:cNvSpPr>
          <p:nvPr>
            <p:ph idx="1"/>
          </p:nvPr>
        </p:nvSpPr>
        <p:spPr>
          <a:xfrm>
            <a:off x="725762" y="1994500"/>
            <a:ext cx="10852237" cy="3888000"/>
          </a:xfrm>
        </p:spPr>
        <p:txBody>
          <a:bodyPr/>
          <a:p>
            <a:pPr marL="0" indent="0">
              <a:buNone/>
            </a:pPr>
            <a:r>
              <a:rPr sz="2800">
                <a:sym typeface="+mn-ea"/>
              </a:rPr>
              <a:t>参考答案：</a:t>
            </a:r>
            <a:endParaRPr sz="2800">
              <a:sym typeface="+mn-ea"/>
            </a:endParaRPr>
          </a:p>
          <a:p>
            <a:pPr marL="0" indent="0">
              <a:buNone/>
            </a:pPr>
            <a:r>
              <a:rPr sz="2800">
                <a:sym typeface="+mn-ea"/>
              </a:rPr>
              <a:t>这个观点是正确的。感觉是对事物的现象的认识，感觉到的东西不是对事物的本质认识，故不能立刻理解它。理性认识是对事物的本质、全体内部联系的认识，理解了就认识了事物，掌握了事物的本质。理性认识渗透包含着感性认识，是由感性认识发展而来的，故理解了的东西才能深刻地感觉到它。</a:t>
            </a:r>
            <a:endParaRPr lang="zh-CN" altLang="en-US" sz="2800">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600">
                <a:solidFill>
                  <a:srgbClr val="C00000"/>
                </a:solidFill>
                <a:sym typeface="+mn-ea"/>
              </a:rPr>
              <a:t>5.“仁者见仁，智者见智”，是对客观真理的否定。</a:t>
            </a:r>
            <a:endParaRPr lang="zh-CN" altLang="en-US" sz="3600">
              <a:solidFill>
                <a:srgbClr val="C00000"/>
              </a:solidFill>
              <a:sym typeface="+mn-ea"/>
            </a:endParaRPr>
          </a:p>
        </p:txBody>
      </p:sp>
      <p:sp>
        <p:nvSpPr>
          <p:cNvPr id="3" name="内容占位符 2"/>
          <p:cNvSpPr>
            <a:spLocks noGrp="1"/>
          </p:cNvSpPr>
          <p:nvPr>
            <p:ph idx="1"/>
          </p:nvPr>
        </p:nvSpPr>
        <p:spPr/>
        <p:txBody>
          <a:bodyPr/>
          <a:p>
            <a:pPr marL="0" indent="0">
              <a:buNone/>
            </a:pPr>
            <a:r>
              <a:rPr lang="zh-CN" altLang="en-US"/>
              <a:t>  </a:t>
            </a:r>
            <a:r>
              <a:rPr lang="zh-CN" altLang="en-US" sz="2800"/>
              <a:t>这一观点是错误的。“仁者见仁，智者见智”是说对同一事物不同的人有不同的见解。这是由于人的认识是主体对客体的能动反映，是主体和客体相互作用的结果。人的正确认识不仅具有客观性，而且具有主观性和差别性。所谓客观真理是指人的认识中含有不依赖于人的客观内容，是对客观事物及其规律的正确反映。“仁者见仁，智者见智”表明人的认识的主体差别性，而这些具有差别的认识是否是真理以及在多大程度上是真理，应由实践来检验。承认人的认识上的主观性和差别性，并不等于否定客观真理。</a:t>
            </a:r>
            <a:endParaRPr lang="zh-CN" altLang="en-US" sz="28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gradFill>
                  <a:gsLst>
                    <a:gs pos="0">
                      <a:srgbClr val="E30000"/>
                    </a:gs>
                    <a:gs pos="100000">
                      <a:srgbClr val="760303"/>
                    </a:gs>
                  </a:gsLst>
                  <a:lin scaled="0"/>
                </a:gradFill>
              </a:rPr>
              <a:t>6.凡亲眼所见的都是对客观事实的真实反映。</a:t>
            </a:r>
            <a:endParaRPr lang="zh-CN" altLang="en-US" sz="3600">
              <a:gradFill>
                <a:gsLst>
                  <a:gs pos="0">
                    <a:srgbClr val="E30000"/>
                  </a:gs>
                  <a:gs pos="100000">
                    <a:srgbClr val="760303"/>
                  </a:gs>
                </a:gsLst>
                <a:lin scaled="0"/>
              </a:gradFill>
            </a:endParaRPr>
          </a:p>
        </p:txBody>
      </p:sp>
      <p:sp>
        <p:nvSpPr>
          <p:cNvPr id="3" name="内容占位符 2"/>
          <p:cNvSpPr>
            <a:spLocks noGrp="1"/>
          </p:cNvSpPr>
          <p:nvPr>
            <p:ph idx="1"/>
          </p:nvPr>
        </p:nvSpPr>
        <p:spPr/>
        <p:txBody>
          <a:bodyPr/>
          <a:p>
            <a:pPr marL="0" indent="0">
              <a:buNone/>
            </a:pPr>
            <a:endParaRPr lang="zh-CN" altLang="en-US" sz="2800"/>
          </a:p>
          <a:p>
            <a:pPr marL="0" indent="0">
              <a:buNone/>
            </a:pPr>
            <a:r>
              <a:rPr lang="zh-CN" altLang="en-US" sz="2800"/>
              <a:t>这一观点是错误的。亲眼所见的，有些是对客观事实的真实反映，有些则是不符合客观事实的虚假反映或骗局，必须用实事求是的科学态度加以分析，由感性认识上升为理性认识，才能判断真假，得到对事物的正确认识。该命题夸大感觉在认识中的作用，将感觉与事实相混淆，在理论上容易导致主观唯心论，在实际生活中容易产生荒谬的判断。</a:t>
            </a:r>
            <a:endParaRPr lang="zh-CN" altLang="en-US" sz="28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 </a:t>
            </a:r>
            <a:r>
              <a:rPr lang="zh-CN" altLang="en-US" sz="4000">
                <a:solidFill>
                  <a:srgbClr val="C00000"/>
                </a:solidFill>
              </a:rPr>
              <a:t>7.因为真理是有用的，所以有用就是真理。</a:t>
            </a:r>
            <a:endParaRPr lang="zh-CN" altLang="en-US" sz="4000">
              <a:solidFill>
                <a:srgbClr val="C00000"/>
              </a:solidFill>
            </a:endParaRPr>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sz="2800"/>
              <a:t>这一观点是错误的。真理正确地反映了客观规律，能够指导实践，给人们带来利益，所以它是有用的。但并不是任何有用的认识都是真理，那种主观随意性，危害人民群众根本利益的坑、蒙、拐、骗的丑恶现象，也能给某些人带来利益，那能算真理吗？这是主观唯心主义真理观的一种表现，是实用主义的真理观，从根本上否认了客观真理的存在，把“有用”和“真的”完全等同起来，因而是错误的。</a:t>
            </a:r>
            <a:endParaRPr lang="zh-CN" altLang="en-US" sz="28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5084</Words>
  <Application>WPS 演示</Application>
  <PresentationFormat>宽屏</PresentationFormat>
  <Paragraphs>106</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Arial</vt:lpstr>
      <vt:lpstr>宋体</vt:lpstr>
      <vt:lpstr>Wingdings</vt:lpstr>
      <vt:lpstr>微软雅黑</vt:lpstr>
      <vt:lpstr>Arial Unicode MS</vt:lpstr>
      <vt:lpstr>Office 主题​​</vt:lpstr>
      <vt:lpstr>第二章　辨析题</vt:lpstr>
      <vt:lpstr> 1.实践出真知，人们要想获得知识，都必须经过自己的亲身实践。 </vt:lpstr>
      <vt:lpstr>2.主体和客体就是主观和客观。</vt:lpstr>
      <vt:lpstr>PowerPoint 演示文稿</vt:lpstr>
      <vt:lpstr>3.认识开始于感觉，认识来源于感觉。</vt:lpstr>
      <vt:lpstr>4.“感觉到了的东西，我们不能立刻理解它，只有理解了的东西才能更深刻地感觉它。</vt:lpstr>
      <vt:lpstr>5.“仁者见仁，智者见智”，是对客观真理的否定。</vt:lpstr>
      <vt:lpstr>6.凡亲眼所见的都是对客观事实的真实反映。</vt:lpstr>
      <vt:lpstr> 7.因为真理是有用的，所以有用就是真理。</vt:lpstr>
      <vt:lpstr> 简答题：1.简述主体客体及其相互关相互关系。     </vt:lpstr>
      <vt:lpstr> 2.什么是马克思主义认识论？ </vt:lpstr>
      <vt:lpstr>PowerPoint 演示文稿</vt:lpstr>
      <vt:lpstr>3.实践对认识的决定作用是什么？</vt:lpstr>
      <vt:lpstr>PowerPoint 演示文稿</vt:lpstr>
      <vt:lpstr>  4.什么是真理及其客观性？ </vt:lpstr>
      <vt:lpstr>PowerPoint 演示文稿</vt:lpstr>
      <vt:lpstr> 5.如何理解真理是具体的？ </vt:lpstr>
      <vt:lpstr>6.如何实现认识和实践的具体的历史的统一？</vt:lpstr>
      <vt:lpstr>PowerPoint 演示文稿</vt:lpstr>
      <vt:lpstr>7.怎样理解真理尺度与价值尺度的区别与联系？</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哦</cp:lastModifiedBy>
  <cp:revision>30</cp:revision>
  <dcterms:created xsi:type="dcterms:W3CDTF">2019-06-19T02:08:00Z</dcterms:created>
  <dcterms:modified xsi:type="dcterms:W3CDTF">2022-01-09T15:08:03Z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1EB889294D604EFFB4F14AAA0A72A3F0</vt:lpwstr>
  </property>
</Properties>
</file>