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3" r:id="rId9"/>
    <p:sldId id="267" r:id="rId10"/>
    <p:sldId id="266" r:id="rId11"/>
    <p:sldId id="268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003" autoAdjust="0"/>
    <p:restoredTop sz="92865" autoAdjust="0"/>
  </p:normalViewPr>
  <p:slideViewPr>
    <p:cSldViewPr snapToGrid="0" snapToObjects="1">
      <p:cViewPr>
        <p:scale>
          <a:sx n="143" d="100"/>
          <a:sy n="143" d="100"/>
        </p:scale>
        <p:origin x="-880" y="-6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7A774-FB4E-B143-9E3D-73072FEDA687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F2E37-107B-6242-BA8F-6774F7C3C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1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F2E37-107B-6242-BA8F-6774F7C3CE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00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3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4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3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61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0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88090-68DD-9F4F-9664-8CF943D21246}" type="datetimeFigureOut">
              <a:rPr lang="en-US" smtClean="0"/>
              <a:t>18/12/18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F5F22-2FAF-D847-B38B-9AEF1ABDE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62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/sgx-ra-sample/tree/v2.0" TargetMode="External"/><Relationship Id="rId3" Type="http://schemas.openxmlformats.org/officeDocument/2006/relationships/hyperlink" Target="https://software.intel.com/en-us/articles/code-sample-intel-software-guard-extensions-remote-attestation-end-to-end-example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intel/linux-sgx" TargetMode="External"/><Relationship Id="rId3" Type="http://schemas.openxmlformats.org/officeDocument/2006/relationships/hyperlink" Target="https://01.org/intel-software-guard-extensions/download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tcd-io/etcd" TargetMode="External"/><Relationship Id="rId3" Type="http://schemas.openxmlformats.org/officeDocument/2006/relationships/hyperlink" Target="https://github.com/hashicorp/vaul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ftp.mozilla.org/pub/security/nss/releases/" TargetMode="External"/><Relationship Id="rId3" Type="http://schemas.openxmlformats.org/officeDocument/2006/relationships/hyperlink" Target="https://github.com/openssl/openssl/tree/master/crypto/a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Intro.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08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the Vault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Path: /</a:t>
            </a:r>
            <a:r>
              <a:rPr lang="en-US" dirty="0">
                <a:latin typeface="Arial"/>
                <a:cs typeface="Arial"/>
              </a:rPr>
              <a:t>root/go/</a:t>
            </a:r>
            <a:r>
              <a:rPr lang="en-US" dirty="0" err="1">
                <a:latin typeface="Arial"/>
                <a:cs typeface="Arial"/>
              </a:rPr>
              <a:t>src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github.com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err="1">
                <a:latin typeface="Arial"/>
                <a:cs typeface="Arial"/>
              </a:rPr>
              <a:t>hashicorp</a:t>
            </a:r>
            <a:r>
              <a:rPr lang="en-US" dirty="0">
                <a:latin typeface="Arial"/>
                <a:cs typeface="Arial"/>
              </a:rPr>
              <a:t>/</a:t>
            </a:r>
            <a:r>
              <a:rPr lang="en-US" dirty="0" smtClean="0">
                <a:latin typeface="Arial"/>
                <a:cs typeface="Arial"/>
              </a:rPr>
              <a:t>vault</a:t>
            </a:r>
          </a:p>
          <a:p>
            <a:pPr lvl="1"/>
            <a:r>
              <a:rPr lang="en-US" dirty="0">
                <a:latin typeface="Arial"/>
                <a:cs typeface="Arial"/>
              </a:rPr>
              <a:t>m</a:t>
            </a:r>
            <a:r>
              <a:rPr lang="en-US" dirty="0" smtClean="0">
                <a:latin typeface="Arial"/>
                <a:cs typeface="Arial"/>
              </a:rPr>
              <a:t>ake </a:t>
            </a:r>
            <a:r>
              <a:rPr lang="en-US" dirty="0" err="1" smtClean="0">
                <a:latin typeface="Arial"/>
                <a:cs typeface="Arial"/>
              </a:rPr>
              <a:t>dev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858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Remote Attestation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mr-IN" dirty="0">
                <a:latin typeface="Arial"/>
                <a:cs typeface="Arial"/>
                <a:hlinkClick r:id="rId2"/>
              </a:rPr>
              <a:t>https://github.com/intel/sgx-ra-sample/tree/</a:t>
            </a:r>
            <a:r>
              <a:rPr lang="mr-IN" dirty="0" smtClean="0">
                <a:latin typeface="Arial"/>
                <a:cs typeface="Arial"/>
                <a:hlinkClick r:id="rId2"/>
              </a:rPr>
              <a:t>v2.0</a:t>
            </a:r>
            <a:endParaRPr lang="mr-IN" dirty="0" smtClean="0">
              <a:latin typeface="Arial"/>
              <a:cs typeface="Arial"/>
            </a:endParaRPr>
          </a:p>
          <a:p>
            <a:r>
              <a:rPr lang="en-US" dirty="0" smtClean="0"/>
              <a:t>Clone the source code of version 2.0 (develop with IAS version 2)</a:t>
            </a:r>
          </a:p>
          <a:p>
            <a:r>
              <a:rPr lang="en-US" dirty="0" smtClean="0"/>
              <a:t>Modify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settings</a:t>
            </a:r>
            <a:r>
              <a:rPr lang="en-US" dirty="0" smtClean="0"/>
              <a:t> file</a:t>
            </a:r>
          </a:p>
          <a:p>
            <a:pPr lvl="1"/>
            <a:r>
              <a:rPr lang="en-US" dirty="0"/>
              <a:t>SPID will expire around 2019 May.</a:t>
            </a:r>
          </a:p>
          <a:p>
            <a:pPr lvl="1"/>
            <a:r>
              <a:rPr lang="en-US" dirty="0">
                <a:hlinkClick r:id="rId3"/>
              </a:rPr>
              <a:t>https://software.intel.com/en-us/articles/code-sample-intel-software-guard-extensions-remote-attestation-end-to-end-example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(Prerequisites: The step to request the SPID from Intel)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902869" cy="4525963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</a:t>
            </a:r>
            <a:r>
              <a:rPr lang="en-US" dirty="0" err="1" smtClean="0"/>
              <a:t>etcd</a:t>
            </a:r>
            <a:r>
              <a:rPr lang="en-US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Run vault </a:t>
            </a:r>
            <a:r>
              <a:rPr lang="en-US" dirty="0"/>
              <a:t>server </a:t>
            </a:r>
            <a:endParaRPr lang="en-US" dirty="0" smtClean="0"/>
          </a:p>
          <a:p>
            <a:pPr marL="685800" lvl="1"/>
            <a:r>
              <a:rPr lang="mr-IN" sz="2200" dirty="0" smtClean="0">
                <a:solidFill>
                  <a:srgbClr val="FF0000"/>
                </a:solidFill>
                <a:latin typeface="Arial"/>
                <a:cs typeface="Arial"/>
              </a:rPr>
              <a:t>vault </a:t>
            </a:r>
            <a:r>
              <a:rPr lang="mr-IN" sz="2200" dirty="0">
                <a:solidFill>
                  <a:srgbClr val="FF0000"/>
                </a:solidFill>
                <a:latin typeface="Arial"/>
                <a:cs typeface="Arial"/>
              </a:rPr>
              <a:t>server </a:t>
            </a:r>
            <a:r>
              <a:rPr lang="mr-IN" sz="2200" dirty="0" smtClean="0">
                <a:solidFill>
                  <a:srgbClr val="FF0000"/>
                </a:solidFill>
                <a:latin typeface="Arial"/>
                <a:cs typeface="Arial"/>
              </a:rPr>
              <a:t>-config</a:t>
            </a:r>
            <a:r>
              <a:rPr lang="mr-IN" sz="2200" dirty="0">
                <a:solidFill>
                  <a:srgbClr val="FF0000"/>
                </a:solidFill>
                <a:latin typeface="Arial"/>
                <a:cs typeface="Arial"/>
              </a:rPr>
              <a:t>=/root/Desktop/vault.hcl</a:t>
            </a:r>
            <a:endParaRPr lang="en-US" sz="22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Vault </a:t>
            </a:r>
            <a:r>
              <a:rPr lang="en-US" dirty="0" err="1" smtClean="0"/>
              <a:t>init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/>
              <a:t>Vault</a:t>
            </a:r>
            <a:r>
              <a:rPr lang="de-DE" dirty="0" smtClean="0"/>
              <a:t> </a:t>
            </a:r>
            <a:r>
              <a:rPr lang="de-DE" dirty="0" err="1"/>
              <a:t>operator</a:t>
            </a:r>
            <a:r>
              <a:rPr lang="de-DE" dirty="0"/>
              <a:t> </a:t>
            </a:r>
            <a:r>
              <a:rPr lang="de-DE" dirty="0" err="1" smtClean="0"/>
              <a:t>unseal</a:t>
            </a:r>
            <a:r>
              <a:rPr lang="de-DE" dirty="0" smtClean="0"/>
              <a:t> -&gt; </a:t>
            </a:r>
            <a:r>
              <a:rPr lang="de-DE" sz="1900" dirty="0" smtClean="0">
                <a:solidFill>
                  <a:srgbClr val="FF0000"/>
                </a:solidFill>
              </a:rPr>
              <a:t>Key-in </a:t>
            </a:r>
            <a:r>
              <a:rPr lang="de-DE" sz="1900" dirty="0" err="1" smtClean="0">
                <a:solidFill>
                  <a:srgbClr val="FF0000"/>
                </a:solidFill>
              </a:rPr>
              <a:t>the</a:t>
            </a:r>
            <a:r>
              <a:rPr lang="de-DE" sz="1900" dirty="0" smtClean="0">
                <a:solidFill>
                  <a:srgbClr val="FF0000"/>
                </a:solidFill>
              </a:rPr>
              <a:t> </a:t>
            </a:r>
            <a:r>
              <a:rPr lang="de-DE" sz="1900" dirty="0" err="1">
                <a:solidFill>
                  <a:srgbClr val="FF0000"/>
                </a:solidFill>
              </a:rPr>
              <a:t>Unseal</a:t>
            </a:r>
            <a:r>
              <a:rPr lang="de-DE" sz="1900" dirty="0">
                <a:solidFill>
                  <a:srgbClr val="FF0000"/>
                </a:solidFill>
              </a:rPr>
              <a:t> </a:t>
            </a:r>
            <a:r>
              <a:rPr lang="de-DE" sz="1900" dirty="0" smtClean="0">
                <a:solidFill>
                  <a:srgbClr val="FF0000"/>
                </a:solidFill>
              </a:rPr>
              <a:t>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Vault login -&gt; </a:t>
            </a:r>
            <a:r>
              <a:rPr lang="en-US" sz="1900" dirty="0" smtClean="0">
                <a:solidFill>
                  <a:srgbClr val="FF0000"/>
                </a:solidFill>
              </a:rPr>
              <a:t>Key-in the </a:t>
            </a:r>
            <a:r>
              <a:rPr lang="en-US" sz="1900" dirty="0">
                <a:solidFill>
                  <a:srgbClr val="FF0000"/>
                </a:solidFill>
              </a:rPr>
              <a:t>Initial Root </a:t>
            </a:r>
            <a:r>
              <a:rPr lang="en-US" sz="1900" dirty="0" smtClean="0">
                <a:solidFill>
                  <a:srgbClr val="FF0000"/>
                </a:solidFill>
              </a:rPr>
              <a:t>Token, set up the </a:t>
            </a:r>
            <a:r>
              <a:rPr lang="de-DE" sz="1900" dirty="0" smtClean="0">
                <a:solidFill>
                  <a:srgbClr val="FF0000"/>
                </a:solidFill>
              </a:rPr>
              <a:t>VAULT_TOKEN </a:t>
            </a:r>
            <a:r>
              <a:rPr lang="de-DE" sz="1900" dirty="0" err="1" smtClean="0">
                <a:solidFill>
                  <a:srgbClr val="FF0000"/>
                </a:solidFill>
              </a:rPr>
              <a:t>of</a:t>
            </a:r>
            <a:r>
              <a:rPr lang="de-DE" sz="1900" dirty="0" smtClean="0">
                <a:solidFill>
                  <a:srgbClr val="FF0000"/>
                </a:solidFill>
              </a:rPr>
              <a:t> en variable</a:t>
            </a:r>
            <a:r>
              <a:rPr lang="en-US" sz="1900" dirty="0" smtClean="0">
                <a:solidFill>
                  <a:srgbClr val="FF0000"/>
                </a:solidFill>
              </a:rPr>
              <a:t>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Vault </a:t>
            </a:r>
            <a:r>
              <a:rPr lang="en-US" dirty="0"/>
              <a:t>write -&gt; 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vault write secret/</a:t>
            </a:r>
            <a:r>
              <a:rPr lang="en-US" sz="1900" dirty="0" err="1">
                <a:solidFill>
                  <a:srgbClr val="FF0000"/>
                </a:solidFill>
                <a:latin typeface="Arial"/>
                <a:cs typeface="Arial"/>
              </a:rPr>
              <a:t>mysecret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 foo4=bar125</a:t>
            </a:r>
            <a:endParaRPr lang="en-US" sz="19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Vault </a:t>
            </a:r>
            <a:r>
              <a:rPr lang="en-US" dirty="0"/>
              <a:t>read -&gt; </a:t>
            </a:r>
            <a:r>
              <a:rPr lang="en-US" sz="1900" dirty="0">
                <a:solidFill>
                  <a:srgbClr val="FF0000"/>
                </a:solidFill>
                <a:latin typeface="Arial"/>
                <a:cs typeface="Arial"/>
              </a:rPr>
              <a:t>vault read secret/</a:t>
            </a:r>
            <a:r>
              <a:rPr lang="en-US" sz="1900" dirty="0" err="1" smtClean="0">
                <a:solidFill>
                  <a:srgbClr val="FF0000"/>
                </a:solidFill>
                <a:latin typeface="Arial"/>
                <a:cs typeface="Arial"/>
              </a:rPr>
              <a:t>mysecret</a:t>
            </a:r>
            <a:endParaRPr lang="en-US" sz="1900" dirty="0" smtClean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01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Install the package from Intel SGX </a:t>
            </a:r>
            <a:endParaRPr lang="en-US" dirty="0" smtClean="0"/>
          </a:p>
          <a:p>
            <a:pPr lvl="1"/>
            <a:r>
              <a:rPr lang="en-US" smtClean="0"/>
              <a:t>Version: 2.3</a:t>
            </a:r>
            <a:endParaRPr lang="en-US" dirty="0" smtClean="0"/>
          </a:p>
          <a:p>
            <a:pPr lvl="1"/>
            <a:r>
              <a:rPr lang="en-US" dirty="0" smtClean="0"/>
              <a:t>Source Code: </a:t>
            </a:r>
            <a:r>
              <a:rPr lang="en-US" dirty="0" smtClean="0">
                <a:hlinkClick r:id="rId2"/>
              </a:rPr>
              <a:t>https://github.com/intel/linux-sgx</a:t>
            </a:r>
            <a:endParaRPr lang="en-US" dirty="0" smtClean="0"/>
          </a:p>
          <a:p>
            <a:pPr lvl="1"/>
            <a:r>
              <a:rPr lang="en-US" dirty="0" smtClean="0"/>
              <a:t>Package File: </a:t>
            </a:r>
            <a:r>
              <a:rPr lang="en-US" dirty="0" smtClean="0">
                <a:hlinkClick r:id="rId3"/>
              </a:rPr>
              <a:t>https://01.org/intel-software-guard-extensions/downloads</a:t>
            </a:r>
            <a:endParaRPr lang="en-US" dirty="0" smtClean="0"/>
          </a:p>
          <a:p>
            <a:pPr lvl="2"/>
            <a:r>
              <a:rPr lang="en-US" dirty="0" smtClean="0"/>
              <a:t>Document</a:t>
            </a:r>
          </a:p>
          <a:p>
            <a:pPr lvl="2"/>
            <a:r>
              <a:rPr lang="en-US" dirty="0" smtClean="0"/>
              <a:t>Package File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Run the proxy server (squid)	</a:t>
            </a:r>
          </a:p>
          <a:p>
            <a:pPr>
              <a:buFontTx/>
              <a:buChar char="•"/>
            </a:pPr>
            <a:r>
              <a:rPr lang="en-US" dirty="0" smtClean="0"/>
              <a:t>Configure the </a:t>
            </a:r>
            <a:r>
              <a:rPr lang="en-US" dirty="0" err="1" smtClean="0"/>
              <a:t>aesmd.conf</a:t>
            </a:r>
            <a:r>
              <a:rPr lang="en-US" dirty="0" smtClean="0"/>
              <a:t> file</a:t>
            </a:r>
          </a:p>
          <a:p>
            <a:pPr>
              <a:buFontTx/>
              <a:buChar char="•"/>
            </a:pPr>
            <a:r>
              <a:rPr lang="en-US" dirty="0" smtClean="0"/>
              <a:t>Check the status of </a:t>
            </a:r>
            <a:r>
              <a:rPr lang="en-US" dirty="0" err="1" smtClean="0"/>
              <a:t>aesmd</a:t>
            </a:r>
            <a:r>
              <a:rPr lang="en-US" dirty="0" smtClean="0"/>
              <a:t> service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Install Intel SGX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233313" y="533732"/>
            <a:ext cx="3276561" cy="5981483"/>
          </a:xfrm>
          <a:prstGeom prst="roundRect">
            <a:avLst/>
          </a:prstGeom>
          <a:solidFill>
            <a:schemeClr val="bg1">
              <a:alpha val="0"/>
            </a:schemeClr>
          </a:solidFill>
          <a:ln w="63500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564650" y="3680910"/>
            <a:ext cx="2540257" cy="2171739"/>
          </a:xfrm>
          <a:prstGeom prst="roundRect">
            <a:avLst/>
          </a:prstGeom>
          <a:solidFill>
            <a:schemeClr val="accent4">
              <a:lumMod val="75000"/>
              <a:alpha val="0"/>
            </a:schemeClr>
          </a:solidFill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660066"/>
                </a:solidFill>
              </a:rPr>
              <a:t>Origin Vault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16308" y="3846551"/>
            <a:ext cx="1864310" cy="1674815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rgbClr val="77933C"/>
                </a:solidFill>
              </a:rPr>
              <a:t>etcd</a:t>
            </a:r>
            <a:endParaRPr lang="en-US" sz="3200" dirty="0">
              <a:solidFill>
                <a:srgbClr val="77933C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1127" y="851773"/>
            <a:ext cx="1864310" cy="1674815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Shan Enclave</a:t>
            </a:r>
          </a:p>
          <a:p>
            <a:pPr algn="ctr"/>
            <a:r>
              <a:rPr lang="en-US" sz="2400" dirty="0" smtClean="0">
                <a:solidFill>
                  <a:schemeClr val="accent5"/>
                </a:solidFill>
              </a:rPr>
              <a:t>(Session)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4" idx="0"/>
          </p:cNvCxnSpPr>
          <p:nvPr/>
        </p:nvCxnSpPr>
        <p:spPr>
          <a:xfrm>
            <a:off x="2833282" y="2526588"/>
            <a:ext cx="1497" cy="115432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45224" y="2762772"/>
            <a:ext cx="108605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Cgo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7949" y="5907863"/>
            <a:ext cx="1654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6"/>
                </a:solidFill>
              </a:rPr>
              <a:t>Vault-SGX</a:t>
            </a:r>
            <a:endParaRPr lang="en-US" sz="2400" dirty="0">
              <a:solidFill>
                <a:schemeClr val="accent6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509874" y="4637950"/>
            <a:ext cx="200643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03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Connection between Vault and </a:t>
            </a:r>
            <a:r>
              <a:rPr lang="en-US" dirty="0" err="1" smtClean="0"/>
              <a:t>Etcd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3425" cy="4525963"/>
          </a:xfrm>
        </p:spPr>
        <p:txBody>
          <a:bodyPr/>
          <a:lstStyle/>
          <a:p>
            <a:r>
              <a:rPr lang="en-US" dirty="0" err="1" smtClean="0"/>
              <a:t>Etcd</a:t>
            </a:r>
            <a:r>
              <a:rPr lang="en-US" dirty="0" smtClean="0">
                <a:latin typeface="+mj-lt"/>
              </a:rPr>
              <a:t>: </a:t>
            </a:r>
            <a:r>
              <a:rPr lang="mr-IN" dirty="0" smtClean="0">
                <a:latin typeface="Calibri"/>
                <a:cs typeface="Calibri"/>
                <a:hlinkClick r:id="rId2"/>
              </a:rPr>
              <a:t>https://github.com/etcd-io/etcd</a:t>
            </a:r>
            <a:endParaRPr lang="mr-IN" dirty="0" smtClean="0">
              <a:latin typeface="Calibri"/>
              <a:cs typeface="Calibri"/>
            </a:endParaRPr>
          </a:p>
          <a:p>
            <a:pPr lvl="1"/>
            <a:r>
              <a:rPr lang="mr-IN" dirty="0" smtClean="0">
                <a:latin typeface="Calibri"/>
                <a:cs typeface="Calibri"/>
              </a:rPr>
              <a:t>Version: </a:t>
            </a:r>
            <a:r>
              <a:rPr lang="hr-HR" dirty="0">
                <a:cs typeface="Calibri"/>
              </a:rPr>
              <a:t>3.2.18</a:t>
            </a:r>
            <a:endParaRPr lang="mr-IN" dirty="0" smtClean="0">
              <a:latin typeface="Calibri"/>
              <a:cs typeface="Calibri"/>
            </a:endParaRPr>
          </a:p>
          <a:p>
            <a:pPr lvl="1"/>
            <a:r>
              <a:rPr lang="is-IS" dirty="0" smtClean="0">
                <a:latin typeface="+mj-lt"/>
              </a:rPr>
              <a:t>127.0.0.1:2379</a:t>
            </a:r>
          </a:p>
          <a:p>
            <a:pPr marL="400050" lvl="1" indent="0">
              <a:buNone/>
            </a:pPr>
            <a:r>
              <a:rPr lang="mr-IN" sz="1800" b="1" dirty="0" smtClean="0">
                <a:latin typeface="Calibri"/>
                <a:cs typeface="Calibri"/>
              </a:rPr>
              <a:t>~/go/src/github.com/coreos/etcd/tools/etcd-dump-logs# </a:t>
            </a:r>
          </a:p>
          <a:p>
            <a:pPr marL="400050" lvl="1" indent="0">
              <a:buNone/>
            </a:pPr>
            <a:r>
              <a:rPr lang="mr-IN" sz="1800" b="1" dirty="0" smtClean="0">
                <a:latin typeface="Calibri"/>
                <a:cs typeface="Calibri"/>
              </a:rPr>
              <a:t>.</a:t>
            </a:r>
            <a:r>
              <a:rPr lang="mr-IN" sz="1800" b="1" dirty="0">
                <a:latin typeface="Calibri"/>
                <a:cs typeface="Calibri"/>
              </a:rPr>
              <a:t>/etcd-dump-logs /root/default.etcd</a:t>
            </a:r>
            <a:r>
              <a:rPr lang="mr-IN" sz="18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(to get the </a:t>
            </a:r>
            <a:r>
              <a:rPr lang="en-US" sz="1800" b="1" dirty="0" err="1" smtClean="0">
                <a:solidFill>
                  <a:srgbClr val="FF0000"/>
                </a:solidFill>
                <a:latin typeface="Calibri"/>
                <a:cs typeface="Calibri"/>
              </a:rPr>
              <a:t>db</a:t>
            </a:r>
            <a:r>
              <a:rPr lang="en-US" sz="1800" b="1" dirty="0" smtClean="0">
                <a:solidFill>
                  <a:srgbClr val="FF0000"/>
                </a:solidFill>
                <a:latin typeface="Calibri"/>
                <a:cs typeface="Calibri"/>
              </a:rPr>
              <a:t> data 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from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cs typeface="Calibri"/>
              </a:rPr>
              <a:t>etcd</a:t>
            </a:r>
            <a:r>
              <a:rPr lang="en-US" sz="1800" b="1" dirty="0">
                <a:solidFill>
                  <a:srgbClr val="FF0000"/>
                </a:solidFill>
                <a:latin typeface="Calibri"/>
                <a:cs typeface="Calibri"/>
              </a:rPr>
              <a:t>)</a:t>
            </a:r>
          </a:p>
          <a:p>
            <a:r>
              <a:rPr lang="en-US" dirty="0" smtClean="0"/>
              <a:t>Vault: </a:t>
            </a:r>
            <a:r>
              <a:rPr lang="en-US" dirty="0" smtClean="0">
                <a:hlinkClick r:id="rId3"/>
              </a:rPr>
              <a:t>https://github.com/hashicorp/vault</a:t>
            </a:r>
            <a:endParaRPr lang="en-US" dirty="0" smtClean="0"/>
          </a:p>
          <a:p>
            <a:pPr lvl="1"/>
            <a:r>
              <a:rPr lang="en-US" dirty="0" smtClean="0"/>
              <a:t>Version: </a:t>
            </a:r>
            <a:r>
              <a:rPr lang="nb-NO" dirty="0"/>
              <a:t>v0.10.1</a:t>
            </a:r>
            <a:endParaRPr lang="en-US" dirty="0" smtClean="0"/>
          </a:p>
          <a:p>
            <a:pPr lvl="1"/>
            <a:r>
              <a:rPr lang="en-US" dirty="0" smtClean="0"/>
              <a:t>Configure the configuration file to connect with the </a:t>
            </a:r>
            <a:r>
              <a:rPr lang="en-US" dirty="0" err="1" smtClean="0"/>
              <a:t>Etcd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74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Shan Enclave(Session)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Enclave2 : crypto</a:t>
            </a:r>
          </a:p>
          <a:p>
            <a:r>
              <a:rPr lang="en-US" dirty="0" smtClean="0"/>
              <a:t>Enclave3 : key store</a:t>
            </a:r>
          </a:p>
          <a:p>
            <a:r>
              <a:rPr lang="en-US" dirty="0" smtClean="0"/>
              <a:t>Generate Session (local attestation session):</a:t>
            </a:r>
          </a:p>
          <a:p>
            <a:pPr lvl="1"/>
            <a:r>
              <a:rPr lang="en-US" dirty="0" smtClean="0"/>
              <a:t>Retrieve the raw </a:t>
            </a:r>
            <a:r>
              <a:rPr lang="en-US" dirty="0" err="1" smtClean="0"/>
              <a:t>keyring</a:t>
            </a:r>
            <a:r>
              <a:rPr lang="en-US" dirty="0" smtClean="0"/>
              <a:t> key back</a:t>
            </a:r>
          </a:p>
          <a:p>
            <a:pPr lvl="1"/>
            <a:r>
              <a:rPr lang="en-US" dirty="0" smtClean="0"/>
              <a:t>Request the encryption key for encryption execution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0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Code </a:t>
            </a:r>
            <a:r>
              <a:rPr lang="mr-IN" dirty="0" smtClean="0"/>
              <a:t>–</a:t>
            </a:r>
            <a:r>
              <a:rPr lang="en-US" dirty="0" smtClean="0"/>
              <a:t> AESNI GCM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Solution: NASM</a:t>
            </a:r>
          </a:p>
          <a:p>
            <a:r>
              <a:rPr lang="en-US" dirty="0" smtClean="0"/>
              <a:t>Reference:</a:t>
            </a:r>
            <a:endParaRPr lang="en-US" dirty="0"/>
          </a:p>
          <a:p>
            <a:pPr lvl="1"/>
            <a:r>
              <a:rPr lang="en-US" dirty="0" smtClean="0"/>
              <a:t>Go Assembly</a:t>
            </a:r>
          </a:p>
          <a:p>
            <a:pPr lvl="1"/>
            <a:r>
              <a:rPr lang="en-US" dirty="0" smtClean="0"/>
              <a:t>NSS - </a:t>
            </a:r>
            <a:r>
              <a:rPr lang="hr-HR" dirty="0" smtClean="0"/>
              <a:t>3.38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MASM</a:t>
            </a:r>
            <a:r>
              <a:rPr lang="en-US" dirty="0" smtClean="0"/>
              <a:t>) : </a:t>
            </a:r>
            <a:r>
              <a:rPr lang="en-US" dirty="0" smtClean="0">
                <a:hlinkClick r:id="rId2"/>
              </a:rPr>
              <a:t>https://ftp.mozilla.org/pub/security/nss/releases/</a:t>
            </a:r>
            <a:endParaRPr lang="en-US" dirty="0" smtClean="0"/>
          </a:p>
          <a:p>
            <a:pPr lvl="1"/>
            <a:r>
              <a:rPr lang="en-US" dirty="0" err="1" smtClean="0"/>
              <a:t>OpenSSL</a:t>
            </a:r>
            <a:r>
              <a:rPr lang="en-US" dirty="0" smtClean="0"/>
              <a:t> (Inline Assembly - Perl) : </a:t>
            </a:r>
            <a:r>
              <a:rPr lang="en-US" dirty="0" smtClean="0">
                <a:hlinkClick r:id="rId3"/>
              </a:rPr>
              <a:t>https://github.com/openssl/openssl/tree/master/crypto/aes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1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Connection between Vault and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Cgo</a:t>
            </a:r>
            <a:r>
              <a:rPr lang="en-US" dirty="0" smtClean="0"/>
              <a:t>: the Vault generate the session with Session</a:t>
            </a:r>
          </a:p>
          <a:p>
            <a:r>
              <a:rPr lang="en-US" dirty="0" smtClean="0"/>
              <a:t>Shared Library linking : Export the path to </a:t>
            </a:r>
            <a:r>
              <a:rPr lang="de-DE" b="1" dirty="0">
                <a:solidFill>
                  <a:srgbClr val="FF0000"/>
                </a:solidFill>
              </a:rPr>
              <a:t>LD_LIBRARY_PATH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39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Vault-SGX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Modified: </a:t>
            </a:r>
            <a:r>
              <a:rPr lang="en-US" dirty="0" err="1" smtClean="0"/>
              <a:t>barrier_aes_gcm.go</a:t>
            </a:r>
            <a:r>
              <a:rPr lang="en-US" dirty="0" smtClean="0"/>
              <a:t>, </a:t>
            </a:r>
            <a:r>
              <a:rPr lang="en-US" dirty="0" err="1" smtClean="0"/>
              <a:t>keyring.go</a:t>
            </a:r>
            <a:r>
              <a:rPr lang="en-US" dirty="0" smtClean="0"/>
              <a:t>,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/>
            <a:r>
              <a:rPr lang="en-US" dirty="0"/>
              <a:t>Unsealing (</a:t>
            </a:r>
            <a:r>
              <a:rPr lang="en-US" dirty="0" err="1"/>
              <a:t>barrier_aes_gcm.go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/>
              <a:t>Encryption (</a:t>
            </a:r>
            <a:r>
              <a:rPr lang="en-US" dirty="0" err="1"/>
              <a:t>barrier_aes_gcm.go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Serialize/</a:t>
            </a:r>
            <a:r>
              <a:rPr lang="en-US" dirty="0" err="1" smtClean="0"/>
              <a:t>Deserialize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keyring.go</a:t>
            </a:r>
            <a:r>
              <a:rPr lang="en-US" dirty="0" smtClean="0"/>
              <a:t>)</a:t>
            </a:r>
          </a:p>
          <a:p>
            <a:r>
              <a:rPr lang="en-US" dirty="0" smtClean="0"/>
              <a:t>Follow the order to compile Vault-SGX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Shan Enclave (Session)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 smtClean="0"/>
              <a:t>Vault 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the </a:t>
            </a:r>
            <a:r>
              <a:rPr lang="en-US" dirty="0" smtClean="0"/>
              <a:t>Shan Enclave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P</a:t>
            </a:r>
            <a:r>
              <a:rPr lang="mr-IN" sz="2800" dirty="0" smtClean="0">
                <a:latin typeface="Arial"/>
                <a:cs typeface="Arial"/>
              </a:rPr>
              <a:t>ath: /</a:t>
            </a:r>
            <a:r>
              <a:rPr lang="mr-IN" sz="2800" dirty="0">
                <a:latin typeface="Arial"/>
                <a:cs typeface="Arial"/>
              </a:rPr>
              <a:t>root/Desktop/tee_git/Integrate/</a:t>
            </a:r>
            <a:r>
              <a:rPr lang="mr-IN" sz="2800" dirty="0" smtClean="0">
                <a:latin typeface="Arial"/>
                <a:cs typeface="Arial"/>
              </a:rPr>
              <a:t>Session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m</a:t>
            </a:r>
            <a:r>
              <a:rPr lang="mr-IN" sz="2400" dirty="0">
                <a:latin typeface="Arial"/>
                <a:cs typeface="Arial"/>
              </a:rPr>
              <a:t>ake clean/make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456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512</Words>
  <Application>Microsoft Macintosh PowerPoint</Application>
  <PresentationFormat>On-screen Show (4:3)</PresentationFormat>
  <Paragraphs>73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Code Intro.</vt:lpstr>
      <vt:lpstr>Install Intel SGX</vt:lpstr>
      <vt:lpstr>PowerPoint Presentation</vt:lpstr>
      <vt:lpstr>Connection between Vault and Etcd</vt:lpstr>
      <vt:lpstr>Shan Enclave(Session)</vt:lpstr>
      <vt:lpstr>Assembly Code – AESNI GCM</vt:lpstr>
      <vt:lpstr>Connection between Vault and Session</vt:lpstr>
      <vt:lpstr>Vault-SGX</vt:lpstr>
      <vt:lpstr>Compile the Shan Enclave</vt:lpstr>
      <vt:lpstr>Compile the Vault</vt:lpstr>
      <vt:lpstr> Remote Attestation</vt:lpstr>
      <vt:lpstr>Demo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Review</dc:title>
  <dc:creator>Shan Kuan</dc:creator>
  <cp:lastModifiedBy>Shan Kuan</cp:lastModifiedBy>
  <cp:revision>35</cp:revision>
  <dcterms:created xsi:type="dcterms:W3CDTF">2018-12-14T09:28:14Z</dcterms:created>
  <dcterms:modified xsi:type="dcterms:W3CDTF">2018-12-18T14:57:41Z</dcterms:modified>
</cp:coreProperties>
</file>