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57" r:id="rId3"/>
    <p:sldId id="258" r:id="rId4"/>
    <p:sldId id="259" r:id="rId5"/>
    <p:sldId id="260" r:id="rId6"/>
    <p:sldId id="261" r:id="rId7"/>
    <p:sldId id="277" r:id="rId8"/>
    <p:sldId id="275" r:id="rId9"/>
    <p:sldId id="273" r:id="rId10"/>
    <p:sldId id="276" r:id="rId11"/>
    <p:sldId id="263" r:id="rId12"/>
    <p:sldId id="280" r:id="rId13"/>
    <p:sldId id="266" r:id="rId14"/>
    <p:sldId id="278" r:id="rId15"/>
    <p:sldId id="269" r:id="rId16"/>
    <p:sldId id="268" r:id="rId17"/>
    <p:sldId id="281" r:id="rId18"/>
    <p:sldId id="282" r:id="rId19"/>
    <p:sldId id="283" r:id="rId20"/>
    <p:sldId id="284" r:id="rId21"/>
    <p:sldId id="285" r:id="rId22"/>
    <p:sldId id="279" r:id="rId23"/>
    <p:sldId id="270" r:id="rId24"/>
    <p:sldId id="271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6600"/>
    <a:srgbClr val="FF9933"/>
    <a:srgbClr val="FFCC99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6429" autoAdjust="0"/>
  </p:normalViewPr>
  <p:slideViewPr>
    <p:cSldViewPr>
      <p:cViewPr varScale="1">
        <p:scale>
          <a:sx n="155" d="100"/>
          <a:sy n="155" d="100"/>
        </p:scale>
        <p:origin x="-354" y="-84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F953-762B-4B33-AC2C-EB40F1FF85B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38D24A9-899D-4F77-9301-5ED182164E06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곽규한</a:t>
          </a:r>
          <a:endParaRPr lang="en-US" altLang="ko-KR" sz="2000" dirty="0" smtClean="0"/>
        </a:p>
        <a:p>
          <a:pPr latinLnBrk="1"/>
          <a:r>
            <a:rPr lang="ko-KR" altLang="en-US" sz="2000" dirty="0" smtClean="0"/>
            <a:t>이호준</a:t>
          </a:r>
          <a:endParaRPr lang="ko-KR" altLang="en-US" sz="2000" dirty="0"/>
        </a:p>
      </dgm:t>
    </dgm:pt>
    <dgm:pt modelId="{FCCAB6E7-1CB7-4EA4-93E1-962B21C1F142}" type="par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5403BA80-8400-4E8A-B977-0894F00C47B9}" type="sibTrans" cxnId="{EE456226-86C9-4D95-8077-AC3A3B6A1483}">
      <dgm:prSet/>
      <dgm:spPr/>
      <dgm:t>
        <a:bodyPr/>
        <a:lstStyle/>
        <a:p>
          <a:pPr latinLnBrk="1"/>
          <a:endParaRPr lang="ko-KR" altLang="en-US"/>
        </a:p>
      </dgm:t>
    </dgm:pt>
    <dgm:pt modelId="{46B6A35C-5F69-40E6-B648-226608D3E721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AR </a:t>
          </a:r>
          <a:r>
            <a:rPr lang="ko-KR" altLang="en-US" sz="2400" dirty="0" smtClean="0"/>
            <a:t>기능</a:t>
          </a:r>
          <a:r>
            <a:rPr lang="en-US" altLang="ko-KR" sz="2400" dirty="0" smtClean="0"/>
            <a:t>, </a:t>
          </a:r>
          <a:r>
            <a:rPr lang="ko-KR" altLang="en-US" sz="2400" dirty="0" smtClean="0"/>
            <a:t>제어판 기능</a:t>
          </a:r>
          <a:endParaRPr lang="ko-KR" altLang="en-US" sz="2400" dirty="0"/>
        </a:p>
      </dgm:t>
    </dgm:pt>
    <dgm:pt modelId="{8542FAF9-95D0-456B-8E42-4AA3FFA68C7B}" type="par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5DFFEF75-EC01-4987-BFEB-B4551AD1C001}" type="sibTrans" cxnId="{7E06B90A-7CCD-4F86-88C4-3EB4939ACDAB}">
      <dgm:prSet/>
      <dgm:spPr/>
      <dgm:t>
        <a:bodyPr/>
        <a:lstStyle/>
        <a:p>
          <a:pPr latinLnBrk="1"/>
          <a:endParaRPr lang="ko-KR" altLang="en-US"/>
        </a:p>
      </dgm:t>
    </dgm:pt>
    <dgm:pt modelId="{FE15ECCA-2318-41FF-9BA0-8E9F775671A5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이남현</a:t>
          </a:r>
          <a:endParaRPr lang="ko-KR" altLang="en-US" sz="2000" dirty="0"/>
        </a:p>
      </dgm:t>
    </dgm:pt>
    <dgm:pt modelId="{3C50DDA9-2C64-457F-BFB5-37FBA56F1A60}" type="par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8E31555D-ABA4-48FD-8145-68403794D90F}" type="sibTrans" cxnId="{5AD5C818-4A74-4EDD-9261-34B8B259F232}">
      <dgm:prSet/>
      <dgm:spPr/>
      <dgm:t>
        <a:bodyPr/>
        <a:lstStyle/>
        <a:p>
          <a:pPr latinLnBrk="1"/>
          <a:endParaRPr lang="ko-KR" altLang="en-US"/>
        </a:p>
      </dgm:t>
    </dgm:pt>
    <dgm:pt modelId="{4739C7DF-4ACB-4E75-A431-9A1343B9F520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SERVER</a:t>
          </a:r>
          <a:r>
            <a:rPr lang="ko-KR" altLang="en-US" sz="2400" dirty="0" smtClean="0"/>
            <a:t> </a:t>
          </a:r>
          <a:endParaRPr lang="ko-KR" altLang="en-US" sz="2400" dirty="0"/>
        </a:p>
      </dgm:t>
    </dgm:pt>
    <dgm:pt modelId="{A9B8C49C-96EA-4620-9E1C-C7CDD47946AC}" type="par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E6C04529-A12B-4894-A53D-6055F0F3AEA9}" type="sibTrans" cxnId="{E93B7607-10CF-427B-BBE9-B0112961329D}">
      <dgm:prSet/>
      <dgm:spPr/>
      <dgm:t>
        <a:bodyPr/>
        <a:lstStyle/>
        <a:p>
          <a:pPr latinLnBrk="1"/>
          <a:endParaRPr lang="ko-KR" altLang="en-US"/>
        </a:p>
      </dgm:t>
    </dgm:pt>
    <dgm:pt modelId="{16E7B203-BAAD-40BA-9278-6FA55D9657F8}" type="pres">
      <dgm:prSet presAssocID="{C332F953-762B-4B33-AC2C-EB40F1FF85B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E95642-6116-44AE-A337-7BC0A6A646B2}" type="pres">
      <dgm:prSet presAssocID="{438D24A9-899D-4F77-9301-5ED182164E06}" presName="thickLine" presStyleLbl="alignNode1" presStyleIdx="0" presStyleCnt="2"/>
      <dgm:spPr/>
    </dgm:pt>
    <dgm:pt modelId="{A216F87C-71A1-4B10-A167-56695C339652}" type="pres">
      <dgm:prSet presAssocID="{438D24A9-899D-4F77-9301-5ED182164E06}" presName="horz1" presStyleCnt="0"/>
      <dgm:spPr/>
    </dgm:pt>
    <dgm:pt modelId="{DCBC971F-FC39-4D96-ABAA-1A7A0C3F50D1}" type="pres">
      <dgm:prSet presAssocID="{438D24A9-899D-4F77-9301-5ED182164E06}" presName="tx1" presStyleLbl="revTx" presStyleIdx="0" presStyleCnt="4" custLinFactNeighborX="-2468" custLinFactNeighborY="13281"/>
      <dgm:spPr/>
      <dgm:t>
        <a:bodyPr/>
        <a:lstStyle/>
        <a:p>
          <a:pPr latinLnBrk="1"/>
          <a:endParaRPr lang="ko-KR" altLang="en-US"/>
        </a:p>
      </dgm:t>
    </dgm:pt>
    <dgm:pt modelId="{94A2C16E-868A-4B1D-B516-89A300EBB78D}" type="pres">
      <dgm:prSet presAssocID="{438D24A9-899D-4F77-9301-5ED182164E06}" presName="vert1" presStyleCnt="0"/>
      <dgm:spPr/>
    </dgm:pt>
    <dgm:pt modelId="{C5F5D639-3CFC-4C9C-9C78-E6E3137D6321}" type="pres">
      <dgm:prSet presAssocID="{46B6A35C-5F69-40E6-B648-226608D3E721}" presName="vertSpace2a" presStyleCnt="0"/>
      <dgm:spPr/>
    </dgm:pt>
    <dgm:pt modelId="{53C5FEC9-1F8C-4B39-AAF0-11C84536DFF1}" type="pres">
      <dgm:prSet presAssocID="{46B6A35C-5F69-40E6-B648-226608D3E721}" presName="horz2" presStyleCnt="0"/>
      <dgm:spPr/>
    </dgm:pt>
    <dgm:pt modelId="{D5F9720C-DA28-4D59-96DF-CC4FF2207430}" type="pres">
      <dgm:prSet presAssocID="{46B6A35C-5F69-40E6-B648-226608D3E721}" presName="horzSpace2" presStyleCnt="0"/>
      <dgm:spPr/>
    </dgm:pt>
    <dgm:pt modelId="{7C4FB7B5-D460-4973-BF26-AEBEB02499D0}" type="pres">
      <dgm:prSet presAssocID="{46B6A35C-5F69-40E6-B648-226608D3E721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EFA211F-19DA-4891-954D-D13BEB531FD4}" type="pres">
      <dgm:prSet presAssocID="{46B6A35C-5F69-40E6-B648-226608D3E721}" presName="vert2" presStyleCnt="0"/>
      <dgm:spPr/>
    </dgm:pt>
    <dgm:pt modelId="{BAA0753F-A9FE-4701-942D-2D8182617D15}" type="pres">
      <dgm:prSet presAssocID="{46B6A35C-5F69-40E6-B648-226608D3E721}" presName="thinLine2b" presStyleLbl="callout" presStyleIdx="0" presStyleCnt="2"/>
      <dgm:spPr/>
    </dgm:pt>
    <dgm:pt modelId="{35A09055-1A65-4DEC-A9B1-FA40900DB8E8}" type="pres">
      <dgm:prSet presAssocID="{46B6A35C-5F69-40E6-B648-226608D3E721}" presName="vertSpace2b" presStyleCnt="0"/>
      <dgm:spPr/>
    </dgm:pt>
    <dgm:pt modelId="{D7502388-C955-45BA-8AF5-2054B132C11C}" type="pres">
      <dgm:prSet presAssocID="{FE15ECCA-2318-41FF-9BA0-8E9F775671A5}" presName="thickLine" presStyleLbl="alignNode1" presStyleIdx="1" presStyleCnt="2"/>
      <dgm:spPr/>
    </dgm:pt>
    <dgm:pt modelId="{108F5681-2640-4653-95C2-92BCB51E7F91}" type="pres">
      <dgm:prSet presAssocID="{FE15ECCA-2318-41FF-9BA0-8E9F775671A5}" presName="horz1" presStyleCnt="0"/>
      <dgm:spPr/>
    </dgm:pt>
    <dgm:pt modelId="{0121AB03-4C53-463B-B760-EC250EE8B1A2}" type="pres">
      <dgm:prSet presAssocID="{FE15ECCA-2318-41FF-9BA0-8E9F775671A5}" presName="tx1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A9B8CF1-989C-407B-B5D1-DA3D0531F2F2}" type="pres">
      <dgm:prSet presAssocID="{FE15ECCA-2318-41FF-9BA0-8E9F775671A5}" presName="vert1" presStyleCnt="0"/>
      <dgm:spPr/>
    </dgm:pt>
    <dgm:pt modelId="{192CCA2D-E808-437D-9DEB-4CC46E6E930A}" type="pres">
      <dgm:prSet presAssocID="{4739C7DF-4ACB-4E75-A431-9A1343B9F520}" presName="vertSpace2a" presStyleCnt="0"/>
      <dgm:spPr/>
    </dgm:pt>
    <dgm:pt modelId="{C1BB826F-5400-4508-8E1A-EF9106D6BD95}" type="pres">
      <dgm:prSet presAssocID="{4739C7DF-4ACB-4E75-A431-9A1343B9F520}" presName="horz2" presStyleCnt="0"/>
      <dgm:spPr/>
    </dgm:pt>
    <dgm:pt modelId="{BE44788E-B916-4D8B-BED0-EEB2C175684A}" type="pres">
      <dgm:prSet presAssocID="{4739C7DF-4ACB-4E75-A431-9A1343B9F520}" presName="horzSpace2" presStyleCnt="0"/>
      <dgm:spPr/>
    </dgm:pt>
    <dgm:pt modelId="{4C37C8A3-9B77-46C6-AB1D-90AB5E3271E6}" type="pres">
      <dgm:prSet presAssocID="{4739C7DF-4ACB-4E75-A431-9A1343B9F520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7A88513-0702-47B8-9596-27D6F15CE779}" type="pres">
      <dgm:prSet presAssocID="{4739C7DF-4ACB-4E75-A431-9A1343B9F520}" presName="vert2" presStyleCnt="0"/>
      <dgm:spPr/>
    </dgm:pt>
    <dgm:pt modelId="{F16ADB40-B52D-40B8-A813-0E635BE895AE}" type="pres">
      <dgm:prSet presAssocID="{4739C7DF-4ACB-4E75-A431-9A1343B9F520}" presName="thinLine2b" presStyleLbl="callout" presStyleIdx="1" presStyleCnt="2"/>
      <dgm:spPr/>
    </dgm:pt>
    <dgm:pt modelId="{01B8173B-60BC-45DD-A0D3-BF6922AA8103}" type="pres">
      <dgm:prSet presAssocID="{4739C7DF-4ACB-4E75-A431-9A1343B9F520}" presName="vertSpace2b" presStyleCnt="0"/>
      <dgm:spPr/>
    </dgm:pt>
  </dgm:ptLst>
  <dgm:cxnLst>
    <dgm:cxn modelId="{7BAE9CD9-08C2-4D1C-886E-AD2681613D8E}" type="presOf" srcId="{4739C7DF-4ACB-4E75-A431-9A1343B9F520}" destId="{4C37C8A3-9B77-46C6-AB1D-90AB5E3271E6}" srcOrd="0" destOrd="0" presId="urn:microsoft.com/office/officeart/2008/layout/LinedList"/>
    <dgm:cxn modelId="{48BA3CD7-38F7-4AD5-8A1E-9BA138550472}" type="presOf" srcId="{46B6A35C-5F69-40E6-B648-226608D3E721}" destId="{7C4FB7B5-D460-4973-BF26-AEBEB02499D0}" srcOrd="0" destOrd="0" presId="urn:microsoft.com/office/officeart/2008/layout/LinedList"/>
    <dgm:cxn modelId="{5AD5C818-4A74-4EDD-9261-34B8B259F232}" srcId="{C332F953-762B-4B33-AC2C-EB40F1FF85B0}" destId="{FE15ECCA-2318-41FF-9BA0-8E9F775671A5}" srcOrd="1" destOrd="0" parTransId="{3C50DDA9-2C64-457F-BFB5-37FBA56F1A60}" sibTransId="{8E31555D-ABA4-48FD-8145-68403794D90F}"/>
    <dgm:cxn modelId="{EE456226-86C9-4D95-8077-AC3A3B6A1483}" srcId="{C332F953-762B-4B33-AC2C-EB40F1FF85B0}" destId="{438D24A9-899D-4F77-9301-5ED182164E06}" srcOrd="0" destOrd="0" parTransId="{FCCAB6E7-1CB7-4EA4-93E1-962B21C1F142}" sibTransId="{5403BA80-8400-4E8A-B977-0894F00C47B9}"/>
    <dgm:cxn modelId="{5DBE6071-D3DE-4EFC-AB48-F5362E251EB1}" type="presOf" srcId="{438D24A9-899D-4F77-9301-5ED182164E06}" destId="{DCBC971F-FC39-4D96-ABAA-1A7A0C3F50D1}" srcOrd="0" destOrd="0" presId="urn:microsoft.com/office/officeart/2008/layout/LinedList"/>
    <dgm:cxn modelId="{2F1AE8CD-D85B-465E-AF8E-778760328D94}" type="presOf" srcId="{FE15ECCA-2318-41FF-9BA0-8E9F775671A5}" destId="{0121AB03-4C53-463B-B760-EC250EE8B1A2}" srcOrd="0" destOrd="0" presId="urn:microsoft.com/office/officeart/2008/layout/LinedList"/>
    <dgm:cxn modelId="{4C06F040-F43B-4C97-BBC4-C76D3D7A2DAE}" type="presOf" srcId="{C332F953-762B-4B33-AC2C-EB40F1FF85B0}" destId="{16E7B203-BAAD-40BA-9278-6FA55D9657F8}" srcOrd="0" destOrd="0" presId="urn:microsoft.com/office/officeart/2008/layout/LinedList"/>
    <dgm:cxn modelId="{7E06B90A-7CCD-4F86-88C4-3EB4939ACDAB}" srcId="{438D24A9-899D-4F77-9301-5ED182164E06}" destId="{46B6A35C-5F69-40E6-B648-226608D3E721}" srcOrd="0" destOrd="0" parTransId="{8542FAF9-95D0-456B-8E42-4AA3FFA68C7B}" sibTransId="{5DFFEF75-EC01-4987-BFEB-B4551AD1C001}"/>
    <dgm:cxn modelId="{E93B7607-10CF-427B-BBE9-B0112961329D}" srcId="{FE15ECCA-2318-41FF-9BA0-8E9F775671A5}" destId="{4739C7DF-4ACB-4E75-A431-9A1343B9F520}" srcOrd="0" destOrd="0" parTransId="{A9B8C49C-96EA-4620-9E1C-C7CDD47946AC}" sibTransId="{E6C04529-A12B-4894-A53D-6055F0F3AEA9}"/>
    <dgm:cxn modelId="{E16F981C-024C-4F48-A91F-27C33BBC75CC}" type="presParOf" srcId="{16E7B203-BAAD-40BA-9278-6FA55D9657F8}" destId="{97E95642-6116-44AE-A337-7BC0A6A646B2}" srcOrd="0" destOrd="0" presId="urn:microsoft.com/office/officeart/2008/layout/LinedList"/>
    <dgm:cxn modelId="{1DA98C74-8CB5-411B-8790-30480994E5EC}" type="presParOf" srcId="{16E7B203-BAAD-40BA-9278-6FA55D9657F8}" destId="{A216F87C-71A1-4B10-A167-56695C339652}" srcOrd="1" destOrd="0" presId="urn:microsoft.com/office/officeart/2008/layout/LinedList"/>
    <dgm:cxn modelId="{CD177B85-96F1-4E1D-8BFD-1E0951FD22DF}" type="presParOf" srcId="{A216F87C-71A1-4B10-A167-56695C339652}" destId="{DCBC971F-FC39-4D96-ABAA-1A7A0C3F50D1}" srcOrd="0" destOrd="0" presId="urn:microsoft.com/office/officeart/2008/layout/LinedList"/>
    <dgm:cxn modelId="{508405DB-4B76-4FCD-B611-43A70E110968}" type="presParOf" srcId="{A216F87C-71A1-4B10-A167-56695C339652}" destId="{94A2C16E-868A-4B1D-B516-89A300EBB78D}" srcOrd="1" destOrd="0" presId="urn:microsoft.com/office/officeart/2008/layout/LinedList"/>
    <dgm:cxn modelId="{80202C8F-DADF-4577-A36F-5F6DB870C46B}" type="presParOf" srcId="{94A2C16E-868A-4B1D-B516-89A300EBB78D}" destId="{C5F5D639-3CFC-4C9C-9C78-E6E3137D6321}" srcOrd="0" destOrd="0" presId="urn:microsoft.com/office/officeart/2008/layout/LinedList"/>
    <dgm:cxn modelId="{8691DC93-F192-4A82-A0D1-068703C72C72}" type="presParOf" srcId="{94A2C16E-868A-4B1D-B516-89A300EBB78D}" destId="{53C5FEC9-1F8C-4B39-AAF0-11C84536DFF1}" srcOrd="1" destOrd="0" presId="urn:microsoft.com/office/officeart/2008/layout/LinedList"/>
    <dgm:cxn modelId="{7F46B645-E599-41B2-96CC-57A1FB12E7DB}" type="presParOf" srcId="{53C5FEC9-1F8C-4B39-AAF0-11C84536DFF1}" destId="{D5F9720C-DA28-4D59-96DF-CC4FF2207430}" srcOrd="0" destOrd="0" presId="urn:microsoft.com/office/officeart/2008/layout/LinedList"/>
    <dgm:cxn modelId="{31750926-CBA5-487F-8A92-50755A56A6DD}" type="presParOf" srcId="{53C5FEC9-1F8C-4B39-AAF0-11C84536DFF1}" destId="{7C4FB7B5-D460-4973-BF26-AEBEB02499D0}" srcOrd="1" destOrd="0" presId="urn:microsoft.com/office/officeart/2008/layout/LinedList"/>
    <dgm:cxn modelId="{76E97838-8699-438E-B543-C1F2401140FC}" type="presParOf" srcId="{53C5FEC9-1F8C-4B39-AAF0-11C84536DFF1}" destId="{2EFA211F-19DA-4891-954D-D13BEB531FD4}" srcOrd="2" destOrd="0" presId="urn:microsoft.com/office/officeart/2008/layout/LinedList"/>
    <dgm:cxn modelId="{7CEE4E39-F434-4244-BB27-6F86C60138CD}" type="presParOf" srcId="{94A2C16E-868A-4B1D-B516-89A300EBB78D}" destId="{BAA0753F-A9FE-4701-942D-2D8182617D15}" srcOrd="2" destOrd="0" presId="urn:microsoft.com/office/officeart/2008/layout/LinedList"/>
    <dgm:cxn modelId="{EA520341-10E2-4B35-B0B5-F79A9EF3E45E}" type="presParOf" srcId="{94A2C16E-868A-4B1D-B516-89A300EBB78D}" destId="{35A09055-1A65-4DEC-A9B1-FA40900DB8E8}" srcOrd="3" destOrd="0" presId="urn:microsoft.com/office/officeart/2008/layout/LinedList"/>
    <dgm:cxn modelId="{04B81C74-2A46-40F1-9943-115948A115B1}" type="presParOf" srcId="{16E7B203-BAAD-40BA-9278-6FA55D9657F8}" destId="{D7502388-C955-45BA-8AF5-2054B132C11C}" srcOrd="2" destOrd="0" presId="urn:microsoft.com/office/officeart/2008/layout/LinedList"/>
    <dgm:cxn modelId="{C52DDCAF-C0C8-4169-BAC7-6C37B1409A0B}" type="presParOf" srcId="{16E7B203-BAAD-40BA-9278-6FA55D9657F8}" destId="{108F5681-2640-4653-95C2-92BCB51E7F91}" srcOrd="3" destOrd="0" presId="urn:microsoft.com/office/officeart/2008/layout/LinedList"/>
    <dgm:cxn modelId="{14BD20E8-98D2-4E58-A2F2-0AA0882B6AB5}" type="presParOf" srcId="{108F5681-2640-4653-95C2-92BCB51E7F91}" destId="{0121AB03-4C53-463B-B760-EC250EE8B1A2}" srcOrd="0" destOrd="0" presId="urn:microsoft.com/office/officeart/2008/layout/LinedList"/>
    <dgm:cxn modelId="{1EBE49D8-127A-4923-AE71-A8B3D60D5F45}" type="presParOf" srcId="{108F5681-2640-4653-95C2-92BCB51E7F91}" destId="{4A9B8CF1-989C-407B-B5D1-DA3D0531F2F2}" srcOrd="1" destOrd="0" presId="urn:microsoft.com/office/officeart/2008/layout/LinedList"/>
    <dgm:cxn modelId="{D113A90C-9078-4A6F-9C5E-E77CF96E6AE6}" type="presParOf" srcId="{4A9B8CF1-989C-407B-B5D1-DA3D0531F2F2}" destId="{192CCA2D-E808-437D-9DEB-4CC46E6E930A}" srcOrd="0" destOrd="0" presId="urn:microsoft.com/office/officeart/2008/layout/LinedList"/>
    <dgm:cxn modelId="{5D67EAF2-0977-42E2-A96A-3452DDEFCB0C}" type="presParOf" srcId="{4A9B8CF1-989C-407B-B5D1-DA3D0531F2F2}" destId="{C1BB826F-5400-4508-8E1A-EF9106D6BD95}" srcOrd="1" destOrd="0" presId="urn:microsoft.com/office/officeart/2008/layout/LinedList"/>
    <dgm:cxn modelId="{C60A18B3-92B2-47A2-BECB-86AFCB6F5987}" type="presParOf" srcId="{C1BB826F-5400-4508-8E1A-EF9106D6BD95}" destId="{BE44788E-B916-4D8B-BED0-EEB2C175684A}" srcOrd="0" destOrd="0" presId="urn:microsoft.com/office/officeart/2008/layout/LinedList"/>
    <dgm:cxn modelId="{73DF6225-7710-4257-9371-335C66CAFD2C}" type="presParOf" srcId="{C1BB826F-5400-4508-8E1A-EF9106D6BD95}" destId="{4C37C8A3-9B77-46C6-AB1D-90AB5E3271E6}" srcOrd="1" destOrd="0" presId="urn:microsoft.com/office/officeart/2008/layout/LinedList"/>
    <dgm:cxn modelId="{F6CEABF4-939B-4B2B-991D-91ED88453A9B}" type="presParOf" srcId="{C1BB826F-5400-4508-8E1A-EF9106D6BD95}" destId="{27A88513-0702-47B8-9596-27D6F15CE779}" srcOrd="2" destOrd="0" presId="urn:microsoft.com/office/officeart/2008/layout/LinedList"/>
    <dgm:cxn modelId="{183586F7-F129-4C3A-A019-9FF953931ABD}" type="presParOf" srcId="{4A9B8CF1-989C-407B-B5D1-DA3D0531F2F2}" destId="{F16ADB40-B52D-40B8-A813-0E635BE895AE}" srcOrd="2" destOrd="0" presId="urn:microsoft.com/office/officeart/2008/layout/LinedList"/>
    <dgm:cxn modelId="{B2028B3D-91BC-4F2A-B198-72BDFE4971FA}" type="presParOf" srcId="{4A9B8CF1-989C-407B-B5D1-DA3D0531F2F2}" destId="{01B8173B-60BC-45DD-A0D3-BF6922AA810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95642-6116-44AE-A337-7BC0A6A646B2}">
      <dsp:nvSpPr>
        <dsp:cNvPr id="0" name=""/>
        <dsp:cNvSpPr/>
      </dsp:nvSpPr>
      <dsp:spPr>
        <a:xfrm>
          <a:off x="0" y="0"/>
          <a:ext cx="58686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C971F-FC39-4D96-ABAA-1A7A0C3F50D1}">
      <dsp:nvSpPr>
        <dsp:cNvPr id="0" name=""/>
        <dsp:cNvSpPr/>
      </dsp:nvSpPr>
      <dsp:spPr>
        <a:xfrm>
          <a:off x="0" y="148232"/>
          <a:ext cx="1173730" cy="111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/>
            <a:t>곽규한</a:t>
          </a:r>
          <a:endParaRPr lang="en-US" altLang="ko-KR" sz="2000" kern="1200" dirty="0" smtClean="0"/>
        </a:p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이호준</a:t>
          </a:r>
          <a:endParaRPr lang="ko-KR" altLang="en-US" sz="2000" kern="1200" dirty="0"/>
        </a:p>
      </dsp:txBody>
      <dsp:txXfrm>
        <a:off x="0" y="148232"/>
        <a:ext cx="1173730" cy="1116124"/>
      </dsp:txXfrm>
    </dsp:sp>
    <dsp:sp modelId="{7C4FB7B5-D460-4973-BF26-AEBEB02499D0}">
      <dsp:nvSpPr>
        <dsp:cNvPr id="0" name=""/>
        <dsp:cNvSpPr/>
      </dsp:nvSpPr>
      <dsp:spPr>
        <a:xfrm>
          <a:off x="1261760" y="50683"/>
          <a:ext cx="4606891" cy="1013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AR </a:t>
          </a:r>
          <a:r>
            <a:rPr lang="ko-KR" altLang="en-US" sz="2400" kern="1200" dirty="0" smtClean="0"/>
            <a:t>기능</a:t>
          </a:r>
          <a:r>
            <a:rPr lang="en-US" altLang="ko-KR" sz="2400" kern="1200" dirty="0" smtClean="0"/>
            <a:t>, </a:t>
          </a:r>
          <a:r>
            <a:rPr lang="ko-KR" altLang="en-US" sz="2400" kern="1200" dirty="0" smtClean="0"/>
            <a:t>제어판 기능</a:t>
          </a:r>
          <a:endParaRPr lang="ko-KR" altLang="en-US" sz="2400" kern="1200" dirty="0"/>
        </a:p>
      </dsp:txBody>
      <dsp:txXfrm>
        <a:off x="1261760" y="50683"/>
        <a:ext cx="4606891" cy="1013667"/>
      </dsp:txXfrm>
    </dsp:sp>
    <dsp:sp modelId="{BAA0753F-A9FE-4701-942D-2D8182617D15}">
      <dsp:nvSpPr>
        <dsp:cNvPr id="0" name=""/>
        <dsp:cNvSpPr/>
      </dsp:nvSpPr>
      <dsp:spPr>
        <a:xfrm>
          <a:off x="1173730" y="1064350"/>
          <a:ext cx="4694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02388-C955-45BA-8AF5-2054B132C11C}">
      <dsp:nvSpPr>
        <dsp:cNvPr id="0" name=""/>
        <dsp:cNvSpPr/>
      </dsp:nvSpPr>
      <dsp:spPr>
        <a:xfrm>
          <a:off x="0" y="1116124"/>
          <a:ext cx="58686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1AB03-4C53-463B-B760-EC250EE8B1A2}">
      <dsp:nvSpPr>
        <dsp:cNvPr id="0" name=""/>
        <dsp:cNvSpPr/>
      </dsp:nvSpPr>
      <dsp:spPr>
        <a:xfrm>
          <a:off x="0" y="1116124"/>
          <a:ext cx="1173730" cy="111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이남현</a:t>
          </a:r>
          <a:endParaRPr lang="ko-KR" altLang="en-US" sz="2000" kern="1200" dirty="0"/>
        </a:p>
      </dsp:txBody>
      <dsp:txXfrm>
        <a:off x="0" y="1116124"/>
        <a:ext cx="1173730" cy="1116124"/>
      </dsp:txXfrm>
    </dsp:sp>
    <dsp:sp modelId="{4C37C8A3-9B77-46C6-AB1D-90AB5E3271E6}">
      <dsp:nvSpPr>
        <dsp:cNvPr id="0" name=""/>
        <dsp:cNvSpPr/>
      </dsp:nvSpPr>
      <dsp:spPr>
        <a:xfrm>
          <a:off x="1261760" y="1166807"/>
          <a:ext cx="4606891" cy="1013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SERVER</a:t>
          </a:r>
          <a:r>
            <a:rPr lang="ko-KR" altLang="en-US" sz="2400" kern="1200" dirty="0" smtClean="0"/>
            <a:t> </a:t>
          </a:r>
          <a:endParaRPr lang="ko-KR" altLang="en-US" sz="2400" kern="1200" dirty="0"/>
        </a:p>
      </dsp:txBody>
      <dsp:txXfrm>
        <a:off x="1261760" y="1166807"/>
        <a:ext cx="4606891" cy="1013667"/>
      </dsp:txXfrm>
    </dsp:sp>
    <dsp:sp modelId="{F16ADB40-B52D-40B8-A813-0E635BE895AE}">
      <dsp:nvSpPr>
        <dsp:cNvPr id="0" name=""/>
        <dsp:cNvSpPr/>
      </dsp:nvSpPr>
      <dsp:spPr>
        <a:xfrm>
          <a:off x="1173730" y="2180474"/>
          <a:ext cx="4694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D0CDCF-B072-4CC6-B2A3-B1C4F4AE3FFA}" type="datetimeFigureOut">
              <a:rPr lang="en-US"/>
              <a:pPr lvl="0">
                <a:defRPr lang="ko-KR" altLang="en-US"/>
              </a:pPr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A8A0187-CA69-4ACB-9811-75164F281DE0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663E9E0-D922-418E-8BFA-E41C87CB1E68}" type="datetimeFigureOut">
              <a:rPr lang="en-US"/>
              <a:pPr lvl="0">
                <a:defRPr lang="ko-KR" altLang="en-US"/>
              </a:pPr>
              <a:t>11/21/2020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68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 smtClean="0"/>
              <a:t>-</a:t>
            </a:r>
            <a:r>
              <a:rPr lang="ko-KR" altLang="en-US" dirty="0" smtClean="0"/>
              <a:t>내용구성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O1. </a:t>
            </a:r>
            <a:r>
              <a:rPr lang="ko-KR" altLang="en-US" dirty="0" smtClean="0"/>
              <a:t>표지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O2. </a:t>
            </a:r>
            <a:r>
              <a:rPr lang="ko-KR" altLang="en-US" dirty="0" smtClean="0"/>
              <a:t>목차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O3. </a:t>
            </a:r>
            <a:r>
              <a:rPr lang="ko-KR" altLang="en-US" dirty="0" smtClean="0"/>
              <a:t>상황설명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보통 인테리어 할 때 어떠냐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묻기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이사할 때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O4. </a:t>
            </a:r>
            <a:r>
              <a:rPr lang="ko-KR" altLang="en-US" dirty="0" smtClean="0"/>
              <a:t>개발동기</a:t>
            </a:r>
          </a:p>
          <a:p>
            <a:pPr lvl="0">
              <a:defRPr lang="ko-KR" altLang="en-US"/>
            </a:pPr>
            <a:r>
              <a:rPr lang="ko-KR" altLang="en-US" dirty="0" smtClean="0"/>
              <a:t>		</a:t>
            </a:r>
            <a:r>
              <a:rPr lang="en-US" altLang="ko-KR" dirty="0" smtClean="0"/>
              <a:t>1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1(</a:t>
            </a:r>
            <a:r>
              <a:rPr lang="ko-KR" altLang="en-US" dirty="0" smtClean="0"/>
              <a:t>이게 없어서 불편했다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2 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2(</a:t>
            </a:r>
            <a:r>
              <a:rPr lang="ko-KR" altLang="en-US" dirty="0" smtClean="0"/>
              <a:t>이걸 쓰면 편하다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포토샵써서</a:t>
            </a:r>
            <a:r>
              <a:rPr lang="ko-KR" altLang="en-US" dirty="0" smtClean="0"/>
              <a:t> 합성</a:t>
            </a:r>
            <a:r>
              <a:rPr lang="en-US" altLang="ko-KR" dirty="0" smtClean="0"/>
              <a:t>? </a:t>
            </a:r>
            <a:r>
              <a:rPr lang="ko-KR" altLang="en-US" dirty="0" smtClean="0"/>
              <a:t>굳이 </a:t>
            </a:r>
            <a:r>
              <a:rPr lang="ko-KR" altLang="en-US" dirty="0" err="1" smtClean="0"/>
              <a:t>어플설치</a:t>
            </a:r>
            <a:r>
              <a:rPr lang="en-US" altLang="ko-KR" dirty="0" smtClean="0"/>
              <a:t>? </a:t>
            </a:r>
            <a:r>
              <a:rPr lang="ko-KR" altLang="en-US" dirty="0" smtClean="0"/>
              <a:t>를 넣어서 장점을 은연중에 부각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en-US" altLang="ko-KR" dirty="0" smtClean="0"/>
              <a:t>		3 </a:t>
            </a:r>
            <a:r>
              <a:rPr lang="ko-KR" altLang="en-US" dirty="0" smtClean="0"/>
              <a:t>우리 작품이 해결해준다 </a:t>
            </a:r>
            <a:r>
              <a:rPr lang="en-US" altLang="ko-KR" dirty="0" smtClean="0"/>
              <a:t>-&gt; 5</a:t>
            </a:r>
            <a:r>
              <a:rPr lang="ko-KR" altLang="en-US" dirty="0" smtClean="0"/>
              <a:t>번 슬라이드로 넘어가며</a:t>
            </a:r>
          </a:p>
          <a:p>
            <a:pPr lvl="0">
              <a:defRPr lang="ko-KR" altLang="en-US"/>
            </a:pPr>
            <a:r>
              <a:rPr lang="en-US" altLang="ko-KR" dirty="0" smtClean="0"/>
              <a:t>5~9</a:t>
            </a:r>
            <a:r>
              <a:rPr lang="ko-KR" altLang="en-US" dirty="0" smtClean="0"/>
              <a:t>은 순서 조정필요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O5. </a:t>
            </a: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O6. </a:t>
            </a:r>
            <a:r>
              <a:rPr lang="ko-KR" altLang="en-US" dirty="0" smtClean="0"/>
              <a:t>사용기술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흐름도 포함</a:t>
            </a:r>
            <a:r>
              <a:rPr lang="en-US" altLang="ko-KR" dirty="0" smtClean="0"/>
              <a:t>)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X7. </a:t>
            </a:r>
            <a:r>
              <a:rPr lang="ko-KR" altLang="en-US" dirty="0" smtClean="0"/>
              <a:t>수익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사업연계</a:t>
            </a:r>
            <a:r>
              <a:rPr lang="en-US" altLang="ko-KR" dirty="0" smtClean="0"/>
              <a:t>?)</a:t>
            </a:r>
          </a:p>
          <a:p>
            <a:pPr lvl="0">
              <a:defRPr lang="ko-KR" altLang="en-US"/>
            </a:pPr>
            <a:r>
              <a:rPr lang="en-US" altLang="ko-KR" dirty="0" smtClean="0"/>
              <a:t>	X8. </a:t>
            </a: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r>
              <a:rPr lang="ko-KR" altLang="en-US" dirty="0" smtClean="0"/>
              <a:t>	</a:t>
            </a:r>
            <a:r>
              <a:rPr lang="en-US" altLang="ko-KR" dirty="0" smtClean="0"/>
              <a:t>X9. </a:t>
            </a:r>
            <a:r>
              <a:rPr lang="ko-KR" altLang="en-US" dirty="0" smtClean="0"/>
              <a:t>타 제품과 비교</a:t>
            </a:r>
          </a:p>
          <a:p>
            <a:pPr lvl="0">
              <a:defRPr lang="ko-KR" altLang="en-US"/>
            </a:pPr>
            <a:r>
              <a:rPr lang="ko-KR" altLang="en-US" dirty="0" smtClean="0"/>
              <a:t>일단 정해본 순서</a:t>
            </a:r>
          </a:p>
          <a:p>
            <a:pPr lvl="0">
              <a:defRPr lang="ko-KR" altLang="en-US"/>
            </a:pPr>
            <a:r>
              <a:rPr lang="ko-KR" altLang="en-US" dirty="0" smtClean="0"/>
              <a:t>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타 제품과 비교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기능 슬라이드 직전에 추가</a:t>
            </a:r>
          </a:p>
          <a:p>
            <a:pPr lvl="0">
              <a:defRPr lang="ko-KR" altLang="en-US"/>
            </a:pPr>
            <a:r>
              <a:rPr lang="ko-KR" altLang="en-US" dirty="0" smtClean="0"/>
              <a:t>사용기술</a:t>
            </a:r>
          </a:p>
          <a:p>
            <a:pPr lvl="0">
              <a:defRPr lang="ko-KR" altLang="en-US"/>
            </a:pPr>
            <a:r>
              <a:rPr lang="ko-KR" altLang="en-US" dirty="0" smtClean="0"/>
              <a:t>시연</a:t>
            </a:r>
          </a:p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E7D2F9E-D167-4ED3-83EC-AE46EA34BEC3}" type="slidenum">
              <a:rPr lang="en-US"/>
              <a:pPr lvl="0">
                <a:defRPr lang="ko-KR" altLang="en-US"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ull Image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/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title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-Subtitle" preserve="1" userDrawn="1">
  <p:cSld name="4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55489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 noTextEdit="1"/>
          </p:cNvSpPr>
          <p:nvPr>
            <p:ph type="pic" sz="quarter" idx="19" hasCustomPrompt="1"/>
          </p:nvPr>
        </p:nvSpPr>
        <p:spPr>
          <a:xfrm>
            <a:off x="4343399" y="0"/>
            <a:ext cx="4800600" cy="5143500"/>
          </a:xfrm>
          <a:custGeom>
            <a:avLst/>
            <a:gdLst>
              <a:gd name="connsiteX0" fmla="*/ 2400932 w 4800600"/>
              <a:gd name="connsiteY0" fmla="*/ 0 h 5143500"/>
              <a:gd name="connsiteX1" fmla="*/ 4800600 w 4800600"/>
              <a:gd name="connsiteY1" fmla="*/ 0 h 5143500"/>
              <a:gd name="connsiteX2" fmla="*/ 4800600 w 4800600"/>
              <a:gd name="connsiteY2" fmla="*/ 5143500 h 5143500"/>
              <a:gd name="connsiteX3" fmla="*/ 2400932 w 4800600"/>
              <a:gd name="connsiteY3" fmla="*/ 5143500 h 5143500"/>
              <a:gd name="connsiteX4" fmla="*/ 0 w 4800600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5143500">
                <a:moveTo>
                  <a:pt x="2400932" y="0"/>
                </a:moveTo>
                <a:lnTo>
                  <a:pt x="4800600" y="0"/>
                </a:lnTo>
                <a:lnTo>
                  <a:pt x="4800600" y="5143500"/>
                </a:lnTo>
                <a:lnTo>
                  <a:pt x="240093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-Subtitle" preserve="1" userDrawn="1">
  <p:cSld name="7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 noTextEdit="1"/>
          </p:cNvSpPr>
          <p:nvPr>
            <p:ph type="pic" sz="quarter" idx="10" hasCustomPrompt="1"/>
          </p:nvPr>
        </p:nvSpPr>
        <p:spPr>
          <a:xfrm>
            <a:off x="0" y="0"/>
            <a:ext cx="9144000" cy="3028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ea typeface="Roboto Light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EDITE SUBTITLE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438399" y="-1"/>
            <a:ext cx="6705600" cy="5143501"/>
          </a:xfrm>
          <a:custGeom>
            <a:avLst/>
            <a:gdLst>
              <a:gd name="connsiteX0" fmla="*/ 3423238 w 6705600"/>
              <a:gd name="connsiteY0" fmla="*/ 1 h 5143501"/>
              <a:gd name="connsiteX1" fmla="*/ 3771268 w 6705600"/>
              <a:gd name="connsiteY1" fmla="*/ 1 h 5143501"/>
              <a:gd name="connsiteX2" fmla="*/ 5982332 w 6705600"/>
              <a:gd name="connsiteY2" fmla="*/ 1 h 5143501"/>
              <a:gd name="connsiteX3" fmla="*/ 6172200 w 6705600"/>
              <a:gd name="connsiteY3" fmla="*/ 1 h 5143501"/>
              <a:gd name="connsiteX4" fmla="*/ 6705600 w 6705600"/>
              <a:gd name="connsiteY4" fmla="*/ 1 h 5143501"/>
              <a:gd name="connsiteX5" fmla="*/ 6705600 w 6705600"/>
              <a:gd name="connsiteY5" fmla="*/ 1388918 h 5143501"/>
              <a:gd name="connsiteX6" fmla="*/ 4953000 w 6705600"/>
              <a:gd name="connsiteY6" fmla="*/ 5143501 h 5143501"/>
              <a:gd name="connsiteX7" fmla="*/ 3771268 w 6705600"/>
              <a:gd name="connsiteY7" fmla="*/ 5143501 h 5143501"/>
              <a:gd name="connsiteX8" fmla="*/ 3581400 w 6705600"/>
              <a:gd name="connsiteY8" fmla="*/ 5143501 h 5143501"/>
              <a:gd name="connsiteX9" fmla="*/ 1828800 w 6705600"/>
              <a:gd name="connsiteY9" fmla="*/ 5143501 h 5143501"/>
              <a:gd name="connsiteX10" fmla="*/ 1371600 w 6705600"/>
              <a:gd name="connsiteY10" fmla="*/ 5143501 h 5143501"/>
              <a:gd name="connsiteX11" fmla="*/ 1022306 w 6705600"/>
              <a:gd name="connsiteY11" fmla="*/ 5143501 h 5143501"/>
              <a:gd name="connsiteX12" fmla="*/ 0 w 6705600"/>
              <a:gd name="connsiteY12" fmla="*/ 0 h 5143501"/>
              <a:gd name="connsiteX13" fmla="*/ 1828800 w 6705600"/>
              <a:gd name="connsiteY13" fmla="*/ 0 h 5143501"/>
              <a:gd name="connsiteX14" fmla="*/ 1828800 w 6705600"/>
              <a:gd name="connsiteY14" fmla="*/ 1 h 5143501"/>
              <a:gd name="connsiteX15" fmla="*/ 0 w 6705600"/>
              <a:gd name="connsiteY15" fmla="*/ 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05600" h="5143501">
                <a:moveTo>
                  <a:pt x="3423238" y="1"/>
                </a:moveTo>
                <a:lnTo>
                  <a:pt x="3771268" y="1"/>
                </a:lnTo>
                <a:lnTo>
                  <a:pt x="5982332" y="1"/>
                </a:lnTo>
                <a:lnTo>
                  <a:pt x="6172200" y="1"/>
                </a:lnTo>
                <a:lnTo>
                  <a:pt x="6705600" y="1"/>
                </a:lnTo>
                <a:lnTo>
                  <a:pt x="6705600" y="1388918"/>
                </a:lnTo>
                <a:lnTo>
                  <a:pt x="4953000" y="5143501"/>
                </a:lnTo>
                <a:lnTo>
                  <a:pt x="3771268" y="5143501"/>
                </a:lnTo>
                <a:lnTo>
                  <a:pt x="3581400" y="5143501"/>
                </a:lnTo>
                <a:lnTo>
                  <a:pt x="1828800" y="5143501"/>
                </a:lnTo>
                <a:lnTo>
                  <a:pt x="1371600" y="5143501"/>
                </a:lnTo>
                <a:lnTo>
                  <a:pt x="1022306" y="5143501"/>
                </a:ln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1168285" y="437746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1863978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-609600" y="1812530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240693" y="3187314"/>
            <a:ext cx="2763576" cy="1206158"/>
          </a:xfrm>
          <a:custGeom>
            <a:avLst/>
            <a:gdLst>
              <a:gd name="connsiteX0" fmla="*/ 431947 w 2763576"/>
              <a:gd name="connsiteY0" fmla="*/ 0 h 1206158"/>
              <a:gd name="connsiteX1" fmla="*/ 2763576 w 2763576"/>
              <a:gd name="connsiteY1" fmla="*/ 0 h 1206158"/>
              <a:gd name="connsiteX2" fmla="*/ 2331629 w 2763576"/>
              <a:gd name="connsiteY2" fmla="*/ 1206158 h 1206158"/>
              <a:gd name="connsiteX3" fmla="*/ 0 w 2763576"/>
              <a:gd name="connsiteY3" fmla="*/ 1206158 h 120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3576" h="1206158">
                <a:moveTo>
                  <a:pt x="431947" y="0"/>
                </a:moveTo>
                <a:lnTo>
                  <a:pt x="2763576" y="0"/>
                </a:lnTo>
                <a:lnTo>
                  <a:pt x="2331629" y="1206158"/>
                </a:lnTo>
                <a:lnTo>
                  <a:pt x="0" y="12061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TextEdit="1"/>
          </p:cNvSpPr>
          <p:nvPr>
            <p:ph type="pic" sz="quarter" idx="11" hasCustomPrompt="1"/>
          </p:nvPr>
        </p:nvSpPr>
        <p:spPr>
          <a:xfrm>
            <a:off x="53340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2" name="Picture Placeholder 11"/>
          <p:cNvSpPr>
            <a:spLocks noGrp="1" noTextEdit="1"/>
          </p:cNvSpPr>
          <p:nvPr>
            <p:ph type="pic" sz="quarter" idx="12" hasCustomPrompt="1"/>
          </p:nvPr>
        </p:nvSpPr>
        <p:spPr>
          <a:xfrm>
            <a:off x="216651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1" name="Picture Placeholder 10"/>
          <p:cNvSpPr>
            <a:spLocks noGrp="1" noTextEdit="1"/>
          </p:cNvSpPr>
          <p:nvPr>
            <p:ph type="pic" sz="quarter" idx="13" hasCustomPrompt="1"/>
          </p:nvPr>
        </p:nvSpPr>
        <p:spPr>
          <a:xfrm>
            <a:off x="3799620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  <p:sp>
        <p:nvSpPr>
          <p:cNvPr id="10" name="Picture Placeholder 9"/>
          <p:cNvSpPr>
            <a:spLocks noGrp="1" noTextEdit="1"/>
          </p:cNvSpPr>
          <p:nvPr>
            <p:ph type="pic" sz="quarter" idx="14" hasCustomPrompt="1"/>
          </p:nvPr>
        </p:nvSpPr>
        <p:spPr>
          <a:xfrm>
            <a:off x="5432731" y="742950"/>
            <a:ext cx="2034869" cy="1581743"/>
          </a:xfrm>
          <a:custGeom>
            <a:avLst/>
            <a:gdLst>
              <a:gd name="connsiteX0" fmla="*/ 607817 w 2034869"/>
              <a:gd name="connsiteY0" fmla="*/ 0 h 1581743"/>
              <a:gd name="connsiteX1" fmla="*/ 2034869 w 2034869"/>
              <a:gd name="connsiteY1" fmla="*/ 0 h 1581743"/>
              <a:gd name="connsiteX2" fmla="*/ 1427052 w 2034869"/>
              <a:gd name="connsiteY2" fmla="*/ 1581743 h 1581743"/>
              <a:gd name="connsiteX3" fmla="*/ 0 w 2034869"/>
              <a:gd name="connsiteY3" fmla="*/ 1581743 h 15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4869" h="1581743">
                <a:moveTo>
                  <a:pt x="607817" y="0"/>
                </a:moveTo>
                <a:lnTo>
                  <a:pt x="2034869" y="0"/>
                </a:lnTo>
                <a:lnTo>
                  <a:pt x="1427052" y="1581743"/>
                </a:lnTo>
                <a:lnTo>
                  <a:pt x="0" y="15817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en-US"/>
              <a:t>Image Holder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efault The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15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11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ustom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  <p:sp>
        <p:nvSpPr>
          <p:cNvPr id="7" name="Inhaltsplatzhalter 4"/>
          <p:cNvSpPr txBox="1"/>
          <p:nvPr userDrawn="1"/>
        </p:nvSpPr>
        <p:spPr>
          <a:xfrm>
            <a:off x="571500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Copyright (C) SlideSalad.com All rights reserved.</a:t>
            </a:r>
          </a:p>
        </p:txBody>
      </p:sp>
      <p:sp>
        <p:nvSpPr>
          <p:cNvPr id="8" name="Inhaltsplatzhalter 4"/>
          <p:cNvSpPr txBox="1"/>
          <p:nvPr userDrawn="1"/>
        </p:nvSpPr>
        <p:spPr>
          <a:xfrm>
            <a:off x="400050" y="4895635"/>
            <a:ext cx="3048000" cy="14309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  <a:defRPr lang="ko-KR" altLang="en-US"/>
            </a:pPr>
            <a:r>
              <a:rPr lang="en-US" sz="1000">
                <a:solidFill>
                  <a:schemeClr val="bg1"/>
                </a:solidFill>
                <a:latin typeface="Calibri Light"/>
                <a:ea typeface="+mn-ea"/>
                <a:cs typeface="+mn-cs"/>
              </a:rPr>
              <a:t>Free SlideSalad PowerPoint Template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78619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4038599" y="487192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4"/>
          <a:srcRect t="3000" b="3000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 flipH="1">
            <a:off x="-12970" y="0"/>
            <a:ext cx="9144000" cy="5143500"/>
          </a:xfrm>
          <a:prstGeom prst="rect">
            <a:avLst/>
          </a:prstGeom>
          <a:solidFill>
            <a:srgbClr val="3F4C55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-12970" y="3228181"/>
            <a:ext cx="7238044" cy="1420425"/>
          </a:xfrm>
          <a:custGeom>
            <a:avLst/>
            <a:gdLst>
              <a:gd name="connsiteX0" fmla="*/ 0 w 7238044"/>
              <a:gd name="connsiteY0" fmla="*/ 0 h 1420425"/>
              <a:gd name="connsiteX1" fmla="*/ 1841770 w 7238044"/>
              <a:gd name="connsiteY1" fmla="*/ 0 h 1420425"/>
              <a:gd name="connsiteX2" fmla="*/ 5396274 w 7238044"/>
              <a:gd name="connsiteY2" fmla="*/ 0 h 1420425"/>
              <a:gd name="connsiteX3" fmla="*/ 7238044 w 7238044"/>
              <a:gd name="connsiteY3" fmla="*/ 0 h 1420425"/>
              <a:gd name="connsiteX4" fmla="*/ 6575004 w 7238044"/>
              <a:gd name="connsiteY4" fmla="*/ 1420425 h 1420425"/>
              <a:gd name="connsiteX5" fmla="*/ 4733234 w 7238044"/>
              <a:gd name="connsiteY5" fmla="*/ 1420425 h 1420425"/>
              <a:gd name="connsiteX6" fmla="*/ 1841770 w 7238044"/>
              <a:gd name="connsiteY6" fmla="*/ 1420425 h 1420425"/>
              <a:gd name="connsiteX7" fmla="*/ 0 w 7238044"/>
              <a:gd name="connsiteY7" fmla="*/ 1420425 h 142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8044" h="1420425">
                <a:moveTo>
                  <a:pt x="0" y="0"/>
                </a:moveTo>
                <a:lnTo>
                  <a:pt x="1841770" y="0"/>
                </a:lnTo>
                <a:lnTo>
                  <a:pt x="5396274" y="0"/>
                </a:lnTo>
                <a:lnTo>
                  <a:pt x="7238044" y="0"/>
                </a:lnTo>
                <a:lnTo>
                  <a:pt x="6575004" y="1420425"/>
                </a:lnTo>
                <a:lnTo>
                  <a:pt x="4733234" y="1420425"/>
                </a:lnTo>
                <a:lnTo>
                  <a:pt x="1841770" y="1420425"/>
                </a:lnTo>
                <a:lnTo>
                  <a:pt x="0" y="142042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2899231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30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Footer Text"/>
          <p:cNvSpPr txBox="1"/>
          <p:nvPr/>
        </p:nvSpPr>
        <p:spPr>
          <a:xfrm>
            <a:off x="333984" y="3562165"/>
            <a:ext cx="6019800" cy="4764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 lang="ko-KR" altLang="en-US"/>
            </a:pP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</a:t>
            </a:r>
            <a:r>
              <a:rPr lang="ko-KR" alt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을 활용한 </a:t>
            </a:r>
            <a:r>
              <a:rPr lang="en-US" altLang="ko-KR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Interior</a:t>
            </a:r>
            <a:endParaRPr lang="en-US" sz="32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oter Text"/>
          <p:cNvSpPr txBox="1"/>
          <p:nvPr/>
        </p:nvSpPr>
        <p:spPr>
          <a:xfrm>
            <a:off x="333984" y="4065740"/>
            <a:ext cx="6019800" cy="2395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팀원 </a:t>
            </a: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ko-KR" altLang="en-US" sz="11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곽규한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이남현</a:t>
            </a:r>
            <a:r>
              <a:rPr lang="en-US" altLang="ko-KR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이호준</a:t>
            </a:r>
            <a:endParaRPr lang="en-US" sz="11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 descr="기성품 NO 가구도 맞춤 시대…업계 커스터마이징 경쟁 | 한경닷컴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 autoUpdateAnimBg="0"/>
      <p:bldP spid="1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895274"/>
              </p:ext>
            </p:extLst>
          </p:nvPr>
        </p:nvGraphicFramePr>
        <p:xfrm>
          <a:off x="228600" y="819150"/>
          <a:ext cx="8762998" cy="38651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1072"/>
                <a:gridCol w="1188132"/>
                <a:gridCol w="1836204"/>
                <a:gridCol w="1332148"/>
                <a:gridCol w="1332148"/>
                <a:gridCol w="1683294"/>
              </a:tblGrid>
              <a:tr h="38116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호남 </a:t>
                      </a: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AR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IKEA Place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latin typeface="+mn-lt"/>
                          <a:ea typeface="+mn-ea"/>
                          <a:cs typeface="+mn-cs"/>
                        </a:rPr>
                        <a:t>Houzz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MyTy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latin typeface="+mn-lt"/>
                          <a:ea typeface="+mn-ea"/>
                          <a:cs typeface="+mn-cs"/>
                        </a:rPr>
                        <a:t>PlaceFurnitureAR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083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거리 측정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물체이동</a:t>
                      </a: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회전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089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물체 중복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선택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40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latin typeface="+mn-lt"/>
                          <a:ea typeface="+mn-ea"/>
                          <a:cs typeface="+mn-cs"/>
                        </a:rPr>
                        <a:t>사용법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730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물체가 너무 적음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스토어에 없어서 웹에서 직접 다운 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받아야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함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회전이 부자연스러움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한글 지원이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안됨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물체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적음</a:t>
                      </a:r>
                      <a:endParaRPr lang="en-US" altLang="ko-KR" sz="1400" dirty="0" smtClean="0"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한 물체만    배치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전체적으로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 로딩시간이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긺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물체가 </a:t>
                      </a:r>
                      <a:r>
                        <a:rPr lang="ko-KR" altLang="en-US" sz="1400" dirty="0" smtClean="0">
                          <a:latin typeface="+mn-lt"/>
                          <a:ea typeface="+mn-ea"/>
                          <a:cs typeface="+mn-cs"/>
                        </a:rPr>
                        <a:t>적음</a:t>
                      </a:r>
                      <a:r>
                        <a:rPr lang="en-US" altLang="ko-KR" sz="1400" dirty="0" smtClean="0"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latin typeface="+mn-lt"/>
                          <a:ea typeface="+mn-ea"/>
                          <a:cs typeface="+mn-cs"/>
                        </a:rPr>
                        <a:t>정해져 있는 물체 말고는 추가불가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3"/>
          <p:cNvSpPr txBox="1">
            <a:spLocks/>
          </p:cNvSpPr>
          <p:nvPr/>
        </p:nvSpPr>
        <p:spPr>
          <a:xfrm>
            <a:off x="1295400" y="285750"/>
            <a:ext cx="55489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lang="ko-KR" altLang="en-US"/>
            </a:pPr>
            <a:r>
              <a:rPr lang="ko-KR" altLang="en-US" dirty="0" smtClean="0"/>
              <a:t>비교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 smtClean="0"/>
              <a:t>단점 방안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01334" y="2139702"/>
            <a:ext cx="8066248" cy="2150893"/>
            <a:chOff x="701334" y="2139702"/>
            <a:chExt cx="8066248" cy="2150893"/>
          </a:xfrm>
        </p:grpSpPr>
        <p:pic>
          <p:nvPicPr>
            <p:cNvPr id="1026" name="Picture 2" descr="알고 실천하자! 악수의 예절 : 네이버 블로그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724" y="2271294"/>
              <a:ext cx="3752850" cy="201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기업 작명 스토리]① 가구업체들의 다양한 이름…그 비밀은? - 이뉴스투데이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0560" y="2139702"/>
              <a:ext cx="2787022" cy="1300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호남대학교 로고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13" t="718" r="36687" b="-718"/>
            <a:stretch/>
          </p:blipFill>
          <p:spPr bwMode="auto">
            <a:xfrm>
              <a:off x="701334" y="2150703"/>
              <a:ext cx="1188132" cy="2054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9336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37413" y="341711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b="1" dirty="0"/>
              <a:t>사용한 라이브러리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139003" y="889397"/>
            <a:ext cx="8368363" cy="17325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b="1" dirty="0" err="1"/>
              <a:t>WebXR</a:t>
            </a:r>
            <a:r>
              <a:rPr lang="en-US" altLang="ko-KR" b="1" dirty="0"/>
              <a:t> Device API </a:t>
            </a:r>
            <a:r>
              <a:rPr lang="en-US" altLang="ko-KR" b="1" dirty="0" smtClean="0"/>
              <a:t>		</a:t>
            </a:r>
            <a:r>
              <a:rPr lang="en-US" altLang="ko-KR" b="1" dirty="0"/>
              <a:t>	Three.js	</a:t>
            </a:r>
            <a:r>
              <a:rPr lang="en-US" altLang="ko-KR" b="1" dirty="0" smtClean="0"/>
              <a:t>	</a:t>
            </a:r>
            <a:r>
              <a:rPr lang="en-US" altLang="ko-KR" b="1" dirty="0"/>
              <a:t>	dat.gui.js</a:t>
            </a:r>
            <a:endParaRPr lang="ko-KR" altLang="en-US" b="1" dirty="0"/>
          </a:p>
        </p:txBody>
      </p:sp>
      <p:sp>
        <p:nvSpPr>
          <p:cNvPr id="8" name="Rectangle 5"/>
          <p:cNvSpPr/>
          <p:nvPr/>
        </p:nvSpPr>
        <p:spPr>
          <a:xfrm>
            <a:off x="0" y="3028950"/>
            <a:ext cx="9144000" cy="2114550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Inhaltsplatzhalter 4"/>
          <p:cNvSpPr txBox="1"/>
          <p:nvPr/>
        </p:nvSpPr>
        <p:spPr>
          <a:xfrm>
            <a:off x="762000" y="3324225"/>
            <a:ext cx="1573219" cy="101561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WebXR API  #01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웹 페이지에서 </a:t>
            </a:r>
            <a:r>
              <a:rPr lang="en-US" altLang="ko-KR" sz="1000">
                <a:latin typeface="+mj-lt"/>
              </a:rPr>
              <a:t>VR, AR</a:t>
            </a:r>
            <a:r>
              <a:rPr lang="ko-KR" altLang="en-US" sz="1000">
                <a:latin typeface="+mj-lt"/>
              </a:rPr>
              <a:t>을 사용할 수 있게 해주는     웹 표준 그룹</a:t>
            </a:r>
            <a:endParaRPr lang="en-US" sz="1050">
              <a:latin typeface="+mj-lt"/>
            </a:endParaRPr>
          </a:p>
        </p:txBody>
      </p:sp>
      <p:sp>
        <p:nvSpPr>
          <p:cNvPr id="10" name="Inhaltsplatzhalter 4"/>
          <p:cNvSpPr txBox="1"/>
          <p:nvPr/>
        </p:nvSpPr>
        <p:spPr>
          <a:xfrm>
            <a:off x="3785390" y="3324225"/>
            <a:ext cx="1472410" cy="10156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Three.js  #02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웹에서 </a:t>
            </a:r>
            <a:r>
              <a:rPr lang="en-US" altLang="ko-KR" sz="1000">
                <a:latin typeface="+mj-lt"/>
              </a:rPr>
              <a:t>3D </a:t>
            </a:r>
            <a:r>
              <a:rPr lang="ko-KR" altLang="en-US" sz="1000">
                <a:latin typeface="+mj-lt"/>
              </a:rPr>
              <a:t>그래픽을 다룰 수 있게 해주는 자바스크립트 라이브러리</a:t>
            </a:r>
            <a:endParaRPr lang="en-US" sz="1050">
              <a:latin typeface="+mj-lt"/>
            </a:endParaRPr>
          </a:p>
        </p:txBody>
      </p:sp>
      <p:sp>
        <p:nvSpPr>
          <p:cNvPr id="11" name="Inhaltsplatzhalter 4"/>
          <p:cNvSpPr txBox="1"/>
          <p:nvPr/>
        </p:nvSpPr>
        <p:spPr>
          <a:xfrm>
            <a:off x="6934200" y="3325927"/>
            <a:ext cx="1573220" cy="101566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en-US" altLang="ko-KR" sz="1400" b="1">
                <a:latin typeface="+mj-lt"/>
              </a:rPr>
              <a:t>Dat.GUI.js  #03</a:t>
            </a:r>
            <a:r>
              <a:rPr lang="en-US" sz="1400" b="1">
                <a:latin typeface="+mj-lt"/>
              </a:rPr>
              <a:t/>
            </a:r>
            <a:br>
              <a:rPr lang="en-US" sz="1400" b="1">
                <a:latin typeface="+mj-lt"/>
              </a:rPr>
            </a:br>
            <a:r>
              <a:rPr lang="ko-KR" altLang="en-US" sz="1000">
                <a:latin typeface="+mj-lt"/>
              </a:rPr>
              <a:t> 각종 조작이 가능한 제어판을 제공하는 자바스크립트 라이브러리</a:t>
            </a:r>
            <a:endParaRPr lang="en-US" sz="1050">
              <a:latin typeface="+mj-lt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57218" y="1236032"/>
            <a:ext cx="30099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2014" y="1719426"/>
            <a:ext cx="1997540" cy="56612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/>
          <a:srcRect l="5430" t="31090" r="55900" b="37640"/>
          <a:stretch>
            <a:fillRect/>
          </a:stretch>
        </p:blipFill>
        <p:spPr>
          <a:xfrm>
            <a:off x="6657341" y="1640757"/>
            <a:ext cx="2126937" cy="7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119503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28103"/>
              </p:ext>
            </p:extLst>
          </p:nvPr>
        </p:nvGraphicFramePr>
        <p:xfrm>
          <a:off x="287522" y="807554"/>
          <a:ext cx="8496945" cy="3935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36206"/>
                <a:gridCol w="1562572"/>
                <a:gridCol w="1699389"/>
                <a:gridCol w="1699389"/>
                <a:gridCol w="1699389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초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월 말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11</a:t>
                      </a:r>
                      <a:r>
                        <a:rPr lang="ko-KR" altLang="en-US" sz="1800" dirty="0" smtClean="0"/>
                        <a:t>월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dirty="0" smtClean="0"/>
                        <a:t>인원 모집</a:t>
                      </a:r>
                      <a:endParaRPr lang="ko-KR" altLang="en-US" sz="10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기능 구현에 필요한 </a:t>
                      </a:r>
                      <a:r>
                        <a:rPr lang="en-US" altLang="ko-KR" sz="1000" b="1" kern="1200" dirty="0" smtClean="0"/>
                        <a:t>API</a:t>
                      </a:r>
                      <a:r>
                        <a:rPr lang="ko-KR" altLang="en-US" sz="1000" b="1" kern="1200" dirty="0" smtClean="0"/>
                        <a:t> 조사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사용법 공부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UI </a:t>
                      </a:r>
                      <a:r>
                        <a:rPr lang="ko-KR" altLang="en-US" sz="1000" b="1" kern="1200" dirty="0" smtClean="0"/>
                        <a:t>초안 작성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kern="1200" dirty="0" smtClean="0"/>
                        <a:t>AR</a:t>
                      </a:r>
                      <a:r>
                        <a:rPr lang="ko-KR" altLang="en-US" sz="1000" b="1" kern="1200" dirty="0" smtClean="0"/>
                        <a:t>로 물체 생성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231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회전</a:t>
                      </a:r>
                      <a:r>
                        <a:rPr lang="en-US" altLang="ko-KR" sz="1000" b="1" kern="1200" dirty="0" smtClean="0"/>
                        <a:t> </a:t>
                      </a:r>
                      <a:r>
                        <a:rPr lang="ko-KR" altLang="en-US" sz="1000" b="1" kern="1200" dirty="0" smtClean="0"/>
                        <a:t>및 이동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길이측정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제어판 버그 수정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물체 선택 기능 개발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50443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00" b="1" kern="1200" dirty="0" smtClean="0"/>
                        <a:t>사용자 편의 기능 추가 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갈매기형 수장 5"/>
          <p:cNvSpPr/>
          <p:nvPr/>
        </p:nvSpPr>
        <p:spPr>
          <a:xfrm>
            <a:off x="2123727" y="1275606"/>
            <a:ext cx="42240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1" name="갈매기형 수장 50"/>
          <p:cNvSpPr/>
          <p:nvPr/>
        </p:nvSpPr>
        <p:spPr>
          <a:xfrm>
            <a:off x="2377887" y="163564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>
            <a:off x="2373768" y="1995686"/>
            <a:ext cx="1491665" cy="155053"/>
          </a:xfrm>
          <a:prstGeom prst="chevron">
            <a:avLst/>
          </a:prstGeom>
          <a:solidFill>
            <a:srgbClr val="FFCC66">
              <a:alpha val="60000"/>
            </a:srgbClr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4" name="갈매기형 수장 53"/>
          <p:cNvSpPr/>
          <p:nvPr/>
        </p:nvSpPr>
        <p:spPr>
          <a:xfrm>
            <a:off x="3338076" y="2362257"/>
            <a:ext cx="720643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5" name="갈매기형 수장 54"/>
          <p:cNvSpPr/>
          <p:nvPr/>
        </p:nvSpPr>
        <p:spPr>
          <a:xfrm>
            <a:off x="3671708" y="2715766"/>
            <a:ext cx="903024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6" name="갈매기형 수장 55"/>
          <p:cNvSpPr/>
          <p:nvPr/>
        </p:nvSpPr>
        <p:spPr>
          <a:xfrm>
            <a:off x="4046530" y="3075806"/>
            <a:ext cx="1392568" cy="155053"/>
          </a:xfrm>
          <a:prstGeom prst="chevron">
            <a:avLst/>
          </a:prstGeom>
          <a:solidFill>
            <a:srgbClr val="FFCC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7" name="갈매기형 수장 56"/>
          <p:cNvSpPr/>
          <p:nvPr/>
        </p:nvSpPr>
        <p:spPr>
          <a:xfrm>
            <a:off x="5154519" y="3471850"/>
            <a:ext cx="1392568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8" name="갈매기형 수장 57"/>
          <p:cNvSpPr/>
          <p:nvPr/>
        </p:nvSpPr>
        <p:spPr>
          <a:xfrm>
            <a:off x="6480212" y="3795886"/>
            <a:ext cx="577899" cy="155053"/>
          </a:xfrm>
          <a:prstGeom prst="chevron">
            <a:avLst/>
          </a:prstGeom>
          <a:solidFill>
            <a:srgbClr val="FF9933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6852508" y="4155926"/>
            <a:ext cx="1859952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8241578" y="4515966"/>
            <a:ext cx="506886" cy="155053"/>
          </a:xfrm>
          <a:prstGeom prst="chevron">
            <a:avLst/>
          </a:prstGeom>
          <a:solidFill>
            <a:srgbClr val="FF6600"/>
          </a:solidFill>
          <a:ln w="9525">
            <a:noFill/>
            <a:rou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73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흐름도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73607" y="1058637"/>
            <a:ext cx="8421042" cy="3133293"/>
            <a:chOff x="380999" y="1039082"/>
            <a:chExt cx="8421042" cy="2447451"/>
          </a:xfrm>
        </p:grpSpPr>
        <p:grpSp>
          <p:nvGrpSpPr>
            <p:cNvPr id="9" name="그룹 8"/>
            <p:cNvGrpSpPr/>
            <p:nvPr/>
          </p:nvGrpSpPr>
          <p:grpSpPr>
            <a:xfrm>
              <a:off x="457200" y="1864792"/>
              <a:ext cx="1072913" cy="1143000"/>
              <a:chOff x="685800" y="1986009"/>
              <a:chExt cx="1072913" cy="1143000"/>
            </a:xfrm>
          </p:grpSpPr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685800" y="1986009"/>
                <a:ext cx="1072913" cy="114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8280" t="18500" r="14920" b="22240"/>
              <a:stretch>
                <a:fillRect/>
              </a:stretch>
            </p:blipFill>
            <p:spPr>
              <a:xfrm>
                <a:off x="765056" y="2671809"/>
                <a:ext cx="914400" cy="3804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80999" y="2986471"/>
              <a:ext cx="1600200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b="1">
                  <a:latin typeface="+mn-lt"/>
                  <a:ea typeface="+mn-ea"/>
                  <a:cs typeface="+mn-cs"/>
                </a:rPr>
                <a:t>웹 페이지 접속 후 </a:t>
              </a:r>
            </a:p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AR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실행 버튼 터치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09785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83882" y="1128444"/>
              <a:ext cx="899605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(</a:t>
              </a:r>
              <a:r>
                <a:rPr lang="ko-KR" altLang="en-US" sz="1200" b="1" dirty="0" err="1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)</a:t>
              </a:r>
              <a:endParaRPr lang="ko-KR" altLang="en-US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15411" y="2088927"/>
              <a:ext cx="1470302" cy="360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1.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제어판에서 원하는 사물선택</a:t>
              </a:r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3956287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18287" y="1357300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07036" y="2643047"/>
              <a:ext cx="1470302" cy="6491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2. 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원판이 나오면</a:t>
              </a:r>
            </a:p>
            <a:p>
              <a:pPr lvl="0">
                <a:defRPr lang="ko-KR" altLang="en-US"/>
              </a:pP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바닥이 인식된 것</a:t>
              </a:r>
              <a:r>
                <a:rPr lang="en-US" altLang="ko-KR" sz="1200" b="1" dirty="0">
                  <a:latin typeface="+mn-lt"/>
                  <a:ea typeface="+mn-ea"/>
                  <a:cs typeface="+mn-cs"/>
                </a:rPr>
                <a:t>.</a:t>
              </a:r>
              <a:r>
                <a:rPr lang="ko-KR" altLang="en-US" sz="1200" b="1" dirty="0">
                  <a:latin typeface="+mn-lt"/>
                  <a:ea typeface="+mn-ea"/>
                  <a:cs typeface="+mn-cs"/>
                </a:rPr>
                <a:t> 한번 터치해서 사물을 배치</a:t>
              </a:r>
            </a:p>
          </p:txBody>
        </p:sp>
        <p:pic>
          <p:nvPicPr>
            <p:cNvPr id="1030" name="Picture 6" descr="C:\Users\ptyoi\Desktop\원판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 rot="16200000">
              <a:off x="4897975" y="1905443"/>
              <a:ext cx="1088424" cy="1116273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3983168" y="1510849"/>
              <a:ext cx="713640" cy="5529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000" i="1" dirty="0">
                  <a:latin typeface="+mn-lt"/>
                  <a:ea typeface="+mn-ea"/>
                  <a:cs typeface="+mn-cs"/>
                </a:rPr>
                <a:t>Close</a:t>
              </a:r>
              <a:r>
                <a:rPr lang="ko-KR" altLang="en-US" sz="1000" i="1" dirty="0">
                  <a:latin typeface="+mn-lt"/>
                  <a:ea typeface="+mn-ea"/>
                  <a:cs typeface="+mn-cs"/>
                </a:rPr>
                <a:t> 버튼으로 최소화 가능</a:t>
              </a:r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6277841" y="2209328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857141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3658647" y="1931532"/>
              <a:ext cx="3738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157660" y="1344811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7022114" y="1369789"/>
              <a:ext cx="1447800" cy="21167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29094" y="2883942"/>
              <a:ext cx="1470302" cy="3546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3. </a:t>
              </a:r>
              <a:r>
                <a:rPr lang="ko-KR" altLang="en-US" sz="1150" b="1">
                  <a:latin typeface="+mn-lt"/>
                  <a:ea typeface="+mn-ea"/>
                  <a:cs typeface="+mn-cs"/>
                </a:rPr>
                <a:t>제어판으로 각종 제어를 할 수 있음</a:t>
              </a:r>
            </a:p>
          </p:txBody>
        </p:sp>
        <p:pic>
          <p:nvPicPr>
            <p:cNvPr id="38" name="Picture 7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461487" y="1357300"/>
              <a:ext cx="1008427" cy="6598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2" name="Picture 8" descr="C:\Users\ptyoi\AppData\Local\Microsoft\Windows\INetCache\IE\BGB5EW4V\macintosh_argyle-chair[1].jpg"/>
            <p:cNvPicPr>
              <a:picLocks noChangeAspect="1" noChangeArrowheads="1"/>
            </p:cNvPicPr>
            <p:nvPr/>
          </p:nvPicPr>
          <p:blipFill rotWithShape="1">
            <a:blip r:embed="rId6"/>
            <a:srcRect l="30970" r="32440"/>
            <a:stretch>
              <a:fillRect/>
            </a:stretch>
          </p:blipFill>
          <p:spPr>
            <a:xfrm rot="991795">
              <a:off x="7566852" y="2053503"/>
              <a:ext cx="341555" cy="793023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6726449" y="1039082"/>
              <a:ext cx="2075592" cy="216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1200" i="1" dirty="0"/>
                <a:t>배치 </a:t>
              </a:r>
              <a:r>
                <a:rPr lang="ko-KR" altLang="en-US" sz="1200" i="1" dirty="0" smtClean="0"/>
                <a:t>후</a:t>
              </a:r>
              <a:r>
                <a:rPr lang="en-US" altLang="ko-KR" sz="1200" i="1" dirty="0"/>
                <a:t> </a:t>
              </a:r>
              <a:r>
                <a:rPr lang="en-US" altLang="ko-KR" sz="1200" i="1" dirty="0" smtClean="0"/>
                <a:t>Select</a:t>
              </a:r>
              <a:r>
                <a:rPr lang="ko-KR" altLang="en-US" sz="1200" i="1" dirty="0" smtClean="0"/>
                <a:t>모드로 변경 </a:t>
              </a:r>
              <a:endParaRPr lang="ko-KR" altLang="en-US" sz="1200" i="1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1641356" y="2245792"/>
              <a:ext cx="679687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3436" y="1587793"/>
              <a:ext cx="1277914" cy="216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200" b="1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200" b="1">
                  <a:latin typeface="+mn-lt"/>
                  <a:ea typeface="+mn-ea"/>
                  <a:cs typeface="+mn-cs"/>
                </a:rPr>
                <a:t>카메라페이지</a:t>
              </a:r>
              <a:r>
                <a:rPr lang="en-US" altLang="ko-KR" sz="1200" b="1">
                  <a:latin typeface="+mn-lt"/>
                  <a:ea typeface="+mn-ea"/>
                  <a:cs typeface="+mn-cs"/>
                </a:rPr>
                <a:t>&gt;</a:t>
              </a:r>
              <a:endParaRPr lang="ko-KR" altLang="en-US" sz="1600" b="1"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31" name="꺾인 연결선 30"/>
          <p:cNvCxnSpPr/>
          <p:nvPr/>
        </p:nvCxnSpPr>
        <p:spPr>
          <a:xfrm rot="5400000">
            <a:off x="2390105" y="1731103"/>
            <a:ext cx="660346" cy="2589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923928" y="1924317"/>
            <a:ext cx="4428492" cy="2667000"/>
          </a:xfrm>
          <a:prstGeom prst="rect">
            <a:avLst/>
          </a:prstGeom>
          <a:noFill/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47564" y="1275606"/>
            <a:ext cx="7877421" cy="3241908"/>
            <a:chOff x="1827386" y="1614766"/>
            <a:chExt cx="7102967" cy="2743941"/>
          </a:xfrm>
        </p:grpSpPr>
        <p:sp>
          <p:nvSpPr>
            <p:cNvPr id="6" name="직사각형 5"/>
            <p:cNvSpPr/>
            <p:nvPr/>
          </p:nvSpPr>
          <p:spPr>
            <a:xfrm>
              <a:off x="1827386" y="1943062"/>
              <a:ext cx="1913618" cy="23762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 l="65800"/>
            <a:stretch>
              <a:fillRect/>
            </a:stretch>
          </p:blipFill>
          <p:spPr>
            <a:xfrm>
              <a:off x="6374704" y="2701357"/>
              <a:ext cx="944797" cy="16573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그룹 7"/>
            <p:cNvGrpSpPr/>
            <p:nvPr/>
          </p:nvGrpSpPr>
          <p:grpSpPr>
            <a:xfrm>
              <a:off x="4781640" y="2163292"/>
              <a:ext cx="1630133" cy="2014942"/>
              <a:chOff x="6436722" y="1699182"/>
              <a:chExt cx="1630133" cy="2014942"/>
            </a:xfrm>
          </p:grpSpPr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6436722" y="1699182"/>
                <a:ext cx="1630133" cy="16301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663972" y="3466655"/>
                <a:ext cx="1196190" cy="2474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 dirty="0">
                    <a:latin typeface="+mn-lt"/>
                    <a:ea typeface="+mn-ea"/>
                    <a:cs typeface="+mn-cs"/>
                  </a:rPr>
                  <a:t>&lt;</a:t>
                </a:r>
                <a:r>
                  <a:rPr lang="ko-KR" altLang="en-US" sz="1400" dirty="0">
                    <a:latin typeface="+mn-lt"/>
                    <a:ea typeface="+mn-ea"/>
                    <a:cs typeface="+mn-cs"/>
                  </a:rPr>
                  <a:t>메인 페이지</a:t>
                </a:r>
                <a:r>
                  <a:rPr lang="en-US" altLang="ko-KR" sz="1400" dirty="0">
                    <a:latin typeface="+mn-lt"/>
                    <a:ea typeface="+mn-ea"/>
                    <a:cs typeface="+mn-cs"/>
                  </a:rPr>
                  <a:t>&gt;</a:t>
                </a:r>
                <a:endParaRPr lang="ko-KR" altLang="en-US" sz="1400" dirty="0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208305" y="2868714"/>
              <a:ext cx="1722048" cy="1342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가구 </a:t>
              </a:r>
              <a:r>
                <a:rPr lang="en-US" altLang="ko-KR" sz="1400" dirty="0">
                  <a:latin typeface="+mn-lt"/>
                  <a:ea typeface="+mn-ea"/>
                  <a:cs typeface="+mn-cs"/>
                </a:rPr>
                <a:t>3D</a:t>
              </a:r>
              <a:r>
                <a:rPr lang="ko-KR" altLang="en-US" sz="1400" dirty="0">
                  <a:latin typeface="+mn-lt"/>
                  <a:ea typeface="+mn-ea"/>
                  <a:cs typeface="+mn-cs"/>
                </a:rPr>
                <a:t> 데이터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웹 </a:t>
              </a:r>
              <a:r>
                <a:rPr lang="ko-KR" altLang="en-US" sz="1400" dirty="0" err="1">
                  <a:latin typeface="+mn-lt"/>
                  <a:ea typeface="+mn-ea"/>
                  <a:cs typeface="+mn-cs"/>
                </a:rPr>
                <a:t>호스팅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로그인 정보</a:t>
              </a:r>
            </a:p>
            <a:p>
              <a:pPr marL="285750" indent="-285750">
                <a:buFont typeface="Arial"/>
                <a:buChar char="•"/>
                <a:defRPr lang="ko-KR" altLang="en-US"/>
              </a:pPr>
              <a:endParaRPr lang="en-US" altLang="ko-KR" sz="1400" dirty="0">
                <a:latin typeface="+mn-lt"/>
                <a:ea typeface="+mn-ea"/>
                <a:cs typeface="+mn-cs"/>
              </a:endParaRPr>
            </a:p>
            <a:p>
              <a:pPr marL="285750" indent="-285750">
                <a:buFont typeface="Arial"/>
                <a:buChar char="•"/>
                <a:defRPr lang="ko-KR" altLang="en-US"/>
              </a:pPr>
              <a:r>
                <a:rPr lang="ko-KR" altLang="en-US" sz="1400" dirty="0">
                  <a:latin typeface="+mn-lt"/>
                  <a:ea typeface="+mn-ea"/>
                  <a:cs typeface="+mn-cs"/>
                </a:rPr>
                <a:t>사용자 데이터</a:t>
              </a:r>
              <a:endParaRPr lang="en-US" altLang="ko-KR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84820" y="1614766"/>
              <a:ext cx="1656184" cy="260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400" dirty="0" smtClean="0">
                  <a:latin typeface="+mn-lt"/>
                  <a:ea typeface="+mn-ea"/>
                  <a:cs typeface="+mn-cs"/>
                </a:rPr>
                <a:t>사용자 </a:t>
              </a:r>
              <a:r>
                <a:rPr lang="ko-KR" altLang="en-US" sz="1400" dirty="0" err="1" smtClean="0">
                  <a:latin typeface="+mn-lt"/>
                  <a:ea typeface="+mn-ea"/>
                  <a:cs typeface="+mn-cs"/>
                </a:rPr>
                <a:t>스마트폰</a:t>
              </a:r>
              <a:r>
                <a:rPr lang="en-US" altLang="ko-KR" sz="1400" dirty="0" smtClean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40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8295" y="2037874"/>
              <a:ext cx="770400" cy="2214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100" dirty="0">
                  <a:latin typeface="+mn-lt"/>
                  <a:ea typeface="+mn-ea"/>
                  <a:cs typeface="+mn-cs"/>
                </a:rPr>
                <a:t>&lt;</a:t>
              </a:r>
              <a:r>
                <a:rPr lang="ko-KR" altLang="en-US" sz="1100" dirty="0">
                  <a:latin typeface="+mn-lt"/>
                  <a:ea typeface="+mn-ea"/>
                  <a:cs typeface="+mn-cs"/>
                </a:rPr>
                <a:t>카메라</a:t>
              </a:r>
              <a:r>
                <a:rPr lang="en-US" altLang="ko-KR" sz="1100" dirty="0">
                  <a:latin typeface="+mn-lt"/>
                  <a:ea typeface="+mn-ea"/>
                  <a:cs typeface="+mn-cs"/>
                </a:rPr>
                <a:t>&gt;</a:t>
              </a:r>
              <a:endParaRPr lang="ko-KR" altLang="en-US" sz="1100" dirty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" name="Picture 8" descr="https://o.remove.bg/downloads/ecd56fb6-2ee7-4325-85f4-6a339df57792/%EA%B7%B8%EB%A6%BC1-removebg-preview.png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226243" y="2235447"/>
              <a:ext cx="686690" cy="550442"/>
            </a:xfrm>
            <a:prstGeom prst="rect">
              <a:avLst/>
            </a:prstGeom>
            <a:noFill/>
          </p:spPr>
        </p:pic>
      </p:grpSp>
      <p:sp>
        <p:nvSpPr>
          <p:cNvPr id="22" name="Title 1"/>
          <p:cNvSpPr txBox="1"/>
          <p:nvPr/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320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endParaRPr lang="en-US"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924656" y="2574532"/>
            <a:ext cx="828092" cy="7741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직선 화살표 연결선 33"/>
          <p:cNvCxnSpPr>
            <a:stCxn id="32" idx="1"/>
          </p:cNvCxnSpPr>
          <p:nvPr/>
        </p:nvCxnSpPr>
        <p:spPr>
          <a:xfrm flipH="1" flipV="1">
            <a:off x="2769828" y="3255826"/>
            <a:ext cx="1154100" cy="1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7309" y="1906517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3815916" y="1743658"/>
            <a:ext cx="1061474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b="1" dirty="0" smtClean="0"/>
              <a:t>AR</a:t>
            </a:r>
            <a:r>
              <a:rPr lang="ko-KR" altLang="en-US" sz="1100" b="1" dirty="0"/>
              <a:t> </a:t>
            </a:r>
            <a:r>
              <a:rPr lang="ko-KR" altLang="en-US" sz="1100" b="1" dirty="0" smtClean="0"/>
              <a:t>실행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및 바닥감지</a:t>
            </a:r>
            <a:endParaRPr lang="ko-KR" altLang="en-US" sz="11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074717" y="1855273"/>
            <a:ext cx="633187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카메라영상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40252" y="2578137"/>
            <a:ext cx="921727" cy="46166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Hit-test </a:t>
            </a:r>
            <a:r>
              <a:rPr lang="ko-KR" altLang="en-US" sz="1000" b="1" dirty="0" smtClean="0">
                <a:latin typeface="+mj-lt"/>
              </a:rPr>
              <a:t>좌표 </a:t>
            </a:r>
            <a:r>
              <a:rPr lang="ko-KR" altLang="en-US" sz="1000" b="1" dirty="0" smtClean="0">
                <a:latin typeface="+mj-lt"/>
              </a:rPr>
              <a:t>값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(4x4 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행렬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직선 화살표 연결선 38"/>
          <p:cNvCxnSpPr>
            <a:stCxn id="2" idx="3"/>
            <a:endCxn id="17" idx="2"/>
          </p:cNvCxnSpPr>
          <p:nvPr/>
        </p:nvCxnSpPr>
        <p:spPr>
          <a:xfrm>
            <a:off x="2999457" y="2090752"/>
            <a:ext cx="8164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68" idx="2"/>
            <a:endCxn id="65" idx="0"/>
          </p:cNvCxnSpPr>
          <p:nvPr/>
        </p:nvCxnSpPr>
        <p:spPr>
          <a:xfrm>
            <a:off x="6772043" y="2319839"/>
            <a:ext cx="33005" cy="1321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6301792" y="3641759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원판 생성</a:t>
            </a:r>
            <a:endParaRPr lang="ko-KR" altLang="en-US" dirty="0"/>
          </a:p>
        </p:txBody>
      </p:sp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흐름도 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– Hit test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3648170" y="3781101"/>
            <a:ext cx="1576577" cy="428565"/>
            <a:chOff x="3851920" y="1809753"/>
            <a:chExt cx="1620181" cy="555688"/>
          </a:xfrm>
        </p:grpSpPr>
        <p:sp>
          <p:nvSpPr>
            <p:cNvPr id="159" name="직사각형 158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5379330" y="3749771"/>
            <a:ext cx="884858" cy="425758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</a:t>
            </a:r>
            <a:r>
              <a:rPr lang="en-US" altLang="ko-KR" sz="1000" b="1" dirty="0" smtClean="0">
                <a:latin typeface="+mj-lt"/>
              </a:rPr>
              <a:t> </a:t>
            </a:r>
            <a:r>
              <a:rPr lang="ko-KR" altLang="en-US" sz="1000" b="1" dirty="0" smtClean="0">
                <a:latin typeface="+mj-lt"/>
              </a:rPr>
              <a:t>좌표 </a:t>
            </a:r>
            <a:r>
              <a:rPr lang="ko-KR" altLang="en-US" sz="1000" b="1" dirty="0" smtClean="0">
                <a:latin typeface="+mj-lt"/>
              </a:rPr>
              <a:t>값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(</a:t>
            </a:r>
            <a:r>
              <a:rPr lang="en-US" altLang="ko-KR" sz="1000" b="1" dirty="0" smtClean="0">
                <a:latin typeface="+mj-lt"/>
              </a:rPr>
              <a:t>x, y, z)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3" name="직선 화살표 연결선 162"/>
          <p:cNvCxnSpPr>
            <a:stCxn id="65" idx="2"/>
            <a:endCxn id="161" idx="3"/>
          </p:cNvCxnSpPr>
          <p:nvPr/>
        </p:nvCxnSpPr>
        <p:spPr>
          <a:xfrm flipH="1" flipV="1">
            <a:off x="5224747" y="3988850"/>
            <a:ext cx="1077045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/>
          <p:cNvGrpSpPr/>
          <p:nvPr/>
        </p:nvGrpSpPr>
        <p:grpSpPr>
          <a:xfrm>
            <a:off x="5983755" y="1891277"/>
            <a:ext cx="1576577" cy="428562"/>
            <a:chOff x="3851920" y="1809757"/>
            <a:chExt cx="1620181" cy="555684"/>
          </a:xfrm>
        </p:grpSpPr>
        <p:sp>
          <p:nvSpPr>
            <p:cNvPr id="167" name="직사각형 166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851921" y="1809757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latin typeface="+mj-lt"/>
                </a:rPr>
                <a:t>AR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공간 정보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170" name="직선 화살표 연결선 169"/>
          <p:cNvCxnSpPr>
            <a:stCxn id="17" idx="6"/>
            <a:endCxn id="169" idx="1"/>
          </p:cNvCxnSpPr>
          <p:nvPr/>
        </p:nvCxnSpPr>
        <p:spPr>
          <a:xfrm>
            <a:off x="4877390" y="2090752"/>
            <a:ext cx="1106366" cy="8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4932040" y="1815666"/>
            <a:ext cx="96981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바닥감지</a:t>
            </a:r>
            <a:r>
              <a:rPr lang="en-US" altLang="ko-KR" sz="1000" b="1" dirty="0" smtClean="0">
                <a:latin typeface="+mj-lt"/>
              </a:rPr>
              <a:t> </a:t>
            </a:r>
            <a:r>
              <a:rPr lang="ko-KR" altLang="en-US" sz="1000" b="1" dirty="0" smtClean="0">
                <a:latin typeface="+mj-lt"/>
              </a:rPr>
              <a:t>결과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79" name="직선 화살표 연결선 178"/>
          <p:cNvCxnSpPr>
            <a:stCxn id="65" idx="6"/>
            <a:endCxn id="182" idx="2"/>
          </p:cNvCxnSpPr>
          <p:nvPr/>
        </p:nvCxnSpPr>
        <p:spPr>
          <a:xfrm flipV="1">
            <a:off x="7308304" y="3480280"/>
            <a:ext cx="882098" cy="5085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/>
          <p:cNvSpPr/>
          <p:nvPr/>
        </p:nvSpPr>
        <p:spPr>
          <a:xfrm>
            <a:off x="7524328" y="3111810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AR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7560331" y="3683638"/>
            <a:ext cx="253274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원판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782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43535" y="1527440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651847" y="3799369"/>
            <a:ext cx="1576577" cy="428565"/>
            <a:chOff x="3851920" y="1809753"/>
            <a:chExt cx="1620181" cy="555688"/>
          </a:xfrm>
        </p:grpSpPr>
        <p:sp>
          <p:nvSpPr>
            <p:cNvPr id="14" name="직사각형 1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3" name="타원 2"/>
          <p:cNvSpPr/>
          <p:nvPr/>
        </p:nvSpPr>
        <p:spPr>
          <a:xfrm>
            <a:off x="6263903" y="2391730"/>
            <a:ext cx="1276376" cy="8553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물체 </a:t>
            </a:r>
            <a:r>
              <a:rPr lang="ko-KR" altLang="en-US" sz="1200" dirty="0" smtClean="0"/>
              <a:t>생성 및 원판변경</a:t>
            </a:r>
            <a:endParaRPr lang="en-US" altLang="ko-KR" sz="1200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3759859" y="2633560"/>
            <a:ext cx="1332148" cy="428878"/>
            <a:chOff x="3851920" y="1809348"/>
            <a:chExt cx="1620180" cy="556093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제어판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ko-KR" altLang="en-US" b="1" dirty="0">
                  <a:latin typeface="+mj-lt"/>
                </a:rPr>
                <a:t>값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)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452047" y="3543858"/>
            <a:ext cx="843180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</a:t>
            </a:r>
            <a:r>
              <a:rPr lang="en-US" altLang="ko-KR" sz="1000" b="1" dirty="0" smtClean="0">
                <a:latin typeface="+mj-lt"/>
              </a:rPr>
              <a:t> </a:t>
            </a:r>
            <a:r>
              <a:rPr lang="ko-KR" altLang="en-US" sz="1000" b="1" dirty="0" smtClean="0">
                <a:latin typeface="+mj-lt"/>
              </a:rPr>
              <a:t>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0" name="직선 화살표 연결선 79"/>
          <p:cNvCxnSpPr>
            <a:stCxn id="2" idx="3"/>
            <a:endCxn id="142" idx="2"/>
          </p:cNvCxnSpPr>
          <p:nvPr/>
        </p:nvCxnSpPr>
        <p:spPr>
          <a:xfrm>
            <a:off x="2175683" y="1711675"/>
            <a:ext cx="5416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97" idx="6"/>
            <a:endCxn id="3" idx="0"/>
          </p:cNvCxnSpPr>
          <p:nvPr/>
        </p:nvCxnSpPr>
        <p:spPr>
          <a:xfrm>
            <a:off x="6203167" y="1694708"/>
            <a:ext cx="698924" cy="69702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739368" y="1455626"/>
            <a:ext cx="1496655" cy="1949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r>
              <a:rPr lang="ko-KR" altLang="en-US" sz="1000" b="1" dirty="0" smtClean="0"/>
              <a:t>경로 </a:t>
            </a:r>
            <a:r>
              <a:rPr lang="ko-KR" altLang="en-US" sz="1000" b="1" dirty="0"/>
              <a:t>및 파일 </a:t>
            </a:r>
            <a:r>
              <a:rPr lang="ko-KR" altLang="en-US" sz="1000" b="1" dirty="0" smtClean="0"/>
              <a:t>명</a:t>
            </a:r>
            <a:endParaRPr lang="ko-KR" altLang="en-US" sz="10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341861" y="2558277"/>
            <a:ext cx="76623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모드 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= select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데이터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흐름도 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– interior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 모드 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2717343" y="1364581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화면을 터치</a:t>
            </a:r>
            <a:endParaRPr lang="ko-KR" altLang="en-US" sz="1200" dirty="0"/>
          </a:p>
        </p:txBody>
      </p:sp>
      <p:cxnSp>
        <p:nvCxnSpPr>
          <p:cNvPr id="48" name="직선 화살표 연결선 47"/>
          <p:cNvCxnSpPr>
            <a:stCxn id="10" idx="1"/>
            <a:endCxn id="142" idx="4"/>
          </p:cNvCxnSpPr>
          <p:nvPr/>
        </p:nvCxnSpPr>
        <p:spPr>
          <a:xfrm rot="10800000">
            <a:off x="3220599" y="2058769"/>
            <a:ext cx="539260" cy="75022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50307" y="2271502"/>
            <a:ext cx="1496655" cy="1949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r>
              <a:rPr lang="ko-KR" altLang="en-US" sz="1000" b="1" dirty="0" smtClean="0"/>
              <a:t>경로 </a:t>
            </a:r>
            <a:r>
              <a:rPr lang="ko-KR" altLang="en-US" sz="1000" b="1" dirty="0"/>
              <a:t>및 파일 </a:t>
            </a:r>
            <a:r>
              <a:rPr lang="ko-KR" altLang="en-US" sz="1000" b="1" dirty="0" smtClean="0"/>
              <a:t>명</a:t>
            </a:r>
            <a:endParaRPr lang="ko-KR" altLang="en-US" sz="1000" b="1" dirty="0"/>
          </a:p>
        </p:txBody>
      </p:sp>
      <p:cxnSp>
        <p:nvCxnSpPr>
          <p:cNvPr id="61" name="직선 화살표 연결선 60"/>
          <p:cNvCxnSpPr>
            <a:stCxn id="142" idx="6"/>
            <a:endCxn id="97" idx="2"/>
          </p:cNvCxnSpPr>
          <p:nvPr/>
        </p:nvCxnSpPr>
        <p:spPr>
          <a:xfrm flipV="1">
            <a:off x="3723855" y="1694708"/>
            <a:ext cx="1472800" cy="16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3" idx="2"/>
            <a:endCxn id="10" idx="3"/>
          </p:cNvCxnSpPr>
          <p:nvPr/>
        </p:nvCxnSpPr>
        <p:spPr>
          <a:xfrm flipH="1" flipV="1">
            <a:off x="5092007" y="2808993"/>
            <a:ext cx="1171896" cy="10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16" idx="3"/>
            <a:endCxn id="3" idx="4"/>
          </p:cNvCxnSpPr>
          <p:nvPr/>
        </p:nvCxnSpPr>
        <p:spPr>
          <a:xfrm flipV="1">
            <a:off x="5228424" y="3247042"/>
            <a:ext cx="1673667" cy="76007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5196655" y="1347614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서버에 요청</a:t>
            </a:r>
            <a:endParaRPr lang="ko-KR" altLang="en-US" sz="1200" dirty="0"/>
          </a:p>
        </p:txBody>
      </p:sp>
      <p:grpSp>
        <p:nvGrpSpPr>
          <p:cNvPr id="104" name="그룹 103"/>
          <p:cNvGrpSpPr/>
          <p:nvPr/>
        </p:nvGrpSpPr>
        <p:grpSpPr>
          <a:xfrm>
            <a:off x="7632340" y="1530804"/>
            <a:ext cx="1116124" cy="428878"/>
            <a:chOff x="3851920" y="1809348"/>
            <a:chExt cx="1620180" cy="556093"/>
          </a:xfrm>
        </p:grpSpPr>
        <p:sp>
          <p:nvSpPr>
            <p:cNvPr id="105" name="직사각형 104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서버</a:t>
              </a:r>
            </a:p>
          </p:txBody>
        </p:sp>
      </p:grpSp>
      <p:cxnSp>
        <p:nvCxnSpPr>
          <p:cNvPr id="112" name="직선 화살표 연결선 111"/>
          <p:cNvCxnSpPr>
            <a:stCxn id="111" idx="1"/>
            <a:endCxn id="97" idx="6"/>
          </p:cNvCxnSpPr>
          <p:nvPr/>
        </p:nvCxnSpPr>
        <p:spPr>
          <a:xfrm flipH="1" flipV="1">
            <a:off x="6203167" y="1694708"/>
            <a:ext cx="1429173" cy="11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784195" y="1779662"/>
            <a:ext cx="776137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찾은 </a:t>
            </a:r>
            <a:r>
              <a:rPr lang="en-US" altLang="ko-KR" sz="1000" b="1" dirty="0" smtClean="0">
                <a:latin typeface="+mj-lt"/>
              </a:rPr>
              <a:t>3D </a:t>
            </a:r>
            <a:r>
              <a:rPr lang="ko-KR" altLang="en-US" sz="1000" b="1" dirty="0" smtClean="0">
                <a:latin typeface="+mj-lt"/>
              </a:rPr>
              <a:t>모델 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114" name="직선 화살표 연결선 113"/>
          <p:cNvCxnSpPr>
            <a:stCxn id="3" idx="6"/>
            <a:endCxn id="115" idx="0"/>
          </p:cNvCxnSpPr>
          <p:nvPr/>
        </p:nvCxnSpPr>
        <p:spPr>
          <a:xfrm>
            <a:off x="7540279" y="2819386"/>
            <a:ext cx="686127" cy="60984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7560332" y="3429235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AR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8028384" y="2848325"/>
            <a:ext cx="776137" cy="1949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생성한 물체</a:t>
            </a:r>
            <a:endParaRPr lang="en-US" altLang="ko-KR" sz="10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957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412491" y="2631059"/>
            <a:ext cx="1332148" cy="428878"/>
            <a:chOff x="3851920" y="1809348"/>
            <a:chExt cx="1620180" cy="556093"/>
          </a:xfrm>
        </p:grpSpPr>
        <p:sp>
          <p:nvSpPr>
            <p:cNvPr id="4" name="직사각형 3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제어판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ko-KR" altLang="en-US" b="1" dirty="0">
                  <a:latin typeface="+mj-lt"/>
                </a:rPr>
                <a:t>값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)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모드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물체 </a:t>
            </a:r>
            <a:r>
              <a:rPr lang="ko-KR" altLang="en-US" sz="2800" b="1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선택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927128" y="2448518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광선 투사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5868144" y="2376510"/>
            <a:ext cx="1692188" cy="83667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50" dirty="0" smtClean="0"/>
              <a:t>투사</a:t>
            </a:r>
            <a:r>
              <a:rPr lang="ko-KR" altLang="en-US" sz="1150" dirty="0"/>
              <a:t>된</a:t>
            </a:r>
            <a:r>
              <a:rPr lang="ko-KR" altLang="en-US" sz="1150" dirty="0" smtClean="0"/>
              <a:t> 물체 중 가장 가까운 물체를 등록</a:t>
            </a:r>
            <a:endParaRPr lang="ko-KR" altLang="en-US" sz="1150" dirty="0"/>
          </a:p>
        </p:txBody>
      </p:sp>
      <p:sp>
        <p:nvSpPr>
          <p:cNvPr id="59" name="TextBox 58"/>
          <p:cNvSpPr txBox="1"/>
          <p:nvPr/>
        </p:nvSpPr>
        <p:spPr>
          <a:xfrm>
            <a:off x="5005648" y="2279814"/>
            <a:ext cx="801501" cy="425758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 좌표로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향하는</a:t>
            </a: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 광선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3" name="직선 화살표 연결선 62"/>
          <p:cNvCxnSpPr>
            <a:stCxn id="47" idx="6"/>
            <a:endCxn id="58" idx="2"/>
          </p:cNvCxnSpPr>
          <p:nvPr/>
        </p:nvCxnSpPr>
        <p:spPr>
          <a:xfrm flipV="1">
            <a:off x="4933640" y="2794848"/>
            <a:ext cx="934504" cy="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125" idx="0"/>
            <a:endCxn id="47" idx="4"/>
          </p:cNvCxnSpPr>
          <p:nvPr/>
        </p:nvCxnSpPr>
        <p:spPr>
          <a:xfrm flipH="1" flipV="1">
            <a:off x="4430384" y="3142705"/>
            <a:ext cx="9752" cy="656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05" name="그룹 104"/>
          <p:cNvGrpSpPr/>
          <p:nvPr/>
        </p:nvGrpSpPr>
        <p:grpSpPr>
          <a:xfrm>
            <a:off x="3601492" y="1547113"/>
            <a:ext cx="1332148" cy="428878"/>
            <a:chOff x="3851920" y="1809348"/>
            <a:chExt cx="1620180" cy="556093"/>
          </a:xfrm>
        </p:grpSpPr>
        <p:sp>
          <p:nvSpPr>
            <p:cNvPr id="108" name="직사각형 107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선택된 물체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5390861" y="1504233"/>
            <a:ext cx="766235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물체</a:t>
            </a:r>
            <a:r>
              <a:rPr lang="en-US" altLang="ko-KR" sz="1000" b="1" dirty="0" smtClean="0">
                <a:solidFill>
                  <a:schemeClr val="tx1"/>
                </a:solidFill>
                <a:latin typeface="+mj-lt"/>
              </a:rPr>
              <a:t>(3</a:t>
            </a:r>
            <a:r>
              <a:rPr lang="en-US" altLang="ko-KR" sz="1000" b="1" dirty="0" smtClean="0">
                <a:latin typeface="+mj-lt"/>
              </a:rPr>
              <a:t>D</a:t>
            </a:r>
            <a:r>
              <a:rPr lang="ko-KR" altLang="en-US" sz="1000" b="1" dirty="0" smtClean="0">
                <a:latin typeface="+mj-lt"/>
              </a:rPr>
              <a:t>모델</a:t>
            </a:r>
            <a:r>
              <a:rPr lang="en-US" altLang="ko-KR" sz="1000" b="1" dirty="0" smtClean="0">
                <a:latin typeface="+mj-lt"/>
              </a:rPr>
              <a:t>)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4" name="직선 화살표 연결선 63"/>
          <p:cNvCxnSpPr>
            <a:stCxn id="58" idx="0"/>
            <a:endCxn id="112" idx="3"/>
          </p:cNvCxnSpPr>
          <p:nvPr/>
        </p:nvCxnSpPr>
        <p:spPr>
          <a:xfrm rot="16200000" flipV="1">
            <a:off x="5496957" y="1159229"/>
            <a:ext cx="653964" cy="178059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직선 화살표 연결선 66"/>
          <p:cNvCxnSpPr>
            <a:stCxn id="112" idx="1"/>
            <a:endCxn id="10" idx="0"/>
          </p:cNvCxnSpPr>
          <p:nvPr/>
        </p:nvCxnSpPr>
        <p:spPr>
          <a:xfrm rot="10800000" flipV="1">
            <a:off x="2078566" y="1722545"/>
            <a:ext cx="1522927" cy="90851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287348" y="1491713"/>
            <a:ext cx="1040349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물체</a:t>
            </a:r>
            <a:r>
              <a:rPr lang="ko-KR" altLang="en-US" sz="1000" b="1" dirty="0" smtClean="0">
                <a:latin typeface="+mj-lt"/>
              </a:rPr>
              <a:t>의 </a:t>
            </a:r>
            <a:r>
              <a:rPr lang="en-US" altLang="ko-KR" sz="1000" b="1" dirty="0" smtClean="0">
                <a:latin typeface="+mj-lt"/>
              </a:rPr>
              <a:t>rotation</a:t>
            </a:r>
            <a:r>
              <a:rPr lang="ko-KR" altLang="en-US" sz="1000" b="1" dirty="0" smtClean="0">
                <a:latin typeface="+mj-lt"/>
              </a:rPr>
              <a:t>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482042" y="3399842"/>
            <a:ext cx="674865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원판의 좌표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3651847" y="3799369"/>
            <a:ext cx="1576577" cy="428565"/>
            <a:chOff x="3851920" y="1809753"/>
            <a:chExt cx="1620181" cy="555688"/>
          </a:xfrm>
        </p:grpSpPr>
        <p:sp>
          <p:nvSpPr>
            <p:cNvPr id="123" name="직사각형 122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84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모드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물체 </a:t>
            </a:r>
            <a:r>
              <a:rPr lang="ko-KR" altLang="en-US" sz="2800" b="1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이동</a:t>
            </a:r>
            <a:endParaRPr lang="en-US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43482" y="2939104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cxnSp>
        <p:nvCxnSpPr>
          <p:cNvPr id="75" name="직선 화살표 연결선 74"/>
          <p:cNvCxnSpPr>
            <a:stCxn id="69" idx="3"/>
            <a:endCxn id="84" idx="2"/>
          </p:cNvCxnSpPr>
          <p:nvPr/>
        </p:nvCxnSpPr>
        <p:spPr>
          <a:xfrm flipV="1">
            <a:off x="2175630" y="3123338"/>
            <a:ext cx="68407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2859706" y="2776244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화면을 터치</a:t>
            </a:r>
            <a:endParaRPr lang="ko-KR" altLang="en-US" sz="1200" dirty="0"/>
          </a:p>
        </p:txBody>
      </p:sp>
      <p:cxnSp>
        <p:nvCxnSpPr>
          <p:cNvPr id="100" name="직선 화살표 연결선 99"/>
          <p:cNvCxnSpPr>
            <a:stCxn id="169" idx="2"/>
            <a:endCxn id="131" idx="6"/>
          </p:cNvCxnSpPr>
          <p:nvPr/>
        </p:nvCxnSpPr>
        <p:spPr>
          <a:xfrm rot="5400000">
            <a:off x="6020817" y="2192093"/>
            <a:ext cx="803500" cy="10589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909294" y="2859782"/>
            <a:ext cx="716543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터치 좌표 값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2" name="직선 화살표 연결선 121"/>
          <p:cNvCxnSpPr>
            <a:stCxn id="84" idx="6"/>
            <a:endCxn id="131" idx="2"/>
          </p:cNvCxnSpPr>
          <p:nvPr/>
        </p:nvCxnSpPr>
        <p:spPr>
          <a:xfrm>
            <a:off x="3866218" y="3123338"/>
            <a:ext cx="88580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385413" y="2355726"/>
            <a:ext cx="548227" cy="307777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물체의</a:t>
            </a:r>
            <a:endParaRPr lang="en-US" altLang="ko-KR" sz="1000" b="1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위치 좌표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4752020" y="2715766"/>
            <a:ext cx="1141051" cy="81514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b="1" dirty="0" smtClean="0"/>
              <a:t>물체의 위치 좌표 갱신</a:t>
            </a:r>
            <a:endParaRPr lang="ko-KR" altLang="en-US" sz="11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5909961" y="2624238"/>
            <a:ext cx="713337" cy="230832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000" b="1" dirty="0" smtClean="0">
                <a:latin typeface="+mj-lt"/>
              </a:rPr>
              <a:t>AR</a:t>
            </a:r>
            <a:r>
              <a:rPr lang="ko-KR" altLang="en-US" sz="1000" b="1" dirty="0" smtClean="0">
                <a:latin typeface="+mj-lt"/>
              </a:rPr>
              <a:t>공간 정보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0" name="직선 화살표 연결선 149"/>
          <p:cNvCxnSpPr>
            <a:stCxn id="153" idx="2"/>
            <a:endCxn id="131" idx="0"/>
          </p:cNvCxnSpPr>
          <p:nvPr/>
        </p:nvCxnSpPr>
        <p:spPr>
          <a:xfrm rot="16200000" flipH="1">
            <a:off x="4425169" y="1818388"/>
            <a:ext cx="739775" cy="105498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51" name="그룹 150"/>
          <p:cNvGrpSpPr/>
          <p:nvPr/>
        </p:nvGrpSpPr>
        <p:grpSpPr>
          <a:xfrm>
            <a:off x="3601492" y="1547113"/>
            <a:ext cx="1332148" cy="428878"/>
            <a:chOff x="3851920" y="1809348"/>
            <a:chExt cx="1620180" cy="556093"/>
          </a:xfrm>
        </p:grpSpPr>
        <p:sp>
          <p:nvSpPr>
            <p:cNvPr id="152" name="직사각형 151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851920" y="1809348"/>
              <a:ext cx="1620180" cy="45494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선택된 물체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6163775" y="1891277"/>
            <a:ext cx="1576577" cy="428562"/>
            <a:chOff x="3851920" y="1809757"/>
            <a:chExt cx="1620181" cy="555684"/>
          </a:xfrm>
        </p:grpSpPr>
        <p:sp>
          <p:nvSpPr>
            <p:cNvPr id="168" name="직사각형 167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851921" y="1809757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latin typeface="+mj-lt"/>
                </a:rPr>
                <a:t>AR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공간 정보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79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	</a:t>
            </a:r>
            <a:r>
              <a:rPr lang="ko-KR" altLang="en-US" dirty="0"/>
              <a:t>내용 구성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5347095" y="1218607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41" name="Inhaltsplatzhalter 4"/>
          <p:cNvSpPr txBox="1"/>
          <p:nvPr/>
        </p:nvSpPr>
        <p:spPr>
          <a:xfrm>
            <a:off x="1619656" y="1326094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FIRST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개발동기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874583" y="2138526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6" name="Inhaltsplatzhalter 4"/>
          <p:cNvSpPr txBox="1"/>
          <p:nvPr/>
        </p:nvSpPr>
        <p:spPr>
          <a:xfrm>
            <a:off x="1167739" y="2249255"/>
            <a:ext cx="356428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SECOND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/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기능 및 사용한 기술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402072" y="3058445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9" name="Inhaltsplatzhalter 4"/>
          <p:cNvSpPr txBox="1"/>
          <p:nvPr/>
        </p:nvSpPr>
        <p:spPr>
          <a:xfrm>
            <a:off x="715823" y="3133943"/>
            <a:ext cx="3564287" cy="5078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ct val="36000"/>
              </a:spcAft>
              <a:buNone/>
              <a:defRPr lang="ko-KR" altLang="en-US"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THIRD</a:t>
            </a:r>
          </a:p>
          <a:p>
            <a:pPr marL="0" lvl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구성도</a:t>
            </a:r>
            <a:r>
              <a:rPr lang="en-US" altLang="ko-KR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흐름도</a:t>
            </a:r>
            <a:endParaRPr lang="en-US" altLang="ko-KR" sz="1400" b="1" dirty="0">
              <a:solidFill>
                <a:srgbClr val="FFFFFF">
                  <a:lumMod val="6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929561" y="3978363"/>
            <a:ext cx="1680776" cy="665315"/>
          </a:xfrm>
          <a:custGeom>
            <a:avLst/>
            <a:gdLst>
              <a:gd name="connsiteX0" fmla="*/ 310562 w 1986962"/>
              <a:gd name="connsiteY0" fmla="*/ 0 h 665315"/>
              <a:gd name="connsiteX1" fmla="*/ 1986962 w 1986962"/>
              <a:gd name="connsiteY1" fmla="*/ 0 h 665315"/>
              <a:gd name="connsiteX2" fmla="*/ 1676400 w 1986962"/>
              <a:gd name="connsiteY2" fmla="*/ 665315 h 665315"/>
              <a:gd name="connsiteX3" fmla="*/ 0 w 1986962"/>
              <a:gd name="connsiteY3" fmla="*/ 665315 h 66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62" h="665315">
                <a:moveTo>
                  <a:pt x="310562" y="0"/>
                </a:moveTo>
                <a:lnTo>
                  <a:pt x="1986962" y="0"/>
                </a:lnTo>
                <a:lnTo>
                  <a:pt x="1676400" y="665315"/>
                </a:lnTo>
                <a:lnTo>
                  <a:pt x="0" y="665315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1" name="Inhaltsplatzhalter 4"/>
          <p:cNvSpPr txBox="1"/>
          <p:nvPr/>
        </p:nvSpPr>
        <p:spPr>
          <a:xfrm>
            <a:off x="263907" y="4095750"/>
            <a:ext cx="3564287" cy="43071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100000"/>
              </a:lnSpc>
              <a:buNone/>
              <a:defRPr lang="ko-KR" altLang="en-US"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FOURTH</a:t>
            </a:r>
            <a:br>
              <a:rPr lang="en-US" sz="1400" b="1" dirty="0">
                <a:solidFill>
                  <a:schemeClr val="accent4"/>
                </a:solidFill>
                <a:latin typeface="+mj-lt"/>
              </a:rPr>
            </a:br>
            <a:r>
              <a:rPr lang="ko-KR" altLang="en-US" sz="1400" b="1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rPr>
              <a:t>시연영상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972147" y="1347674"/>
            <a:ext cx="430672" cy="407180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17"/>
            <p:cNvSpPr>
              <a:spLocks noEditPoints="1"/>
            </p:cNvSpPr>
            <p:nvPr/>
          </p:nvSpPr>
          <p:spPr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79082" y="2235294"/>
            <a:ext cx="471778" cy="471778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53" name="Freeform 32"/>
            <p:cNvSpPr>
              <a:spLocks noEditPoints="1"/>
            </p:cNvSpPr>
            <p:nvPr/>
          </p:nvSpPr>
          <p:spPr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reeform 33"/>
            <p:cNvSpPr>
              <a:spLocks noEditPoints="1"/>
            </p:cNvSpPr>
            <p:nvPr/>
          </p:nvSpPr>
          <p:spPr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86367" y="3199183"/>
            <a:ext cx="512186" cy="383838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56" name="Freeform 55"/>
            <p:cNvSpPr>
              <a:spLocks noEditPoints="1"/>
            </p:cNvSpPr>
            <p:nvPr/>
          </p:nvSpPr>
          <p:spPr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lvl="0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0" name="Freeform 6"/>
          <p:cNvSpPr>
            <a:spLocks noEditPoints="1"/>
          </p:cNvSpPr>
          <p:nvPr/>
        </p:nvSpPr>
        <p:spPr>
          <a:xfrm>
            <a:off x="4570989" y="4104753"/>
            <a:ext cx="397920" cy="412534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25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2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1" grpId="0" autoUpdateAnimBg="0"/>
      <p:bldP spid="24" grpId="0" animBg="1"/>
      <p:bldP spid="26" grpId="0" autoUpdateAnimBg="0"/>
      <p:bldP spid="27" grpId="0" animBg="1"/>
      <p:bldP spid="29" grpId="0" autoUpdateAnimBg="0"/>
      <p:bldP spid="30" grpId="0" animBg="1"/>
      <p:bldP spid="31" grpId="0" autoUpdateAnimBg="0"/>
      <p:bldP spid="6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/>
        </p:nvSpPr>
        <p:spPr>
          <a:xfrm>
            <a:off x="381000" y="303498"/>
            <a:ext cx="8368363" cy="4953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길이측</a:t>
            </a:r>
            <a:r>
              <a:rPr lang="ko-KR" altLang="en-US" sz="2800" dirty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정</a:t>
            </a:r>
            <a:r>
              <a:rPr lang="en-US" altLang="ko-KR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800" dirty="0" smtClean="0">
                <a:solidFill>
                  <a:srgbClr val="FFFFFF">
                    <a:lumMod val="50000"/>
                  </a:srgbClr>
                </a:solidFill>
                <a:latin typeface="+mn-lt"/>
                <a:ea typeface="+mn-ea"/>
                <a:cs typeface="+mn-cs"/>
              </a:rPr>
              <a:t>모드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671900" y="3799369"/>
            <a:ext cx="1576577" cy="428565"/>
            <a:chOff x="3851920" y="1809753"/>
            <a:chExt cx="1620181" cy="555688"/>
          </a:xfrm>
        </p:grpSpPr>
        <p:sp>
          <p:nvSpPr>
            <p:cNvPr id="22" name="직사각형 21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51921" y="1809753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b="1" dirty="0" smtClean="0">
                  <a:latin typeface="+mj-lt"/>
                </a:rPr>
                <a:t>원판</a:t>
              </a:r>
              <a:r>
                <a:rPr lang="ko-KR" altLang="en-US" b="1" dirty="0">
                  <a:latin typeface="+mj-lt"/>
                </a:rPr>
                <a:t>의</a:t>
              </a:r>
              <a:r>
                <a:rPr lang="en-US" altLang="ko-KR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좌표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87524" y="2642379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 smtClean="0"/>
              <a:t>사용자 폰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5" idx="3"/>
            <a:endCxn id="27" idx="2"/>
          </p:cNvCxnSpPr>
          <p:nvPr/>
        </p:nvCxnSpPr>
        <p:spPr>
          <a:xfrm>
            <a:off x="1619672" y="2826614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943708" y="2479520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화면을 터치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3678415" y="2345615"/>
            <a:ext cx="1584176" cy="94621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직</a:t>
            </a:r>
            <a:r>
              <a:rPr lang="ko-KR" altLang="en-US" sz="1200" dirty="0"/>
              <a:t>선</a:t>
            </a:r>
            <a:r>
              <a:rPr lang="ko-KR" altLang="en-US" sz="1200" dirty="0" smtClean="0"/>
              <a:t>의 시작점</a:t>
            </a:r>
            <a:r>
              <a:rPr lang="en-US" altLang="ko-KR" sz="1200" dirty="0" smtClean="0"/>
              <a:t>or</a:t>
            </a:r>
            <a:r>
              <a:rPr lang="ko-KR" altLang="en-US" sz="1200" dirty="0" smtClean="0"/>
              <a:t>끝점 생성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27" idx="6"/>
            <a:endCxn id="33" idx="2"/>
          </p:cNvCxnSpPr>
          <p:nvPr/>
        </p:nvCxnSpPr>
        <p:spPr>
          <a:xfrm flipV="1">
            <a:off x="2950220" y="2818723"/>
            <a:ext cx="728195" cy="7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4" idx="0"/>
            <a:endCxn id="33" idx="4"/>
          </p:cNvCxnSpPr>
          <p:nvPr/>
        </p:nvCxnSpPr>
        <p:spPr>
          <a:xfrm flipV="1">
            <a:off x="4460189" y="3291830"/>
            <a:ext cx="10314" cy="507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54399" y="3327834"/>
            <a:ext cx="421590" cy="384721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원판의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좌표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51820" y="2525635"/>
            <a:ext cx="674865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solidFill>
                  <a:schemeClr val="tx1"/>
                </a:solidFill>
                <a:latin typeface="+mj-lt"/>
              </a:rPr>
              <a:t>터치 이벤트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686014" y="1319653"/>
            <a:ext cx="1576577" cy="424005"/>
            <a:chOff x="3851920" y="1815666"/>
            <a:chExt cx="1620181" cy="549775"/>
          </a:xfrm>
        </p:grpSpPr>
        <p:sp>
          <p:nvSpPr>
            <p:cNvPr id="45" name="직사각형 44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51921" y="1869612"/>
              <a:ext cx="1620180" cy="41902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ko-KR" altLang="en-US" sz="1400" b="1" dirty="0" smtClean="0">
                  <a:latin typeface="+mj-lt"/>
                </a:rPr>
                <a:t>직선의 양 끝점 좌표</a:t>
              </a:r>
              <a:endParaRPr lang="ko-KR" altLang="en-US" sz="1400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48" name="직선 화살표 연결선 47"/>
          <p:cNvCxnSpPr>
            <a:stCxn id="33" idx="0"/>
            <a:endCxn id="46" idx="0"/>
          </p:cNvCxnSpPr>
          <p:nvPr/>
        </p:nvCxnSpPr>
        <p:spPr>
          <a:xfrm flipV="1">
            <a:off x="4470503" y="1708398"/>
            <a:ext cx="3799" cy="637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16965" y="1858057"/>
            <a:ext cx="811119" cy="46166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직</a:t>
            </a:r>
            <a:r>
              <a:rPr lang="ko-KR" altLang="en-US" sz="1000" b="1" dirty="0">
                <a:latin typeface="+mj-lt"/>
              </a:rPr>
              <a:t>선</a:t>
            </a:r>
            <a:r>
              <a:rPr lang="ko-KR" altLang="en-US" sz="1000" b="1" dirty="0" smtClean="0">
                <a:latin typeface="+mj-lt"/>
              </a:rPr>
              <a:t>의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시작점 </a:t>
            </a:r>
            <a:r>
              <a:rPr lang="en-US" altLang="ko-KR" sz="1000" b="1" dirty="0" smtClean="0">
                <a:latin typeface="+mj-lt"/>
              </a:rPr>
              <a:t>/ </a:t>
            </a:r>
            <a:r>
              <a:rPr lang="ko-KR" altLang="en-US" sz="1000" b="1" dirty="0" smtClean="0">
                <a:latin typeface="+mj-lt"/>
              </a:rPr>
              <a:t>끝점 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좌표</a:t>
            </a:r>
            <a:endParaRPr lang="ko-KR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1" name="직선 화살표 연결선 60"/>
          <p:cNvCxnSpPr>
            <a:stCxn id="47" idx="3"/>
            <a:endCxn id="66" idx="2"/>
          </p:cNvCxnSpPr>
          <p:nvPr/>
        </p:nvCxnSpPr>
        <p:spPr>
          <a:xfrm>
            <a:off x="5262591" y="1522841"/>
            <a:ext cx="821127" cy="129588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6083718" y="2471628"/>
            <a:ext cx="1006512" cy="6941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/>
              <a:t>선의 길이 계산</a:t>
            </a:r>
            <a:endParaRPr lang="ko-KR" altLang="en-US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803735" y="1387104"/>
            <a:ext cx="1576577" cy="428562"/>
            <a:chOff x="3851920" y="1809757"/>
            <a:chExt cx="1620181" cy="555684"/>
          </a:xfrm>
        </p:grpSpPr>
        <p:sp>
          <p:nvSpPr>
            <p:cNvPr id="76" name="직사각형 75"/>
            <p:cNvSpPr/>
            <p:nvPr/>
          </p:nvSpPr>
          <p:spPr>
            <a:xfrm>
              <a:off x="3851920" y="1815666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851920" y="2319722"/>
              <a:ext cx="1620180" cy="45719"/>
            </a:xfrm>
            <a:prstGeom prst="rect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51921" y="1809757"/>
              <a:ext cx="1620180" cy="538745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lnSpc>
                  <a:spcPct val="150000"/>
                </a:lnSpc>
                <a:buNone/>
              </a:pPr>
              <a:r>
                <a:rPr lang="en-US" altLang="ko-KR" b="1" dirty="0" smtClean="0">
                  <a:latin typeface="+mj-lt"/>
                </a:rPr>
                <a:t>AR</a:t>
              </a:r>
              <a:r>
                <a:rPr lang="ko-KR" altLang="en-US" b="1" dirty="0" smtClean="0">
                  <a:solidFill>
                    <a:schemeClr val="tx1"/>
                  </a:solidFill>
                  <a:latin typeface="+mj-lt"/>
                </a:rPr>
                <a:t>공간 정보</a:t>
              </a:r>
              <a:endParaRPr lang="ko-KR" altLang="en-US" b="1" dirty="0" smtClean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79" name="직선 화살표 연결선 78"/>
          <p:cNvCxnSpPr>
            <a:stCxn id="77" idx="2"/>
            <a:endCxn id="66" idx="0"/>
          </p:cNvCxnSpPr>
          <p:nvPr/>
        </p:nvCxnSpPr>
        <p:spPr>
          <a:xfrm flipH="1">
            <a:off x="6586974" y="1815666"/>
            <a:ext cx="5049" cy="655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701618" y="2079017"/>
            <a:ext cx="548227" cy="384721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>
                <a:latin typeface="+mj-lt"/>
              </a:rPr>
              <a:t>양</a:t>
            </a:r>
            <a:r>
              <a:rPr lang="ko-KR" altLang="en-US" sz="1000" b="1" dirty="0" smtClean="0">
                <a:latin typeface="+mj-lt"/>
              </a:rPr>
              <a:t> 끝점의</a:t>
            </a:r>
            <a:endParaRPr lang="en-US" altLang="ko-KR" sz="1000" b="1" dirty="0" smtClean="0">
              <a:latin typeface="+mj-lt"/>
            </a:endParaRPr>
          </a:p>
          <a:p>
            <a:pPr marL="0" indent="0">
              <a:buNone/>
            </a:pPr>
            <a:r>
              <a:rPr lang="ko-KR" altLang="en-US" sz="1000" b="1" dirty="0" smtClean="0">
                <a:latin typeface="+mj-lt"/>
              </a:rPr>
              <a:t> 좌표 </a:t>
            </a:r>
            <a:endParaRPr lang="en-US" altLang="ko-KR" sz="1000" b="1" dirty="0" smtClean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28292" y="2014355"/>
            <a:ext cx="548227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공간 정보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83" name="직선 화살표 연결선 82"/>
          <p:cNvCxnSpPr>
            <a:stCxn id="66" idx="6"/>
            <a:endCxn id="88" idx="2"/>
          </p:cNvCxnSpPr>
          <p:nvPr/>
        </p:nvCxnSpPr>
        <p:spPr>
          <a:xfrm>
            <a:off x="7090230" y="2818722"/>
            <a:ext cx="798652" cy="180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7888882" y="2417623"/>
            <a:ext cx="1147614" cy="8382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b="1" dirty="0" smtClean="0"/>
              <a:t>선의 길이를 표시할 라벨 생성</a:t>
            </a:r>
            <a:endParaRPr lang="ko-KR" alt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176519" y="2551630"/>
            <a:ext cx="548227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선의 길이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91" name="직선 화살표 연결선 90"/>
          <p:cNvCxnSpPr>
            <a:stCxn id="88" idx="4"/>
            <a:endCxn id="95" idx="3"/>
          </p:cNvCxnSpPr>
          <p:nvPr/>
        </p:nvCxnSpPr>
        <p:spPr>
          <a:xfrm rot="5400000">
            <a:off x="7663985" y="3189460"/>
            <a:ext cx="732338" cy="86507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265470" y="3803929"/>
            <a:ext cx="1332148" cy="3684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smtClean="0"/>
              <a:t>AR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7956376" y="3517630"/>
            <a:ext cx="253274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라벨</a:t>
            </a:r>
            <a:endParaRPr lang="en-US" altLang="ko-KR" sz="1000" b="1" dirty="0" smtClean="0">
              <a:latin typeface="+mj-lt"/>
            </a:endParaRPr>
          </a:p>
        </p:txBody>
      </p:sp>
      <p:cxnSp>
        <p:nvCxnSpPr>
          <p:cNvPr id="97" name="직선 화살표 연결선 60"/>
          <p:cNvCxnSpPr>
            <a:stCxn id="33" idx="6"/>
            <a:endCxn id="95" idx="1"/>
          </p:cNvCxnSpPr>
          <p:nvPr/>
        </p:nvCxnSpPr>
        <p:spPr>
          <a:xfrm>
            <a:off x="5262591" y="2818723"/>
            <a:ext cx="1002879" cy="11694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816654" y="3365117"/>
            <a:ext cx="253274" cy="194925"/>
          </a:xfrm>
          <a:prstGeom prst="rect">
            <a:avLst/>
          </a:prstGeom>
        </p:spPr>
        <p:txBody>
          <a:bodyPr wrap="non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000" b="1" dirty="0" smtClean="0">
                <a:latin typeface="+mj-lt"/>
              </a:rPr>
              <a:t>직</a:t>
            </a:r>
            <a:r>
              <a:rPr lang="ko-KR" altLang="en-US" sz="1000" b="1" dirty="0">
                <a:latin typeface="+mj-lt"/>
              </a:rPr>
              <a:t>선</a:t>
            </a:r>
            <a:endParaRPr lang="en-US" altLang="ko-KR" sz="10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962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 smtClean="0"/>
              <a:t>사용 영상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85800" y="1200150"/>
            <a:ext cx="7848600" cy="350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/>
          <a:lstStyle/>
          <a:p>
            <a:pPr algn="ctr">
              <a:defRPr lang="ko-KR" altLang="en-US"/>
            </a:pP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r>
              <a:rPr lang="ko-KR" altLang="en-US">
                <a:latin typeface="+mn-lt"/>
                <a:ea typeface="+mn-ea"/>
                <a:cs typeface="+mn-cs"/>
              </a:rPr>
              <a:t>영상</a:t>
            </a:r>
            <a:r>
              <a:rPr lang="en-US" altLang="ko-KR">
                <a:latin typeface="+mn-lt"/>
                <a:ea typeface="+mn-ea"/>
                <a:cs typeface="+mn-cs"/>
              </a:rPr>
              <a:t>~</a:t>
            </a:r>
            <a:endParaRPr lang="ko-KR" altLang="en-US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323528" y="591530"/>
            <a:ext cx="8368363" cy="49538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역할분담</a:t>
            </a:r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1971593582"/>
              </p:ext>
            </p:extLst>
          </p:nvPr>
        </p:nvGraphicFramePr>
        <p:xfrm>
          <a:off x="1547664" y="1779662"/>
          <a:ext cx="5868652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44097" y="2355726"/>
            <a:ext cx="8368363" cy="495383"/>
          </a:xfrm>
        </p:spPr>
        <p:txBody>
          <a:bodyPr/>
          <a:lstStyle/>
          <a:p>
            <a:r>
              <a:rPr lang="en-US" altLang="ko-KR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  <a:endParaRPr lang="ko-KR" alt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국제이사 국내이사 – 일본 수출입 물류 – japango.jp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55329" y="1760773"/>
            <a:ext cx="2143125" cy="2143125"/>
          </a:xfrm>
          <a:prstGeom prst="rect">
            <a:avLst/>
          </a:prstGeom>
          <a:noFill/>
        </p:spPr>
      </p:pic>
      <p:pic>
        <p:nvPicPr>
          <p:cNvPr id="1028" name="Picture 4" descr="NakanoNorth-kr - 東京 女性専用シェアハウスのファインセレクト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018781" y="1495091"/>
            <a:ext cx="3505200" cy="2336800"/>
          </a:xfrm>
          <a:prstGeom prst="rect">
            <a:avLst/>
          </a:prstGeom>
          <a:noFill/>
        </p:spPr>
      </p:pic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48256" y="303758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/>
              <a:t>인테리어</a:t>
            </a:r>
            <a:r>
              <a:rPr lang="en-US" altLang="ko-KR" dirty="0"/>
              <a:t>?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355629" y="1690862"/>
            <a:ext cx="21717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619672" y="1784971"/>
            <a:ext cx="2447925" cy="186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8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포토샵 합성 쉽게하기, 사진 원하는 곳에 합성하기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6800" y="1358887"/>
            <a:ext cx="6858000" cy="36099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90600" y="1059582"/>
            <a:ext cx="723275" cy="297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err="1">
                <a:latin typeface="+mn-lt"/>
                <a:ea typeface="+mn-ea"/>
                <a:cs typeface="+mn-cs"/>
              </a:rPr>
              <a:t>포토샵</a:t>
            </a:r>
            <a:endParaRPr lang="ko-KR" alt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3079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90800" y="1367359"/>
            <a:ext cx="3276601" cy="3276600"/>
          </a:xfrm>
          <a:prstGeom prst="rect">
            <a:avLst/>
          </a:prstGeom>
          <a:noFill/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방법</a:t>
            </a:r>
            <a:r>
              <a:rPr lang="en-US" altLang="ko-KR"/>
              <a:t>1?</a:t>
            </a:r>
            <a:endParaRPr lang="en-US"/>
          </a:p>
        </p:txBody>
      </p:sp>
      <p:grpSp>
        <p:nvGrpSpPr>
          <p:cNvPr id="13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4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애플·이케아, 2017년 가을 AR 앱 출시…가상으로 가구 배치하고 구매까지 : 뉴스줌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62400" y="1679710"/>
            <a:ext cx="4600575" cy="2562226"/>
          </a:xfrm>
          <a:prstGeom prst="rect">
            <a:avLst/>
          </a:prstGeom>
          <a:noFill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33400" y="2060710"/>
            <a:ext cx="286702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1149527"/>
            <a:ext cx="10820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latin typeface="+mn-lt"/>
                <a:ea typeface="+mn-ea"/>
                <a:cs typeface="+mn-cs"/>
              </a:rPr>
              <a:t>IKEA Place</a:t>
            </a:r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  <p:pic>
        <p:nvPicPr>
          <p:cNvPr id="9" name="Picture 7" descr="C:\Users\ptyoi\Desktop\x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90800" y="1383382"/>
            <a:ext cx="3276601" cy="3276600"/>
          </a:xfrm>
          <a:prstGeom prst="rect">
            <a:avLst/>
          </a:prstGeom>
          <a:noFill/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/>
              <a:t>방법</a:t>
            </a:r>
            <a:r>
              <a:rPr lang="en-US" altLang="ko-KR"/>
              <a:t>2?</a:t>
            </a:r>
            <a:endParaRPr lang="en-US"/>
          </a:p>
        </p:txBody>
      </p:sp>
      <p:grpSp>
        <p:nvGrpSpPr>
          <p:cNvPr id="8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11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1039837"/>
            <a:ext cx="179641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err="1">
                <a:latin typeface="+mn-lt"/>
                <a:ea typeface="+mn-ea"/>
                <a:cs typeface="+mn-cs"/>
              </a:rPr>
              <a:t>호남팀의</a:t>
            </a:r>
            <a:r>
              <a:rPr lang="ko-KR" altLang="en-US" sz="1400" dirty="0">
                <a:latin typeface="+mn-lt"/>
                <a:ea typeface="+mn-ea"/>
                <a:cs typeface="+mn-cs"/>
              </a:rPr>
              <a:t> </a:t>
            </a:r>
            <a:r>
              <a:rPr lang="en-US" altLang="ko-KR" sz="1400" dirty="0">
                <a:latin typeface="+mn-lt"/>
                <a:ea typeface="+mn-ea"/>
                <a:cs typeface="+mn-cs"/>
              </a:rPr>
              <a:t>AR Interior</a:t>
            </a:r>
            <a:endParaRPr lang="ko-KR" altLang="en-US" sz="1400" dirty="0">
              <a:latin typeface="+mn-lt"/>
              <a:ea typeface="+mn-ea"/>
              <a:cs typeface="+mn-cs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295400" y="285750"/>
            <a:ext cx="5548963" cy="495383"/>
          </a:xfrm>
        </p:spPr>
        <p:txBody>
          <a:bodyPr/>
          <a:lstStyle/>
          <a:p>
            <a:pPr algn="l">
              <a:defRPr lang="ko-KR" altLang="en-US"/>
            </a:pPr>
            <a:r>
              <a:rPr lang="ko-KR" altLang="en-US" dirty="0"/>
              <a:t>해결</a:t>
            </a:r>
            <a:endParaRPr lang="en-US" dirty="0"/>
          </a:p>
        </p:txBody>
      </p:sp>
      <p:pic>
        <p:nvPicPr>
          <p:cNvPr id="2" name="semp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0228" y="1474961"/>
            <a:ext cx="6552491" cy="33001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5"/>
          <p:cNvGrpSpPr/>
          <p:nvPr/>
        </p:nvGrpSpPr>
        <p:grpSpPr>
          <a:xfrm>
            <a:off x="-12467" y="840674"/>
            <a:ext cx="7386538" cy="211899"/>
            <a:chOff x="0" y="2852400"/>
            <a:chExt cx="7386538" cy="211899"/>
          </a:xfrm>
          <a:solidFill>
            <a:schemeClr val="accent2"/>
          </a:solidFill>
        </p:grpSpPr>
        <p:sp>
          <p:nvSpPr>
            <p:cNvPr id="6" name="Freeform 29"/>
            <p:cNvSpPr/>
            <p:nvPr/>
          </p:nvSpPr>
          <p:spPr>
            <a:xfrm>
              <a:off x="6306768" y="2852400"/>
              <a:ext cx="1079770" cy="211899"/>
            </a:xfrm>
            <a:custGeom>
              <a:avLst/>
              <a:gdLst>
                <a:gd name="connsiteX0" fmla="*/ 0 w 7238044"/>
                <a:gd name="connsiteY0" fmla="*/ 0 h 1420425"/>
                <a:gd name="connsiteX1" fmla="*/ 1841770 w 7238044"/>
                <a:gd name="connsiteY1" fmla="*/ 0 h 1420425"/>
                <a:gd name="connsiteX2" fmla="*/ 5396274 w 7238044"/>
                <a:gd name="connsiteY2" fmla="*/ 0 h 1420425"/>
                <a:gd name="connsiteX3" fmla="*/ 7238044 w 7238044"/>
                <a:gd name="connsiteY3" fmla="*/ 0 h 1420425"/>
                <a:gd name="connsiteX4" fmla="*/ 6575004 w 7238044"/>
                <a:gd name="connsiteY4" fmla="*/ 1420425 h 1420425"/>
                <a:gd name="connsiteX5" fmla="*/ 4733234 w 7238044"/>
                <a:gd name="connsiteY5" fmla="*/ 1420425 h 1420425"/>
                <a:gd name="connsiteX6" fmla="*/ 1841770 w 7238044"/>
                <a:gd name="connsiteY6" fmla="*/ 1420425 h 1420425"/>
                <a:gd name="connsiteX7" fmla="*/ 0 w 7238044"/>
                <a:gd name="connsiteY7" fmla="*/ 1420425 h 142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044" h="1420425">
                  <a:moveTo>
                    <a:pt x="0" y="0"/>
                  </a:moveTo>
                  <a:lnTo>
                    <a:pt x="1841770" y="0"/>
                  </a:lnTo>
                  <a:lnTo>
                    <a:pt x="5396274" y="0"/>
                  </a:lnTo>
                  <a:lnTo>
                    <a:pt x="7238044" y="0"/>
                  </a:lnTo>
                  <a:lnTo>
                    <a:pt x="6575004" y="1420425"/>
                  </a:lnTo>
                  <a:lnTo>
                    <a:pt x="4733234" y="1420425"/>
                  </a:lnTo>
                  <a:lnTo>
                    <a:pt x="1841770" y="1420425"/>
                  </a:lnTo>
                  <a:lnTo>
                    <a:pt x="0" y="14204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Rectangle 30"/>
            <p:cNvSpPr/>
            <p:nvPr/>
          </p:nvSpPr>
          <p:spPr>
            <a:xfrm>
              <a:off x="0" y="2852400"/>
              <a:ext cx="6334330" cy="211899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/>
            <a:lstStyle/>
            <a:p>
              <a:pPr algn="ctr">
                <a:defRPr lang="ko-KR" altLang="en-US"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682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</a:t>
            </a:r>
            <a:r>
              <a:rPr lang="ko-KR" altLang="en-US" dirty="0"/>
              <a:t> 기능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79862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7" name="Inhaltsplatzhalter 4"/>
          <p:cNvSpPr txBox="1"/>
          <p:nvPr/>
        </p:nvSpPr>
        <p:spPr>
          <a:xfrm>
            <a:off x="1331640" y="3903020"/>
            <a:ext cx="2448272" cy="9264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바로 확인 가능 </a:t>
            </a:r>
            <a:r>
              <a:rPr lang="en-US" altLang="ko-KR" sz="1800" b="1" dirty="0" smtClean="0">
                <a:latin typeface="+mj-lt"/>
              </a:rPr>
              <a:t>#01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별도의 </a:t>
            </a:r>
            <a:r>
              <a:rPr lang="ko-KR" altLang="en-US" sz="1200" dirty="0" err="1" smtClean="0">
                <a:latin typeface="+mj-lt"/>
              </a:rPr>
              <a:t>어플</a:t>
            </a:r>
            <a:r>
              <a:rPr lang="ko-KR" altLang="en-US" sz="1200" dirty="0" smtClean="0">
                <a:latin typeface="+mj-lt"/>
              </a:rPr>
              <a:t> 설치 없이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웹 사이트 접속 만으로 사용이 가능</a:t>
            </a:r>
            <a:endParaRPr lang="en-US" sz="1400" dirty="0">
              <a:latin typeface="+mj-lt"/>
            </a:endParaRPr>
          </a:p>
        </p:txBody>
      </p:sp>
      <p:sp>
        <p:nvSpPr>
          <p:cNvPr id="71" name="Inhaltsplatzhalter 4"/>
          <p:cNvSpPr txBox="1"/>
          <p:nvPr/>
        </p:nvSpPr>
        <p:spPr>
          <a:xfrm>
            <a:off x="5508104" y="3898477"/>
            <a:ext cx="2432860" cy="9264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>
                <a:latin typeface="+mj-lt"/>
              </a:rPr>
              <a:t>재미있는 배치</a:t>
            </a:r>
            <a:r>
              <a:rPr lang="en-US" sz="1800" b="1" dirty="0">
                <a:latin typeface="+mj-lt"/>
              </a:rPr>
              <a:t> #02</a:t>
            </a:r>
            <a:br>
              <a:rPr lang="en-US" sz="1800" b="1" dirty="0">
                <a:latin typeface="+mj-lt"/>
              </a:rPr>
            </a:br>
            <a:r>
              <a:rPr lang="ko-KR" altLang="en-US" sz="1200" dirty="0">
                <a:latin typeface="+mj-lt"/>
              </a:rPr>
              <a:t>상상으로 </a:t>
            </a:r>
            <a:r>
              <a:rPr lang="ko-KR" altLang="en-US" sz="1200" dirty="0" smtClean="0">
                <a:latin typeface="+mj-lt"/>
              </a:rPr>
              <a:t>인테리어를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할 </a:t>
            </a:r>
            <a:r>
              <a:rPr lang="ko-KR" altLang="en-US" sz="1200" dirty="0">
                <a:latin typeface="+mj-lt"/>
              </a:rPr>
              <a:t>때보다 더 생생한 경험을 제공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99326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utoUpdateAnimBg="0"/>
      <p:bldP spid="7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WebAR</a:t>
            </a:r>
            <a:r>
              <a:rPr lang="ko-KR" altLang="en-US"/>
              <a:t> 인테리어 </a:t>
            </a:r>
            <a:r>
              <a:rPr lang="en-US" altLang="ko-KR"/>
              <a:t>- </a:t>
            </a:r>
            <a:r>
              <a:rPr lang="ko-KR" altLang="en-US"/>
              <a:t>기능</a:t>
            </a:r>
            <a:endParaRPr lang="en-US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881476"/>
            <a:ext cx="2556284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쉽고 정확한 이동 </a:t>
            </a:r>
            <a:r>
              <a:rPr lang="en-US" altLang="ko-KR" sz="1800" b="1" dirty="0" smtClean="0">
                <a:latin typeface="+mj-lt"/>
              </a:rPr>
              <a:t>#03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en-US" altLang="ko-KR" sz="1200" dirty="0" smtClean="0">
                <a:latin typeface="+mj-lt"/>
              </a:rPr>
              <a:t>Hit-test API</a:t>
            </a:r>
            <a:r>
              <a:rPr lang="ko-KR" altLang="en-US" sz="1200" dirty="0" smtClean="0">
                <a:latin typeface="+mj-lt"/>
              </a:rPr>
              <a:t>를 사용으로 실체 사물과 비슷하게 놓고 터치만으로 쉽게 이동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876933"/>
            <a:ext cx="2432860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편하고 정확함 </a:t>
            </a:r>
            <a:r>
              <a:rPr lang="en-US" sz="1800" b="1" dirty="0" smtClean="0">
                <a:latin typeface="+mj-lt"/>
              </a:rPr>
              <a:t>#04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거리측정 기능을 제공해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실제 가구 배치에 도움을 줌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96146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-508" y="3579718"/>
            <a:ext cx="9144000" cy="1563638"/>
          </a:xfrm>
          <a:prstGeom prst="rect">
            <a:avLst/>
          </a:prstGeom>
          <a:solidFill>
            <a:srgbClr val="3F4C55"/>
          </a:solidFill>
          <a:ln w="9525">
            <a:noFill/>
            <a:round/>
          </a:ln>
        </p:spPr>
        <p:txBody>
          <a:bodyPr vert="horz" wrap="square" lIns="91440" tIns="45720" rIns="91440" bIns="45720" anchor="ctr" anchorCtr="0"/>
          <a:lstStyle/>
          <a:p>
            <a:pPr algn="ctr">
              <a:defRPr lang="ko-KR" altLang="en-US"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dirty="0" err="1"/>
              <a:t>WebAR</a:t>
            </a:r>
            <a:r>
              <a:rPr lang="ko-KR" altLang="en-US" dirty="0"/>
              <a:t> 인테리어 </a:t>
            </a:r>
            <a:r>
              <a:rPr lang="en-US" altLang="ko-KR" dirty="0"/>
              <a:t>- </a:t>
            </a:r>
            <a:r>
              <a:rPr lang="ko-KR" altLang="en-US" dirty="0"/>
              <a:t>기능</a:t>
            </a:r>
            <a:endParaRPr lang="en-US" dirty="0"/>
          </a:p>
        </p:txBody>
      </p:sp>
      <p:sp>
        <p:nvSpPr>
          <p:cNvPr id="12" name="Inhaltsplatzhalter 4"/>
          <p:cNvSpPr txBox="1"/>
          <p:nvPr/>
        </p:nvSpPr>
        <p:spPr>
          <a:xfrm>
            <a:off x="1331640" y="3742977"/>
            <a:ext cx="2412268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보기 편한 옵션 </a:t>
            </a:r>
            <a:r>
              <a:rPr lang="en-US" altLang="ko-KR" sz="1800" b="1" dirty="0" smtClean="0">
                <a:latin typeface="+mj-lt"/>
              </a:rPr>
              <a:t>#05</a:t>
            </a:r>
            <a:r>
              <a:rPr lang="en-US" sz="1800" b="1" dirty="0" smtClean="0">
                <a:latin typeface="+mj-lt"/>
              </a:rPr>
              <a:t/>
            </a:r>
            <a:br>
              <a:rPr lang="en-US" sz="1800" b="1" dirty="0" smtClean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접속 후 바로 볼 수 있는 제어판과 </a:t>
            </a:r>
            <a:r>
              <a:rPr lang="ko-KR" altLang="en-US" sz="1200" dirty="0" err="1" smtClean="0">
                <a:latin typeface="+mj-lt"/>
              </a:rPr>
              <a:t>스크린샷을</a:t>
            </a:r>
            <a:r>
              <a:rPr lang="ko-KR" altLang="en-US" sz="1200" dirty="0" smtClean="0">
                <a:latin typeface="+mj-lt"/>
              </a:rPr>
              <a:t> 찍을 때 타원이나 길이표시 삭제 가능</a:t>
            </a:r>
            <a:endParaRPr lang="en-US" sz="1400" dirty="0">
              <a:latin typeface="+mj-lt"/>
            </a:endParaRPr>
          </a:p>
        </p:txBody>
      </p:sp>
      <p:sp>
        <p:nvSpPr>
          <p:cNvPr id="13" name="Inhaltsplatzhalter 4"/>
          <p:cNvSpPr txBox="1"/>
          <p:nvPr/>
        </p:nvSpPr>
        <p:spPr>
          <a:xfrm>
            <a:off x="5508104" y="3738434"/>
            <a:ext cx="2432860" cy="12464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/>
              <a:buChar char="§"/>
              <a:defRPr sz="23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20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9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-"/>
              <a:defRPr sz="1600" kern="1200">
                <a:solidFill>
                  <a:schemeClr val="bg1"/>
                </a:solidFill>
                <a:latin typeface="Calibri Light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 lang="ko-KR" altLang="en-US"/>
            </a:pPr>
            <a:r>
              <a:rPr lang="ko-KR" altLang="en-US" sz="1800" b="1" dirty="0" smtClean="0">
                <a:latin typeface="+mj-lt"/>
              </a:rPr>
              <a:t>사용기록 제공 </a:t>
            </a:r>
            <a:r>
              <a:rPr lang="en-US" sz="1800" b="1" dirty="0" smtClean="0">
                <a:latin typeface="+mj-lt"/>
              </a:rPr>
              <a:t>#06</a:t>
            </a:r>
            <a:r>
              <a:rPr lang="en-US" sz="1800" b="1" dirty="0">
                <a:latin typeface="+mj-lt"/>
              </a:rPr>
              <a:t/>
            </a:r>
            <a:br>
              <a:rPr lang="en-US" sz="1800" b="1" dirty="0">
                <a:latin typeface="+mj-lt"/>
              </a:rPr>
            </a:br>
            <a:r>
              <a:rPr lang="ko-KR" altLang="en-US" sz="1200" dirty="0" smtClean="0">
                <a:latin typeface="+mj-lt"/>
              </a:rPr>
              <a:t>로그인</a:t>
            </a:r>
            <a:r>
              <a:rPr lang="en-US" altLang="ko-KR" sz="1200" dirty="0" smtClean="0">
                <a:latin typeface="+mj-lt"/>
              </a:rPr>
              <a:t>-</a:t>
            </a:r>
            <a:r>
              <a:rPr lang="ko-KR" altLang="en-US" sz="1200" dirty="0" smtClean="0">
                <a:latin typeface="+mj-lt"/>
              </a:rPr>
              <a:t>인테리어 기록 기능을 제공해 사용자의 인테리어 내역을 언제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어디서나 확인 가능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08445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/>
      <a:bodyPr wrap="square" lIns="0" tIns="0" rIns="0" bIns="0" anchor="ctr">
        <a:spAutoFit/>
      </a:bodyPr>
      <a:lstStyle>
        <a:defPPr marL="0" indent="0">
          <a:lnSpc>
            <a:spcPct val="150000"/>
          </a:lnSpc>
          <a:buNone/>
          <a:defRPr sz="1000" b="1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522</Words>
  <Application>Microsoft Office PowerPoint</Application>
  <PresentationFormat>화면 슬라이드 쇼(16:9)</PresentationFormat>
  <Paragraphs>222</Paragraphs>
  <Slides>23</Slides>
  <Notes>2</Notes>
  <HiddenSlides>0</HiddenSlides>
  <MMClips>1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Default Theme</vt:lpstr>
      <vt:lpstr>Custom Design</vt:lpstr>
      <vt:lpstr>PowerPoint 프레젠테이션</vt:lpstr>
      <vt:lpstr> 내용 구성</vt:lpstr>
      <vt:lpstr>인테리어?</vt:lpstr>
      <vt:lpstr>방법1?</vt:lpstr>
      <vt:lpstr>방법2?</vt:lpstr>
      <vt:lpstr>해결</vt:lpstr>
      <vt:lpstr>WebAR 인테리어 - 기능</vt:lpstr>
      <vt:lpstr>WebAR 인테리어 - 기능</vt:lpstr>
      <vt:lpstr>WebAR 인테리어 - 기능</vt:lpstr>
      <vt:lpstr>PowerPoint 프레젠테이션</vt:lpstr>
      <vt:lpstr>단점 방안</vt:lpstr>
      <vt:lpstr>사용한 라이브러리</vt:lpstr>
      <vt:lpstr>개발 일정</vt:lpstr>
      <vt:lpstr>흐름도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사용 영상</vt:lpstr>
      <vt:lpstr>역할분담</vt:lpstr>
      <vt:lpstr>Q&amp;A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High Tech</dc:creator>
  <cp:keywords/>
  <dc:description/>
  <cp:lastModifiedBy>kh k</cp:lastModifiedBy>
  <cp:revision>1663</cp:revision>
  <dcterms:created xsi:type="dcterms:W3CDTF">2015-09-08T18:46:55Z</dcterms:created>
  <dcterms:modified xsi:type="dcterms:W3CDTF">2020-11-21T11:14:55Z</dcterms:modified>
  <cp:category/>
</cp:coreProperties>
</file>