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0" autoAdjust="0"/>
    <p:restoredTop sz="73702"/>
  </p:normalViewPr>
  <p:slideViewPr>
    <p:cSldViewPr>
      <p:cViewPr varScale="1">
        <p:scale>
          <a:sx n="109" d="100"/>
          <a:sy n="109" d="100"/>
        </p:scale>
        <p:origin x="102" y="312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내용구성</a:t>
            </a:r>
            <a:r>
              <a:rPr lang="en-US" altLang="ko-KR"/>
              <a:t>(</a:t>
            </a:r>
            <a:r>
              <a:rPr lang="ko-KR" altLang="en-US"/>
              <a:t>슬라이드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en-US" altLang="ko-KR"/>
              <a:t>	O1. </a:t>
            </a:r>
            <a:r>
              <a:rPr lang="ko-KR" altLang="en-US"/>
              <a:t>표지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O2. </a:t>
            </a:r>
            <a:r>
              <a:rPr lang="ko-KR" altLang="en-US"/>
              <a:t>목차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O3. </a:t>
            </a:r>
            <a:r>
              <a:rPr lang="ko-KR" altLang="en-US"/>
              <a:t>상황설명 </a:t>
            </a:r>
            <a:r>
              <a:rPr lang="en-US" altLang="ko-KR"/>
              <a:t>- </a:t>
            </a:r>
            <a:r>
              <a:rPr lang="ko-KR" altLang="en-US"/>
              <a:t>보통 인테리어 할 때 어떠냐</a:t>
            </a:r>
            <a:r>
              <a:rPr lang="en-US" altLang="ko-KR"/>
              <a:t>? </a:t>
            </a:r>
            <a:r>
              <a:rPr lang="ko-KR" altLang="en-US"/>
              <a:t>묻기</a:t>
            </a:r>
            <a:r>
              <a:rPr lang="en-US" altLang="ko-KR"/>
              <a:t>, </a:t>
            </a:r>
            <a:r>
              <a:rPr lang="ko-KR" altLang="en-US"/>
              <a:t>특히 이사할 때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O4. </a:t>
            </a:r>
            <a:r>
              <a:rPr lang="ko-KR" altLang="en-US"/>
              <a:t>개발동기</a:t>
            </a:r>
          </a:p>
          <a:p>
            <a:pPr lvl="0">
              <a:defRPr lang="ko-KR" altLang="en-US"/>
            </a:pPr>
            <a:r>
              <a:rPr lang="ko-KR" altLang="en-US"/>
              <a:t>		</a:t>
            </a:r>
            <a:r>
              <a:rPr lang="en-US" altLang="ko-KR"/>
              <a:t>1 </a:t>
            </a:r>
            <a:r>
              <a:rPr lang="ko-KR" altLang="en-US"/>
              <a:t>필요성</a:t>
            </a:r>
            <a:r>
              <a:rPr lang="en-US" altLang="ko-KR"/>
              <a:t>1(</a:t>
            </a:r>
            <a:r>
              <a:rPr lang="ko-KR" altLang="en-US"/>
              <a:t>이게 없어서 불편했다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en-US" altLang="ko-KR"/>
              <a:t>		2 </a:t>
            </a:r>
            <a:r>
              <a:rPr lang="ko-KR" altLang="en-US"/>
              <a:t>필요성</a:t>
            </a:r>
            <a:r>
              <a:rPr lang="en-US" altLang="ko-KR"/>
              <a:t>2(</a:t>
            </a:r>
            <a:r>
              <a:rPr lang="ko-KR" altLang="en-US"/>
              <a:t>이걸 쓰면 편하다</a:t>
            </a:r>
            <a:r>
              <a:rPr lang="en-US" altLang="ko-KR"/>
              <a:t>, </a:t>
            </a:r>
            <a:r>
              <a:rPr lang="ko-KR" altLang="en-US"/>
              <a:t>포토샵써서 합성</a:t>
            </a:r>
            <a:r>
              <a:rPr lang="en-US" altLang="ko-KR"/>
              <a:t>? </a:t>
            </a:r>
            <a:r>
              <a:rPr lang="ko-KR" altLang="en-US"/>
              <a:t>굳이 어플설치</a:t>
            </a:r>
            <a:r>
              <a:rPr lang="en-US" altLang="ko-KR"/>
              <a:t>? </a:t>
            </a:r>
            <a:r>
              <a:rPr lang="ko-KR" altLang="en-US"/>
              <a:t>를 넣어서 장점을 은연중에 부각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en-US" altLang="ko-KR"/>
              <a:t>		3 </a:t>
            </a:r>
            <a:r>
              <a:rPr lang="ko-KR" altLang="en-US"/>
              <a:t>우리 작품이 해결해준다 </a:t>
            </a:r>
            <a:r>
              <a:rPr lang="en-US" altLang="ko-KR"/>
              <a:t>-&gt; 5</a:t>
            </a:r>
            <a:r>
              <a:rPr lang="ko-KR" altLang="en-US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/>
              <a:t>5~9</a:t>
            </a:r>
            <a:r>
              <a:rPr lang="ko-KR" altLang="en-US"/>
              <a:t>은 순서 조정필요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O5. </a:t>
            </a:r>
            <a:r>
              <a:rPr lang="ko-KR" altLang="en-US"/>
              <a:t>기능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O6. </a:t>
            </a:r>
            <a:r>
              <a:rPr lang="ko-KR" altLang="en-US"/>
              <a:t>사용기술</a:t>
            </a:r>
            <a:r>
              <a:rPr lang="en-US" altLang="ko-KR"/>
              <a:t>(</a:t>
            </a:r>
            <a:r>
              <a:rPr lang="ko-KR" altLang="en-US"/>
              <a:t>순서</a:t>
            </a:r>
            <a:r>
              <a:rPr lang="en-US" altLang="ko-KR"/>
              <a:t>,</a:t>
            </a:r>
            <a:r>
              <a:rPr lang="ko-KR" altLang="en-US"/>
              <a:t>흐름도 포함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X7. </a:t>
            </a:r>
            <a:r>
              <a:rPr lang="ko-KR" altLang="en-US"/>
              <a:t>수익</a:t>
            </a:r>
            <a:r>
              <a:rPr lang="en-US" altLang="ko-KR"/>
              <a:t>(</a:t>
            </a:r>
            <a:r>
              <a:rPr lang="ko-KR" altLang="en-US"/>
              <a:t>사업연계</a:t>
            </a:r>
            <a:r>
              <a:rPr lang="en-US" altLang="ko-KR"/>
              <a:t>?)</a:t>
            </a:r>
          </a:p>
          <a:p>
            <a:pPr lvl="0">
              <a:defRPr lang="ko-KR" altLang="en-US"/>
            </a:pPr>
            <a:r>
              <a:rPr lang="en-US" altLang="ko-KR"/>
              <a:t>	X8. </a:t>
            </a:r>
            <a:r>
              <a:rPr lang="ko-KR" altLang="en-US"/>
              <a:t>시연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X9. </a:t>
            </a:r>
            <a:r>
              <a:rPr lang="ko-KR" altLang="en-US"/>
              <a:t>타 제품과 비교</a:t>
            </a:r>
          </a:p>
          <a:p>
            <a:pPr lvl="0">
              <a:defRPr lang="ko-KR" altLang="en-US"/>
            </a:pPr>
            <a:r>
              <a:rPr lang="ko-KR" altLang="en-US"/>
              <a:t>일단 정해본 순서</a:t>
            </a:r>
          </a:p>
          <a:p>
            <a:pPr lvl="0">
              <a:defRPr lang="ko-KR" altLang="en-US"/>
            </a:pPr>
            <a:r>
              <a:rPr lang="ko-KR" altLang="en-US"/>
              <a:t>기능</a:t>
            </a:r>
          </a:p>
          <a:p>
            <a:pPr lvl="0">
              <a:defRPr lang="ko-KR" altLang="en-US"/>
            </a:pPr>
            <a:r>
              <a:rPr lang="ko-KR" altLang="en-US"/>
              <a:t>타 제품과 비교 </a:t>
            </a:r>
            <a:r>
              <a:rPr lang="en-US" altLang="ko-KR"/>
              <a:t>-&gt; </a:t>
            </a:r>
            <a:r>
              <a:rPr lang="ko-KR" altLang="en-US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/>
              <a:t>사용기술</a:t>
            </a:r>
          </a:p>
          <a:p>
            <a:pPr lvl="0">
              <a:defRPr lang="ko-KR" altLang="en-US"/>
            </a:pPr>
            <a:r>
              <a:rPr lang="ko-KR" altLang="en-US"/>
              <a:t>시연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개발 단계</a:t>
            </a:r>
          </a:p>
        </p:txBody>
      </p:sp>
      <p:sp>
        <p:nvSpPr>
          <p:cNvPr id="5" name="Freeform 4"/>
          <p:cNvSpPr/>
          <p:nvPr/>
        </p:nvSpPr>
        <p:spPr>
          <a:xfrm>
            <a:off x="1650970" y="384357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3180850" y="324554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709920" y="264751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6238990" y="204948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Inhaltsplatzhalter 4"/>
          <p:cNvSpPr txBox="1"/>
          <p:nvPr/>
        </p:nvSpPr>
        <p:spPr>
          <a:xfrm>
            <a:off x="1701367" y="4528991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1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1"/>
                </a:solidFill>
                <a:latin typeface="+mj-lt"/>
              </a:rPr>
              <a:t>#01</a:t>
            </a:r>
          </a:p>
        </p:txBody>
      </p:sp>
      <p:sp>
        <p:nvSpPr>
          <p:cNvPr id="42" name="Inhaltsplatzhalter 4"/>
          <p:cNvSpPr txBox="1"/>
          <p:nvPr/>
        </p:nvSpPr>
        <p:spPr>
          <a:xfrm>
            <a:off x="3259891" y="3989081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2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2"/>
                </a:solidFill>
                <a:latin typeface="+mj-lt"/>
              </a:rPr>
              <a:t>#02</a:t>
            </a:r>
            <a:endParaRPr lang="en-US" sz="11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Inhaltsplatzhalter 4"/>
          <p:cNvSpPr txBox="1"/>
          <p:nvPr/>
        </p:nvSpPr>
        <p:spPr>
          <a:xfrm>
            <a:off x="4789231" y="3367223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3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3"/>
                </a:solidFill>
                <a:latin typeface="+mj-lt"/>
              </a:rPr>
              <a:t>#03</a:t>
            </a:r>
            <a:endParaRPr lang="en-US" sz="110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4" name="Inhaltsplatzhalter 4"/>
          <p:cNvSpPr txBox="1"/>
          <p:nvPr/>
        </p:nvSpPr>
        <p:spPr>
          <a:xfrm>
            <a:off x="6318571" y="2745365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4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4"/>
                </a:solidFill>
                <a:latin typeface="+mj-lt"/>
              </a:rPr>
              <a:t>#04</a:t>
            </a:r>
            <a:endParaRPr lang="en-US" sz="110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6" name="Freeform 191"/>
          <p:cNvSpPr/>
          <p:nvPr/>
        </p:nvSpPr>
        <p:spPr>
          <a:xfrm>
            <a:off x="2206342" y="3948914"/>
            <a:ext cx="400050" cy="387350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quadBezTo>
                  <a:pt x="256" y="236"/>
                  <a:pt x="256" y="236"/>
                </a:quadBezTo>
                <a:cubicBezTo>
                  <a:pt x="256" y="243"/>
                  <a:pt x="251" y="248"/>
                  <a:pt x="244" y="248"/>
                </a:cubicBezTo>
                <a:quadBezTo>
                  <a:pt x="12" y="248"/>
                  <a:pt x="12" y="248"/>
                </a:quadBezTo>
                <a:cubicBezTo>
                  <a:pt x="5" y="248"/>
                  <a:pt x="0" y="243"/>
                  <a:pt x="0" y="236"/>
                </a:cubicBezTo>
                <a:quadBezTo>
                  <a:pt x="0" y="236"/>
                  <a:pt x="0" y="236"/>
                </a:quadBezTo>
                <a:quadBezTo>
                  <a:pt x="0" y="236"/>
                  <a:pt x="0" y="236"/>
                </a:quad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quadBezTo>
                  <a:pt x="100" y="127"/>
                  <a:pt x="100" y="127"/>
                </a:quad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quadBezTo>
                  <a:pt x="156" y="150"/>
                  <a:pt x="156" y="150"/>
                </a:quad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7" name="Freeform 206"/>
          <p:cNvSpPr>
            <a:spLocks noEditPoints="1"/>
          </p:cNvSpPr>
          <p:nvPr/>
        </p:nvSpPr>
        <p:spPr>
          <a:xfrm>
            <a:off x="5265292" y="2746504"/>
            <a:ext cx="400050" cy="400050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quadBezTo>
                  <a:pt x="145" y="179"/>
                  <a:pt x="145" y="179"/>
                </a:quad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8" name="Freeform 222"/>
          <p:cNvSpPr>
            <a:spLocks noEditPoints="1"/>
          </p:cNvSpPr>
          <p:nvPr/>
        </p:nvSpPr>
        <p:spPr>
          <a:xfrm>
            <a:off x="6844368" y="2148474"/>
            <a:ext cx="300038" cy="400050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9" name="Freeform 226"/>
          <p:cNvSpPr>
            <a:spLocks noEditPoints="1"/>
          </p:cNvSpPr>
          <p:nvPr/>
        </p:nvSpPr>
        <p:spPr>
          <a:xfrm>
            <a:off x="3735428" y="3381841"/>
            <a:ext cx="401638" cy="325437"/>
          </a:xfrm>
          <a:custGeom>
            <a:avLst/>
            <a:gdLst/>
            <a:ahLst/>
            <a:cxnLst>
              <a:cxn ang="0">
                <a:pos x="184" y="164"/>
              </a:cxn>
              <a:cxn ang="0">
                <a:pos x="232" y="116"/>
              </a:cxn>
              <a:cxn ang="0">
                <a:pos x="217" y="87"/>
              </a:cxn>
              <a:cxn ang="0">
                <a:pos x="215" y="85"/>
              </a:cxn>
              <a:cxn ang="0">
                <a:pos x="212" y="84"/>
              </a:cxn>
              <a:cxn ang="0">
                <a:pos x="209" y="83"/>
              </a:cxn>
              <a:cxn ang="0">
                <a:pos x="206" y="81"/>
              </a:cxn>
              <a:cxn ang="0">
                <a:pos x="203" y="81"/>
              </a:cxn>
              <a:cxn ang="0">
                <a:pos x="200" y="80"/>
              </a:cxn>
              <a:cxn ang="0">
                <a:pos x="195" y="80"/>
              </a:cxn>
              <a:cxn ang="0">
                <a:pos x="193" y="73"/>
              </a:cxn>
              <a:cxn ang="0">
                <a:pos x="191" y="67"/>
              </a:cxn>
              <a:cxn ang="0">
                <a:pos x="189" y="61"/>
              </a:cxn>
              <a:cxn ang="0">
                <a:pos x="128" y="24"/>
              </a:cxn>
              <a:cxn ang="0">
                <a:pos x="67" y="61"/>
              </a:cxn>
              <a:cxn ang="0">
                <a:pos x="65" y="67"/>
              </a:cxn>
              <a:cxn ang="0">
                <a:pos x="63" y="73"/>
              </a:cxn>
              <a:cxn ang="0">
                <a:pos x="61" y="80"/>
              </a:cxn>
              <a:cxn ang="0">
                <a:pos x="56" y="80"/>
              </a:cxn>
              <a:cxn ang="0">
                <a:pos x="53" y="81"/>
              </a:cxn>
              <a:cxn ang="0">
                <a:pos x="50" y="81"/>
              </a:cxn>
              <a:cxn ang="0">
                <a:pos x="47" y="83"/>
              </a:cxn>
              <a:cxn ang="0">
                <a:pos x="44" y="84"/>
              </a:cxn>
              <a:cxn ang="0">
                <a:pos x="41" y="85"/>
              </a:cxn>
              <a:cxn ang="0">
                <a:pos x="39" y="87"/>
              </a:cxn>
              <a:cxn ang="0">
                <a:pos x="24" y="116"/>
              </a:cxn>
              <a:cxn ang="0">
                <a:pos x="72" y="164"/>
              </a:cxn>
              <a:cxn ang="0">
                <a:pos x="0" y="116"/>
              </a:cxn>
              <a:cxn ang="0">
                <a:pos x="128" y="0"/>
              </a:cxn>
              <a:cxn ang="0">
                <a:pos x="256" y="116"/>
              </a:cxn>
              <a:cxn ang="0">
                <a:pos x="96" y="152"/>
              </a:cxn>
              <a:cxn ang="0">
                <a:pos x="126" y="177"/>
              </a:cxn>
              <a:cxn ang="0">
                <a:pos x="172" y="120"/>
              </a:cxn>
              <a:cxn ang="0">
                <a:pos x="182" y="139"/>
              </a:cxn>
              <a:cxn ang="0">
                <a:pos x="128" y="208"/>
              </a:cxn>
              <a:cxn ang="0">
                <a:pos x="88" y="172"/>
              </a:cxn>
              <a:cxn ang="0">
                <a:pos x="96" y="152"/>
              </a:cxn>
            </a:cxnLst>
            <a:rect l="0" t="0" r="r" b="b"/>
            <a:pathLst>
              <a:path w="256" h="208">
                <a:moveTo>
                  <a:pt x="196" y="176"/>
                </a:moveTo>
                <a:cubicBezTo>
                  <a:pt x="189" y="176"/>
                  <a:pt x="184" y="171"/>
                  <a:pt x="184" y="164"/>
                </a:cubicBezTo>
                <a:cubicBezTo>
                  <a:pt x="184" y="157"/>
                  <a:pt x="189" y="152"/>
                  <a:pt x="196" y="152"/>
                </a:cubicBezTo>
                <a:cubicBezTo>
                  <a:pt x="216" y="152"/>
                  <a:pt x="232" y="136"/>
                  <a:pt x="232" y="116"/>
                </a:cubicBezTo>
                <a:cubicBezTo>
                  <a:pt x="232" y="105"/>
                  <a:pt x="227" y="96"/>
                  <a:pt x="220" y="89"/>
                </a:cubicBezTo>
                <a:cubicBezTo>
                  <a:pt x="219" y="88"/>
                  <a:pt x="218" y="88"/>
                  <a:pt x="217" y="87"/>
                </a:cubicBezTo>
                <a:quadBezTo>
                  <a:pt x="217" y="87"/>
                  <a:pt x="217" y="87"/>
                </a:quadBezTo>
                <a:cubicBezTo>
                  <a:pt x="217" y="86"/>
                  <a:pt x="216" y="86"/>
                  <a:pt x="215" y="85"/>
                </a:cubicBezTo>
                <a:quadBezTo>
                  <a:pt x="215" y="85"/>
                  <a:pt x="215" y="85"/>
                </a:quadBezTo>
                <a:cubicBezTo>
                  <a:pt x="214" y="85"/>
                  <a:pt x="213" y="84"/>
                  <a:pt x="212" y="84"/>
                </a:cubicBezTo>
                <a:quadBezTo>
                  <a:pt x="212" y="84"/>
                  <a:pt x="211" y="84"/>
                </a:quadBezTo>
                <a:cubicBezTo>
                  <a:pt x="211" y="83"/>
                  <a:pt x="210" y="83"/>
                  <a:pt x="209" y="83"/>
                </a:cubicBezTo>
                <a:quadBezTo>
                  <a:pt x="209" y="82"/>
                  <a:pt x="208" y="82"/>
                </a:quadBezTo>
                <a:cubicBezTo>
                  <a:pt x="208" y="82"/>
                  <a:pt x="207" y="82"/>
                  <a:pt x="206" y="81"/>
                </a:cubicBezTo>
                <a:cubicBezTo>
                  <a:pt x="206" y="81"/>
                  <a:pt x="205" y="81"/>
                  <a:pt x="205" y="81"/>
                </a:cubicBezTo>
                <a:quadBezTo>
                  <a:pt x="204" y="81"/>
                  <a:pt x="203" y="81"/>
                </a:quadBezTo>
                <a:cubicBezTo>
                  <a:pt x="202" y="81"/>
                  <a:pt x="202" y="80"/>
                  <a:pt x="201" y="80"/>
                </a:cubicBezTo>
                <a:quadBezTo>
                  <a:pt x="200" y="80"/>
                  <a:pt x="200" y="80"/>
                </a:quadBezTo>
                <a:cubicBezTo>
                  <a:pt x="198" y="80"/>
                  <a:pt x="197" y="80"/>
                  <a:pt x="196" y="80"/>
                </a:cubicBezTo>
                <a:cubicBezTo>
                  <a:pt x="196" y="80"/>
                  <a:pt x="195" y="80"/>
                  <a:pt x="195" y="80"/>
                </a:cubicBezTo>
                <a:cubicBezTo>
                  <a:pt x="195" y="78"/>
                  <a:pt x="194" y="76"/>
                  <a:pt x="194" y="74"/>
                </a:cubicBezTo>
                <a:cubicBezTo>
                  <a:pt x="193" y="74"/>
                  <a:pt x="193" y="73"/>
                  <a:pt x="193" y="73"/>
                </a:cubicBezTo>
                <a:cubicBezTo>
                  <a:pt x="193" y="71"/>
                  <a:pt x="192" y="70"/>
                  <a:pt x="192" y="68"/>
                </a:cubicBezTo>
                <a:cubicBezTo>
                  <a:pt x="191" y="68"/>
                  <a:pt x="191" y="67"/>
                  <a:pt x="191" y="67"/>
                </a:cubicBezTo>
                <a:cubicBezTo>
                  <a:pt x="190" y="65"/>
                  <a:pt x="190" y="64"/>
                  <a:pt x="189" y="62"/>
                </a:cubicBezTo>
                <a:quadBezTo>
                  <a:pt x="189" y="62"/>
                  <a:pt x="189" y="61"/>
                </a:quadBezTo>
                <a:cubicBezTo>
                  <a:pt x="188" y="60"/>
                  <a:pt x="187" y="58"/>
                  <a:pt x="186" y="57"/>
                </a:cubicBezTo>
                <a:cubicBezTo>
                  <a:pt x="174" y="37"/>
                  <a:pt x="153" y="24"/>
                  <a:pt x="128" y="24"/>
                </a:cubicBezTo>
                <a:cubicBezTo>
                  <a:pt x="103" y="24"/>
                  <a:pt x="82" y="37"/>
                  <a:pt x="70" y="57"/>
                </a:cubicBezTo>
                <a:cubicBezTo>
                  <a:pt x="69" y="58"/>
                  <a:pt x="68" y="60"/>
                  <a:pt x="67" y="61"/>
                </a:cubicBezTo>
                <a:quadBezTo>
                  <a:pt x="67" y="62"/>
                  <a:pt x="67" y="62"/>
                </a:quadBezTo>
                <a:cubicBezTo>
                  <a:pt x="66" y="64"/>
                  <a:pt x="66" y="65"/>
                  <a:pt x="65" y="67"/>
                </a:cubicBezTo>
                <a:cubicBezTo>
                  <a:pt x="65" y="67"/>
                  <a:pt x="65" y="68"/>
                  <a:pt x="64" y="68"/>
                </a:cubicBezTo>
                <a:cubicBezTo>
                  <a:pt x="64" y="70"/>
                  <a:pt x="63" y="71"/>
                  <a:pt x="63" y="73"/>
                </a:cubicBezTo>
                <a:cubicBezTo>
                  <a:pt x="63" y="73"/>
                  <a:pt x="63" y="74"/>
                  <a:pt x="62" y="74"/>
                </a:cubicBezTo>
                <a:cubicBezTo>
                  <a:pt x="62" y="76"/>
                  <a:pt x="61" y="78"/>
                  <a:pt x="61" y="80"/>
                </a:cubicBezTo>
                <a:cubicBezTo>
                  <a:pt x="61" y="80"/>
                  <a:pt x="60" y="80"/>
                  <a:pt x="60" y="80"/>
                </a:cubicBezTo>
                <a:cubicBezTo>
                  <a:pt x="59" y="80"/>
                  <a:pt x="58" y="80"/>
                  <a:pt x="56" y="80"/>
                </a:cubicBezTo>
                <a:quadBezTo>
                  <a:pt x="56" y="80"/>
                  <a:pt x="55" y="80"/>
                </a:quadBezTo>
                <a:cubicBezTo>
                  <a:pt x="54" y="80"/>
                  <a:pt x="54" y="81"/>
                  <a:pt x="53" y="81"/>
                </a:cubicBezTo>
                <a:quadBezTo>
                  <a:pt x="52" y="81"/>
                  <a:pt x="51" y="81"/>
                </a:quadBezTo>
                <a:cubicBezTo>
                  <a:pt x="51" y="81"/>
                  <a:pt x="50" y="81"/>
                  <a:pt x="50" y="81"/>
                </a:cubicBezTo>
                <a:cubicBezTo>
                  <a:pt x="49" y="82"/>
                  <a:pt x="48" y="82"/>
                  <a:pt x="48" y="82"/>
                </a:cubicBezTo>
                <a:quadBezTo>
                  <a:pt x="47" y="82"/>
                  <a:pt x="47" y="83"/>
                </a:quadBezTo>
                <a:cubicBezTo>
                  <a:pt x="46" y="83"/>
                  <a:pt x="45" y="83"/>
                  <a:pt x="45" y="84"/>
                </a:cubicBezTo>
                <a:quadBezTo>
                  <a:pt x="44" y="84"/>
                  <a:pt x="44" y="84"/>
                </a:quadBezTo>
                <a:cubicBezTo>
                  <a:pt x="43" y="84"/>
                  <a:pt x="42" y="85"/>
                  <a:pt x="41" y="85"/>
                </a:cubicBezTo>
                <a:quadBezTo>
                  <a:pt x="41" y="85"/>
                  <a:pt x="41" y="85"/>
                </a:quadBezTo>
                <a:cubicBezTo>
                  <a:pt x="40" y="86"/>
                  <a:pt x="39" y="86"/>
                  <a:pt x="39" y="87"/>
                </a:cubicBezTo>
                <a:quadBezTo>
                  <a:pt x="39" y="87"/>
                  <a:pt x="39" y="87"/>
                </a:quadBezTo>
                <a:cubicBezTo>
                  <a:pt x="38" y="88"/>
                  <a:pt x="37" y="88"/>
                  <a:pt x="36" y="89"/>
                </a:cubicBezTo>
                <a:cubicBezTo>
                  <a:pt x="29" y="96"/>
                  <a:pt x="24" y="105"/>
                  <a:pt x="24" y="116"/>
                </a:cubicBezTo>
                <a:cubicBezTo>
                  <a:pt x="24" y="136"/>
                  <a:pt x="40" y="152"/>
                  <a:pt x="60" y="152"/>
                </a:cubicBezTo>
                <a:cubicBezTo>
                  <a:pt x="67" y="152"/>
                  <a:pt x="72" y="157"/>
                  <a:pt x="72" y="164"/>
                </a:cubicBezTo>
                <a:cubicBezTo>
                  <a:pt x="72" y="171"/>
                  <a:pt x="67" y="176"/>
                  <a:pt x="60" y="176"/>
                </a:cubicBezTo>
                <a:cubicBezTo>
                  <a:pt x="27" y="176"/>
                  <a:pt x="0" y="149"/>
                  <a:pt x="0" y="116"/>
                </a:cubicBezTo>
                <a:cubicBezTo>
                  <a:pt x="0" y="89"/>
                  <a:pt x="18" y="66"/>
                  <a:pt x="42" y="59"/>
                </a:cubicBezTo>
                <a:cubicBezTo>
                  <a:pt x="56" y="24"/>
                  <a:pt x="89" y="0"/>
                  <a:pt x="128" y="0"/>
                </a:cubicBezTo>
                <a:cubicBezTo>
                  <a:pt x="167" y="0"/>
                  <a:pt x="200" y="24"/>
                  <a:pt x="214" y="59"/>
                </a:cubicBezTo>
                <a:cubicBezTo>
                  <a:pt x="238" y="66"/>
                  <a:pt x="256" y="89"/>
                  <a:pt x="256" y="116"/>
                </a:cubicBezTo>
                <a:cubicBezTo>
                  <a:pt x="256" y="149"/>
                  <a:pt x="229" y="176"/>
                  <a:pt x="196" y="176"/>
                </a:cubicBezTo>
                <a:moveTo>
                  <a:pt x="96" y="152"/>
                </a:moveTo>
                <a:cubicBezTo>
                  <a:pt x="99" y="152"/>
                  <a:pt x="102" y="153"/>
                  <a:pt x="104" y="156"/>
                </a:cubicBezTo>
                <a:quadBezTo>
                  <a:pt x="126" y="177"/>
                  <a:pt x="126" y="177"/>
                </a:quadBezTo>
                <a:quadBezTo>
                  <a:pt x="162" y="125"/>
                  <a:pt x="162" y="125"/>
                </a:quadBezTo>
                <a:cubicBezTo>
                  <a:pt x="164" y="122"/>
                  <a:pt x="168" y="120"/>
                  <a:pt x="172" y="120"/>
                </a:cubicBezTo>
                <a:cubicBezTo>
                  <a:pt x="179" y="120"/>
                  <a:pt x="184" y="125"/>
                  <a:pt x="184" y="132"/>
                </a:cubicBezTo>
                <a:cubicBezTo>
                  <a:pt x="184" y="135"/>
                  <a:pt x="183" y="137"/>
                  <a:pt x="182" y="139"/>
                </a:cubicBezTo>
                <a:quadBezTo>
                  <a:pt x="138" y="203"/>
                  <a:pt x="138" y="203"/>
                </a:quadBezTo>
                <a:cubicBezTo>
                  <a:pt x="136" y="206"/>
                  <a:pt x="132" y="208"/>
                  <a:pt x="128" y="208"/>
                </a:cubicBezTo>
                <a:cubicBezTo>
                  <a:pt x="125" y="208"/>
                  <a:pt x="122" y="207"/>
                  <a:pt x="120" y="204"/>
                </a:cubicBezTo>
                <a:quadBezTo>
                  <a:pt x="88" y="172"/>
                  <a:pt x="88" y="172"/>
                </a:quadBezTo>
                <a:cubicBezTo>
                  <a:pt x="85" y="170"/>
                  <a:pt x="84" y="167"/>
                  <a:pt x="84" y="164"/>
                </a:cubicBezTo>
                <a:cubicBezTo>
                  <a:pt x="84" y="157"/>
                  <a:pt x="89" y="152"/>
                  <a:pt x="96" y="152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52" name="Freeform 171"/>
          <p:cNvSpPr/>
          <p:nvPr/>
        </p:nvSpPr>
        <p:spPr>
          <a:xfrm>
            <a:off x="7246972" y="1320015"/>
            <a:ext cx="401638" cy="338137"/>
          </a:xfrm>
          <a:custGeom>
            <a:avLst/>
            <a:gdLst/>
            <a:ahLst/>
            <a:cxnLst>
              <a:cxn ang="0">
                <a:pos x="251" y="74"/>
              </a:cxn>
              <a:cxn ang="0">
                <a:pos x="251" y="74"/>
              </a:cxn>
              <a:cxn ang="0">
                <a:pos x="251" y="74"/>
              </a:cxn>
              <a:cxn ang="0">
                <a:pos x="147" y="146"/>
              </a:cxn>
              <a:cxn ang="0">
                <a:pos x="147" y="146"/>
              </a:cxn>
              <a:cxn ang="0">
                <a:pos x="140" y="148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80" y="110"/>
              </a:cxn>
              <a:cxn ang="0">
                <a:pos x="24" y="143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15"/>
              </a:cxn>
              <a:cxn ang="0">
                <a:pos x="74" y="86"/>
              </a:cxn>
              <a:cxn ang="0">
                <a:pos x="74" y="86"/>
              </a:cxn>
              <a:cxn ang="0">
                <a:pos x="80" y="84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140" y="121"/>
              </a:cxn>
              <a:cxn ang="0">
                <a:pos x="237" y="54"/>
              </a:cxn>
              <a:cxn ang="0">
                <a:pos x="237" y="54"/>
              </a:cxn>
              <a:cxn ang="0">
                <a:pos x="244" y="52"/>
              </a:cxn>
              <a:cxn ang="0">
                <a:pos x="256" y="64"/>
              </a:cxn>
              <a:cxn ang="0">
                <a:pos x="251" y="74"/>
              </a:cxn>
            </a:cxnLst>
            <a:rect l="0" t="0" r="r" b="b"/>
            <a:pathLst>
              <a:path w="256" h="216">
                <a:moveTo>
                  <a:pt x="251" y="74"/>
                </a:moveTo>
                <a:quadBezTo>
                  <a:pt x="251" y="74"/>
                  <a:pt x="251" y="74"/>
                </a:quadBezTo>
                <a:quadBezTo>
                  <a:pt x="251" y="74"/>
                  <a:pt x="251" y="74"/>
                </a:quadBezTo>
                <a:quadBezTo>
                  <a:pt x="147" y="146"/>
                  <a:pt x="147" y="146"/>
                </a:quadBezTo>
                <a:quadBezTo>
                  <a:pt x="147" y="146"/>
                  <a:pt x="147" y="146"/>
                </a:quadBezTo>
                <a:cubicBezTo>
                  <a:pt x="145" y="147"/>
                  <a:pt x="143" y="148"/>
                  <a:pt x="140" y="148"/>
                </a:cubicBezTo>
                <a:cubicBezTo>
                  <a:pt x="138" y="148"/>
                  <a:pt x="135" y="147"/>
                  <a:pt x="133" y="146"/>
                </a:cubicBezTo>
                <a:quadBezTo>
                  <a:pt x="133" y="146"/>
                  <a:pt x="133" y="146"/>
                </a:quadBezTo>
                <a:quadBezTo>
                  <a:pt x="133" y="146"/>
                  <a:pt x="133" y="146"/>
                </a:quadBezTo>
                <a:quadBezTo>
                  <a:pt x="133" y="146"/>
                  <a:pt x="133" y="146"/>
                </a:quadBezTo>
                <a:quadBezTo>
                  <a:pt x="80" y="110"/>
                  <a:pt x="80" y="110"/>
                </a:quadBezTo>
                <a:quadBezTo>
                  <a:pt x="24" y="143"/>
                  <a:pt x="24" y="143"/>
                </a:quadBezTo>
                <a:quadBezTo>
                  <a:pt x="24" y="192"/>
                  <a:pt x="24" y="192"/>
                </a:quadBezTo>
                <a:quadBezTo>
                  <a:pt x="244" y="192"/>
                  <a:pt x="244" y="192"/>
                </a:quad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quadBezTo>
                  <a:pt x="12" y="216"/>
                  <a:pt x="12" y="216"/>
                </a:quadBezTo>
                <a:cubicBezTo>
                  <a:pt x="5" y="216"/>
                  <a:pt x="0" y="211"/>
                  <a:pt x="0" y="204"/>
                </a:cubicBezTo>
                <a:quadBezTo>
                  <a:pt x="0" y="12"/>
                  <a:pt x="0" y="12"/>
                </a:quad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quadBezTo>
                  <a:pt x="24" y="115"/>
                  <a:pt x="24" y="115"/>
                </a:quadBezTo>
                <a:quadBezTo>
                  <a:pt x="74" y="86"/>
                  <a:pt x="74" y="86"/>
                </a:quadBezTo>
                <a:quadBezTo>
                  <a:pt x="74" y="86"/>
                  <a:pt x="74" y="86"/>
                </a:quadBezTo>
                <a:cubicBezTo>
                  <a:pt x="76" y="85"/>
                  <a:pt x="78" y="84"/>
                  <a:pt x="80" y="84"/>
                </a:cubicBezTo>
                <a:cubicBezTo>
                  <a:pt x="82" y="84"/>
                  <a:pt x="85" y="85"/>
                  <a:pt x="87" y="86"/>
                </a:cubicBezTo>
                <a:quadBezTo>
                  <a:pt x="87" y="86"/>
                  <a:pt x="87" y="86"/>
                </a:quadBezTo>
                <a:quadBezTo>
                  <a:pt x="87" y="86"/>
                  <a:pt x="87" y="86"/>
                </a:quadBezTo>
                <a:quadBezTo>
                  <a:pt x="87" y="86"/>
                  <a:pt x="87" y="86"/>
                </a:quadBezTo>
                <a:quadBezTo>
                  <a:pt x="140" y="121"/>
                  <a:pt x="140" y="121"/>
                </a:quadBezTo>
                <a:quadBezTo>
                  <a:pt x="237" y="54"/>
                  <a:pt x="237" y="54"/>
                </a:quadBezTo>
                <a:quadBezTo>
                  <a:pt x="237" y="54"/>
                  <a:pt x="237" y="54"/>
                </a:quadBezTo>
                <a:cubicBezTo>
                  <a:pt x="239" y="53"/>
                  <a:pt x="241" y="52"/>
                  <a:pt x="244" y="52"/>
                </a:cubicBezTo>
                <a:cubicBezTo>
                  <a:pt x="251" y="52"/>
                  <a:pt x="256" y="57"/>
                  <a:pt x="256" y="64"/>
                </a:cubicBezTo>
                <a:cubicBezTo>
                  <a:pt x="256" y="68"/>
                  <a:pt x="254" y="72"/>
                  <a:pt x="251" y="7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Inhaltsplatzhalter 4"/>
          <p:cNvSpPr txBox="1"/>
          <p:nvPr/>
        </p:nvSpPr>
        <p:spPr>
          <a:xfrm>
            <a:off x="1514589" y="3286125"/>
            <a:ext cx="1647175" cy="4614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  <a:latin typeface="+mj-lt"/>
              </a:rPr>
              <a:t>웹 페이지 틀 제작</a:t>
            </a:r>
            <a:r>
              <a:rPr lang="en-US" altLang="ko-KR" sz="1000" b="1">
                <a:solidFill>
                  <a:schemeClr val="tx1"/>
                </a:solidFill>
                <a:latin typeface="+mj-lt"/>
              </a:rPr>
              <a:t>             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</a:t>
            </a:r>
            <a:endParaRPr lang="en-US" altLang="ko-KR" sz="100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1" name="Inhaltsplatzhalter 4"/>
          <p:cNvSpPr txBox="1"/>
          <p:nvPr/>
        </p:nvSpPr>
        <p:spPr>
          <a:xfrm>
            <a:off x="3044470" y="2000250"/>
            <a:ext cx="1647175" cy="11488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00" b="1">
                <a:solidFill>
                  <a:schemeClr val="tx1"/>
                </a:solidFill>
                <a:latin typeface="+mj-lt"/>
              </a:rPr>
              <a:t> (1)                  </a:t>
            </a: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&gt;  </a:t>
            </a: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</a:t>
            </a: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로그인 기능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            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페이지로  이동 버튼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개인 데이터 관리 기능</a:t>
            </a:r>
            <a:endParaRPr lang="en-US" altLang="ko-KR" sz="100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2" name="Inhaltsplatzhalter 4"/>
          <p:cNvSpPr txBox="1"/>
          <p:nvPr/>
        </p:nvSpPr>
        <p:spPr>
          <a:xfrm>
            <a:off x="4611524" y="1543050"/>
            <a:ext cx="1647175" cy="9641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>
                <a:solidFill>
                  <a:schemeClr val="tx1"/>
                </a:solidFill>
                <a:latin typeface="+mj-lt"/>
              </a:rPr>
              <a:t> (2)                   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띄울수 있는 가구목록 제공</a:t>
            </a:r>
            <a:r>
              <a:rPr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가구 제어 기능</a:t>
            </a:r>
            <a:endParaRPr lang="en-US" altLang="ko-KR" sz="105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3" name="Inhaltsplatzhalter 4"/>
          <p:cNvSpPr txBox="1"/>
          <p:nvPr/>
        </p:nvSpPr>
        <p:spPr>
          <a:xfrm>
            <a:off x="6400800" y="1143000"/>
            <a:ext cx="1808985" cy="7243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>
                <a:solidFill>
                  <a:schemeClr val="tx1"/>
                </a:solidFill>
                <a:latin typeface="+mj-lt"/>
              </a:rPr>
              <a:t> (3)                   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거리측정 알고리즘 개발</a:t>
            </a:r>
            <a:r>
              <a:rPr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적용</a:t>
            </a:r>
            <a:endParaRPr lang="en-US" altLang="ko-KR" sz="105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8" grpId="0" autoUpdateAnimBg="0"/>
      <p:bldP spid="42" grpId="0" autoUpdateAnimBg="0"/>
      <p:bldP spid="43" grpId="0" autoUpdateAnimBg="0"/>
      <p:bldP spid="44" grpId="0" autoUpdateAnimBg="0"/>
      <p:bldP spid="46" grpId="0" animBg="1"/>
      <p:bldP spid="47" grpId="0" animBg="1"/>
      <p:bldP spid="48" grpId="0" animBg="1"/>
      <p:bldP spid="49" grpId="0" animBg="1"/>
      <p:bldP spid="52" grpId="0" animBg="1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14400" y="1733551"/>
            <a:ext cx="6781800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25526" y="1069305"/>
            <a:ext cx="6122885" cy="3157290"/>
            <a:chOff x="2114385" y="1839056"/>
            <a:chExt cx="5520925" cy="2672321"/>
          </a:xfrm>
        </p:grpSpPr>
        <p:sp>
          <p:nvSpPr>
            <p:cNvPr id="6" name="직사각형 5"/>
            <p:cNvSpPr/>
            <p:nvPr/>
          </p:nvSpPr>
          <p:spPr>
            <a:xfrm>
              <a:off x="2114385" y="2135113"/>
              <a:ext cx="2880320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5043425" y="271117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2124830" y="2884998"/>
              <a:ext cx="2880320" cy="1534018"/>
              <a:chOff x="3779912" y="2420888"/>
              <a:chExt cx="2880320" cy="1534018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525607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91951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265298" y="3647128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79911" y="3645023"/>
                <a:ext cx="1656184" cy="249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>
                    <a:latin typeface="+mn-lt"/>
                    <a:ea typeface="+mn-ea"/>
                    <a:cs typeface="+mn-cs"/>
                  </a:rPr>
                  <a:t>카메라 페이지</a:t>
                </a: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913260" y="2855192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웹 호스팅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0" name="직선 연결선 9"/>
            <p:cNvCxnSpPr>
              <a:stCxn id="18" idx="3"/>
              <a:endCxn id="17" idx="1"/>
            </p:cNvCxnSpPr>
            <p:nvPr/>
          </p:nvCxnSpPr>
          <p:spPr>
            <a:xfrm>
              <a:off x="3488570" y="3497066"/>
              <a:ext cx="112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16689" y="1839055"/>
              <a:ext cx="1656184" cy="2542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>
              <a:off x="2573764" y="2742147"/>
              <a:ext cx="2" cy="1611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27578" y="217984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012780" y="2644674"/>
              <a:ext cx="0" cy="2403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rot="10800000">
              <a:off x="3012783" y="2644675"/>
              <a:ext cx="3023957" cy="351448"/>
            </a:xfrm>
            <a:prstGeom prst="bentConnector3">
              <a:avLst>
                <a:gd name="adj1" fmla="val 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" name="직사각형 1"/>
          <p:cNvSpPr/>
          <p:nvPr/>
        </p:nvSpPr>
        <p:spPr>
          <a:xfrm>
            <a:off x="1045521" y="2178673"/>
            <a:ext cx="1076967" cy="285273"/>
          </a:xfrm>
          <a:prstGeom prst="rect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62250" y="2187967"/>
            <a:ext cx="1043507" cy="26668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직사각형 23"/>
          <p:cNvSpPr/>
          <p:nvPr/>
        </p:nvSpPr>
        <p:spPr>
          <a:xfrm>
            <a:off x="1005955" y="3111987"/>
            <a:ext cx="1108496" cy="368363"/>
          </a:xfrm>
          <a:prstGeom prst="rect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/>
          <a:srcRect l="5430" t="31090" r="55900" b="37640"/>
          <a:stretch>
            <a:fillRect/>
          </a:stretch>
        </p:blipFill>
        <p:spPr>
          <a:xfrm>
            <a:off x="1019939" y="3130064"/>
            <a:ext cx="1086608" cy="33220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직사각형 30"/>
          <p:cNvSpPr/>
          <p:nvPr/>
        </p:nvSpPr>
        <p:spPr>
          <a:xfrm>
            <a:off x="1061671" y="2566132"/>
            <a:ext cx="1005053" cy="467450"/>
          </a:xfrm>
          <a:prstGeom prst="rect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72035" y="2572401"/>
            <a:ext cx="982416" cy="455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063452" y="2295730"/>
            <a:ext cx="496861" cy="46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8" y="927679"/>
            <a:ext cx="8300052" cy="2578409"/>
            <a:chOff x="381000" y="908124"/>
            <a:chExt cx="8300052" cy="2578409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449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75867" y="1067812"/>
              <a:ext cx="890065" cy="2632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>
                  <a:latin typeface="+mn-lt"/>
                  <a:ea typeface="+mn-ea"/>
                  <a:cs typeface="+mn-cs"/>
                </a:rPr>
                <a:t>)</a:t>
              </a: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451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696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447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957528" y="908124"/>
              <a:ext cx="1723524" cy="451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>
                  <a:latin typeface="+mn-lt"/>
                  <a:ea typeface="+mn-ea"/>
                  <a:cs typeface="+mn-cs"/>
                </a:rPr>
                <a:t>배치 후 다음 사물을 고르기 전에 배치 안됨</a:t>
              </a: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496" cy="2671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7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95400" y="1123950"/>
            <a:ext cx="6858000" cy="3683000"/>
            <a:chOff x="1295400" y="1123950"/>
            <a:chExt cx="6858000" cy="3683000"/>
          </a:xfrm>
        </p:grpSpPr>
        <p:sp>
          <p:nvSpPr>
            <p:cNvPr id="3" name="직선 연결선 2"/>
            <p:cNvSpPr/>
            <p:nvPr/>
          </p:nvSpPr>
          <p:spPr>
            <a:xfrm>
              <a:off x="1295400" y="1123950"/>
              <a:ext cx="68580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" name="직사각형 3"/>
            <p:cNvSpPr/>
            <p:nvPr/>
          </p:nvSpPr>
          <p:spPr>
            <a:xfrm>
              <a:off x="1295400" y="1123950"/>
              <a:ext cx="1371600" cy="3683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106680" tIns="106680" rIns="106680" bIns="106680" anchor="t" anchorCtr="0">
              <a:noAutofit/>
            </a:bodyPr>
            <a:lstStyle/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28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곽규한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7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이호준</a:t>
              </a: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이남현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69870" y="1181496"/>
              <a:ext cx="5383530" cy="11509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en-US" altLang="ko-KR" sz="2000">
                  <a:latin typeface="+mn-lt"/>
                  <a:ea typeface="+mn-ea"/>
                  <a:cs typeface="+mn-cs"/>
                </a:rPr>
                <a:t>AR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기능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AR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접속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바닥인식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배치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제어판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가구 선택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이동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회전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ko-KR" altLang="en-US" sz="20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직선 연결선 5"/>
            <p:cNvSpPr/>
            <p:nvPr/>
          </p:nvSpPr>
          <p:spPr>
            <a:xfrm>
              <a:off x="2667000" y="2332434"/>
              <a:ext cx="54864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7" name="직사각형 6"/>
            <p:cNvSpPr/>
            <p:nvPr/>
          </p:nvSpPr>
          <p:spPr>
            <a:xfrm>
              <a:off x="2769870" y="2389981"/>
              <a:ext cx="5383530" cy="11509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en-US" altLang="ko-KR" sz="2000">
                  <a:latin typeface="+mn-lt"/>
                  <a:ea typeface="+mn-ea"/>
                  <a:cs typeface="+mn-cs"/>
                </a:rPr>
                <a:t>AR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기능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AR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접속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3D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파일관리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가구 선택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제어판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가구 제거</a:t>
              </a:r>
            </a:p>
          </p:txBody>
        </p:sp>
        <p:sp>
          <p:nvSpPr>
            <p:cNvPr id="8" name="직선 연결선 7"/>
            <p:cNvSpPr/>
            <p:nvPr/>
          </p:nvSpPr>
          <p:spPr>
            <a:xfrm>
              <a:off x="2667000" y="3540918"/>
              <a:ext cx="54864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9870" y="3598465"/>
              <a:ext cx="5383530" cy="11509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서버 관리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구축 및 관리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로그인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로그인 및 관리 기능</a:t>
              </a:r>
            </a:p>
          </p:txBody>
        </p:sp>
        <p:sp>
          <p:nvSpPr>
            <p:cNvPr id="10" name="직선 연결선 9"/>
            <p:cNvSpPr/>
            <p:nvPr/>
          </p:nvSpPr>
          <p:spPr>
            <a:xfrm>
              <a:off x="2667000" y="4749403"/>
              <a:ext cx="54864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시연영상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	</a:t>
            </a:r>
            <a:r>
              <a:rPr lang="ko-KR" altLang="en-US"/>
              <a:t>내용 구성</a:t>
            </a:r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71700" y="1537902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35152" y="1272220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인테리어</a:t>
            </a:r>
            <a:r>
              <a:rPr lang="en-US" altLang="ko-KR"/>
              <a:t>?</a:t>
            </a:r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1467991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36043" y="1562100"/>
            <a:ext cx="24479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200150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900845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latin typeface="+mn-lt"/>
                <a:ea typeface="+mn-ea"/>
                <a:cs typeface="+mn-cs"/>
              </a:rPr>
              <a:t>포토샵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208622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50495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188595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97476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n-lt"/>
                <a:ea typeface="+mn-ea"/>
                <a:cs typeface="+mn-cs"/>
              </a:rPr>
              <a:t>IKEA Place</a:t>
            </a:r>
            <a:endParaRPr lang="ko-KR" altLang="en-US" sz="140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20862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7476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latin typeface="+mn-lt"/>
                <a:ea typeface="+mn-ea"/>
                <a:cs typeface="+mn-cs"/>
              </a:rPr>
              <a:t>호남팀의 </a:t>
            </a:r>
            <a:r>
              <a:rPr lang="en-US" altLang="ko-KR" sz="1400">
                <a:latin typeface="+mn-lt"/>
                <a:ea typeface="+mn-ea"/>
                <a:cs typeface="+mn-cs"/>
              </a:rPr>
              <a:t>AR Interior</a:t>
            </a:r>
            <a:endParaRPr lang="ko-KR" altLang="en-US" sz="140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09600" y="2095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비교</a:t>
            </a:r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8600" y="819150"/>
          <a:ext cx="8762998" cy="4078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61812"/>
                <a:gridCol w="1607890"/>
                <a:gridCol w="1205918"/>
                <a:gridCol w="1615580"/>
                <a:gridCol w="1600198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물체를 사용자가 넣어야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-play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스토어에 없어서 웹에서 직접 다운 받아야 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전체적으로 로딩시간이 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물체들이 너무 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</a:t>
            </a:r>
            <a:r>
              <a:rPr lang="ko-KR" altLang="en-US"/>
              <a:t> 기능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2133600" y="3324225"/>
            <a:ext cx="1573219" cy="10156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>
                <a:latin typeface="+mj-lt"/>
              </a:rPr>
              <a:t>바로 확인 가능 </a:t>
            </a:r>
            <a:r>
              <a:rPr lang="en-US" altLang="ko-KR" sz="1400" b="1">
                <a:latin typeface="+mj-lt"/>
              </a:rPr>
              <a:t>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별도의 어플 설치 없이</a:t>
            </a:r>
            <a:r>
              <a:rPr lang="en-US" altLang="ko-KR" sz="1000">
                <a:latin typeface="+mj-lt"/>
              </a:rPr>
              <a:t>     </a:t>
            </a:r>
            <a:r>
              <a:rPr lang="ko-KR" altLang="en-US" sz="1000">
                <a:latin typeface="+mj-lt"/>
              </a:rPr>
              <a:t>웹 사이트 접속 만으로 사용이 가능</a:t>
            </a:r>
            <a:endParaRPr lang="en-US" sz="105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4953000" y="3324225"/>
            <a:ext cx="1563316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>
                <a:latin typeface="+mj-lt"/>
              </a:rPr>
              <a:t>재미있는 배치</a:t>
            </a:r>
            <a:r>
              <a:rPr lang="en-US" sz="1400" b="1">
                <a:latin typeface="+mj-lt"/>
              </a:rPr>
              <a:t> #02</a:t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상상으로 인테리어를</a:t>
            </a:r>
            <a:r>
              <a:rPr lang="en-US" altLang="ko-KR" sz="1000">
                <a:latin typeface="+mj-lt"/>
              </a:rPr>
              <a:t>      </a:t>
            </a:r>
            <a:r>
              <a:rPr lang="ko-KR" altLang="en-US" sz="1000">
                <a:latin typeface="+mj-lt"/>
              </a:rPr>
              <a:t>할 때보다 더 생생한 경험을 제공</a:t>
            </a:r>
            <a:endParaRPr lang="en-US" sz="1050">
              <a:latin typeface="+mj-lt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76400" y="971550"/>
            <a:ext cx="23812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8" descr="Apple AR: IKEA Takes the Wraps Off of Its ARKit App « Mobile AR News ::  Next Reality"/>
          <p:cNvPicPr>
            <a:picLocks noChangeAspect="1" noChangeArrowheads="1"/>
          </p:cNvPicPr>
          <p:nvPr/>
        </p:nvPicPr>
        <p:blipFill rotWithShape="1">
          <a:blip r:embed="rId3"/>
          <a:srcRect l="34240" t="8240" r="24890" b="28110"/>
          <a:stretch>
            <a:fillRect/>
          </a:stretch>
        </p:blipFill>
        <p:spPr>
          <a:xfrm>
            <a:off x="4876800" y="971550"/>
            <a:ext cx="2622550" cy="19145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Inhaltsplatzhalter 4"/>
          <p:cNvSpPr txBox="1"/>
          <p:nvPr/>
        </p:nvSpPr>
        <p:spPr>
          <a:xfrm>
            <a:off x="2286000" y="3439594"/>
            <a:ext cx="1563316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>
                <a:latin typeface="+mj-lt"/>
              </a:rPr>
              <a:t>편하고 정확함</a:t>
            </a:r>
            <a:r>
              <a:rPr lang="en-US" sz="1400" b="1">
                <a:latin typeface="+mj-lt"/>
              </a:rPr>
              <a:t> #03</a:t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거리측정 기능을 제공해</a:t>
            </a:r>
            <a:r>
              <a:rPr lang="en-US" altLang="ko-KR" sz="1000">
                <a:latin typeface="+mj-lt"/>
              </a:rPr>
              <a:t>,</a:t>
            </a:r>
            <a:r>
              <a:rPr lang="ko-KR" altLang="en-US" sz="1000">
                <a:latin typeface="+mj-lt"/>
              </a:rPr>
              <a:t> 실제 가구배치에 도움을 줌</a:t>
            </a:r>
            <a:endParaRPr lang="en-US" sz="1050">
              <a:latin typeface="+mj-lt"/>
            </a:endParaRPr>
          </a:p>
        </p:txBody>
      </p:sp>
      <p:sp>
        <p:nvSpPr>
          <p:cNvPr id="83" name="Inhaltsplatzhalter 4"/>
          <p:cNvSpPr txBox="1"/>
          <p:nvPr/>
        </p:nvSpPr>
        <p:spPr>
          <a:xfrm>
            <a:off x="5150245" y="3324225"/>
            <a:ext cx="1783955" cy="12464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 dirty="0">
                <a:latin typeface="+mj-lt"/>
              </a:rPr>
              <a:t>사용기록 제공 </a:t>
            </a:r>
            <a:r>
              <a:rPr lang="en-US" sz="1400" b="1" dirty="0">
                <a:latin typeface="+mj-lt"/>
              </a:rPr>
              <a:t>#04</a:t>
            </a:r>
            <a:br>
              <a:rPr lang="en-US" sz="1400" b="1" dirty="0">
                <a:latin typeface="+mj-lt"/>
              </a:rPr>
            </a:br>
            <a:r>
              <a:rPr lang="ko-KR" altLang="en-US" sz="1000" dirty="0">
                <a:latin typeface="+mj-lt"/>
              </a:rPr>
              <a:t>로그인</a:t>
            </a:r>
            <a:r>
              <a:rPr lang="en-US" altLang="ko-KR" sz="1000" dirty="0">
                <a:latin typeface="+mj-lt"/>
              </a:rPr>
              <a:t>-</a:t>
            </a:r>
            <a:r>
              <a:rPr lang="ko-KR" altLang="en-US" sz="1000" dirty="0">
                <a:latin typeface="+mj-lt"/>
              </a:rPr>
              <a:t>인테리어 기록 기능을 제공해 사용자의 인테리어 내역을 언제</a:t>
            </a:r>
            <a:r>
              <a:rPr lang="en-US" altLang="ko-KR" sz="1000" dirty="0">
                <a:latin typeface="+mj-lt"/>
              </a:rPr>
              <a:t>,</a:t>
            </a:r>
            <a:r>
              <a:rPr lang="ko-KR" altLang="en-US" sz="1000" dirty="0">
                <a:latin typeface="+mj-lt"/>
              </a:rPr>
              <a:t> 어디서나 확인 가능</a:t>
            </a:r>
            <a:endParaRPr lang="en-US" sz="1050" dirty="0">
              <a:latin typeface="+mj-lt"/>
            </a:endParaRPr>
          </a:p>
        </p:txBody>
      </p:sp>
      <p:pic>
        <p:nvPicPr>
          <p:cNvPr id="1026" name="Picture 2" descr="스마트폰으로 모든 사이즈를 재다! 'AR 줄자' | 1b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24489" r="14355" b="7368"/>
          <a:stretch/>
        </p:blipFill>
        <p:spPr bwMode="auto">
          <a:xfrm>
            <a:off x="1619672" y="1201184"/>
            <a:ext cx="3060340" cy="14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utoUpdateAnimBg="0"/>
      <p:bldP spid="8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rou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367</Words>
  <Application>Microsoft Office PowerPoint</Application>
  <PresentationFormat>화면 슬라이드 쇼(16:9)</PresentationFormat>
  <Paragraphs>151</Paragraphs>
  <Slides>15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비교</vt:lpstr>
      <vt:lpstr>WebAR 인테리어 - 기능</vt:lpstr>
      <vt:lpstr>WebAR 인테리어 - 기능</vt:lpstr>
      <vt:lpstr>사용한 라이브러리</vt:lpstr>
      <vt:lpstr>개발 단계</vt:lpstr>
      <vt:lpstr>PowerPoint 프레젠테이션</vt:lpstr>
      <vt:lpstr>흐름도</vt:lpstr>
      <vt:lpstr>역할분담</vt:lpstr>
      <vt:lpstr>시연영상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1624</cp:revision>
  <dcterms:created xsi:type="dcterms:W3CDTF">2015-09-08T18:46:55Z</dcterms:created>
  <dcterms:modified xsi:type="dcterms:W3CDTF">2020-11-20T05:24:22Z</dcterms:modified>
  <cp:category/>
</cp:coreProperties>
</file>