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1" r:id="rId14"/>
    <p:sldId id="276" r:id="rId15"/>
    <p:sldId id="260" r:id="rId16"/>
    <p:sldId id="275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72" autoAdjust="0"/>
  </p:normalViewPr>
  <p:slideViewPr>
    <p:cSldViewPr snapToGrid="0" showGuides="1">
      <p:cViewPr>
        <p:scale>
          <a:sx n="70" d="100"/>
          <a:sy n="70" d="100"/>
        </p:scale>
        <p:origin x="1094" y="144"/>
      </p:cViewPr>
      <p:guideLst>
        <p:guide orient="horz" pos="119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6B368-FF2E-49F3-99C0-1A53D02CCF0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4207CF-4723-4E6A-ACFE-E3DA001A408A}">
      <dgm:prSet phldrT="[텍스트]"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>
            <a:buNone/>
          </a:pPr>
          <a:endParaRPr lang="en-US" altLang="ko-KR" sz="18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endParaRPr lang="en-US" altLang="ko-KR" sz="18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r>
            <a:rPr lang="en-US" altLang="ko-KR" sz="12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Next.js, </a:t>
          </a:r>
        </a:p>
        <a:p>
          <a:pPr latinLnBrk="1">
            <a:buNone/>
          </a:pPr>
          <a:r>
            <a:rPr lang="en-US" altLang="ko-KR" sz="1200" b="0" i="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FastAPI</a:t>
          </a:r>
          <a:endParaRPr lang="en-US" altLang="ko-KR" sz="11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r>
            <a:rPr lang="en-US" altLang="ko-KR" sz="18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endParaRPr lang="ko-KR" altLang="en-US" dirty="0"/>
        </a:p>
      </dgm:t>
    </dgm:pt>
    <dgm:pt modelId="{AD328E7D-226A-4A7B-A72E-E02E525EC99D}" type="parTrans" cxnId="{9A33F8B8-6E77-4BBE-8F57-06E700DBFA39}">
      <dgm:prSet/>
      <dgm:spPr/>
      <dgm:t>
        <a:bodyPr/>
        <a:lstStyle/>
        <a:p>
          <a:pPr latinLnBrk="1"/>
          <a:endParaRPr lang="ko-KR" altLang="en-US"/>
        </a:p>
      </dgm:t>
    </dgm:pt>
    <dgm:pt modelId="{EF1EC46F-66FC-4597-B827-1E40463DCF14}" type="sibTrans" cxnId="{9A33F8B8-6E77-4BBE-8F57-06E700DBFA39}">
      <dgm:prSet/>
      <dgm:spPr/>
      <dgm:t>
        <a:bodyPr/>
        <a:lstStyle/>
        <a:p>
          <a:pPr latinLnBrk="1"/>
          <a:endParaRPr lang="ko-KR" altLang="en-US"/>
        </a:p>
      </dgm:t>
    </dgm:pt>
    <dgm:pt modelId="{978A289C-8B23-46CB-9B99-7D44AA0260E8}">
      <dgm:prSet phldrT="[텍스트]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LangGraph, </a:t>
          </a:r>
        </a:p>
        <a:p>
          <a:pPr latinLnBrk="1">
            <a:buNone/>
          </a:pPr>
          <a:r>
            <a:rPr lang="ko-KR" altLang="en-US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한글 </a:t>
          </a: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Embedding, </a:t>
          </a:r>
        </a:p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Multi-LLM, </a:t>
          </a:r>
          <a:r>
            <a:rPr lang="en-US" altLang="ko-KR" b="0" i="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Dify</a:t>
          </a: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n8n</a:t>
          </a:r>
          <a:endParaRPr lang="ko-KR" altLang="en-US" dirty="0"/>
        </a:p>
      </dgm:t>
    </dgm:pt>
    <dgm:pt modelId="{CA5BCBEB-3C3B-4840-8EBE-3AD46A39F7B0}" type="parTrans" cxnId="{8EAC92BB-C697-4509-8B86-9439CA78E19A}">
      <dgm:prSet/>
      <dgm:spPr/>
      <dgm:t>
        <a:bodyPr/>
        <a:lstStyle/>
        <a:p>
          <a:pPr latinLnBrk="1"/>
          <a:endParaRPr lang="ko-KR" altLang="en-US"/>
        </a:p>
      </dgm:t>
    </dgm:pt>
    <dgm:pt modelId="{74A8CA56-CB09-49AB-A0CC-C50C128BA681}" type="sibTrans" cxnId="{8EAC92BB-C697-4509-8B86-9439CA78E19A}">
      <dgm:prSet/>
      <dgm:spPr/>
      <dgm:t>
        <a:bodyPr/>
        <a:lstStyle/>
        <a:p>
          <a:pPr latinLnBrk="1"/>
          <a:endParaRPr lang="ko-KR" altLang="en-US"/>
        </a:p>
      </dgm:t>
    </dgm:pt>
    <dgm:pt modelId="{AC7BC3CE-CF81-4BFF-BA0E-50829CAF7B50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PostgreSQL, Milvus, Elasticsearch</a:t>
          </a:r>
          <a:endParaRPr lang="ko-KR" altLang="en-US" dirty="0"/>
        </a:p>
      </dgm:t>
    </dgm:pt>
    <dgm:pt modelId="{32ACBEDC-337C-46C6-BEFB-7B07508E98CE}" type="parTrans" cxnId="{2B0139EC-8019-4927-B9D1-35F73AEA2F21}">
      <dgm:prSet/>
      <dgm:spPr/>
      <dgm:t>
        <a:bodyPr/>
        <a:lstStyle/>
        <a:p>
          <a:pPr latinLnBrk="1"/>
          <a:endParaRPr lang="ko-KR" altLang="en-US"/>
        </a:p>
      </dgm:t>
    </dgm:pt>
    <dgm:pt modelId="{0081357D-241E-4CB9-84DA-A3A6701DA499}" type="sibTrans" cxnId="{2B0139EC-8019-4927-B9D1-35F73AEA2F21}">
      <dgm:prSet/>
      <dgm:spPr/>
      <dgm:t>
        <a:bodyPr/>
        <a:lstStyle/>
        <a:p>
          <a:pPr latinLnBrk="1"/>
          <a:endParaRPr lang="ko-KR" altLang="en-US"/>
        </a:p>
      </dgm:t>
    </dgm:pt>
    <dgm:pt modelId="{CECF2AD0-23CC-4F11-86DF-85CF65E5A656}">
      <dgm:prSet phldrT="[텍스트]" phldr="0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>
            <a:buNone/>
          </a:pPr>
          <a:r>
            <a:rPr lang="ko-KR" altLang="en-US" sz="14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가드레일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ko-KR" altLang="en-US" sz="14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메트릭스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4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Promethus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Grafana)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5B6A48D2-903D-4E06-BEAD-60DB7BA7EA50}" type="parTrans" cxnId="{45A7F8DE-06E6-40F8-9DBD-67E6CF6044DD}">
      <dgm:prSet/>
      <dgm:spPr/>
      <dgm:t>
        <a:bodyPr/>
        <a:lstStyle/>
        <a:p>
          <a:pPr latinLnBrk="1"/>
          <a:endParaRPr lang="ko-KR" altLang="en-US"/>
        </a:p>
      </dgm:t>
    </dgm:pt>
    <dgm:pt modelId="{8CBF417F-BC37-4D3D-BC43-C8F26B56901D}" type="sibTrans" cxnId="{45A7F8DE-06E6-40F8-9DBD-67E6CF6044DD}">
      <dgm:prSet/>
      <dgm:spPr/>
      <dgm:t>
        <a:bodyPr/>
        <a:lstStyle/>
        <a:p>
          <a:pPr latinLnBrk="1"/>
          <a:endParaRPr lang="ko-KR" altLang="en-US"/>
        </a:p>
      </dgm:t>
    </dgm:pt>
    <dgm:pt modelId="{A4D4D908-1CB8-405F-B017-ECE52B59AA88}">
      <dgm:prSet phldrT="[텍스트]" phldr="0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CI/CD &amp; </a:t>
          </a:r>
          <a:r>
            <a:rPr lang="ko-KR" altLang="en-US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인프라 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6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Podman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en-US" altLang="ko-KR" sz="18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Github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CI</a:t>
          </a:r>
          <a:r>
            <a:rPr lang="en-US" altLang="ko-KR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r>
            <a: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등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)</a:t>
          </a:r>
          <a:endParaRPr lang="ko-KR" altLang="en-US" sz="1600" dirty="0">
            <a:solidFill>
              <a:schemeClr val="bg1"/>
            </a:solidFill>
          </a:endParaRPr>
        </a:p>
      </dgm:t>
    </dgm:pt>
    <dgm:pt modelId="{739006D7-19D5-491B-9A4F-80A6468031A9}" type="parTrans" cxnId="{670F5FB3-AEF8-4774-B086-3D6DB0D8FC7B}">
      <dgm:prSet/>
      <dgm:spPr/>
      <dgm:t>
        <a:bodyPr/>
        <a:lstStyle/>
        <a:p>
          <a:pPr latinLnBrk="1"/>
          <a:endParaRPr lang="ko-KR" altLang="en-US"/>
        </a:p>
      </dgm:t>
    </dgm:pt>
    <dgm:pt modelId="{6F330865-DF53-496E-B330-F5FEA0AD3872}" type="sibTrans" cxnId="{670F5FB3-AEF8-4774-B086-3D6DB0D8FC7B}">
      <dgm:prSet/>
      <dgm:spPr/>
      <dgm:t>
        <a:bodyPr/>
        <a:lstStyle/>
        <a:p>
          <a:pPr latinLnBrk="1"/>
          <a:endParaRPr lang="ko-KR" altLang="en-US"/>
        </a:p>
      </dgm:t>
    </dgm:pt>
    <dgm:pt modelId="{E298928B-C690-4BCC-A9E4-B2B3A0FE0D9D}" type="pres">
      <dgm:prSet presAssocID="{DE46B368-FF2E-49F3-99C0-1A53D02CCF0E}" presName="Name0" presStyleCnt="0">
        <dgm:presLayoutVars>
          <dgm:dir/>
          <dgm:animLvl val="lvl"/>
          <dgm:resizeHandles val="exact"/>
        </dgm:presLayoutVars>
      </dgm:prSet>
      <dgm:spPr/>
    </dgm:pt>
    <dgm:pt modelId="{C66BE57C-E50A-4A2A-9D19-192E13CC2AD6}" type="pres">
      <dgm:prSet presAssocID="{FD4207CF-4723-4E6A-ACFE-E3DA001A408A}" presName="Name8" presStyleCnt="0"/>
      <dgm:spPr/>
    </dgm:pt>
    <dgm:pt modelId="{12EEFF30-88C9-4DA9-9E6D-A98C3D484449}" type="pres">
      <dgm:prSet presAssocID="{FD4207CF-4723-4E6A-ACFE-E3DA001A408A}" presName="level" presStyleLbl="node1" presStyleIdx="0" presStyleCnt="5">
        <dgm:presLayoutVars>
          <dgm:chMax val="1"/>
          <dgm:bulletEnabled val="1"/>
        </dgm:presLayoutVars>
      </dgm:prSet>
      <dgm:spPr/>
    </dgm:pt>
    <dgm:pt modelId="{E412F30F-85C3-4AB4-B1C2-89AEDD158E86}" type="pres">
      <dgm:prSet presAssocID="{FD4207CF-4723-4E6A-ACFE-E3DA001A40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42D1E74-39C1-46E8-AFE4-10E99BE491BF}" type="pres">
      <dgm:prSet presAssocID="{978A289C-8B23-46CB-9B99-7D44AA0260E8}" presName="Name8" presStyleCnt="0"/>
      <dgm:spPr/>
    </dgm:pt>
    <dgm:pt modelId="{D6FA62CC-7A72-47EE-AA18-4F755FC8E988}" type="pres">
      <dgm:prSet presAssocID="{978A289C-8B23-46CB-9B99-7D44AA0260E8}" presName="level" presStyleLbl="node1" presStyleIdx="1" presStyleCnt="5">
        <dgm:presLayoutVars>
          <dgm:chMax val="1"/>
          <dgm:bulletEnabled val="1"/>
        </dgm:presLayoutVars>
      </dgm:prSet>
      <dgm:spPr/>
    </dgm:pt>
    <dgm:pt modelId="{D39A119B-AE8B-473C-87E8-416078C0C63A}" type="pres">
      <dgm:prSet presAssocID="{978A289C-8B23-46CB-9B99-7D44AA0260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CE3C074-2D37-473A-9927-692D2599DE12}" type="pres">
      <dgm:prSet presAssocID="{AC7BC3CE-CF81-4BFF-BA0E-50829CAF7B50}" presName="Name8" presStyleCnt="0"/>
      <dgm:spPr/>
    </dgm:pt>
    <dgm:pt modelId="{B13B0F8C-310C-4B16-A58A-9F05B8E3F4BB}" type="pres">
      <dgm:prSet presAssocID="{AC7BC3CE-CF81-4BFF-BA0E-50829CAF7B50}" presName="level" presStyleLbl="node1" presStyleIdx="2" presStyleCnt="5">
        <dgm:presLayoutVars>
          <dgm:chMax val="1"/>
          <dgm:bulletEnabled val="1"/>
        </dgm:presLayoutVars>
      </dgm:prSet>
      <dgm:spPr/>
    </dgm:pt>
    <dgm:pt modelId="{5B38DA9E-54DC-4C3A-A98B-A44F12716419}" type="pres">
      <dgm:prSet presAssocID="{AC7BC3CE-CF81-4BFF-BA0E-50829CAF7B5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5860FA-52FA-42E6-9CD7-53B1CE3B0273}" type="pres">
      <dgm:prSet presAssocID="{CECF2AD0-23CC-4F11-86DF-85CF65E5A656}" presName="Name8" presStyleCnt="0"/>
      <dgm:spPr/>
    </dgm:pt>
    <dgm:pt modelId="{C8458B6B-A20A-4742-A22C-63E34159843E}" type="pres">
      <dgm:prSet presAssocID="{CECF2AD0-23CC-4F11-86DF-85CF65E5A656}" presName="level" presStyleLbl="node1" presStyleIdx="3" presStyleCnt="5">
        <dgm:presLayoutVars>
          <dgm:chMax val="1"/>
          <dgm:bulletEnabled val="1"/>
        </dgm:presLayoutVars>
      </dgm:prSet>
      <dgm:spPr/>
    </dgm:pt>
    <dgm:pt modelId="{050AB597-328D-4775-B6FC-9E9AE13FC26A}" type="pres">
      <dgm:prSet presAssocID="{CECF2AD0-23CC-4F11-86DF-85CF65E5A6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DB48EE-712C-48DB-8E23-E07BDF6A0B33}" type="pres">
      <dgm:prSet presAssocID="{A4D4D908-1CB8-405F-B017-ECE52B59AA88}" presName="Name8" presStyleCnt="0"/>
      <dgm:spPr/>
    </dgm:pt>
    <dgm:pt modelId="{4E7E46F2-FD2B-44D2-BAB0-C99FEDDD95A9}" type="pres">
      <dgm:prSet presAssocID="{A4D4D908-1CB8-405F-B017-ECE52B59AA88}" presName="level" presStyleLbl="node1" presStyleIdx="4" presStyleCnt="5">
        <dgm:presLayoutVars>
          <dgm:chMax val="1"/>
          <dgm:bulletEnabled val="1"/>
        </dgm:presLayoutVars>
      </dgm:prSet>
      <dgm:spPr/>
    </dgm:pt>
    <dgm:pt modelId="{030C0669-EB15-47EA-9337-635C6E8C144F}" type="pres">
      <dgm:prSet presAssocID="{A4D4D908-1CB8-405F-B017-ECE52B59AA8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9204F05-A2B8-4004-9428-D1111096700E}" type="presOf" srcId="{AC7BC3CE-CF81-4BFF-BA0E-50829CAF7B50}" destId="{5B38DA9E-54DC-4C3A-A98B-A44F12716419}" srcOrd="1" destOrd="0" presId="urn:microsoft.com/office/officeart/2005/8/layout/pyramid1"/>
    <dgm:cxn modelId="{4C48B708-E9E3-42F9-8CA7-EB13448E6B78}" type="presOf" srcId="{DE46B368-FF2E-49F3-99C0-1A53D02CCF0E}" destId="{E298928B-C690-4BCC-A9E4-B2B3A0FE0D9D}" srcOrd="0" destOrd="0" presId="urn:microsoft.com/office/officeart/2005/8/layout/pyramid1"/>
    <dgm:cxn modelId="{E502A913-A093-42F5-8AE3-90FF2A58FE58}" type="presOf" srcId="{FD4207CF-4723-4E6A-ACFE-E3DA001A408A}" destId="{E412F30F-85C3-4AB4-B1C2-89AEDD158E86}" srcOrd="1" destOrd="0" presId="urn:microsoft.com/office/officeart/2005/8/layout/pyramid1"/>
    <dgm:cxn modelId="{B83DC940-7338-49C4-AB06-2970DFD7588A}" type="presOf" srcId="{FD4207CF-4723-4E6A-ACFE-E3DA001A408A}" destId="{12EEFF30-88C9-4DA9-9E6D-A98C3D484449}" srcOrd="0" destOrd="0" presId="urn:microsoft.com/office/officeart/2005/8/layout/pyramid1"/>
    <dgm:cxn modelId="{ACC89881-3FB4-4116-B671-C393D0DED19E}" type="presOf" srcId="{CECF2AD0-23CC-4F11-86DF-85CF65E5A656}" destId="{050AB597-328D-4775-B6FC-9E9AE13FC26A}" srcOrd="1" destOrd="0" presId="urn:microsoft.com/office/officeart/2005/8/layout/pyramid1"/>
    <dgm:cxn modelId="{02B75F82-0687-4D9D-BC3E-43087F0A333A}" type="presOf" srcId="{978A289C-8B23-46CB-9B99-7D44AA0260E8}" destId="{D6FA62CC-7A72-47EE-AA18-4F755FC8E988}" srcOrd="0" destOrd="0" presId="urn:microsoft.com/office/officeart/2005/8/layout/pyramid1"/>
    <dgm:cxn modelId="{971D2FA3-3DB6-4B7B-A6FD-AD1057726A0A}" type="presOf" srcId="{978A289C-8B23-46CB-9B99-7D44AA0260E8}" destId="{D39A119B-AE8B-473C-87E8-416078C0C63A}" srcOrd="1" destOrd="0" presId="urn:microsoft.com/office/officeart/2005/8/layout/pyramid1"/>
    <dgm:cxn modelId="{A97F9AB0-40FB-40E0-AB95-9802CF84D1FA}" type="presOf" srcId="{A4D4D908-1CB8-405F-B017-ECE52B59AA88}" destId="{030C0669-EB15-47EA-9337-635C6E8C144F}" srcOrd="1" destOrd="0" presId="urn:microsoft.com/office/officeart/2005/8/layout/pyramid1"/>
    <dgm:cxn modelId="{670F5FB3-AEF8-4774-B086-3D6DB0D8FC7B}" srcId="{DE46B368-FF2E-49F3-99C0-1A53D02CCF0E}" destId="{A4D4D908-1CB8-405F-B017-ECE52B59AA88}" srcOrd="4" destOrd="0" parTransId="{739006D7-19D5-491B-9A4F-80A6468031A9}" sibTransId="{6F330865-DF53-496E-B330-F5FEA0AD3872}"/>
    <dgm:cxn modelId="{9A33F8B8-6E77-4BBE-8F57-06E700DBFA39}" srcId="{DE46B368-FF2E-49F3-99C0-1A53D02CCF0E}" destId="{FD4207CF-4723-4E6A-ACFE-E3DA001A408A}" srcOrd="0" destOrd="0" parTransId="{AD328E7D-226A-4A7B-A72E-E02E525EC99D}" sibTransId="{EF1EC46F-66FC-4597-B827-1E40463DCF14}"/>
    <dgm:cxn modelId="{8EAC92BB-C697-4509-8B86-9439CA78E19A}" srcId="{DE46B368-FF2E-49F3-99C0-1A53D02CCF0E}" destId="{978A289C-8B23-46CB-9B99-7D44AA0260E8}" srcOrd="1" destOrd="0" parTransId="{CA5BCBEB-3C3B-4840-8EBE-3AD46A39F7B0}" sibTransId="{74A8CA56-CB09-49AB-A0CC-C50C128BA681}"/>
    <dgm:cxn modelId="{7C3DFAD5-8021-43A4-A40C-154A53A87DAF}" type="presOf" srcId="{CECF2AD0-23CC-4F11-86DF-85CF65E5A656}" destId="{C8458B6B-A20A-4742-A22C-63E34159843E}" srcOrd="0" destOrd="0" presId="urn:microsoft.com/office/officeart/2005/8/layout/pyramid1"/>
    <dgm:cxn modelId="{44A94CDE-2D04-45CD-B57B-4DAE0A302F09}" type="presOf" srcId="{A4D4D908-1CB8-405F-B017-ECE52B59AA88}" destId="{4E7E46F2-FD2B-44D2-BAB0-C99FEDDD95A9}" srcOrd="0" destOrd="0" presId="urn:microsoft.com/office/officeart/2005/8/layout/pyramid1"/>
    <dgm:cxn modelId="{45A7F8DE-06E6-40F8-9DBD-67E6CF6044DD}" srcId="{DE46B368-FF2E-49F3-99C0-1A53D02CCF0E}" destId="{CECF2AD0-23CC-4F11-86DF-85CF65E5A656}" srcOrd="3" destOrd="0" parTransId="{5B6A48D2-903D-4E06-BEAD-60DB7BA7EA50}" sibTransId="{8CBF417F-BC37-4D3D-BC43-C8F26B56901D}"/>
    <dgm:cxn modelId="{2B0139EC-8019-4927-B9D1-35F73AEA2F21}" srcId="{DE46B368-FF2E-49F3-99C0-1A53D02CCF0E}" destId="{AC7BC3CE-CF81-4BFF-BA0E-50829CAF7B50}" srcOrd="2" destOrd="0" parTransId="{32ACBEDC-337C-46C6-BEFB-7B07508E98CE}" sibTransId="{0081357D-241E-4CB9-84DA-A3A6701DA499}"/>
    <dgm:cxn modelId="{880312F7-393B-4BAF-B4FA-00D757ACA1AE}" type="presOf" srcId="{AC7BC3CE-CF81-4BFF-BA0E-50829CAF7B50}" destId="{B13B0F8C-310C-4B16-A58A-9F05B8E3F4BB}" srcOrd="0" destOrd="0" presId="urn:microsoft.com/office/officeart/2005/8/layout/pyramid1"/>
    <dgm:cxn modelId="{47F83718-0DC0-4459-B710-BAC93324C74D}" type="presParOf" srcId="{E298928B-C690-4BCC-A9E4-B2B3A0FE0D9D}" destId="{C66BE57C-E50A-4A2A-9D19-192E13CC2AD6}" srcOrd="0" destOrd="0" presId="urn:microsoft.com/office/officeart/2005/8/layout/pyramid1"/>
    <dgm:cxn modelId="{10080AC5-ABEA-4808-9D52-0970442AF119}" type="presParOf" srcId="{C66BE57C-E50A-4A2A-9D19-192E13CC2AD6}" destId="{12EEFF30-88C9-4DA9-9E6D-A98C3D484449}" srcOrd="0" destOrd="0" presId="urn:microsoft.com/office/officeart/2005/8/layout/pyramid1"/>
    <dgm:cxn modelId="{F9485B86-468D-41F4-83F6-EED13D938997}" type="presParOf" srcId="{C66BE57C-E50A-4A2A-9D19-192E13CC2AD6}" destId="{E412F30F-85C3-4AB4-B1C2-89AEDD158E86}" srcOrd="1" destOrd="0" presId="urn:microsoft.com/office/officeart/2005/8/layout/pyramid1"/>
    <dgm:cxn modelId="{5EE25F6A-FAFA-49CA-82E5-30E2ACB6DB15}" type="presParOf" srcId="{E298928B-C690-4BCC-A9E4-B2B3A0FE0D9D}" destId="{042D1E74-39C1-46E8-AFE4-10E99BE491BF}" srcOrd="1" destOrd="0" presId="urn:microsoft.com/office/officeart/2005/8/layout/pyramid1"/>
    <dgm:cxn modelId="{B859A1BF-6EBB-455A-918D-235D7AB2DD33}" type="presParOf" srcId="{042D1E74-39C1-46E8-AFE4-10E99BE491BF}" destId="{D6FA62CC-7A72-47EE-AA18-4F755FC8E988}" srcOrd="0" destOrd="0" presId="urn:microsoft.com/office/officeart/2005/8/layout/pyramid1"/>
    <dgm:cxn modelId="{A0F991D2-A97F-47DC-BF6B-ADA4ECDF25A8}" type="presParOf" srcId="{042D1E74-39C1-46E8-AFE4-10E99BE491BF}" destId="{D39A119B-AE8B-473C-87E8-416078C0C63A}" srcOrd="1" destOrd="0" presId="urn:microsoft.com/office/officeart/2005/8/layout/pyramid1"/>
    <dgm:cxn modelId="{2521FCFA-799F-4BE5-801F-F1FF554BE2A4}" type="presParOf" srcId="{E298928B-C690-4BCC-A9E4-B2B3A0FE0D9D}" destId="{4CE3C074-2D37-473A-9927-692D2599DE12}" srcOrd="2" destOrd="0" presId="urn:microsoft.com/office/officeart/2005/8/layout/pyramid1"/>
    <dgm:cxn modelId="{29F2470E-4443-4F8F-8AED-E0A890E7C09B}" type="presParOf" srcId="{4CE3C074-2D37-473A-9927-692D2599DE12}" destId="{B13B0F8C-310C-4B16-A58A-9F05B8E3F4BB}" srcOrd="0" destOrd="0" presId="urn:microsoft.com/office/officeart/2005/8/layout/pyramid1"/>
    <dgm:cxn modelId="{89605A3B-27AD-4F9A-B3B0-3E58FE8126D0}" type="presParOf" srcId="{4CE3C074-2D37-473A-9927-692D2599DE12}" destId="{5B38DA9E-54DC-4C3A-A98B-A44F12716419}" srcOrd="1" destOrd="0" presId="urn:microsoft.com/office/officeart/2005/8/layout/pyramid1"/>
    <dgm:cxn modelId="{63610E2B-48A9-4792-9E2C-295BEA2C6AC8}" type="presParOf" srcId="{E298928B-C690-4BCC-A9E4-B2B3A0FE0D9D}" destId="{EE5860FA-52FA-42E6-9CD7-53B1CE3B0273}" srcOrd="3" destOrd="0" presId="urn:microsoft.com/office/officeart/2005/8/layout/pyramid1"/>
    <dgm:cxn modelId="{51A4AB8C-BD98-4451-A94C-24579FD31C9C}" type="presParOf" srcId="{EE5860FA-52FA-42E6-9CD7-53B1CE3B0273}" destId="{C8458B6B-A20A-4742-A22C-63E34159843E}" srcOrd="0" destOrd="0" presId="urn:microsoft.com/office/officeart/2005/8/layout/pyramid1"/>
    <dgm:cxn modelId="{30F1A813-E30E-4773-BB7F-CA6FC1114AA6}" type="presParOf" srcId="{EE5860FA-52FA-42E6-9CD7-53B1CE3B0273}" destId="{050AB597-328D-4775-B6FC-9E9AE13FC26A}" srcOrd="1" destOrd="0" presId="urn:microsoft.com/office/officeart/2005/8/layout/pyramid1"/>
    <dgm:cxn modelId="{A06A5DE0-8E09-431B-AD8E-29FD8E6D473B}" type="presParOf" srcId="{E298928B-C690-4BCC-A9E4-B2B3A0FE0D9D}" destId="{86DB48EE-712C-48DB-8E23-E07BDF6A0B33}" srcOrd="4" destOrd="0" presId="urn:microsoft.com/office/officeart/2005/8/layout/pyramid1"/>
    <dgm:cxn modelId="{B703D454-1E46-409F-A006-DA384EC8975E}" type="presParOf" srcId="{86DB48EE-712C-48DB-8E23-E07BDF6A0B33}" destId="{4E7E46F2-FD2B-44D2-BAB0-C99FEDDD95A9}" srcOrd="0" destOrd="0" presId="urn:microsoft.com/office/officeart/2005/8/layout/pyramid1"/>
    <dgm:cxn modelId="{2701C258-51EB-498B-AFBF-7D2EFD399DCE}" type="presParOf" srcId="{86DB48EE-712C-48DB-8E23-E07BDF6A0B33}" destId="{030C0669-EB15-47EA-9337-635C6E8C144F}" srcOrd="1" destOrd="0" presId="urn:microsoft.com/office/officeart/2005/8/layout/pyramid1"/>
  </dgm:cxnLst>
  <dgm:bg>
    <a:solidFill>
      <a:schemeClr val="bg1"/>
    </a:solidFill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EFF30-88C9-4DA9-9E6D-A98C3D484449}">
      <dsp:nvSpPr>
        <dsp:cNvPr id="0" name=""/>
        <dsp:cNvSpPr/>
      </dsp:nvSpPr>
      <dsp:spPr>
        <a:xfrm>
          <a:off x="3288030" y="0"/>
          <a:ext cx="1644015" cy="1137439"/>
        </a:xfrm>
        <a:prstGeom prst="trapezoid">
          <a:avLst>
            <a:gd name="adj" fmla="val 72268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Next.js,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kern="120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FastAPI</a:t>
          </a:r>
          <a:endParaRPr lang="en-US" altLang="ko-KR" sz="11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endParaRPr lang="ko-KR" altLang="en-US" kern="1200" dirty="0"/>
        </a:p>
      </dsp:txBody>
      <dsp:txXfrm>
        <a:off x="3288030" y="0"/>
        <a:ext cx="1644015" cy="1137439"/>
      </dsp:txXfrm>
    </dsp:sp>
    <dsp:sp modelId="{D6FA62CC-7A72-47EE-AA18-4F755FC8E988}">
      <dsp:nvSpPr>
        <dsp:cNvPr id="0" name=""/>
        <dsp:cNvSpPr/>
      </dsp:nvSpPr>
      <dsp:spPr>
        <a:xfrm>
          <a:off x="2466022" y="1137439"/>
          <a:ext cx="3288030" cy="1137439"/>
        </a:xfrm>
        <a:prstGeom prst="trapezoid">
          <a:avLst>
            <a:gd name="adj" fmla="val 72268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LangGraph, 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한글 </a:t>
          </a: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Embedding, 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Multi-LLM, </a:t>
          </a:r>
          <a:r>
            <a:rPr lang="en-US" altLang="ko-KR" sz="1300" b="0" i="0" kern="120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Dify</a:t>
          </a: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n8n</a:t>
          </a:r>
          <a:endParaRPr lang="ko-KR" altLang="en-US" sz="1300" kern="1200" dirty="0"/>
        </a:p>
      </dsp:txBody>
      <dsp:txXfrm>
        <a:off x="3041427" y="1137439"/>
        <a:ext cx="2137219" cy="1137439"/>
      </dsp:txXfrm>
    </dsp:sp>
    <dsp:sp modelId="{B13B0F8C-310C-4B16-A58A-9F05B8E3F4BB}">
      <dsp:nvSpPr>
        <dsp:cNvPr id="0" name=""/>
        <dsp:cNvSpPr/>
      </dsp:nvSpPr>
      <dsp:spPr>
        <a:xfrm>
          <a:off x="1644015" y="2274879"/>
          <a:ext cx="4932045" cy="1137439"/>
        </a:xfrm>
        <a:prstGeom prst="trapezoid">
          <a:avLst>
            <a:gd name="adj" fmla="val 72268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PostgreSQL, Milvus, Elasticsearch</a:t>
          </a:r>
          <a:endParaRPr lang="ko-KR" altLang="en-US" sz="1300" kern="1200" dirty="0"/>
        </a:p>
      </dsp:txBody>
      <dsp:txXfrm>
        <a:off x="2507122" y="2274879"/>
        <a:ext cx="3205829" cy="1137439"/>
      </dsp:txXfrm>
    </dsp:sp>
    <dsp:sp modelId="{C8458B6B-A20A-4742-A22C-63E34159843E}">
      <dsp:nvSpPr>
        <dsp:cNvPr id="0" name=""/>
        <dsp:cNvSpPr/>
      </dsp:nvSpPr>
      <dsp:spPr>
        <a:xfrm>
          <a:off x="822007" y="3412319"/>
          <a:ext cx="6576060" cy="1137439"/>
        </a:xfrm>
        <a:prstGeom prst="trapezoid">
          <a:avLst>
            <a:gd name="adj" fmla="val 72268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가드레일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ko-KR" altLang="en-US" sz="14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메트릭스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4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Promethus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Grafana)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1972817" y="3412319"/>
        <a:ext cx="4274439" cy="1137439"/>
      </dsp:txXfrm>
    </dsp:sp>
    <dsp:sp modelId="{4E7E46F2-FD2B-44D2-BAB0-C99FEDDD95A9}">
      <dsp:nvSpPr>
        <dsp:cNvPr id="0" name=""/>
        <dsp:cNvSpPr/>
      </dsp:nvSpPr>
      <dsp:spPr>
        <a:xfrm>
          <a:off x="0" y="4549759"/>
          <a:ext cx="8220075" cy="1137439"/>
        </a:xfrm>
        <a:prstGeom prst="trapezoid">
          <a:avLst>
            <a:gd name="adj" fmla="val 72268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CI/CD &amp; </a:t>
          </a:r>
          <a:r>
            <a:rPr lang="ko-KR" altLang="en-US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인프라 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6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Podman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en-US" altLang="ko-KR" sz="18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Github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CI</a:t>
          </a:r>
          <a:r>
            <a:rPr lang="en-US" altLang="ko-KR" sz="16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r>
            <a:rPr lang="ko-KR" altLang="en-US" sz="16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등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)</a:t>
          </a:r>
          <a:endParaRPr lang="ko-KR" altLang="en-US" sz="1600" kern="1200" dirty="0">
            <a:solidFill>
              <a:schemeClr val="bg1"/>
            </a:solidFill>
          </a:endParaRPr>
        </a:p>
      </dsp:txBody>
      <dsp:txXfrm>
        <a:off x="1438513" y="4549759"/>
        <a:ext cx="5343048" cy="1137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D020-97E5-A998-D77F-F8E91887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B07DA-0C5D-F831-DADC-2C6DC50C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897-16A7-6096-5AE6-A3CEFC1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8F0EB-E575-637B-5A88-3AD9868D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81D4F-D0FF-1603-0C09-E474B94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F1C1A-33A8-8CB1-2062-F605AB5B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6A2E-BFF0-AC59-2560-26D5BA6B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8F18-1A2B-0BC9-BCD2-4421986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718C-0F1D-2848-B508-5212A3B6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14A3-60C8-5E83-7ADD-86D3460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89A9D-4C57-D5F9-5BBE-35644E9A9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99433-232E-E04A-1583-BAA7CBBA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3A027-328B-2189-111B-771486A3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F786-05D8-B77E-1119-2D9CB9D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CB0B2-C809-CA5F-B211-1945B03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8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63BE-5E32-A7AB-C86B-9284BC6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8A095-73CA-1004-53E7-A6D6666F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5F59-7591-3BDA-B685-666B26E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1F45-6067-7695-1321-729B816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AFB56-16EC-80B0-590C-EE35F2F6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D35B2-1E1F-521E-F230-ECC86260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BBC1-1ABD-0B3E-3C7C-EBD937F1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AEF5-54C9-BA0C-79F1-7D70033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3C302-914B-D016-D048-0D1091A7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07195-DBC0-67D2-7243-09F6ABB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3879-9D54-C1F9-6FF4-B91B57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E3FD3-65C5-1379-ED76-4C352122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3C102-CBCE-4867-FC20-F3443C25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58AB-F32D-31B5-F15C-274B1A0B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9B4C4-5531-199C-A550-284B427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2B755-0774-AD2F-95A3-21D37EE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5964-924F-D8E5-8EA6-F404CD62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B7281-A63F-EF91-2D0A-F43382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F352B-642E-46C5-7D3F-422FCDA6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E2868-9542-E79D-EEA9-6C931767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97444-F17A-F0B3-58E4-EB80983D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B33AF-B3B1-A6A2-22EA-10C452AD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42705-643E-21AC-C486-6B99260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60A3FB-E7CC-1000-062B-B11302D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4AA8-F3AD-8582-6713-4D7DCCA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01218-2BE0-6864-6948-219B7E0A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250103-D698-20F8-91A5-982977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1B8-E5A0-0FBF-7771-183A6F8C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3FE14-B78F-4F7C-BDFA-5F731021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0913E2-E121-F744-B71F-BB7B8D4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D150-02FA-5D26-6D31-1A517940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B667-95AF-14F6-6843-A128B6F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16015-B5AB-751F-5BF9-B3192A0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D40F2-6311-DFFD-B25E-6AABF377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F8E0E-6769-AF8E-F461-A1D38F6F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84653-99C6-E726-0CC8-5193F9E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31AEF-E703-82EA-AA23-98FE1BE5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740F-E33D-E0F1-A5C9-6CBF8226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59195-BD5E-32A6-6810-4DFC1270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387F9-9F2F-C39C-FB5D-F01CA394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12D60-707B-1BC1-EA93-B927B4A9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955A0-C462-E9EC-E024-EC30A104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ABBE3-1EDF-2B39-5CC3-CEF7242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8BBA2-3E10-5F20-2FEA-BDC23FBD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3F05D-BBC9-BAE3-4147-85498846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958D1-7040-8EBF-634B-B4C5B4420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F7944-7554-D3D1-BEFF-BBEB17DD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71837-C599-4FFB-8552-0AABAD04A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D2C29-561A-16F3-A9FF-6092EB8B021A}"/>
              </a:ext>
            </a:extLst>
          </p:cNvPr>
          <p:cNvSpPr txBox="1"/>
          <p:nvPr/>
        </p:nvSpPr>
        <p:spPr>
          <a:xfrm>
            <a:off x="1618507" y="1021896"/>
            <a:ext cx="8570521" cy="445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ko-KR" altLang="en-US" sz="2400" b="1" i="0" dirty="0">
                <a:effectLst/>
                <a:latin typeface="+mn-ea"/>
              </a:rPr>
              <a:t>생성형 </a:t>
            </a:r>
            <a:r>
              <a:rPr lang="en-US" altLang="ko-KR" sz="2400" b="1" i="0" dirty="0">
                <a:effectLst/>
                <a:latin typeface="+mn-ea"/>
              </a:rPr>
              <a:t>AI </a:t>
            </a:r>
            <a:r>
              <a:rPr lang="ko-KR" altLang="en-US" sz="2400" b="1" i="0" dirty="0">
                <a:effectLst/>
                <a:latin typeface="+mn-ea"/>
              </a:rPr>
              <a:t>시스템 설명</a:t>
            </a:r>
            <a:endParaRPr lang="en-US" altLang="ko-KR" sz="2400" b="1" i="0" dirty="0">
              <a:effectLst/>
              <a:latin typeface="+mn-ea"/>
            </a:endParaRPr>
          </a:p>
          <a:p>
            <a:pPr algn="l">
              <a:lnSpc>
                <a:spcPct val="150000"/>
              </a:lnSpc>
              <a:buNone/>
            </a:pPr>
            <a:endParaRPr lang="en-US" altLang="ko-KR" sz="2400" b="1" dirty="0">
              <a:latin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ko-KR" altLang="en-US" sz="2400" b="1" i="0" dirty="0">
                <a:effectLst/>
                <a:latin typeface="+mn-ea"/>
              </a:rPr>
              <a:t>목차</a:t>
            </a:r>
          </a:p>
          <a:p>
            <a:pPr marL="457200" indent="-457200" algn="l">
              <a:lnSpc>
                <a:spcPct val="150000"/>
              </a:lnSpc>
              <a:buAutoNum type="arabicPlain"/>
            </a:pPr>
            <a:r>
              <a:rPr lang="ko-KR" altLang="en-US" sz="2400" dirty="0">
                <a:latin typeface="+mn-ea"/>
              </a:rPr>
              <a:t>화면설명</a:t>
            </a:r>
            <a:endParaRPr lang="en-US" altLang="ko-KR" sz="2400" dirty="0">
              <a:latin typeface="+mn-ea"/>
            </a:endParaRPr>
          </a:p>
          <a:p>
            <a:pPr marL="457200" indent="-457200" algn="l">
              <a:lnSpc>
                <a:spcPct val="150000"/>
              </a:lnSpc>
              <a:buAutoNum type="arabicPlain" startAt="2"/>
            </a:pPr>
            <a:r>
              <a:rPr lang="ko-KR" altLang="en-US" sz="2400" b="0" i="0" dirty="0">
                <a:effectLst/>
                <a:latin typeface="+mn-ea"/>
              </a:rPr>
              <a:t>아키텍처 계층별 상세 구조</a:t>
            </a:r>
            <a:endParaRPr lang="en-US" altLang="ko-KR" sz="2400" b="0" i="0" dirty="0"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ko-KR" altLang="en-US" sz="2400" dirty="0">
                <a:latin typeface="+mn-ea"/>
              </a:rPr>
              <a:t>기술 스택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en-US" altLang="ko-KR" sz="2400" b="0" i="0" dirty="0">
                <a:effectLst/>
                <a:latin typeface="+mn-ea"/>
              </a:rPr>
              <a:t>RAG </a:t>
            </a:r>
            <a:r>
              <a:rPr lang="ko-KR" altLang="en-US" sz="2400" b="0" i="0" dirty="0">
                <a:effectLst/>
                <a:latin typeface="+mn-ea"/>
              </a:rPr>
              <a:t>파이프라인 설명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ko-KR" altLang="en-US" sz="2400" dirty="0">
                <a:latin typeface="+mn-ea"/>
              </a:rPr>
              <a:t>외부 연계 방법</a:t>
            </a:r>
            <a:endParaRPr lang="ko-KR" altLang="en-US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57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A6FE1-AEE6-39B2-F235-49E6CFC2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BB076-A7FB-097F-D123-FF0278B31E3B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분류 별 </a:t>
            </a:r>
            <a:r>
              <a:rPr lang="en-US" altLang="ko-KR" sz="1200" dirty="0"/>
              <a:t>Guardrail</a:t>
            </a:r>
            <a:r>
              <a:rPr lang="ko-KR" altLang="en-US" sz="1200" dirty="0"/>
              <a:t> 적용 현황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Guard</a:t>
            </a:r>
            <a:r>
              <a:rPr lang="ko-KR" altLang="en-US" sz="1200" dirty="0"/>
              <a:t> </a:t>
            </a:r>
            <a:r>
              <a:rPr lang="en-US" altLang="ko-KR" sz="1200" dirty="0"/>
              <a:t>rail</a:t>
            </a:r>
            <a:r>
              <a:rPr lang="ko-KR" altLang="en-US" sz="1200" dirty="0"/>
              <a:t> 추가</a:t>
            </a:r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424CD-5C62-0BE9-C392-E817FCD8D910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85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751EB-BC2B-CFC5-9135-EA909694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88913"/>
            <a:ext cx="8992379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B7A056-BC62-5B8C-1542-0B451CEB3E45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상세 내역 확인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적용되고 있는 </a:t>
            </a:r>
            <a:r>
              <a:rPr lang="en-US" altLang="ko-KR" sz="1200" dirty="0"/>
              <a:t>Guard </a:t>
            </a:r>
            <a:r>
              <a:rPr lang="ko-KR" altLang="en-US" sz="1200" dirty="0"/>
              <a:t>내역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CDC78-614F-D8A2-AFAC-36450ACF1D11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65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312F500-C6B5-EDB8-18D4-6996D4AD2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485161"/>
              </p:ext>
            </p:extLst>
          </p:nvPr>
        </p:nvGraphicFramePr>
        <p:xfrm>
          <a:off x="3381375" y="690949"/>
          <a:ext cx="8220075" cy="568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525602-8F90-B025-A06C-D952FA9E4AC7}"/>
              </a:ext>
            </a:extLst>
          </p:cNvPr>
          <p:cNvSpPr txBox="1"/>
          <p:nvPr/>
        </p:nvSpPr>
        <p:spPr>
          <a:xfrm>
            <a:off x="742950" y="958334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애플리케이션 레이어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AC587-6A30-E849-892F-2CA417D81885}"/>
              </a:ext>
            </a:extLst>
          </p:cNvPr>
          <p:cNvSpPr txBox="1"/>
          <p:nvPr/>
        </p:nvSpPr>
        <p:spPr>
          <a:xfrm>
            <a:off x="742950" y="2091899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&amp; 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오케스트레이션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7591F-AF32-3C17-57F5-1A53A2EFFDD5}"/>
              </a:ext>
            </a:extLst>
          </p:cNvPr>
          <p:cNvSpPr txBox="1"/>
          <p:nvPr/>
        </p:nvSpPr>
        <p:spPr>
          <a:xfrm>
            <a:off x="742950" y="3250942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하이브리드 검색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4194E-DD63-5EA5-40E2-DF4514A9984D}"/>
              </a:ext>
            </a:extLst>
          </p:cNvPr>
          <p:cNvSpPr txBox="1"/>
          <p:nvPr/>
        </p:nvSpPr>
        <p:spPr>
          <a:xfrm>
            <a:off x="742950" y="4423201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보안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모니터링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280-CAC4-E281-2C1A-BEECB5A7A421}"/>
              </a:ext>
            </a:extLst>
          </p:cNvPr>
          <p:cNvSpPr txBox="1"/>
          <p:nvPr/>
        </p:nvSpPr>
        <p:spPr>
          <a:xfrm>
            <a:off x="742950" y="5681185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CI/CD 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인프라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76549AD-330A-5845-BA43-CC4E70C9D3E6}"/>
              </a:ext>
            </a:extLst>
          </p:cNvPr>
          <p:cNvCxnSpPr>
            <a:stCxn id="8" idx="3"/>
          </p:cNvCxnSpPr>
          <p:nvPr/>
        </p:nvCxnSpPr>
        <p:spPr>
          <a:xfrm>
            <a:off x="3467100" y="1143000"/>
            <a:ext cx="3695700" cy="9525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1C6EA9-8964-A401-32C9-2A85E885941C}"/>
              </a:ext>
            </a:extLst>
          </p:cNvPr>
          <p:cNvCxnSpPr>
            <a:cxnSpLocks/>
          </p:cNvCxnSpPr>
          <p:nvPr/>
        </p:nvCxnSpPr>
        <p:spPr>
          <a:xfrm>
            <a:off x="3467100" y="2308831"/>
            <a:ext cx="2847975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13F907-888E-8D98-255F-15C34E9596E9}"/>
              </a:ext>
            </a:extLst>
          </p:cNvPr>
          <p:cNvCxnSpPr>
            <a:cxnSpLocks/>
          </p:cNvCxnSpPr>
          <p:nvPr/>
        </p:nvCxnSpPr>
        <p:spPr>
          <a:xfrm>
            <a:off x="3467100" y="3435608"/>
            <a:ext cx="2038350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435398-12C9-3BBB-1605-C3E911CB730A}"/>
              </a:ext>
            </a:extLst>
          </p:cNvPr>
          <p:cNvCxnSpPr>
            <a:cxnSpLocks/>
          </p:cNvCxnSpPr>
          <p:nvPr/>
        </p:nvCxnSpPr>
        <p:spPr>
          <a:xfrm>
            <a:off x="3467100" y="4607867"/>
            <a:ext cx="1200150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496683-A8BC-BEC1-3DE4-3A5FE4B2B28C}"/>
              </a:ext>
            </a:extLst>
          </p:cNvPr>
          <p:cNvCxnSpPr>
            <a:cxnSpLocks/>
          </p:cNvCxnSpPr>
          <p:nvPr/>
        </p:nvCxnSpPr>
        <p:spPr>
          <a:xfrm>
            <a:off x="3467100" y="5865851"/>
            <a:ext cx="295275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95E3CE-CFE3-3696-156B-14B4C1AFEE5A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아키텍처 계층별 상세 구조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937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346EE-A8D0-C2C1-3A52-636E93135563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0444C4-B456-D0F0-4A80-A3D2214BD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16075"/>
              </p:ext>
            </p:extLst>
          </p:nvPr>
        </p:nvGraphicFramePr>
        <p:xfrm>
          <a:off x="654874" y="1087658"/>
          <a:ext cx="10420350" cy="5435396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707573">
                  <a:extLst>
                    <a:ext uri="{9D8B030D-6E8A-4147-A177-3AD203B41FA5}">
                      <a16:colId xmlns:a16="http://schemas.microsoft.com/office/drawing/2014/main" val="3645902229"/>
                    </a:ext>
                  </a:extLst>
                </a:gridCol>
                <a:gridCol w="2950152">
                  <a:extLst>
                    <a:ext uri="{9D8B030D-6E8A-4147-A177-3AD203B41FA5}">
                      <a16:colId xmlns:a16="http://schemas.microsoft.com/office/drawing/2014/main" val="91818245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1255311263"/>
                    </a:ext>
                  </a:extLst>
                </a:gridCol>
              </a:tblGrid>
              <a:tr h="49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처리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19784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 err="1">
                          <a:effectLst/>
                          <a:latin typeface="+mn-ea"/>
                        </a:rPr>
                        <a:t>프론트엔드</a:t>
                      </a:r>
                      <a:endParaRPr lang="ko-KR" altLang="en-US" b="1" i="0" dirty="0">
                        <a:effectLst/>
                        <a:latin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Next.js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기반 반응형 웹 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반응형 웹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모바일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태블릿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/PC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모든 화면에 최적화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빠른 로딩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서버사이드 렌더링으로 첫 화면이 빨리 뜸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실시간 채팅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WebSocket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LLM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실시간 대화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컴포넌트화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재사용 가능한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블록들로 구성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32357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 err="1">
                          <a:effectLst/>
                          <a:latin typeface="+mn-ea"/>
                        </a:rPr>
                        <a:t>백엔드</a:t>
                      </a:r>
                      <a:endParaRPr lang="ko-KR" altLang="en-US" b="1" i="0" dirty="0">
                        <a:effectLst/>
                        <a:latin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effectLst/>
                          <a:latin typeface="+mn-ea"/>
                        </a:rPr>
                        <a:t>- </a:t>
                      </a:r>
                      <a:r>
                        <a:rPr lang="en-US" altLang="ko-KR" b="0" i="0" dirty="0" err="1">
                          <a:effectLst/>
                          <a:latin typeface="+mn-ea"/>
                        </a:rPr>
                        <a:t>FastAPI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latinLnBrk="1"/>
                      <a:r>
                        <a:rPr lang="en-US" altLang="ko-KR" b="0" i="0" dirty="0">
                          <a:effectLst/>
                          <a:latin typeface="+mn-ea"/>
                        </a:rPr>
                        <a:t>- Python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비동기 처리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여러 요청을 동시에 빠르게 처리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자동 문서화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명세서가 자동으로 생성됨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타입 안전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데이터 타입 검증으로 오류 방지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친화적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라이브러리와 완벽 호환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56875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>
                          <a:effectLst/>
                          <a:latin typeface="+mn-ea"/>
                        </a:rPr>
                        <a:t>데이터베이스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PostgreSQL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Milvus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벡터 </a:t>
                      </a:r>
                      <a:r>
                        <a:rPr lang="en-US" altLang="ko-KR" b="0" i="0" dirty="0">
                          <a:effectLst/>
                          <a:latin typeface="+mn-ea"/>
                        </a:rPr>
                        <a:t>DB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Elasticsearch 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사용자 정보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/>
                        <a:t> 대화 이력 저장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ACID </a:t>
                      </a:r>
                      <a:r>
                        <a:rPr lang="ko-KR" altLang="en-US" sz="1200" dirty="0"/>
                        <a:t>보장으로 데이터 안전성 확보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복잡한 관계 데이터 처리에 최적화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벡터 검색 전용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의미적 유사성으로 문서 찾기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정확한 매칭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검색하면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애플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",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관련 문서도 찾음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GPU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수백만 개 문서에서도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초 내 검색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전문검색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정확한 키워드 매칭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실시간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문서 추가 즉시 검색 가능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복합검색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여러 조건 조합 검색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86259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en-US" altLang="ko-KR" b="1" i="0" dirty="0">
                          <a:effectLst/>
                          <a:latin typeface="+mn-ea"/>
                        </a:rPr>
                        <a:t>S/W</a:t>
                      </a:r>
                      <a:r>
                        <a:rPr lang="ko-KR" altLang="en-US" b="1" i="0" dirty="0">
                          <a:effectLst/>
                          <a:latin typeface="+mn-ea"/>
                        </a:rPr>
                        <a:t> 인프라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</a:t>
                      </a:r>
                      <a:r>
                        <a:rPr lang="en-US" altLang="ko-KR" b="0" i="0" dirty="0" err="1">
                          <a:effectLst/>
                          <a:latin typeface="+mn-ea"/>
                        </a:rPr>
                        <a:t>Podman</a:t>
                      </a:r>
                      <a:r>
                        <a:rPr lang="en-US" altLang="ko-KR" b="0" i="0" dirty="0"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컨테이너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Redis </a:t>
                      </a:r>
                      <a:r>
                        <a:rPr lang="ko-KR" altLang="en-US" b="0" i="0" dirty="0" err="1">
                          <a:effectLst/>
                          <a:latin typeface="+mn-ea"/>
                        </a:rPr>
                        <a:t>캐싱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NGINX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웹 서버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격리된 환경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각 서비스가 독립적으로 실행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보안 강화</a:t>
                      </a:r>
                      <a:r>
                        <a:rPr lang="en-US" altLang="ko-KR" sz="1200" dirty="0"/>
                        <a:t>: root </a:t>
                      </a:r>
                      <a:r>
                        <a:rPr lang="ko-KR" altLang="en-US" sz="1200" dirty="0"/>
                        <a:t>권한 없이도 실행 가능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쉬운 배포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개발→테스트→운영</a:t>
                      </a:r>
                      <a:r>
                        <a:rPr lang="ko-KR" altLang="en-US" sz="1200" dirty="0"/>
                        <a:t> 환경 동일하게 구성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디스크가 아닌 메모리에 데이터 저장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/>
                        <a:t>캐싱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/>
                        <a:t> 자주 쓰는 검색 결과 임시 저장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세션 관리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/>
                        <a:t> 사용자 로그인 상태 유지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50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46AE84-A4E6-81D2-5D44-8AF4C2B8F6F3}"/>
              </a:ext>
            </a:extLst>
          </p:cNvPr>
          <p:cNvSpPr txBox="1"/>
          <p:nvPr/>
        </p:nvSpPr>
        <p:spPr>
          <a:xfrm>
            <a:off x="621970" y="718326"/>
            <a:ext cx="1045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0" i="0" dirty="0">
                <a:effectLst/>
                <a:latin typeface="+mn-ea"/>
              </a:rPr>
              <a:t>최신 기술 스택을 활용한 확장성 있는 아키텍처로 구성 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컨테이너화 및 유연한 배포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확장 가능</a:t>
            </a:r>
            <a:endParaRPr lang="en-US" altLang="ko-KR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33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03985-04FF-F507-3345-18C6842957DE}"/>
              </a:ext>
            </a:extLst>
          </p:cNvPr>
          <p:cNvSpPr txBox="1"/>
          <p:nvPr/>
        </p:nvSpPr>
        <p:spPr>
          <a:xfrm>
            <a:off x="435429" y="869408"/>
            <a:ext cx="1104899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사용자 질문 </a:t>
            </a:r>
            <a:r>
              <a:rPr lang="en-US" altLang="ko-KR" dirty="0"/>
              <a:t>(Chatbot</a:t>
            </a:r>
            <a:r>
              <a:rPr lang="ko-KR" altLang="en-US" dirty="0"/>
              <a:t> </a:t>
            </a:r>
            <a:r>
              <a:rPr lang="en-US" altLang="ko-KR" dirty="0"/>
              <a:t>UI)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→ </a:t>
            </a:r>
            <a:r>
              <a:rPr lang="en-US" altLang="ko-KR" dirty="0"/>
              <a:t>NGINX (</a:t>
            </a:r>
            <a:r>
              <a:rPr lang="ko-KR" altLang="en-US" dirty="0"/>
              <a:t>라우팅</a:t>
            </a:r>
            <a:r>
              <a:rPr lang="en-US" altLang="ko-KR" dirty="0"/>
              <a:t>)                             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사용자 요청을 어디로 보낼 지 결정 </a:t>
            </a:r>
            <a:r>
              <a:rPr lang="en-US" altLang="ko-KR" dirty="0"/>
              <a:t>: </a:t>
            </a:r>
            <a:r>
              <a:rPr lang="ko-KR" altLang="en-US" dirty="0"/>
              <a:t>여러 서버 중 가장 여유로운 곳으로 전달</a:t>
            </a:r>
            <a:endParaRPr lang="en-US" altLang="ko-KR" dirty="0"/>
          </a:p>
          <a:p>
            <a:r>
              <a:rPr lang="en-US" altLang="ko-KR" dirty="0"/>
              <a:t>            → Next.js (</a:t>
            </a:r>
            <a:r>
              <a:rPr lang="ko-KR" altLang="en-US" dirty="0"/>
              <a:t>화면 처리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상태 관리</a:t>
            </a:r>
            <a:r>
              <a:rPr lang="en-US" altLang="ko-KR" dirty="0"/>
              <a:t>:</a:t>
            </a:r>
            <a:r>
              <a:rPr lang="ko-KR" altLang="en-US" dirty="0"/>
              <a:t> 로딩 </a:t>
            </a:r>
            <a:r>
              <a:rPr lang="ko-KR" altLang="en-US" dirty="0" err="1"/>
              <a:t>스피너</a:t>
            </a:r>
            <a:r>
              <a:rPr lang="ko-KR" altLang="en-US" dirty="0"/>
              <a:t> 활성화</a:t>
            </a:r>
            <a:r>
              <a:rPr lang="en-US" altLang="ko-KR" dirty="0"/>
              <a:t>, API</a:t>
            </a:r>
            <a:r>
              <a:rPr lang="ko-KR" altLang="en-US" dirty="0"/>
              <a:t> 호출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서버로 질문 데이터 전송</a:t>
            </a:r>
            <a:endParaRPr lang="en-US" altLang="ko-KR" dirty="0"/>
          </a:p>
          <a:p>
            <a:r>
              <a:rPr lang="en-US" altLang="ko-KR" dirty="0"/>
              <a:t>            → </a:t>
            </a:r>
            <a:r>
              <a:rPr lang="en-US" altLang="ko-KR" dirty="0" err="1"/>
              <a:t>FastAPI</a:t>
            </a:r>
            <a:r>
              <a:rPr lang="en-US" altLang="ko-KR" dirty="0"/>
              <a:t> (AI </a:t>
            </a:r>
            <a:r>
              <a:rPr lang="ko-KR" altLang="en-US" dirty="0"/>
              <a:t>처리</a:t>
            </a:r>
            <a:r>
              <a:rPr lang="en-US" altLang="ko-KR" dirty="0"/>
              <a:t>, Python)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질문 분석</a:t>
            </a:r>
            <a:r>
              <a:rPr lang="en-US" altLang="ko-KR" dirty="0"/>
              <a:t>:</a:t>
            </a:r>
            <a:r>
              <a:rPr lang="ko-KR" altLang="en-US" dirty="0"/>
              <a:t> 의도 파악 및 키워드 추출</a:t>
            </a:r>
            <a:r>
              <a:rPr lang="en-US" altLang="ko-KR" dirty="0"/>
              <a:t>, </a:t>
            </a:r>
            <a:r>
              <a:rPr lang="ko-KR" altLang="en-US" dirty="0"/>
              <a:t>처리 전략 결정</a:t>
            </a:r>
            <a:r>
              <a:rPr lang="en-US" altLang="ko-KR" dirty="0"/>
              <a:t>:</a:t>
            </a:r>
            <a:r>
              <a:rPr lang="ko-KR" altLang="en-US" dirty="0"/>
              <a:t> 어떤 검색 방식을 사용할 지 판단</a:t>
            </a:r>
            <a:endParaRPr lang="en-US" altLang="ko-KR" dirty="0"/>
          </a:p>
          <a:p>
            <a:r>
              <a:rPr lang="en-US" altLang="ko-KR" dirty="0"/>
              <a:t>            → Redis (</a:t>
            </a:r>
            <a:r>
              <a:rPr lang="ko-KR" altLang="en-US" dirty="0"/>
              <a:t>캐시 확인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빠른 확인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 질문 전에 답한 적 있나</a:t>
            </a:r>
            <a:r>
              <a:rPr lang="en-US" altLang="ko-KR" dirty="0"/>
              <a:t>?“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캐시 히트</a:t>
            </a:r>
            <a:r>
              <a:rPr lang="en-US" altLang="ko-KR" dirty="0"/>
              <a:t>:</a:t>
            </a:r>
            <a:r>
              <a:rPr lang="ko-KR" altLang="en-US" dirty="0"/>
              <a:t> 있으면 바로 답변 반환</a:t>
            </a:r>
            <a:r>
              <a:rPr lang="en-US" altLang="ko-KR" dirty="0"/>
              <a:t>, </a:t>
            </a:r>
            <a:r>
              <a:rPr lang="ko-KR" altLang="en-US" dirty="0"/>
              <a:t>캐시 미스</a:t>
            </a:r>
            <a:r>
              <a:rPr lang="en-US" altLang="ko-KR" dirty="0"/>
              <a:t>:</a:t>
            </a:r>
            <a:r>
              <a:rPr lang="ko-KR" altLang="en-US" dirty="0"/>
              <a:t> 없으면 실제 검색 단계로 진행</a:t>
            </a:r>
            <a:r>
              <a:rPr lang="en-US" altLang="ko-KR" dirty="0"/>
              <a:t>    </a:t>
            </a:r>
          </a:p>
          <a:p>
            <a:r>
              <a:rPr lang="en-US" altLang="ko-KR" dirty="0"/>
              <a:t>            → Milvus + Elasticsearch (</a:t>
            </a:r>
            <a:r>
              <a:rPr lang="ko-KR" altLang="en-US" dirty="0"/>
              <a:t>문서 검색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Milvus (</a:t>
            </a:r>
            <a:r>
              <a:rPr lang="ko-KR" altLang="en-US" dirty="0"/>
              <a:t>의미 검색</a:t>
            </a:r>
            <a:r>
              <a:rPr lang="en-US" altLang="ko-KR" dirty="0"/>
              <a:t>) : </a:t>
            </a:r>
            <a:r>
              <a:rPr lang="ko-KR" altLang="en-US" dirty="0"/>
              <a:t>벡터로 변환</a:t>
            </a:r>
            <a:r>
              <a:rPr lang="en-US" altLang="ko-KR" dirty="0"/>
              <a:t>, </a:t>
            </a:r>
            <a:r>
              <a:rPr lang="ko-KR" altLang="en-US" dirty="0"/>
              <a:t>의미적으로 유사한 문서들 찾기</a:t>
            </a:r>
            <a:endParaRPr lang="en-US" altLang="ko-KR" dirty="0"/>
          </a:p>
          <a:p>
            <a:r>
              <a:rPr lang="en-US" altLang="ko-KR" dirty="0"/>
              <a:t>               : Elasticsearch (</a:t>
            </a:r>
            <a:r>
              <a:rPr lang="ko-KR" altLang="en-US" dirty="0"/>
              <a:t>키워드 검색</a:t>
            </a:r>
            <a:r>
              <a:rPr lang="en-US" altLang="ko-KR" dirty="0"/>
              <a:t>) : 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 본문에서 해당 단어가 포함된 문서 찾기</a:t>
            </a:r>
            <a:endParaRPr lang="en-US" altLang="ko-KR" dirty="0"/>
          </a:p>
          <a:p>
            <a:r>
              <a:rPr lang="en-US" altLang="ko-KR" dirty="0"/>
              <a:t>            → PostgreSQL (</a:t>
            </a:r>
            <a:r>
              <a:rPr lang="ko-KR" altLang="en-US" dirty="0"/>
              <a:t>데이터 조회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사용자 정보</a:t>
            </a:r>
            <a:r>
              <a:rPr lang="en-US" altLang="ko-KR" dirty="0"/>
              <a:t>: </a:t>
            </a:r>
            <a:r>
              <a:rPr lang="ko-KR" altLang="en-US" dirty="0"/>
              <a:t>이전 대화 맥락</a:t>
            </a:r>
            <a:r>
              <a:rPr lang="en-US" altLang="ko-KR" dirty="0"/>
              <a:t>,</a:t>
            </a:r>
            <a:r>
              <a:rPr lang="ko-KR" altLang="en-US" dirty="0"/>
              <a:t> 선호도 확인</a:t>
            </a:r>
            <a:r>
              <a:rPr lang="en-US" altLang="ko-KR" dirty="0"/>
              <a:t>, </a:t>
            </a:r>
            <a:r>
              <a:rPr lang="ko-KR" altLang="en-US" dirty="0"/>
              <a:t>문서 메타데이터</a:t>
            </a:r>
            <a:r>
              <a:rPr lang="en-US" altLang="ko-KR" dirty="0"/>
              <a:t>: </a:t>
            </a:r>
            <a:r>
              <a:rPr lang="ko-KR" altLang="en-US" dirty="0"/>
              <a:t>찾은 문서들의 상세 정보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대화 이력</a:t>
            </a:r>
            <a:r>
              <a:rPr lang="en-US" altLang="ko-KR" dirty="0"/>
              <a:t>: </a:t>
            </a:r>
            <a:r>
              <a:rPr lang="ko-KR" altLang="en-US" dirty="0"/>
              <a:t>이전 </a:t>
            </a:r>
            <a:r>
              <a:rPr lang="ko-KR" altLang="en-US" dirty="0" err="1"/>
              <a:t>질문들과의</a:t>
            </a:r>
            <a:r>
              <a:rPr lang="ko-KR" altLang="en-US" dirty="0"/>
              <a:t> 연관성 파악</a:t>
            </a:r>
            <a:endParaRPr lang="en-US" altLang="ko-KR" dirty="0"/>
          </a:p>
          <a:p>
            <a:r>
              <a:rPr lang="en-US" altLang="ko-KR" dirty="0"/>
              <a:t>            → AI </a:t>
            </a:r>
            <a:r>
              <a:rPr lang="ko-KR" altLang="en-US" dirty="0"/>
              <a:t>답변 생성 </a:t>
            </a:r>
            <a:endParaRPr lang="en-US" altLang="ko-KR" dirty="0"/>
          </a:p>
          <a:p>
            <a:r>
              <a:rPr lang="en-US" altLang="ko-KR" dirty="0"/>
              <a:t>               : </a:t>
            </a:r>
            <a:r>
              <a:rPr lang="ko-KR" altLang="en-US" dirty="0"/>
              <a:t>컨텍스트 조합</a:t>
            </a:r>
            <a:r>
              <a:rPr lang="en-US" altLang="ko-KR" dirty="0"/>
              <a:t>:</a:t>
            </a:r>
            <a:r>
              <a:rPr lang="ko-KR" altLang="en-US" dirty="0"/>
              <a:t> 검색된 문서들 </a:t>
            </a:r>
            <a:r>
              <a:rPr lang="en-US" altLang="ko-KR" dirty="0"/>
              <a:t>+</a:t>
            </a:r>
            <a:r>
              <a:rPr lang="ko-KR" altLang="en-US" dirty="0"/>
              <a:t> 사용자 질문</a:t>
            </a:r>
            <a:r>
              <a:rPr lang="en-US" altLang="ko-KR" dirty="0"/>
              <a:t>, LLM </a:t>
            </a:r>
            <a:r>
              <a:rPr lang="ko-KR" altLang="en-US" dirty="0"/>
              <a:t>호출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GPT/Claude </a:t>
            </a:r>
            <a:r>
              <a:rPr lang="ko-KR" altLang="en-US" dirty="0"/>
              <a:t>등에게 답변 요청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답변 검증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할루시네이션</a:t>
            </a:r>
            <a:r>
              <a:rPr lang="ko-KR" altLang="en-US" dirty="0"/>
              <a:t> 체크</a:t>
            </a:r>
            <a:r>
              <a:rPr lang="en-US" altLang="ko-KR" dirty="0"/>
              <a:t>,</a:t>
            </a:r>
            <a:r>
              <a:rPr lang="ko-KR" altLang="en-US" dirty="0"/>
              <a:t> 품질 확인</a:t>
            </a:r>
            <a:endParaRPr lang="en-US" altLang="ko-KR" dirty="0"/>
          </a:p>
          <a:p>
            <a:r>
              <a:rPr lang="ko-KR" altLang="en-US" dirty="0"/>
              <a:t>→ 사용자에게 응답</a:t>
            </a:r>
            <a:r>
              <a:rPr lang="en-US" altLang="ko-KR" dirty="0"/>
              <a:t>(Chatbot</a:t>
            </a:r>
            <a:r>
              <a:rPr lang="ko-KR" altLang="en-US" dirty="0"/>
              <a:t> </a:t>
            </a:r>
            <a:r>
              <a:rPr lang="en-US" altLang="ko-KR" dirty="0"/>
              <a:t>UI)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09C0C-2D3A-F916-4E62-AB757AF901BA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</p:spTree>
    <p:extLst>
      <p:ext uri="{BB962C8B-B14F-4D97-AF65-F5344CB8AC3E}">
        <p14:creationId xmlns:p14="http://schemas.microsoft.com/office/powerpoint/2010/main" val="213443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7400F-77A5-993C-256A-67E161B0C51D}"/>
              </a:ext>
            </a:extLst>
          </p:cNvPr>
          <p:cNvSpPr txBox="1"/>
          <p:nvPr/>
        </p:nvSpPr>
        <p:spPr>
          <a:xfrm>
            <a:off x="885825" y="744975"/>
            <a:ext cx="1076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LangGraph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 고급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파이프라인으로 정확한 정보 검색과 문서 요약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및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벡터 검색과 키워드 검색을 결합한 하이브리드 방식을 통해 검색 정확도를 높임</a:t>
            </a:r>
            <a:endPara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3D006-357C-8B8A-87C2-9F0515B6E73F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en-US" altLang="ko-KR" sz="2000" b="1" dirty="0">
                <a:latin typeface="Nanum Gothic"/>
              </a:rPr>
              <a:t>RAG </a:t>
            </a:r>
            <a:r>
              <a:rPr lang="ko-KR" altLang="en-US" sz="2000" b="1" dirty="0">
                <a:latin typeface="Nanum Gothic"/>
              </a:rPr>
              <a:t>파이프라인 구조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055AE5-2BB9-D36C-27E3-657FD99D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71344"/>
              </p:ext>
            </p:extLst>
          </p:nvPr>
        </p:nvGraphicFramePr>
        <p:xfrm>
          <a:off x="959427" y="1510685"/>
          <a:ext cx="10420350" cy="4842491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227340">
                  <a:extLst>
                    <a:ext uri="{9D8B030D-6E8A-4147-A177-3AD203B41FA5}">
                      <a16:colId xmlns:a16="http://schemas.microsoft.com/office/drawing/2014/main" val="3645902229"/>
                    </a:ext>
                  </a:extLst>
                </a:gridCol>
                <a:gridCol w="3430385">
                  <a:extLst>
                    <a:ext uri="{9D8B030D-6E8A-4147-A177-3AD203B41FA5}">
                      <a16:colId xmlns:a16="http://schemas.microsoft.com/office/drawing/2014/main" val="91818245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1255311263"/>
                    </a:ext>
                  </a:extLst>
                </a:gridCol>
              </a:tblGrid>
              <a:tr h="49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처리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19784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1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사용자 질의 처리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(Query Processing)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자연어 질문을 분석하고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전처리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질문 의도 파악 및 키워드 추출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검색에 최적화된 형태로 쿼리 변환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질문 유형 분류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사실 질문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추론 질문 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32357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2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하이브리드 문서 검색</a:t>
                      </a:r>
                      <a:endParaRPr lang="en-US" altLang="ko-KR" sz="18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(Vector + Keyword Search)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벡터 검색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의미적 유사성 기반으로 문서 검색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키워드 검색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정확한 용어 매칭 기반 검색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두 방식의 결과를 조합하여 더 정확한 검색 결과 확보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 결과 스코어링 및 랭킹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56875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3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컨텍스트 생성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(Context Generation)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문서들에서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관련성 높은 부분 추출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청크들을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적절한 순서로 배열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입력에 맞는 컨텍스트 포맷 구성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토큰 제한을 고려한 컨텍스트 크기 조정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86259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4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응답 생성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(Multi-LLM Response)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여러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모델을 활용한 답변 생성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각 모델의 강점을 활용한 다양한 관점의 응답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앙상블 기법으로 더 신뢰할 수 있는 답변 도출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컨텍스트와 질문을 종합한 최종 응답 생성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50857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5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응답 검증 및 필터링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(Response Validation)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생성된 응답의 사실성 검증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할루시네이션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환각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탐지 및 제거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부적절한 내용 필터링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답변 품질 평가 및 최종 승인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011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3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18587-3350-F5D9-6959-193D26CE1569}"/>
              </a:ext>
            </a:extLst>
          </p:cNvPr>
          <p:cNvSpPr txBox="1"/>
          <p:nvPr/>
        </p:nvSpPr>
        <p:spPr>
          <a:xfrm>
            <a:off x="356879" y="842233"/>
            <a:ext cx="53036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AI Gateway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아키텍처 보안과 확장성의 균형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None/>
            </a:pPr>
            <a:endParaRPr lang="ko-KR" altLang="en-US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다중 보안 계층 구조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내부망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(Air-Gap)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과 외부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서비스 사이에 가드레일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DMZ,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게이트웨이를 배치하여 데이터 보안을 완벽하게 보장합니다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모든 민감정보는 외부로 전달되지 않도록 철저히 통제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비즈니스 연속성과 유연한 확장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최신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기술이 출시되어도 아키텍처 변경 없이 즉시 연동 가능한 구조로 설계되었습니다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서비스 중단 없이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역량을 지속적으로 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22E93-024B-EDD5-F587-212F46BB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84" y="842233"/>
            <a:ext cx="5701129" cy="5395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A700B-B545-7DCE-50A4-D0266C84D1AE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ko-KR" altLang="en-US" sz="2000" b="1" dirty="0">
                <a:latin typeface="+mn-ea"/>
              </a:rPr>
              <a:t>외부 연계 방법</a:t>
            </a:r>
          </a:p>
        </p:txBody>
      </p:sp>
    </p:spTree>
    <p:extLst>
      <p:ext uri="{BB962C8B-B14F-4D97-AF65-F5344CB8AC3E}">
        <p14:creationId xmlns:p14="http://schemas.microsoft.com/office/powerpoint/2010/main" val="274832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63EF6-214F-9834-2A19-13B3D5B2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D3E6F-2D72-C988-4EC8-C6A8336C6C3E}"/>
              </a:ext>
            </a:extLst>
          </p:cNvPr>
          <p:cNvSpPr txBox="1"/>
          <p:nvPr/>
        </p:nvSpPr>
        <p:spPr>
          <a:xfrm>
            <a:off x="256236" y="781815"/>
            <a:ext cx="11493046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핵심 기능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1: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멀티모델 라우팅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최적화와 성능 향상의 균형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최적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모델 자동 배분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질문의 복잡도와 중요도에 따라 적합한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모델로 자동 연결하여 필요한 수준의 서비스 품질 제공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효율성 극대화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단순 질문은 저비용 모델로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복잡한 업무는 고성능 모델로 처리하여 불필요한 비용 절감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유연한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생태계 구축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신규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솔루션을 서비스 중단 없이 즉시 통합하여 혁신 속도와 시장 대응력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증가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986B6-B6C8-5189-08EA-80D7F43DF8E4}"/>
              </a:ext>
            </a:extLst>
          </p:cNvPr>
          <p:cNvSpPr txBox="1"/>
          <p:nvPr/>
        </p:nvSpPr>
        <p:spPr>
          <a:xfrm>
            <a:off x="256236" y="2736503"/>
            <a:ext cx="1150762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핵심 기능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2: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시맨틱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캐싱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성능 향상과 비용 절감 효과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의미 기반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캐싱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시스템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단순 텍스트 일치가 아닌 질문의 의미적 유사성을 분석하여 유사 질문에 대한 기존 답변 재활용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응답 속도 및 사용자 경험 개선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n-ea"/>
              </a:rPr>
              <a:t>캐시된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 답변을 즉시 제공하여 대기 시간을  단축하고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일관된 고품질 응답 보장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API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절감 효과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외부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호출 감소로 운영 비용을 최대 절감하며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서버 부하 감소로 시스템 안정성 향상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55A9-8F18-39A5-4656-4AF385F892B3}"/>
              </a:ext>
            </a:extLst>
          </p:cNvPr>
          <p:cNvSpPr txBox="1"/>
          <p:nvPr/>
        </p:nvSpPr>
        <p:spPr>
          <a:xfrm>
            <a:off x="256236" y="4691190"/>
            <a:ext cx="1150762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Gateway(AI/ML)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의 보안과 컴플라이언스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리스크 관리를 위한 안전장치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개인정보 자동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마스킹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내부 정보가 외부로 유출되는 것을 원천 차단하고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필요한 최소한의 정보만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API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로 전달하여 개인정보보호법과 규제 준수 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전체 트랜잭션 로깅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모든 요청과 응답을 기록하여 감사 추적이 가능하며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문제 발생 시 즉각적인 대응과 원인 분석 지원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고급 보안 정책 적용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다단계 인증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인가 및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n-ea"/>
              </a:rPr>
              <a:t>호출량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 제한으로 무단 액세스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서비스 과부하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데이터 유출 등 핵심 보안 리스크를 효과적 통제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03A4D-5AD1-151D-373D-3E0A58068199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ko-KR" altLang="en-US" sz="2000" b="1" dirty="0">
                <a:latin typeface="+mn-ea"/>
              </a:rPr>
              <a:t>외부 연계 방법</a:t>
            </a:r>
          </a:p>
        </p:txBody>
      </p:sp>
    </p:spTree>
    <p:extLst>
      <p:ext uri="{BB962C8B-B14F-4D97-AF65-F5344CB8AC3E}">
        <p14:creationId xmlns:p14="http://schemas.microsoft.com/office/powerpoint/2010/main" val="86832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8AC804-832C-62D5-2B7D-1E6664E3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5" y="214454"/>
            <a:ext cx="8969517" cy="6438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3855E-63B6-AB31-2F92-0A8102F2A422}"/>
              </a:ext>
            </a:extLst>
          </p:cNvPr>
          <p:cNvSpPr txBox="1"/>
          <p:nvPr/>
        </p:nvSpPr>
        <p:spPr>
          <a:xfrm>
            <a:off x="9248602" y="204929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대화목록</a:t>
            </a:r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개인별 대화 이력 관리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이전 대화 내용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상단메뉴 링크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관리자화면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사용자 개인정보 관리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화면 스킨 변경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주간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야간 등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대화샘플</a:t>
            </a:r>
            <a:endParaRPr lang="en-US" altLang="ko-KR" sz="1400" dirty="0">
              <a:latin typeface="+mn-ea"/>
            </a:endParaRPr>
          </a:p>
          <a:p>
            <a:r>
              <a:rPr lang="ko-KR" altLang="en-US" sz="1200" dirty="0"/>
              <a:t>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분류별 대화 질문 샘플 제공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LLM/</a:t>
            </a:r>
            <a:r>
              <a:rPr lang="ko-KR" altLang="en-US" sz="1400" dirty="0">
                <a:latin typeface="+mn-ea"/>
              </a:rPr>
              <a:t>검색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옵션 및 질문 창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200" dirty="0"/>
              <a:t>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질문 입력 및 파일 첨부 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8C666-11B9-E1F1-A989-4040D95ECA38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47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4D2E43-A1EB-A15D-2605-E92FA825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204930"/>
            <a:ext cx="8985077" cy="6448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5A997-B493-8F9A-6F0E-E7F476DA1DFC}"/>
              </a:ext>
            </a:extLst>
          </p:cNvPr>
          <p:cNvSpPr txBox="1"/>
          <p:nvPr/>
        </p:nvSpPr>
        <p:spPr>
          <a:xfrm>
            <a:off x="9248602" y="204929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스킨 변경</a:t>
            </a:r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개인 </a:t>
            </a:r>
            <a:r>
              <a:rPr lang="en-US" altLang="ko-KR" sz="1200" dirty="0">
                <a:latin typeface="+mn-ea"/>
              </a:rPr>
              <a:t>PC </a:t>
            </a:r>
            <a:r>
              <a:rPr lang="ko-KR" altLang="en-US" sz="1200" dirty="0">
                <a:latin typeface="+mn-ea"/>
              </a:rPr>
              <a:t>스킨 변경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마지막 변경 스킨 반영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D151C-2041-C3EA-2150-C413A6AAAF5E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54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C424E-419B-854E-6717-A82D06F8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2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9C12D-E0B3-6F9B-D80F-6F44290FFAD9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질문 입력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질문에 대한 답변 확인 및 평가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 평가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좋아요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싫어요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평가 방법 확정시 해당 내용 적용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C746A-24F5-2692-614B-778813978F7F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2AF968-7D10-E35B-FA79-5610F881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31177-8912-961A-538F-726E01EFB444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대화 이력 확인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개인별 대화 내용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275C1-70B9-BB34-81D2-389B0D0E1A54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58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1B7A98-38D9-DA07-6357-73C2DA88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78224"/>
            <a:ext cx="8985077" cy="6448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BBC331-CEE9-8316-C4B3-3AEE89A571F1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1261E-0BB6-2236-3E26-02B4A789A13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57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5BA7F-BD7C-9292-BFB5-7C51AEC8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A2ABF-039A-E4F2-9803-DD35B96F69F9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0069D-9B5B-0DBD-82A7-E136F42ED98D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92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12C4A2-5AC0-EB44-F157-7495C993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" y="188913"/>
            <a:ext cx="8954276" cy="6448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671AE-91A2-6EA1-2F3F-F66350FF56AF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DD4DE-9E78-0884-1600-8B58BC54D5DC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29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1EF8ED-EEE1-D823-3596-AF3E9097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7B967-21F7-9B49-27E4-AF98A1131161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분류 별 </a:t>
            </a:r>
            <a:r>
              <a:rPr lang="en-US" altLang="ko-KR" sz="1200" dirty="0"/>
              <a:t>Guardrail</a:t>
            </a:r>
            <a:r>
              <a:rPr lang="ko-KR" altLang="en-US" sz="1200" dirty="0"/>
              <a:t> 적용 현황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Guard</a:t>
            </a:r>
            <a:r>
              <a:rPr lang="ko-KR" altLang="en-US" sz="1200" dirty="0"/>
              <a:t> </a:t>
            </a:r>
            <a:r>
              <a:rPr lang="en-US" altLang="ko-KR" sz="1200" dirty="0"/>
              <a:t>rail</a:t>
            </a:r>
            <a:r>
              <a:rPr lang="ko-KR" altLang="en-US" sz="1200" dirty="0"/>
              <a:t> 추가</a:t>
            </a:r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4529E-F862-E048-2F09-6A25AD82EE8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08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1349</Words>
  <Application>Microsoft Office PowerPoint</Application>
  <PresentationFormat>와이드스크린</PresentationFormat>
  <Paragraphs>342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 Gothic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taeyuong park</dc:creator>
  <cp:lastModifiedBy>taeyuong park</cp:lastModifiedBy>
  <cp:revision>9</cp:revision>
  <dcterms:created xsi:type="dcterms:W3CDTF">2025-09-10T04:42:02Z</dcterms:created>
  <dcterms:modified xsi:type="dcterms:W3CDTF">2025-09-10T08:09:00Z</dcterms:modified>
</cp:coreProperties>
</file>