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74" r:id="rId5"/>
    <p:sldId id="267" r:id="rId6"/>
    <p:sldId id="266" r:id="rId7"/>
    <p:sldId id="268" r:id="rId8"/>
    <p:sldId id="269" r:id="rId9"/>
    <p:sldId id="270" r:id="rId10"/>
    <p:sldId id="271" r:id="rId11"/>
    <p:sldId id="272" r:id="rId12"/>
    <p:sldId id="273" r:id="rId13"/>
    <p:sldId id="258" r:id="rId14"/>
    <p:sldId id="259" r:id="rId15"/>
    <p:sldId id="260" r:id="rId16"/>
    <p:sldId id="261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D020-97E5-A998-D77F-F8E91887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B07DA-0C5D-F831-DADC-2C6DC50C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897-16A7-6096-5AE6-A3CEFC1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8F0EB-E575-637B-5A88-3AD9868D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81D4F-D0FF-1603-0C09-E474B94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0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F1C1A-33A8-8CB1-2062-F605AB5B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16A2E-BFF0-AC59-2560-26D5BA6B9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18F18-1A2B-0BC9-BCD2-4421986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718C-0F1D-2848-B508-5212A3B6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A14A3-60C8-5E83-7ADD-86D3460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89A9D-4C57-D5F9-5BBE-35644E9A9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99433-232E-E04A-1583-BAA7CBBA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3A027-328B-2189-111B-771486A3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4F786-05D8-B77E-1119-2D9CB9D7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CB0B2-C809-CA5F-B211-1945B034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8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63BE-5E32-A7AB-C86B-9284BC63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8A095-73CA-1004-53E7-A6D6666F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5F59-7591-3BDA-B685-666B26E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1F45-6067-7695-1321-729B816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AFB56-16EC-80B0-590C-EE35F2F6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4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D35B2-1E1F-521E-F230-ECC86260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1BBC1-1ABD-0B3E-3C7C-EBD937F1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1AEF5-54C9-BA0C-79F1-7D70033B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3C302-914B-D016-D048-0D1091A7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07195-DBC0-67D2-7243-09F6ABB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A3879-9D54-C1F9-6FF4-B91B57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E3FD3-65C5-1379-ED76-4C352122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3C102-CBCE-4867-FC20-F3443C25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58AB-F32D-31B5-F15C-274B1A0B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9B4C4-5531-199C-A550-284B427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2B755-0774-AD2F-95A3-21D37EE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8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5964-924F-D8E5-8EA6-F404CD62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B7281-A63F-EF91-2D0A-F433828A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F352B-642E-46C5-7D3F-422FCDA6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E2868-9542-E79D-EEA9-6C931767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197444-F17A-F0B3-58E4-EB80983D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4B33AF-B3B1-A6A2-22EA-10C452AD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42705-643E-21AC-C486-6B99260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60A3FB-E7CC-1000-062B-B11302D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4AA8-F3AD-8582-6713-4D7DCCAB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01218-2BE0-6864-6948-219B7E0A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250103-D698-20F8-91A5-9829770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381B8-E5A0-0FBF-7771-183A6F8C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3FE14-B78F-4F7C-BDFA-5F731021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0913E2-E121-F744-B71F-BB7B8D4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D150-02FA-5D26-6D31-1A517940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2B667-95AF-14F6-6843-A128B6F9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16015-B5AB-751F-5BF9-B3192A0D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D40F2-6311-DFFD-B25E-6AABF377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F8E0E-6769-AF8E-F461-A1D38F6F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84653-99C6-E726-0CC8-5193F9ED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31AEF-E703-82EA-AA23-98FE1BE5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740F-E33D-E0F1-A5C9-6CBF8226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659195-BD5E-32A6-6810-4DFC1270E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387F9-9F2F-C39C-FB5D-F01CA394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12D60-707B-1BC1-EA93-B927B4A9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955A0-C462-E9EC-E024-EC30A104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ABBE3-1EDF-2B39-5CC3-CEF72422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8BBA2-3E10-5F20-2FEA-BDC23FBD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3F05D-BBC9-BAE3-4147-85498846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958D1-7040-8EBF-634B-B4C5B4420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2BE8-40CA-429A-A4A0-3061457423D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F7944-7554-D3D1-BEFF-BBEB17DD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71837-C599-4FFB-8552-0AABAD04A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0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5D2C29-561A-16F3-A9FF-6092EB8B021A}"/>
              </a:ext>
            </a:extLst>
          </p:cNvPr>
          <p:cNvSpPr txBox="1"/>
          <p:nvPr/>
        </p:nvSpPr>
        <p:spPr>
          <a:xfrm>
            <a:off x="1600200" y="105242"/>
            <a:ext cx="8998527" cy="6481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SDC Project</a:t>
            </a:r>
          </a:p>
          <a:p>
            <a:pPr algn="ctr">
              <a:buNone/>
            </a:pPr>
            <a:r>
              <a:rPr lang="en-US" altLang="ko-KR" b="0" i="0" dirty="0">
                <a:solidFill>
                  <a:srgbClr val="FFFFFF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2025-09-10</a:t>
            </a:r>
          </a:p>
          <a:p>
            <a:pPr algn="r"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SDC Team</a:t>
            </a:r>
          </a:p>
          <a:p>
            <a:pPr algn="l">
              <a:spcAft>
                <a:spcPts val="2250"/>
              </a:spcAft>
              <a:buNone/>
            </a:pPr>
            <a: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목차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개요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01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핵심 특징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&amp; Architecture Map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02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아키텍처 계층별 상세 구조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03</a:t>
            </a:r>
          </a:p>
          <a:p>
            <a:pPr algn="l"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RAG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파이프라인 설명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04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기술 스택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05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보안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인증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06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모니터링 및 운용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07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개발 워크플로우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08</a:t>
            </a:r>
          </a:p>
          <a:p>
            <a:pPr algn="l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기여 및 라이선스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173957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1EF8ED-EEE1-D823-3596-AF3E9097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61897" cy="669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1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BA6FE1-AEE6-39B2-F235-49E6CFC2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54276" cy="67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5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B751EB-BC2B-CFC5-9135-EA909694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92379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5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DA8A08-2B46-2DE4-D402-85A3B2FF7B9C}"/>
              </a:ext>
            </a:extLst>
          </p:cNvPr>
          <p:cNvSpPr txBox="1"/>
          <p:nvPr/>
        </p:nvSpPr>
        <p:spPr>
          <a:xfrm>
            <a:off x="3047134" y="711590"/>
            <a:ext cx="6094268" cy="5434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buNone/>
            </a:pPr>
            <a: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주요 기능</a:t>
            </a:r>
            <a:b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</a:br>
            <a: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및 아키텍처</a:t>
            </a:r>
            <a:b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</a:br>
            <a: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하이라이트</a:t>
            </a:r>
          </a:p>
          <a:p>
            <a:pPr algn="l">
              <a:spcAft>
                <a:spcPts val="1125"/>
              </a:spcAft>
              <a:buNone/>
            </a:pPr>
            <a:r>
              <a:rPr lang="en-US" altLang="ko-KR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SDC</a:t>
            </a:r>
            <a: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의 핵심 기술</a:t>
            </a:r>
          </a:p>
          <a:p>
            <a:pPr algn="l">
              <a:spcAft>
                <a:spcPts val="3000"/>
              </a:spcAft>
              <a:buNone/>
            </a:pPr>
            <a:r>
              <a:rPr lang="en-US" altLang="ko-KR" b="0" i="0" dirty="0">
                <a:effectLst/>
                <a:latin typeface="Nanum Gothic Coding"/>
              </a:rPr>
              <a:t>SDC</a:t>
            </a:r>
            <a:r>
              <a:rPr lang="ko-KR" altLang="en-US" b="0" i="0" dirty="0">
                <a:effectLst/>
                <a:latin typeface="Nanum Gothic Coding"/>
              </a:rPr>
              <a:t>는 다양한 </a:t>
            </a:r>
            <a:r>
              <a:rPr lang="en-US" altLang="ko-KR" b="0" i="0" dirty="0">
                <a:effectLst/>
                <a:latin typeface="Nanum Gothic Coding"/>
              </a:rPr>
              <a:t>LLM </a:t>
            </a:r>
            <a:r>
              <a:rPr lang="ko-KR" altLang="en-US" b="0" i="0" dirty="0">
                <a:effectLst/>
                <a:latin typeface="Nanum Gothic Coding"/>
              </a:rPr>
              <a:t>통합</a:t>
            </a:r>
            <a:r>
              <a:rPr lang="en-US" altLang="ko-KR" b="0" i="0" dirty="0">
                <a:effectLst/>
                <a:latin typeface="Nanum Gothic Coding"/>
              </a:rPr>
              <a:t>, </a:t>
            </a:r>
            <a:r>
              <a:rPr lang="ko-KR" altLang="en-US" b="0" i="0" dirty="0">
                <a:effectLst/>
                <a:latin typeface="Nanum Gothic Coding"/>
              </a:rPr>
              <a:t>고급 </a:t>
            </a:r>
            <a:r>
              <a:rPr lang="en-US" altLang="ko-KR" b="0" i="0" dirty="0">
                <a:effectLst/>
                <a:latin typeface="Nanum Gothic Coding"/>
              </a:rPr>
              <a:t>RAG </a:t>
            </a:r>
            <a:r>
              <a:rPr lang="ko-KR" altLang="en-US" b="0" i="0" dirty="0">
                <a:effectLst/>
                <a:latin typeface="Nanum Gothic Coding"/>
              </a:rPr>
              <a:t>파이프라인</a:t>
            </a:r>
            <a:r>
              <a:rPr lang="en-US" altLang="ko-KR" b="0" i="0" dirty="0">
                <a:effectLst/>
                <a:latin typeface="Nanum Gothic Coding"/>
              </a:rPr>
              <a:t>, </a:t>
            </a:r>
            <a:r>
              <a:rPr lang="ko-KR" altLang="en-US" b="0" i="0" dirty="0">
                <a:effectLst/>
                <a:latin typeface="Nanum Gothic Coding"/>
              </a:rPr>
              <a:t>하이브리드 검색 등 최신 </a:t>
            </a:r>
            <a:r>
              <a:rPr lang="en-US" altLang="ko-KR" b="0" i="0" dirty="0">
                <a:effectLst/>
                <a:latin typeface="Nanum Gothic Coding"/>
              </a:rPr>
              <a:t>AI </a:t>
            </a:r>
            <a:r>
              <a:rPr lang="ko-KR" altLang="en-US" b="0" i="0" dirty="0">
                <a:effectLst/>
                <a:latin typeface="Nanum Gothic Coding"/>
              </a:rPr>
              <a:t>기술과 </a:t>
            </a:r>
            <a:r>
              <a:rPr lang="ko-KR" altLang="en-US" b="0" i="0" dirty="0" err="1">
                <a:effectLst/>
                <a:latin typeface="Nanum Gothic Coding"/>
              </a:rPr>
              <a:t>엔터프라이즈급</a:t>
            </a:r>
            <a:r>
              <a:rPr lang="ko-KR" altLang="en-US" b="0" i="0" dirty="0">
                <a:effectLst/>
                <a:latin typeface="Nanum Gothic Coding"/>
              </a:rPr>
              <a:t> 보안 및 확장성을 결합한 대화형 </a:t>
            </a:r>
            <a:r>
              <a:rPr lang="en-US" altLang="ko-KR" b="0" i="0" dirty="0">
                <a:effectLst/>
                <a:latin typeface="Nanum Gothic Coding"/>
              </a:rPr>
              <a:t>AI </a:t>
            </a:r>
            <a:r>
              <a:rPr lang="ko-KR" altLang="en-US" b="0" i="0" dirty="0">
                <a:effectLst/>
                <a:latin typeface="Nanum Gothic Coding"/>
              </a:rPr>
              <a:t>플랫폼입니다</a:t>
            </a:r>
            <a:r>
              <a:rPr lang="en-US" altLang="ko-KR" b="0" i="0" dirty="0">
                <a:effectLst/>
                <a:latin typeface="Nanum Gothic Coding"/>
              </a:rPr>
              <a:t>.</a:t>
            </a:r>
          </a:p>
          <a:p>
            <a:pPr algn="ctr">
              <a:buNone/>
            </a:pPr>
            <a:r>
              <a:rPr lang="en-US" altLang="ko-KR" b="0" i="0" dirty="0">
                <a:effectLst/>
                <a:latin typeface="Nanum Gothic Coding"/>
              </a:rPr>
              <a:t>Multi-LLM </a:t>
            </a:r>
            <a:r>
              <a:rPr lang="ko-KR" altLang="en-US" b="0" i="0" dirty="0">
                <a:effectLst/>
                <a:latin typeface="Nanum Gothic Coding"/>
              </a:rPr>
              <a:t>연동</a:t>
            </a:r>
            <a:br>
              <a:rPr lang="ko-KR" altLang="en-US" b="0" i="0" dirty="0">
                <a:effectLst/>
                <a:latin typeface="Nanum Gothic Coding"/>
              </a:rPr>
            </a:br>
            <a:r>
              <a:rPr lang="en-US" altLang="ko-KR" b="0" i="0" dirty="0">
                <a:effectLst/>
                <a:latin typeface="Nanum Gothic Coding"/>
              </a:rPr>
              <a:t>(OpenAI, Anthropic,</a:t>
            </a:r>
            <a:br>
              <a:rPr lang="en-US" altLang="ko-KR" b="0" i="0" dirty="0">
                <a:effectLst/>
                <a:latin typeface="Nanum Gothic Coding"/>
              </a:rPr>
            </a:br>
            <a:r>
              <a:rPr lang="en-US" altLang="ko-KR" b="0" i="0" dirty="0">
                <a:effectLst/>
                <a:latin typeface="Nanum Gothic Coding"/>
              </a:rPr>
              <a:t>Google, </a:t>
            </a:r>
            <a:r>
              <a:rPr lang="en-US" altLang="ko-KR" b="0" i="0" dirty="0" err="1">
                <a:effectLst/>
                <a:latin typeface="Nanum Gothic Coding"/>
              </a:rPr>
              <a:t>Ollama</a:t>
            </a:r>
            <a:r>
              <a:rPr lang="en-US" altLang="ko-KR" b="0" i="0" dirty="0">
                <a:effectLst/>
                <a:latin typeface="Nanum Gothic Coding"/>
              </a:rPr>
              <a:t>)</a:t>
            </a:r>
          </a:p>
          <a:p>
            <a:pPr algn="ctr">
              <a:buNone/>
            </a:pPr>
            <a:r>
              <a:rPr lang="en-US" altLang="ko-KR" b="0" i="0" dirty="0">
                <a:effectLst/>
                <a:latin typeface="Nanum Gothic Coding"/>
              </a:rPr>
              <a:t>LangGraph </a:t>
            </a:r>
            <a:r>
              <a:rPr lang="ko-KR" altLang="en-US" b="0" i="0" dirty="0">
                <a:effectLst/>
                <a:latin typeface="Nanum Gothic Coding"/>
              </a:rPr>
              <a:t>기반</a:t>
            </a:r>
            <a:br>
              <a:rPr lang="ko-KR" altLang="en-US" b="0" i="0" dirty="0">
                <a:effectLst/>
                <a:latin typeface="Nanum Gothic Coding"/>
              </a:rPr>
            </a:br>
            <a:r>
              <a:rPr lang="ko-KR" altLang="en-US" b="0" i="0" dirty="0">
                <a:effectLst/>
                <a:latin typeface="Nanum Gothic Coding"/>
              </a:rPr>
              <a:t>고급 </a:t>
            </a:r>
            <a:r>
              <a:rPr lang="en-US" altLang="ko-KR" b="0" i="0" dirty="0">
                <a:effectLst/>
                <a:latin typeface="Nanum Gothic Coding"/>
              </a:rPr>
              <a:t>RAG</a:t>
            </a:r>
            <a:br>
              <a:rPr lang="en-US" altLang="ko-KR" b="0" i="0" dirty="0">
                <a:effectLst/>
                <a:latin typeface="Nanum Gothic Coding"/>
              </a:rPr>
            </a:br>
            <a:r>
              <a:rPr lang="ko-KR" altLang="en-US" b="0" i="0" dirty="0">
                <a:effectLst/>
                <a:latin typeface="Nanum Gothic Coding"/>
              </a:rPr>
              <a:t>파이프라인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anum Gothic Coding"/>
              </a:rPr>
              <a:t>하이브리드</a:t>
            </a:r>
            <a:br>
              <a:rPr lang="ko-KR" altLang="en-US" b="0" i="0" dirty="0">
                <a:effectLst/>
                <a:latin typeface="Nanum Gothic Coding"/>
              </a:rPr>
            </a:br>
            <a:r>
              <a:rPr lang="en-US" altLang="ko-KR" b="0" i="0" dirty="0">
                <a:effectLst/>
                <a:latin typeface="Nanum Gothic Coding"/>
              </a:rPr>
              <a:t>(</a:t>
            </a:r>
            <a:r>
              <a:rPr lang="ko-KR" altLang="en-US" b="0" i="0" dirty="0">
                <a:effectLst/>
                <a:latin typeface="Nanum Gothic Coding"/>
              </a:rPr>
              <a:t>벡터 </a:t>
            </a:r>
            <a:r>
              <a:rPr lang="en-US" altLang="ko-KR" b="0" i="0" dirty="0">
                <a:effectLst/>
                <a:latin typeface="Nanum Gothic Coding"/>
              </a:rPr>
              <a:t>+ </a:t>
            </a:r>
            <a:r>
              <a:rPr lang="ko-KR" altLang="en-US" b="0" i="0" dirty="0">
                <a:effectLst/>
                <a:latin typeface="Nanum Gothic Coding"/>
              </a:rPr>
              <a:t>키워드</a:t>
            </a:r>
            <a:r>
              <a:rPr lang="en-US" altLang="ko-KR" b="0" i="0" dirty="0">
                <a:effectLst/>
                <a:latin typeface="Nanum Gothic Coding"/>
              </a:rPr>
              <a:t>)</a:t>
            </a:r>
            <a:br>
              <a:rPr lang="en-US" altLang="ko-KR" b="0" i="0" dirty="0">
                <a:effectLst/>
                <a:latin typeface="Nanum Gothic Coding"/>
              </a:rPr>
            </a:br>
            <a:r>
              <a:rPr lang="ko-KR" altLang="en-US" b="0" i="0" dirty="0">
                <a:effectLst/>
                <a:latin typeface="Nanum Gothic Coding"/>
              </a:rPr>
              <a:t>검색 시스템</a:t>
            </a:r>
          </a:p>
        </p:txBody>
      </p:sp>
    </p:spTree>
    <p:extLst>
      <p:ext uri="{BB962C8B-B14F-4D97-AF65-F5344CB8AC3E}">
        <p14:creationId xmlns:p14="http://schemas.microsoft.com/office/powerpoint/2010/main" val="280234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9E1786-6433-8860-3691-E74C30E70A0D}"/>
              </a:ext>
            </a:extLst>
          </p:cNvPr>
          <p:cNvSpPr txBox="1"/>
          <p:nvPr/>
        </p:nvSpPr>
        <p:spPr>
          <a:xfrm>
            <a:off x="3047134" y="134509"/>
            <a:ext cx="6094268" cy="658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b="1" i="0" dirty="0">
                <a:effectLst/>
                <a:latin typeface="Nanum Gothic"/>
              </a:rPr>
              <a:t>아키텍처</a:t>
            </a:r>
            <a:br>
              <a:rPr lang="ko-KR" altLang="en-US" b="1" i="0" dirty="0">
                <a:effectLst/>
                <a:latin typeface="Nanum Gothic"/>
              </a:rPr>
            </a:br>
            <a:r>
              <a:rPr lang="ko-KR" altLang="en-US" b="1" i="0" dirty="0">
                <a:effectLst/>
                <a:latin typeface="Nanum Gothic"/>
              </a:rPr>
              <a:t>계층별</a:t>
            </a:r>
            <a:br>
              <a:rPr lang="ko-KR" altLang="en-US" b="1" i="0" dirty="0">
                <a:effectLst/>
                <a:latin typeface="Nanum Gothic"/>
              </a:rPr>
            </a:br>
            <a:r>
              <a:rPr lang="ko-KR" altLang="en-US" b="1" i="0" dirty="0">
                <a:effectLst/>
                <a:latin typeface="Nanum Gothic"/>
              </a:rPr>
              <a:t>구조</a:t>
            </a:r>
          </a:p>
          <a:p>
            <a:pPr algn="l">
              <a:spcAft>
                <a:spcPts val="3000"/>
              </a:spcAft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SDC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는 총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개의 계층 구조로 설계되어 있으며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각 계층은 독립적이면서도 유기적으로 연결되어 있습니다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마이크로서비스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아키텍처를 통해 확장성과 유지보수성을 높였습니다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애플리케이션 레이어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(Next.js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프론트엔드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en-US" altLang="ko-KR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FastAPI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백엔드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Layer 1</a:t>
            </a:r>
          </a:p>
          <a:p>
            <a:pPr algn="ctr"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&amp; RAG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오케스트레이션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(LangGraph, Embedding, Multi-LLM)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Layer 2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하이브리드 검색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DB</a:t>
            </a:r>
            <a:b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(PostgreSQL, Milvus, Elasticsearch)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Layer 3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보안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모니터링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(JWT, Rate Limiter, </a:t>
            </a: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메트릭스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Layer 4</a:t>
            </a:r>
          </a:p>
          <a:p>
            <a:pPr algn="ctr"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CI/CD 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인프라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en-US" altLang="ko-KR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Podman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GitLab CI, GitHub Actions)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Layer 5</a:t>
            </a:r>
          </a:p>
        </p:txBody>
      </p:sp>
    </p:spTree>
    <p:extLst>
      <p:ext uri="{BB962C8B-B14F-4D97-AF65-F5344CB8AC3E}">
        <p14:creationId xmlns:p14="http://schemas.microsoft.com/office/powerpoint/2010/main" val="669379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7400F-77A5-993C-256A-67E161B0C51D}"/>
              </a:ext>
            </a:extLst>
          </p:cNvPr>
          <p:cNvSpPr txBox="1"/>
          <p:nvPr/>
        </p:nvSpPr>
        <p:spPr>
          <a:xfrm>
            <a:off x="3047134" y="134509"/>
            <a:ext cx="6094268" cy="658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en-US" altLang="ko-KR" b="1" i="0" dirty="0">
                <a:effectLst/>
                <a:latin typeface="Nanum Gothic"/>
              </a:rPr>
              <a:t>RAG</a:t>
            </a:r>
            <a:br>
              <a:rPr lang="en-US" altLang="ko-KR" b="1" i="0" dirty="0">
                <a:effectLst/>
                <a:latin typeface="Nanum Gothic"/>
              </a:rPr>
            </a:br>
            <a:r>
              <a:rPr lang="ko-KR" altLang="en-US" b="1" i="0" dirty="0">
                <a:effectLst/>
                <a:latin typeface="Nanum Gothic"/>
              </a:rPr>
              <a:t>파이프라인</a:t>
            </a:r>
            <a:br>
              <a:rPr lang="ko-KR" altLang="en-US" b="1" i="0" dirty="0">
                <a:effectLst/>
                <a:latin typeface="Nanum Gothic"/>
              </a:rPr>
            </a:br>
            <a:r>
              <a:rPr lang="ko-KR" altLang="en-US" b="1" i="0" dirty="0">
                <a:effectLst/>
                <a:latin typeface="Nanum Gothic"/>
              </a:rPr>
              <a:t>구조</a:t>
            </a:r>
          </a:p>
          <a:p>
            <a:pPr algn="l">
              <a:spcAft>
                <a:spcPts val="3000"/>
              </a:spcAft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LangGraph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 고급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RAG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파이프라인으로 정확한 정보 검색과 문서 요약이 가능합니다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벡터 검색과 키워드 검색을 결합한 하이브리드 방식을 통해 검색 정확도를 높였습니다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사용자 질의 처리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(Query Processing)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Step 1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하이브리드 문서 검색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(Vector + Keyword Search)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Step 2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컨텍스트 생성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(Context Generation)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Step 3</a:t>
            </a:r>
          </a:p>
          <a:p>
            <a:pPr algn="ctr"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LLM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응답 생성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(Multi-LLM Response)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Step 4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응답 검증 및 필터링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(Response Validation)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254253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B00BC0-8D02-9985-B917-BBEA3260EFC4}"/>
              </a:ext>
            </a:extLst>
          </p:cNvPr>
          <p:cNvSpPr txBox="1"/>
          <p:nvPr/>
        </p:nvSpPr>
        <p:spPr>
          <a:xfrm>
            <a:off x="3047134" y="151180"/>
            <a:ext cx="60942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buNone/>
            </a:pP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기술 스택 및</a:t>
            </a:r>
            <a:b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</a:b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구성 요소</a:t>
            </a:r>
          </a:p>
          <a:p>
            <a:pPr algn="l">
              <a:spcAft>
                <a:spcPts val="3000"/>
              </a:spcAft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SDC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는 최신 기술 스택을 활용한 확장성 있는 </a:t>
            </a:r>
            <a:r>
              <a:rPr lang="ko-KR" altLang="en-US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마이크로서비스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아키텍처로 구성되어 있습니다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모든 구성요소는 </a:t>
            </a:r>
            <a:r>
              <a:rPr lang="ko-KR" altLang="en-US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컨테이너화되어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유연한 배포와 확장이 가능합니다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1500"/>
              </a:spcBef>
              <a:buNone/>
            </a:pPr>
            <a:r>
              <a:rPr lang="ko-KR" altLang="en-US" b="1" i="0" dirty="0" err="1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프론트엔드</a:t>
            </a:r>
            <a:endParaRPr lang="ko-KR" altLang="en-US" b="1" i="0" dirty="0">
              <a:solidFill>
                <a:srgbClr val="1E3A8A"/>
              </a:solidFill>
              <a:effectLst/>
              <a:latin typeface="Noto Serif KR" panose="02020200000000000000" pitchFamily="18" charset="-127"/>
              <a:ea typeface="Noto Serif KR" panose="02020200000000000000" pitchFamily="18" charset="-127"/>
            </a:endParaRP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Next.js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기반의 반응형 웹 인터페이스와 사용자 친화적인 대화형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UI</a:t>
            </a:r>
          </a:p>
          <a:p>
            <a:pPr algn="l">
              <a:spcBef>
                <a:spcPts val="1500"/>
              </a:spcBef>
              <a:buNone/>
            </a:pPr>
            <a:r>
              <a:rPr lang="ko-KR" altLang="en-US" b="1" i="0" dirty="0" err="1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백엔드</a:t>
            </a:r>
            <a:endParaRPr lang="ko-KR" altLang="en-US" b="1" i="0" dirty="0">
              <a:solidFill>
                <a:srgbClr val="1E3A8A"/>
              </a:solidFill>
              <a:effectLst/>
              <a:latin typeface="Noto Serif KR" panose="02020200000000000000" pitchFamily="18" charset="-127"/>
              <a:ea typeface="Noto Serif KR" panose="02020200000000000000" pitchFamily="18" charset="-127"/>
            </a:endParaRP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FastAPI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Python 3.11+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기반의 고성능 비동기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REST API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서버</a:t>
            </a:r>
          </a:p>
          <a:p>
            <a:pPr algn="l">
              <a:spcBef>
                <a:spcPts val="1500"/>
              </a:spcBef>
              <a:buNone/>
            </a:pP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데이터베이스</a:t>
            </a: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PostgreSQL 16+, Milvus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벡터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DB, Elasticsearch </a:t>
            </a:r>
            <a:r>
              <a:rPr lang="ko-KR" altLang="en-US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풀텍스트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검색 엔진</a:t>
            </a:r>
          </a:p>
          <a:p>
            <a:pPr algn="l">
              <a:spcBef>
                <a:spcPts val="1500"/>
              </a:spcBef>
              <a:buNone/>
            </a:pP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인프라</a:t>
            </a: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Docker/</a:t>
            </a:r>
            <a:r>
              <a:rPr lang="en-US" altLang="ko-KR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Podman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컨테이너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Redis </a:t>
            </a:r>
            <a:r>
              <a:rPr lang="ko-KR" altLang="en-US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캐싱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NGINX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웹 서버</a:t>
            </a:r>
          </a:p>
        </p:txBody>
      </p:sp>
    </p:spTree>
    <p:extLst>
      <p:ext uri="{BB962C8B-B14F-4D97-AF65-F5344CB8AC3E}">
        <p14:creationId xmlns:p14="http://schemas.microsoft.com/office/powerpoint/2010/main" val="205133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4F67B-F291-F3B8-2EF3-17FAF1254682}"/>
              </a:ext>
            </a:extLst>
          </p:cNvPr>
          <p:cNvSpPr txBox="1"/>
          <p:nvPr/>
        </p:nvSpPr>
        <p:spPr>
          <a:xfrm>
            <a:off x="3047134" y="1127088"/>
            <a:ext cx="6094268" cy="4603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buNone/>
            </a:pPr>
            <a: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보안 아키텍처</a:t>
            </a:r>
            <a:b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</a:br>
            <a: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및 인증</a:t>
            </a:r>
          </a:p>
          <a:p>
            <a:pPr algn="l">
              <a:spcAft>
                <a:spcPts val="1125"/>
              </a:spcAft>
              <a:buNone/>
            </a:pPr>
            <a:r>
              <a:rPr lang="ko-KR" altLang="en-US" b="1" i="0" dirty="0" err="1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엔터프라이즈급</a:t>
            </a:r>
            <a:r>
              <a:rPr lang="ko-KR" altLang="en-US" b="1" i="0" dirty="0"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 보안 체계</a:t>
            </a:r>
          </a:p>
          <a:p>
            <a:pPr algn="l">
              <a:spcAft>
                <a:spcPts val="3000"/>
              </a:spcAft>
              <a:buNone/>
            </a:pPr>
            <a:r>
              <a:rPr lang="en-US" altLang="ko-KR" b="0" i="0" dirty="0">
                <a:effectLst/>
                <a:latin typeface="Nanum Gothic Coding"/>
              </a:rPr>
              <a:t>SDC</a:t>
            </a:r>
            <a:r>
              <a:rPr lang="ko-KR" altLang="en-US" b="0" i="0" dirty="0">
                <a:effectLst/>
                <a:latin typeface="Nanum Gothic Coding"/>
              </a:rPr>
              <a:t>는 엔터프라이즈 환경에서 요구되는 강력한 보안 기능을 내장하고 있습니다</a:t>
            </a:r>
            <a:r>
              <a:rPr lang="en-US" altLang="ko-KR" b="0" i="0" dirty="0">
                <a:effectLst/>
                <a:latin typeface="Nanum Gothic Coding"/>
              </a:rPr>
              <a:t>. </a:t>
            </a:r>
            <a:r>
              <a:rPr lang="ko-KR" altLang="en-US" b="0" i="0" dirty="0">
                <a:effectLst/>
                <a:latin typeface="Nanum Gothic Coding"/>
              </a:rPr>
              <a:t>모든 </a:t>
            </a:r>
            <a:r>
              <a:rPr lang="en-US" altLang="ko-KR" b="0" i="0" dirty="0">
                <a:effectLst/>
                <a:latin typeface="Nanum Gothic Coding"/>
              </a:rPr>
              <a:t>API </a:t>
            </a:r>
            <a:r>
              <a:rPr lang="ko-KR" altLang="en-US" b="0" i="0" dirty="0" err="1">
                <a:effectLst/>
                <a:latin typeface="Nanum Gothic Coding"/>
              </a:rPr>
              <a:t>엔드포인트에</a:t>
            </a:r>
            <a:r>
              <a:rPr lang="ko-KR" altLang="en-US" b="0" i="0" dirty="0">
                <a:effectLst/>
                <a:latin typeface="Nanum Gothic Coding"/>
              </a:rPr>
              <a:t> 보안 체계가 적용되어 안전한 데이터 관리와 사용자 인증을 보장합니다</a:t>
            </a:r>
            <a:r>
              <a:rPr lang="en-US" altLang="ko-KR" b="0" i="0" dirty="0">
                <a:effectLst/>
                <a:latin typeface="Nanum Gothic Coding"/>
              </a:rPr>
              <a:t>.</a:t>
            </a:r>
          </a:p>
          <a:p>
            <a:pPr algn="ctr">
              <a:buNone/>
            </a:pPr>
            <a:r>
              <a:rPr lang="en-US" altLang="ko-KR" b="0" i="0" dirty="0">
                <a:effectLst/>
                <a:latin typeface="Nanum Gothic Coding"/>
              </a:rPr>
              <a:t>JWT </a:t>
            </a:r>
            <a:r>
              <a:rPr lang="ko-KR" altLang="en-US" b="0" i="0" dirty="0">
                <a:effectLst/>
                <a:latin typeface="Nanum Gothic Coding"/>
              </a:rPr>
              <a:t>기반 인증</a:t>
            </a:r>
            <a:br>
              <a:rPr lang="ko-KR" altLang="en-US" b="0" i="0" dirty="0">
                <a:effectLst/>
                <a:latin typeface="Nanum Gothic Coding"/>
              </a:rPr>
            </a:br>
            <a:r>
              <a:rPr lang="ko-KR" altLang="en-US" b="0" i="0" dirty="0">
                <a:effectLst/>
                <a:latin typeface="Nanum Gothic Coding"/>
              </a:rPr>
              <a:t>및 권한 관리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anum Gothic Coding"/>
              </a:rPr>
              <a:t>사용자</a:t>
            </a:r>
            <a:r>
              <a:rPr lang="en-US" altLang="ko-KR" b="0" i="0" dirty="0">
                <a:effectLst/>
                <a:latin typeface="Nanum Gothic Coding"/>
              </a:rPr>
              <a:t>/IP</a:t>
            </a:r>
            <a:r>
              <a:rPr lang="ko-KR" altLang="en-US" b="0" i="0" dirty="0">
                <a:effectLst/>
                <a:latin typeface="Nanum Gothic Coding"/>
              </a:rPr>
              <a:t>별</a:t>
            </a:r>
            <a:br>
              <a:rPr lang="ko-KR" altLang="en-US" b="0" i="0" dirty="0">
                <a:effectLst/>
                <a:latin typeface="Nanum Gothic Coding"/>
              </a:rPr>
            </a:br>
            <a:r>
              <a:rPr lang="en-US" altLang="ko-KR" b="0" i="0" dirty="0">
                <a:effectLst/>
                <a:latin typeface="Nanum Gothic Coding"/>
              </a:rPr>
              <a:t>Rate Limiting</a:t>
            </a:r>
          </a:p>
          <a:p>
            <a:pPr algn="ctr">
              <a:buNone/>
            </a:pPr>
            <a:r>
              <a:rPr lang="en-US" altLang="ko-KR" b="0" i="0" dirty="0">
                <a:effectLst/>
                <a:latin typeface="Nanum Gothic Coding"/>
              </a:rPr>
              <a:t>SQL </a:t>
            </a:r>
            <a:r>
              <a:rPr lang="ko-KR" altLang="en-US" b="0" i="0" dirty="0" err="1">
                <a:effectLst/>
                <a:latin typeface="Nanum Gothic Coding"/>
              </a:rPr>
              <a:t>인젝션</a:t>
            </a:r>
            <a:r>
              <a:rPr lang="en-US" altLang="ko-KR" b="0" i="0" dirty="0">
                <a:effectLst/>
                <a:latin typeface="Nanum Gothic Coding"/>
              </a:rPr>
              <a:t>/</a:t>
            </a:r>
            <a:br>
              <a:rPr lang="en-US" altLang="ko-KR" b="0" i="0" dirty="0">
                <a:effectLst/>
                <a:latin typeface="Nanum Gothic Coding"/>
              </a:rPr>
            </a:br>
            <a:r>
              <a:rPr lang="en-US" altLang="ko-KR" b="0" i="0" dirty="0">
                <a:effectLst/>
                <a:latin typeface="Nanum Gothic Coding"/>
              </a:rPr>
              <a:t>XSS/CSRF</a:t>
            </a:r>
            <a:br>
              <a:rPr lang="en-US" altLang="ko-KR" b="0" i="0" dirty="0">
                <a:effectLst/>
                <a:latin typeface="Nanum Gothic Coding"/>
              </a:rPr>
            </a:br>
            <a:r>
              <a:rPr lang="ko-KR" altLang="en-US" b="0" i="0" dirty="0">
                <a:effectLst/>
                <a:latin typeface="Nanum Gothic Coding"/>
              </a:rPr>
              <a:t>방어</a:t>
            </a:r>
          </a:p>
        </p:txBody>
      </p:sp>
    </p:spTree>
    <p:extLst>
      <p:ext uri="{BB962C8B-B14F-4D97-AF65-F5344CB8AC3E}">
        <p14:creationId xmlns:p14="http://schemas.microsoft.com/office/powerpoint/2010/main" val="558670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95F4E5-DF0F-E4EA-9878-8FF3375BB684}"/>
              </a:ext>
            </a:extLst>
          </p:cNvPr>
          <p:cNvSpPr txBox="1"/>
          <p:nvPr/>
        </p:nvSpPr>
        <p:spPr>
          <a:xfrm>
            <a:off x="3047134" y="134509"/>
            <a:ext cx="6094268" cy="658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b="1" i="0" dirty="0">
                <a:effectLst/>
                <a:latin typeface="Nanum Gothic"/>
              </a:rPr>
              <a:t>모니터링</a:t>
            </a:r>
            <a:br>
              <a:rPr lang="ko-KR" altLang="en-US" b="1" i="0" dirty="0">
                <a:effectLst/>
                <a:latin typeface="Nanum Gothic"/>
              </a:rPr>
            </a:br>
            <a:r>
              <a:rPr lang="ko-KR" altLang="en-US" b="1" i="0" dirty="0">
                <a:effectLst/>
                <a:latin typeface="Nanum Gothic"/>
              </a:rPr>
              <a:t>및 서비스</a:t>
            </a:r>
            <a:br>
              <a:rPr lang="ko-KR" altLang="en-US" b="1" i="0" dirty="0">
                <a:effectLst/>
                <a:latin typeface="Nanum Gothic"/>
              </a:rPr>
            </a:br>
            <a:r>
              <a:rPr lang="ko-KR" altLang="en-US" b="1" i="0" dirty="0">
                <a:effectLst/>
                <a:latin typeface="Nanum Gothic"/>
              </a:rPr>
              <a:t>운영</a:t>
            </a:r>
          </a:p>
          <a:p>
            <a:pPr algn="l">
              <a:spcAft>
                <a:spcPts val="3000"/>
              </a:spcAft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SDC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는 체계적인 모니터링 및 운영 시스템을 갖추고 있습니다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서비스 안정성 보장과 효율적인 운영을 위해 자동화된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DevOps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체계를 구축하였습니다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서비스 헬스 체크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(make health,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상태 모니터링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Health</a:t>
            </a:r>
          </a:p>
          <a:p>
            <a:pPr algn="ctr">
              <a:buNone/>
            </a:pPr>
            <a:r>
              <a:rPr lang="ko-KR" altLang="en-US" b="0" i="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메트릭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수집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분석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(make metrics,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성능 지표 측정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Metrics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로그 관리 시스템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(make logs,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실시간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히스토리 추적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Logs</a:t>
            </a:r>
          </a:p>
          <a:p>
            <a:pPr algn="ctr">
              <a:buNone/>
            </a:pP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알림 및 장애 대응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자동 알림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장애 복구 프로세스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Alerts</a:t>
            </a:r>
          </a:p>
          <a:p>
            <a:pPr algn="ctr"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CI/CD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배포 자동화</a:t>
            </a:r>
            <a:b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(make deploy-staging, make deploy-production)</a:t>
            </a:r>
          </a:p>
          <a:p>
            <a:pPr algn="l">
              <a:buNone/>
            </a:pPr>
            <a:r>
              <a:rPr lang="en-US" altLang="ko-KR" b="1" i="0" dirty="0">
                <a:effectLst/>
                <a:latin typeface="Nanum Gothic"/>
              </a:rPr>
              <a:t>Deploy</a:t>
            </a:r>
          </a:p>
        </p:txBody>
      </p:sp>
    </p:spTree>
    <p:extLst>
      <p:ext uri="{BB962C8B-B14F-4D97-AF65-F5344CB8AC3E}">
        <p14:creationId xmlns:p14="http://schemas.microsoft.com/office/powerpoint/2010/main" val="7649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300B08-AF53-2094-FD40-B652F63D7FAD}"/>
              </a:ext>
            </a:extLst>
          </p:cNvPr>
          <p:cNvSpPr txBox="1"/>
          <p:nvPr/>
        </p:nvSpPr>
        <p:spPr>
          <a:xfrm>
            <a:off x="3047134" y="205041"/>
            <a:ext cx="6094268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buNone/>
            </a:pP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개발</a:t>
            </a:r>
            <a:b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</a:b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워크플로우</a:t>
            </a:r>
            <a:b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</a:b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및 기여 방법</a:t>
            </a:r>
          </a:p>
          <a:p>
            <a:pPr algn="l">
              <a:spcAft>
                <a:spcPts val="3000"/>
              </a:spcAft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SDC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는 효율적인 개발과 협업을 위한 표준화된 워크플로우를 제공합니다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로컬 개발부터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CI/CD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기반의 자동화된 테스트 및 배포까지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일관된 개발 경험을 보장합니다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1500"/>
              </a:spcBef>
              <a:buNone/>
            </a:pP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개발 환경</a:t>
            </a: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Podman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또는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Docker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를 통한 </a:t>
            </a:r>
            <a:r>
              <a:rPr lang="ko-KR" altLang="en-US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컨테이너화된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개발 환경으로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"make setup", "make up"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명령어로 간편하게 구성</a:t>
            </a:r>
          </a:p>
          <a:p>
            <a:pPr algn="l">
              <a:spcBef>
                <a:spcPts val="1500"/>
              </a:spcBef>
              <a:buNone/>
            </a:pP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테스트 </a:t>
            </a:r>
            <a:r>
              <a:rPr lang="en-US" altLang="ko-KR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&amp; QA</a:t>
            </a: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"make test", "make lint", "make format", "make security-scan"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명령으로 코드 품질 및 보안 검증 자동화</a:t>
            </a:r>
          </a:p>
          <a:p>
            <a:pPr algn="l">
              <a:spcBef>
                <a:spcPts val="1500"/>
              </a:spcBef>
              <a:buNone/>
            </a:pP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배포 프로세스</a:t>
            </a: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GitLab CI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또는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GitHub Actions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를 통한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"make deploy-staging", "make deploy-production"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명령으로 자동화된 배포</a:t>
            </a:r>
          </a:p>
        </p:txBody>
      </p:sp>
    </p:spTree>
    <p:extLst>
      <p:ext uri="{BB962C8B-B14F-4D97-AF65-F5344CB8AC3E}">
        <p14:creationId xmlns:p14="http://schemas.microsoft.com/office/powerpoint/2010/main" val="68894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4091AB-02A9-924B-5AED-EA6088C36054}"/>
              </a:ext>
            </a:extLst>
          </p:cNvPr>
          <p:cNvSpPr txBox="1"/>
          <p:nvPr/>
        </p:nvSpPr>
        <p:spPr>
          <a:xfrm>
            <a:off x="3047134" y="205041"/>
            <a:ext cx="6094268" cy="644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0"/>
              </a:spcAft>
              <a:buNone/>
            </a:pPr>
            <a:r>
              <a:rPr lang="en-US" altLang="ko-KR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SDC</a:t>
            </a:r>
            <a:br>
              <a:rPr lang="en-US" altLang="ko-KR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</a:b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프로젝트</a:t>
            </a:r>
            <a:b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</a:b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개요</a:t>
            </a:r>
          </a:p>
          <a:p>
            <a:pPr algn="l">
              <a:spcAft>
                <a:spcPts val="3000"/>
              </a:spcAft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SDC(Smart Document Companion)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는 다양한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LLM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지원하는 대화형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서비스 플랫폼으로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고급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RAG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파이프라인과 하이브리드 검색 기능을 통해 문서 기반 지식 검색 및 대화 서비스를 제공합니다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1500"/>
              </a:spcBef>
              <a:buNone/>
            </a:pPr>
            <a:r>
              <a:rPr lang="en-US" altLang="ko-KR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Multi-LLM</a:t>
            </a: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OpenAI, Anthropic, Google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등 다양한 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LLM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제공자를 통합 지원합니다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1500"/>
              </a:spcBef>
              <a:buNone/>
            </a:pP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한국어 최적화</a:t>
            </a: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KURE-v1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한국어 </a:t>
            </a:r>
            <a:r>
              <a:rPr lang="ko-KR" altLang="en-US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임베딩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모델을 통한 향상된 검색 성능을 제공합니다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algn="l">
              <a:spcBef>
                <a:spcPts val="1500"/>
              </a:spcBef>
              <a:buNone/>
            </a:pPr>
            <a:r>
              <a:rPr lang="ko-KR" altLang="en-US" b="1" i="0" dirty="0">
                <a:solidFill>
                  <a:srgbClr val="1E3A8A"/>
                </a:solidFill>
                <a:effectLst/>
                <a:latin typeface="Noto Serif KR" panose="02020200000000000000" pitchFamily="18" charset="-127"/>
                <a:ea typeface="Noto Serif KR" panose="02020200000000000000" pitchFamily="18" charset="-127"/>
              </a:rPr>
              <a:t>기업용 보안</a:t>
            </a:r>
          </a:p>
          <a:p>
            <a:pPr algn="l">
              <a:spcBef>
                <a:spcPts val="1500"/>
              </a:spcBef>
              <a:buNone/>
            </a:pP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JWT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인증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, Rate Limiting, 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보안 헤더 등 </a:t>
            </a:r>
            <a:r>
              <a:rPr lang="ko-KR" altLang="en-US" b="0" i="0" dirty="0" err="1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엔터프라이즈급</a:t>
            </a:r>
            <a:r>
              <a:rPr lang="ko-KR" altLang="en-US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보안 기능을 제공합니다</a:t>
            </a:r>
            <a:r>
              <a:rPr lang="en-US" altLang="ko-KR" b="0" i="0" dirty="0">
                <a:solidFill>
                  <a:srgbClr val="6B728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26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8AC804-832C-62D5-2B7D-1E6664E3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69517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1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CC424E-419B-854E-6717-A82D06F8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45724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2AF968-7D10-E35B-FA79-5610F881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7621" cy="66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4D2E43-A1EB-A15D-2605-E92FA825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0000" cy="66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5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1B7A98-38D9-DA07-6357-73C2DA88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07621" cy="6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72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5BA7F-BD7C-9292-BFB5-7C51AEC8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38103" cy="670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5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12C4A2-5AC0-EB44-F157-7495C993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54276" cy="66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70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693</Words>
  <Application>Microsoft Office PowerPoint</Application>
  <PresentationFormat>와이드스크린</PresentationFormat>
  <Paragraphs>96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Nanum Gothic</vt:lpstr>
      <vt:lpstr>Nanum Gothic Coding</vt:lpstr>
      <vt:lpstr>Noto Sans KR</vt:lpstr>
      <vt:lpstr>Noto Serif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taeyuong park</dc:creator>
  <cp:lastModifiedBy>taeyuong park</cp:lastModifiedBy>
  <cp:revision>2</cp:revision>
  <dcterms:created xsi:type="dcterms:W3CDTF">2025-09-10T04:42:02Z</dcterms:created>
  <dcterms:modified xsi:type="dcterms:W3CDTF">2025-09-10T05:44:58Z</dcterms:modified>
</cp:coreProperties>
</file>