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6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4086F-94F1-3BA9-C232-541DD6C8B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5A053F-7897-693C-9A10-0385515B8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27C27-891E-2105-34FE-DABE8D9F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DCF7-5BC8-48E1-B53E-F44FFEB6CB64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44A80-C470-C80B-4A0C-ABEC8930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E6D5A-144C-9F41-0057-7200B4D8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ACF-143A-4C52-946C-854A01960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9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36C7B-522A-2A31-38D0-44259714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A6D617-B9B5-515F-8D32-D4029DB8F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501E1-319B-8C0C-E460-B2FD6E98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DCF7-5BC8-48E1-B53E-F44FFEB6CB64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8E66E-A4CC-6206-9225-F95C0890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703AA-1CC2-C49C-67A5-1D002661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ACF-143A-4C52-946C-854A01960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64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0DCE3C-D242-C4DF-F717-1B246AB5D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53D49F-A100-FCDA-04FB-83F4977B2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FB5BC-1C77-B00E-E580-8911135A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DCF7-5BC8-48E1-B53E-F44FFEB6CB64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6AA27-93EB-4CCD-E106-F408954E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876DA-2238-47DF-2E4D-EE8197D6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ACF-143A-4C52-946C-854A01960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58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1A5F4-53DE-F03D-3926-9380E7BF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0727F-EF12-3E0D-D87A-3DE13059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2210D-344C-2CB2-3139-61772AA0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DCF7-5BC8-48E1-B53E-F44FFEB6CB64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23FD6-F794-F988-D711-161FDCFB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6D5B8-07B1-AA44-B9B1-BE8FB152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ACF-143A-4C52-946C-854A01960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1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2BEC9-1261-015B-82A4-1B6A94A6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2EFA6-2EBE-4E18-9F7C-DE49FB03E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3CA8B-A050-58BE-D78D-A246BEA0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DCF7-5BC8-48E1-B53E-F44FFEB6CB64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02A2D-B987-ACA6-9C26-E12CE6F9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91040-378E-BDE8-951C-0A424F63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ACF-143A-4C52-946C-854A01960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2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3194E-A4EE-4812-C39C-C5F13EC2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830F5-C9EA-AED9-E9CB-01C31DCF2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05ADBC-63F9-5940-9F59-DD6358864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6EFC06-8BDF-A22A-DB50-BF6F832E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DCF7-5BC8-48E1-B53E-F44FFEB6CB64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AB953C-99AC-62BB-7360-4B6E52FE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170EF0-7279-5E98-03E8-7A4EA753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ACF-143A-4C52-946C-854A01960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10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B56A0-E485-55B7-F06D-FC4C09E5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5366A-4A53-A888-29D1-56BC27ABB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9C22E-10DA-4172-A137-9BE3F8F4B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45997D-64B7-C9EC-66D1-671951FCE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EA8F45-10BD-B7E8-BDBD-FD1F9B00D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3B6E48-8A62-47A8-B38C-FA20D208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DCF7-5BC8-48E1-B53E-F44FFEB6CB64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E48E42-816B-3B72-486E-89FDF646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DAD625-F986-86EB-89AA-FA609ABE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ACF-143A-4C52-946C-854A01960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84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8E881-0232-B8D6-4105-23761961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C70363-DF92-8F9E-61D1-77CF72ED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DCF7-5BC8-48E1-B53E-F44FFEB6CB64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389364-0A5C-8E64-39F6-391FDAE3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77F742-D1E6-5585-A36B-4E13132B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ACF-143A-4C52-946C-854A01960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6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0969FA-24DF-532A-3B36-7CCBDF18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DCF7-5BC8-48E1-B53E-F44FFEB6CB64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F25455-2266-A687-4EA4-D3829E63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127B74-4FAD-7B79-56CD-F2404BC0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ACF-143A-4C52-946C-854A01960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42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48BBE-FA21-9E82-2BF5-35B9A4D8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421A9-8F27-4145-39AE-6D6A39568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DC0F9-A85D-24FA-3EB1-B9658F704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6ABFEC-C537-8AAB-ABD1-D5B7EC4D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DCF7-5BC8-48E1-B53E-F44FFEB6CB64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9C0D27-06CE-3ED9-9056-BC824C78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3D45A3-D516-FF18-CD74-F3E75CC2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ACF-143A-4C52-946C-854A01960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2FED0-A7C0-8011-A113-4BC7CEF2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F1DB82-79C2-01AC-F118-BF313DD10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0EE2F0-15CB-E52A-F834-1FB24CC59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1F7E0-0722-7BBB-C770-6227625E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DCF7-5BC8-48E1-B53E-F44FFEB6CB64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B3057F-65EC-0D93-FE4E-449DB206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4CB533-38CC-980C-9312-4A55059D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ACF-143A-4C52-946C-854A01960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6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AA9FD0-A696-5929-2DDF-EBC732F99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7FBBC0-9916-ED32-079B-B21F70E44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09970-83FA-A31D-89AA-CEBEE0B72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ADCF7-5BC8-48E1-B53E-F44FFEB6CB64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FA887-3ACC-C831-337D-564323191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A2162-21EC-A571-96B3-FCD55088A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CACF-143A-4C52-946C-854A01960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8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D98F0D-B450-8D83-8C7D-FDEA9B89FA76}"/>
              </a:ext>
            </a:extLst>
          </p:cNvPr>
          <p:cNvSpPr txBox="1"/>
          <p:nvPr/>
        </p:nvSpPr>
        <p:spPr>
          <a:xfrm>
            <a:off x="831273" y="258902"/>
            <a:ext cx="10900063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ko-KR" altLang="en-US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시스템 아키텍처</a:t>
            </a:r>
          </a:p>
          <a:p>
            <a:pPr algn="ctr">
              <a:buNone/>
            </a:pP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내부 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Air-Gap 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환경의 </a:t>
            </a:r>
            <a:r>
              <a:rPr lang="ko-KR" altLang="en-US" b="0" i="0" dirty="0" err="1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챗봇과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외부 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서비스를 안전하게 연동하기 위한 전체 시스템 아키텍처를 시각적으로 보여줍니다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각 구성 요소에 마우스를 올려 역할을 확인해보세요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 구조는 보안을 최우선으로 고려하면서도 서비스 확장성을 확보하는 것을 목표로 합니다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ctr">
              <a:buNone/>
            </a:pPr>
            <a:endParaRPr lang="en-US" altLang="ko-KR" b="0" i="0" dirty="0">
              <a:solidFill>
                <a:srgbClr val="4B5563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>
              <a:buNone/>
            </a:pP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🏢 내부 사용자 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(Air-Gap)</a:t>
            </a:r>
          </a:p>
          <a:p>
            <a:pPr algn="l">
              <a:spcBef>
                <a:spcPts val="1200"/>
              </a:spcBef>
              <a:buNone/>
            </a:pPr>
            <a:r>
              <a:rPr lang="ko-KR" altLang="en-US" b="0" i="0" dirty="0">
                <a:solidFill>
                  <a:srgbClr val="9CA3AF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↓</a:t>
            </a:r>
            <a:endParaRPr lang="ko-KR" altLang="en-US" b="0" i="0" dirty="0">
              <a:solidFill>
                <a:srgbClr val="1F2937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>
              <a:spcBef>
                <a:spcPts val="1200"/>
              </a:spcBef>
              <a:buNone/>
            </a:pP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🛡️ 가드레일 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(1</a:t>
            </a: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차 검증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 algn="l">
              <a:spcBef>
                <a:spcPts val="1200"/>
              </a:spcBef>
              <a:buNone/>
            </a:pPr>
            <a:r>
              <a:rPr lang="ko-KR" altLang="en-US" b="0" i="0" dirty="0">
                <a:solidFill>
                  <a:srgbClr val="9CA3AF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↓</a:t>
            </a:r>
            <a:endParaRPr lang="ko-KR" altLang="en-US" b="0" i="0" dirty="0">
              <a:solidFill>
                <a:srgbClr val="1F2937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>
              <a:spcBef>
                <a:spcPts val="1200"/>
              </a:spcBef>
              <a:buNone/>
            </a:pPr>
            <a:r>
              <a:rPr lang="en-US" altLang="ko-KR" b="1" i="0" dirty="0">
                <a:solidFill>
                  <a:srgbClr val="A1620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DMZ (</a:t>
            </a:r>
            <a:r>
              <a:rPr lang="ko-KR" altLang="en-US" b="1" i="0" dirty="0">
                <a:solidFill>
                  <a:srgbClr val="A1620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비무장지대</a:t>
            </a:r>
            <a:r>
              <a:rPr lang="en-US" altLang="ko-KR" b="1" i="0" dirty="0">
                <a:solidFill>
                  <a:srgbClr val="A1620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b="0" i="0" dirty="0">
              <a:solidFill>
                <a:srgbClr val="1F2937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>
              <a:spcBef>
                <a:spcPts val="1200"/>
              </a:spcBef>
              <a:buNone/>
            </a:pP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🧠 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게이트웨이</a:t>
            </a:r>
          </a:p>
          <a:p>
            <a:pPr algn="ctr">
              <a:spcBef>
                <a:spcPts val="1200"/>
              </a:spcBef>
              <a:buNone/>
            </a:pPr>
            <a:r>
              <a:rPr lang="ko-KR" altLang="en-US" b="0" i="0" dirty="0">
                <a:solidFill>
                  <a:srgbClr val="9CA3AF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→</a:t>
            </a:r>
            <a:endParaRPr lang="ko-KR" altLang="en-US" b="0" i="0" dirty="0">
              <a:solidFill>
                <a:srgbClr val="1F2937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>
              <a:spcBef>
                <a:spcPts val="1200"/>
              </a:spcBef>
              <a:buNone/>
            </a:pP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🌐 외부 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LLM</a:t>
            </a:r>
          </a:p>
          <a:p>
            <a:pPr algn="ctr">
              <a:spcBef>
                <a:spcPts val="1200"/>
              </a:spcBef>
              <a:buNone/>
            </a:pP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🔍 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검색</a:t>
            </a:r>
          </a:p>
          <a:p>
            <a:pPr algn="l">
              <a:spcBef>
                <a:spcPts val="1200"/>
              </a:spcBef>
              <a:buNone/>
            </a:pPr>
            <a:r>
              <a:rPr lang="ko-KR" altLang="en-US" b="0" i="0" dirty="0">
                <a:solidFill>
                  <a:srgbClr val="9CA3AF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↓</a:t>
            </a:r>
            <a:endParaRPr lang="ko-KR" altLang="en-US" b="0" i="0" dirty="0">
              <a:solidFill>
                <a:srgbClr val="1F2937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>
              <a:spcBef>
                <a:spcPts val="1200"/>
              </a:spcBef>
              <a:buNone/>
            </a:pP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🔄 답변 생성 및 제공 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b="0" i="0" dirty="0" err="1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내부망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33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773765-81F9-7347-A282-5351AABE7C26}"/>
              </a:ext>
            </a:extLst>
          </p:cNvPr>
          <p:cNvSpPr txBox="1"/>
          <p:nvPr/>
        </p:nvSpPr>
        <p:spPr>
          <a:xfrm>
            <a:off x="529937" y="0"/>
            <a:ext cx="1047403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ko-KR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게이트웨이 핵심 기능</a:t>
            </a:r>
          </a:p>
          <a:p>
            <a:pPr algn="ctr">
              <a:buNone/>
            </a:pP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게이트웨이는 단순한 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API 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프록시를 넘어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LLM 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서비스 연동에 필수적인 고급 기능들을 제공합니다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 섹션에서는 멀티 모델 라우팅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 err="1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시맨틱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b="0" i="0" dirty="0" err="1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캐싱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고급 보안이라는 세 가지 핵심 기능에 대해 자세히 알아봅니다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이러한 기능들은 비용 효율성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응답 속도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그리고 시스템 보안을 극대화합니다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buNone/>
            </a:pPr>
            <a:r>
              <a:rPr lang="ko-KR" altLang="en-US" b="1" i="0" dirty="0">
                <a:solidFill>
                  <a:srgbClr val="2563E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🌐 멀티 모델 라우팅</a:t>
            </a:r>
          </a:p>
          <a:p>
            <a:pPr algn="l">
              <a:buNone/>
            </a:pP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질문의 의도와 복잡성에 따라 가장 적합한 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LLM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으로 요청을 동적으로 분배합니다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B82F6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✓</a:t>
            </a:r>
            <a:r>
              <a:rPr lang="ko-KR" altLang="en-US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비용 최적화</a:t>
            </a:r>
            <a:r>
              <a:rPr lang="en-US" altLang="ko-KR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</a:t>
            </a: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단순 요청은 저비용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내부 모델로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복잡한 추론은 고성능 모델로 처리합니다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B82F6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✓</a:t>
            </a:r>
            <a:r>
              <a:rPr lang="ko-KR" altLang="en-US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성능 향상</a:t>
            </a:r>
            <a:r>
              <a:rPr lang="en-US" altLang="ko-KR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</a:t>
            </a: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각 모델의 강점을 활용하여 질문 유형별 최적의 답변 품질을 보장합니다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B82F6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✓</a:t>
            </a:r>
            <a:r>
              <a:rPr lang="ko-KR" altLang="en-US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유연성</a:t>
            </a:r>
            <a:r>
              <a:rPr lang="en-US" altLang="ko-KR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</a:t>
            </a: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새로운 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LLM </a:t>
            </a: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모델을 시스템 중단 없이 쉽게 추가하거나 교체할 수 있습니다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buNone/>
            </a:pPr>
            <a:r>
              <a:rPr lang="ko-KR" altLang="en-US" b="1" i="0" dirty="0">
                <a:solidFill>
                  <a:srgbClr val="16A34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💾 </a:t>
            </a:r>
            <a:r>
              <a:rPr lang="ko-KR" altLang="en-US" b="1" i="0" dirty="0" err="1">
                <a:solidFill>
                  <a:srgbClr val="16A34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시맨틱</a:t>
            </a:r>
            <a:r>
              <a:rPr lang="ko-KR" altLang="en-US" b="1" i="0" dirty="0">
                <a:solidFill>
                  <a:srgbClr val="16A34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b="1" i="0" dirty="0" err="1">
                <a:solidFill>
                  <a:srgbClr val="16A34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캐싱</a:t>
            </a:r>
            <a:endParaRPr lang="ko-KR" altLang="en-US" b="1" i="0" dirty="0">
              <a:solidFill>
                <a:srgbClr val="16A34A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>
              <a:buNone/>
            </a:pP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단순 텍스트 일치가 아닌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의미적으로 유사한 질문에 대한 기존 답변을 재사용합니다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C55E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✓</a:t>
            </a:r>
            <a:r>
              <a:rPr lang="ko-KR" altLang="en-US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응답 속도 개선</a:t>
            </a:r>
            <a:r>
              <a:rPr lang="en-US" altLang="ko-KR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</a:t>
            </a: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유사 질문에 대해 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LLM </a:t>
            </a: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호출 없이 즉시 캐시에서 응답하여 지연 시간을 줄입니다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C55E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✓</a:t>
            </a:r>
            <a:r>
              <a:rPr lang="en-US" altLang="ko-KR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API </a:t>
            </a:r>
            <a:r>
              <a:rPr lang="ko-KR" altLang="en-US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비용 절감</a:t>
            </a:r>
            <a:r>
              <a:rPr lang="en-US" altLang="ko-KR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</a:t>
            </a: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외부 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LLM API </a:t>
            </a: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호출 횟수를 획기적으로 줄여 운영 비용을 절감합니다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C55E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✓</a:t>
            </a:r>
            <a:r>
              <a:rPr lang="ko-KR" altLang="en-US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일관성 유지</a:t>
            </a:r>
            <a:r>
              <a:rPr lang="en-US" altLang="ko-KR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</a:t>
            </a: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동일한 의미의 질문에 대해 일관된 답변을 제공하여 사용자 신뢰도를 높입니다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buNone/>
            </a:pPr>
            <a:r>
              <a:rPr lang="ko-KR" altLang="en-US" b="1" i="0" dirty="0">
                <a:solidFill>
                  <a:srgbClr val="DC2626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🔒 고급 보안</a:t>
            </a:r>
          </a:p>
          <a:p>
            <a:pPr algn="l">
              <a:buNone/>
            </a:pP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모든 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요청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응답 트래픽에 대해 </a:t>
            </a:r>
            <a:r>
              <a:rPr lang="ko-KR" altLang="en-US" b="0" i="0" dirty="0" err="1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중앙화된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보안 정책을 적용합니다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F4444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✓</a:t>
            </a:r>
            <a:r>
              <a:rPr lang="ko-KR" altLang="en-US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데이터 </a:t>
            </a:r>
            <a:r>
              <a:rPr lang="ko-KR" altLang="en-US" b="1" i="0" dirty="0" err="1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마스킹</a:t>
            </a:r>
            <a:r>
              <a:rPr lang="ko-KR" altLang="en-US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(PII):</a:t>
            </a: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요청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응답에서 주민번호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연락처 등 개인정보를 자동으로 탐지하고 </a:t>
            </a:r>
            <a:r>
              <a:rPr lang="ko-KR" altLang="en-US" b="0" i="0" dirty="0" err="1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마스킹합니다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F4444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✓</a:t>
            </a:r>
            <a:r>
              <a:rPr lang="ko-KR" altLang="en-US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요청</a:t>
            </a:r>
            <a:r>
              <a:rPr lang="en-US" altLang="ko-KR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응답 로깅</a:t>
            </a:r>
            <a:r>
              <a:rPr lang="en-US" altLang="ko-KR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</a:t>
            </a: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모든 트랜잭션을 기록하여 문제 발생 시 추적 및 감사에 활용합니다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F4444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✓</a:t>
            </a:r>
            <a:r>
              <a:rPr lang="ko-KR" altLang="en-US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인증 및 속도 제한</a:t>
            </a:r>
            <a:r>
              <a:rPr lang="en-US" altLang="ko-KR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API </a:t>
            </a: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키 인증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서비스별 </a:t>
            </a:r>
            <a:r>
              <a:rPr lang="ko-KR" altLang="en-US" b="0" i="0" dirty="0" err="1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호출량</a:t>
            </a: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제한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(Rate Limiting)</a:t>
            </a: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을 통해 </a:t>
            </a:r>
            <a:r>
              <a:rPr lang="ko-KR" altLang="en-US" b="0" i="0" dirty="0" err="1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어뷰징을</a:t>
            </a:r>
            <a:r>
              <a:rPr lang="ko-KR" altLang="en-US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방지합니다</a:t>
            </a:r>
            <a:r>
              <a:rPr lang="en-US" altLang="ko-KR" b="0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8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808E5CF-E771-8D6A-C803-0D447EAD1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804479"/>
              </p:ext>
            </p:extLst>
          </p:nvPr>
        </p:nvGraphicFramePr>
        <p:xfrm>
          <a:off x="1017128" y="1635489"/>
          <a:ext cx="6734490" cy="5026050"/>
        </p:xfrm>
        <a:graphic>
          <a:graphicData uri="http://schemas.openxmlformats.org/drawingml/2006/table">
            <a:tbl>
              <a:tblPr/>
              <a:tblGrid>
                <a:gridCol w="2244830">
                  <a:extLst>
                    <a:ext uri="{9D8B030D-6E8A-4147-A177-3AD203B41FA5}">
                      <a16:colId xmlns:a16="http://schemas.microsoft.com/office/drawing/2014/main" val="2950352530"/>
                    </a:ext>
                  </a:extLst>
                </a:gridCol>
                <a:gridCol w="2244830">
                  <a:extLst>
                    <a:ext uri="{9D8B030D-6E8A-4147-A177-3AD203B41FA5}">
                      <a16:colId xmlns:a16="http://schemas.microsoft.com/office/drawing/2014/main" val="984461244"/>
                    </a:ext>
                  </a:extLst>
                </a:gridCol>
                <a:gridCol w="2244830">
                  <a:extLst>
                    <a:ext uri="{9D8B030D-6E8A-4147-A177-3AD203B41FA5}">
                      <a16:colId xmlns:a16="http://schemas.microsoft.com/office/drawing/2014/main" val="2324263069"/>
                    </a:ext>
                  </a:extLst>
                </a:gridCol>
              </a:tblGrid>
              <a:tr h="2820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800" b="1" cap="all">
                          <a:solidFill>
                            <a:srgbClr val="4B5563"/>
                          </a:solidFill>
                          <a:effectLst/>
                        </a:rPr>
                        <a:t>구분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cap="all">
                          <a:solidFill>
                            <a:srgbClr val="4B5563"/>
                          </a:solidFill>
                          <a:effectLst/>
                        </a:rPr>
                        <a:t>Kong Gateway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cap="all" dirty="0" err="1">
                          <a:solidFill>
                            <a:srgbClr val="4B5563"/>
                          </a:solidFill>
                          <a:effectLst/>
                        </a:rPr>
                        <a:t>Gloo</a:t>
                      </a:r>
                      <a:r>
                        <a:rPr lang="en-US" sz="1800" b="1" cap="all" dirty="0">
                          <a:solidFill>
                            <a:srgbClr val="4B5563"/>
                          </a:solidFill>
                          <a:effectLst/>
                        </a:rPr>
                        <a:t> Gateway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000657"/>
                  </a:ext>
                </a:extLst>
              </a:tr>
              <a:tr h="4029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800">
                          <a:effectLst/>
                        </a:rPr>
                        <a:t>기본 성능 </a:t>
                      </a:r>
                      <a:r>
                        <a:rPr lang="en-US" altLang="ko-KR" sz="1800">
                          <a:effectLst/>
                        </a:rPr>
                        <a:t>(</a:t>
                      </a:r>
                      <a:r>
                        <a:rPr lang="en-US" sz="1800">
                          <a:effectLst/>
                        </a:rPr>
                        <a:t>Latency/TPS)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800">
                          <a:effectLst/>
                        </a:rPr>
                        <a:t>매우 우수 </a:t>
                      </a:r>
                      <a:r>
                        <a:rPr lang="en-US" altLang="ko-KR" sz="1800">
                          <a:effectLst/>
                        </a:rPr>
                        <a:t>(NGINX </a:t>
                      </a:r>
                      <a:r>
                        <a:rPr lang="ko-KR" altLang="en-US" sz="1800">
                          <a:effectLst/>
                        </a:rPr>
                        <a:t>기반</a:t>
                      </a:r>
                      <a:r>
                        <a:rPr lang="en-US" altLang="ko-KR" sz="1800">
                          <a:effectLst/>
                        </a:rPr>
                        <a:t>)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800">
                          <a:effectLst/>
                        </a:rPr>
                        <a:t>우수 </a:t>
                      </a:r>
                      <a:r>
                        <a:rPr lang="en-US" altLang="ko-KR" sz="1800">
                          <a:effectLst/>
                        </a:rPr>
                        <a:t>(</a:t>
                      </a:r>
                      <a:r>
                        <a:rPr lang="en-US" sz="1800">
                          <a:effectLst/>
                        </a:rPr>
                        <a:t>Envoy </a:t>
                      </a:r>
                      <a:r>
                        <a:rPr lang="ko-KR" altLang="en-US" sz="1800">
                          <a:effectLst/>
                        </a:rPr>
                        <a:t>기반</a:t>
                      </a:r>
                      <a:r>
                        <a:rPr lang="en-US" altLang="ko-KR" sz="1800">
                          <a:effectLst/>
                        </a:rPr>
                        <a:t>)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691063"/>
                  </a:ext>
                </a:extLst>
              </a:tr>
              <a:tr h="5237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800" dirty="0">
                          <a:effectLst/>
                        </a:rPr>
                        <a:t>확장성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800">
                          <a:effectLst/>
                        </a:rPr>
                        <a:t>수평적 확장에 매우 용이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800">
                          <a:effectLst/>
                        </a:rPr>
                        <a:t>쿠버네티스 네이티브로 확장성 우수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228748"/>
                  </a:ext>
                </a:extLst>
              </a:tr>
              <a:tr h="5237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800">
                          <a:effectLst/>
                        </a:rPr>
                        <a:t>인증</a:t>
                      </a:r>
                      <a:r>
                        <a:rPr lang="en-US" altLang="ko-KR" sz="1800">
                          <a:effectLst/>
                        </a:rPr>
                        <a:t>/</a:t>
                      </a:r>
                      <a:r>
                        <a:rPr lang="ko-KR" altLang="en-US" sz="1800">
                          <a:effectLst/>
                        </a:rPr>
                        <a:t>인가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800">
                          <a:effectLst/>
                        </a:rPr>
                        <a:t>다양한 인증 플러그인 </a:t>
                      </a:r>
                      <a:r>
                        <a:rPr lang="en-US" altLang="ko-KR" sz="1800">
                          <a:effectLst/>
                        </a:rPr>
                        <a:t>(OAuth, JWT)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800" dirty="0">
                          <a:effectLst/>
                        </a:rPr>
                        <a:t>강력한 </a:t>
                      </a:r>
                      <a:r>
                        <a:rPr lang="en-US" altLang="ko-KR" sz="1800" dirty="0">
                          <a:effectLst/>
                        </a:rPr>
                        <a:t>OIDC, Zero Trust </a:t>
                      </a:r>
                      <a:r>
                        <a:rPr lang="ko-KR" altLang="en-US" sz="1800" dirty="0">
                          <a:effectLst/>
                        </a:rPr>
                        <a:t>보안 모델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082605"/>
                  </a:ext>
                </a:extLst>
              </a:tr>
              <a:tr h="5237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effectLst/>
                        </a:rPr>
                        <a:t>WAF </a:t>
                      </a:r>
                      <a:r>
                        <a:rPr lang="ko-KR" altLang="en-US" sz="1800">
                          <a:effectLst/>
                        </a:rPr>
                        <a:t>통합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800">
                          <a:effectLst/>
                        </a:rPr>
                        <a:t>Enterprise </a:t>
                      </a:r>
                      <a:r>
                        <a:rPr lang="ko-KR" altLang="en-US" sz="1800">
                          <a:effectLst/>
                        </a:rPr>
                        <a:t>플랜 또는 커스텀 필요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800">
                          <a:effectLst/>
                        </a:rPr>
                        <a:t>Envoy </a:t>
                      </a:r>
                      <a:r>
                        <a:rPr lang="ko-KR" altLang="en-US" sz="1800">
                          <a:effectLst/>
                        </a:rPr>
                        <a:t>기반 </a:t>
                      </a:r>
                      <a:r>
                        <a:rPr lang="en-US" altLang="ko-KR" sz="1800">
                          <a:effectLst/>
                        </a:rPr>
                        <a:t>WAF </a:t>
                      </a:r>
                      <a:r>
                        <a:rPr lang="ko-KR" altLang="en-US" sz="1800">
                          <a:effectLst/>
                        </a:rPr>
                        <a:t>필터 통합 용이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629690"/>
                  </a:ext>
                </a:extLst>
              </a:tr>
              <a:tr h="5237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800">
                          <a:effectLst/>
                        </a:rPr>
                        <a:t>AI </a:t>
                      </a:r>
                      <a:r>
                        <a:rPr lang="ko-KR" altLang="en-US" sz="1800">
                          <a:effectLst/>
                        </a:rPr>
                        <a:t>기능 확장 방식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effectLst/>
                        </a:rPr>
                        <a:t>Lua, Go, Python </a:t>
                      </a:r>
                      <a:r>
                        <a:rPr lang="ko-KR" altLang="en-US" sz="1800" dirty="0">
                          <a:effectLst/>
                        </a:rPr>
                        <a:t>플러그인 개발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effectLst/>
                        </a:rPr>
                        <a:t>WebAssembly (Wasm) </a:t>
                      </a:r>
                      <a:r>
                        <a:rPr lang="ko-KR" altLang="en-US" sz="1800">
                          <a:effectLst/>
                        </a:rPr>
                        <a:t>필터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217295"/>
                  </a:ext>
                </a:extLst>
              </a:tr>
              <a:tr h="5237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800">
                          <a:effectLst/>
                        </a:rPr>
                        <a:t>장점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800">
                          <a:effectLst/>
                        </a:rPr>
                        <a:t>성숙한 플러그인 생태계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800">
                          <a:effectLst/>
                        </a:rPr>
                        <a:t>다양한 언어 지원</a:t>
                      </a:r>
                      <a:r>
                        <a:rPr lang="en-US" altLang="ko-KR" sz="1800">
                          <a:effectLst/>
                        </a:rPr>
                        <a:t>, </a:t>
                      </a:r>
                      <a:r>
                        <a:rPr lang="ko-KR" altLang="en-US" sz="1800">
                          <a:effectLst/>
                        </a:rPr>
                        <a:t>높은 이식성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726135"/>
                  </a:ext>
                </a:extLst>
              </a:tr>
              <a:tr h="5237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800">
                          <a:effectLst/>
                        </a:rPr>
                        <a:t>커뮤니티 및 사용자 기반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800">
                          <a:effectLst/>
                        </a:rPr>
                        <a:t>매우 큼</a:t>
                      </a:r>
                      <a:r>
                        <a:rPr lang="en-US" altLang="ko-KR" sz="1800">
                          <a:effectLst/>
                        </a:rPr>
                        <a:t>, </a:t>
                      </a:r>
                      <a:r>
                        <a:rPr lang="ko-KR" altLang="en-US" sz="1800">
                          <a:effectLst/>
                        </a:rPr>
                        <a:t>가장 대중적인 </a:t>
                      </a:r>
                      <a:r>
                        <a:rPr lang="en-US" altLang="ko-KR" sz="1800">
                          <a:effectLst/>
                        </a:rPr>
                        <a:t>API GW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800">
                          <a:effectLst/>
                        </a:rPr>
                        <a:t>Istio/Envoy </a:t>
                      </a:r>
                      <a:r>
                        <a:rPr lang="ko-KR" altLang="en-US" sz="1800">
                          <a:effectLst/>
                        </a:rPr>
                        <a:t>중심으로 빠르게 성장 중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92445"/>
                  </a:ext>
                </a:extLst>
              </a:tr>
              <a:tr h="5237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800">
                          <a:effectLst/>
                        </a:rPr>
                        <a:t>주요 사용 사례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800">
                          <a:effectLst/>
                        </a:rPr>
                        <a:t>전통적인 </a:t>
                      </a:r>
                      <a:r>
                        <a:rPr lang="en-US" sz="1800">
                          <a:effectLst/>
                        </a:rPr>
                        <a:t>Microservice API </a:t>
                      </a:r>
                      <a:r>
                        <a:rPr lang="ko-KR" altLang="en-US" sz="1800">
                          <a:effectLst/>
                        </a:rPr>
                        <a:t>관리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800" dirty="0">
                          <a:effectLst/>
                        </a:rPr>
                        <a:t>클라우드 네이티브</a:t>
                      </a:r>
                      <a:r>
                        <a:rPr lang="en-US" altLang="ko-KR" sz="1800" dirty="0">
                          <a:effectLst/>
                        </a:rPr>
                        <a:t>, </a:t>
                      </a:r>
                      <a:r>
                        <a:rPr lang="ko-KR" altLang="en-US" sz="1800" dirty="0">
                          <a:effectLst/>
                        </a:rPr>
                        <a:t>서비스 메시 환경</a:t>
                      </a:r>
                    </a:p>
                  </a:txBody>
                  <a:tcPr marL="40290" marR="40290" marT="20145" marB="20145" anchor="ctr">
                    <a:lnL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9792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3066AC9-FE0F-1D57-D144-58BFAB86E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72" y="196461"/>
            <a:ext cx="1199692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게이트웨이를 구축하기 위한 기반 기술로 강력한 오픈소스 API 게이트웨이인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Kong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Gateway와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Gloo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Gateway를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비교 분석합니다. 아래 필터를 사용하여 특정 기준에 대한 두 솔루션의 강점을 확인하고, 차트를 통해 시각적으로 비교해 보세요. 이 비교는 우리 환경에 가장 적합한 솔루션을 선택하는 데 도움을 줄 것입니다.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                         전체 비교                         성능 및 확장성                         보안 기능                         AI 기능 확장성                         생태계 및 커뮤니티                    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3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474FDD-67A5-F15E-177F-EE8FF815BF00}"/>
              </a:ext>
            </a:extLst>
          </p:cNvPr>
          <p:cNvSpPr txBox="1"/>
          <p:nvPr/>
        </p:nvSpPr>
        <p:spPr>
          <a:xfrm>
            <a:off x="355888" y="511802"/>
            <a:ext cx="111156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ko-KR" altLang="en-US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구현 방안 및 샘플 코드</a:t>
            </a:r>
          </a:p>
          <a:p>
            <a:pPr algn="ctr">
              <a:buNone/>
            </a:pP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 섹션에서는 제안된 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게이트웨이의 핵심 기능을 구현하는 방법에 대한 구체적인 예시를 제공합니다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Python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과 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Java 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기반의 샘플 코드를 통해 멀티 모델 라우팅과 </a:t>
            </a:r>
            <a:r>
              <a:rPr lang="ko-KR" altLang="en-US" b="0" i="0" dirty="0" err="1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시맨틱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b="0" i="0" dirty="0" err="1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캐싱을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어떻게 구현할 수 있는지 확인할 수 있습니다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각 탭을 클릭하여 선호하는 언어의 코드를 확인하고 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복사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 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버튼을 이용해 코드를 활용해 보세요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6C5C-F65E-9362-ACB8-7B3FAA67A1AF}"/>
              </a:ext>
            </a:extLst>
          </p:cNvPr>
          <p:cNvSpPr txBox="1"/>
          <p:nvPr/>
        </p:nvSpPr>
        <p:spPr>
          <a:xfrm>
            <a:off x="459797" y="1880755"/>
            <a:ext cx="10232448" cy="11756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python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FastAPI</a:t>
            </a:r>
            <a:r>
              <a:rPr lang="ko-KR" altLang="en-US" sz="1200" dirty="0"/>
              <a:t>) 기반 AI 게이트웨이 예시</a:t>
            </a:r>
          </a:p>
          <a:p>
            <a:r>
              <a:rPr lang="ko-KR" altLang="en-US" sz="1200" dirty="0" err="1"/>
              <a:t>FastAPI와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Sentence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Transformers를</a:t>
            </a:r>
            <a:r>
              <a:rPr lang="ko-KR" altLang="en-US" sz="1200" dirty="0"/>
              <a:t> 사용한 간단한 라우팅 및 </a:t>
            </a:r>
            <a:r>
              <a:rPr lang="ko-KR" altLang="en-US" sz="1200" dirty="0" err="1"/>
              <a:t>시맨틱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캐싱</a:t>
            </a:r>
            <a:r>
              <a:rPr lang="ko-KR" altLang="en-US" sz="1200" dirty="0"/>
              <a:t> 구현입니다.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from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fastapi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FastAPI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Request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HTTPException</a:t>
            </a:r>
            <a:endParaRPr lang="ko-KR" altLang="en-US" sz="1200" dirty="0"/>
          </a:p>
          <a:p>
            <a:r>
              <a:rPr lang="ko-KR" altLang="en-US" sz="1200" dirty="0" err="1"/>
              <a:t>from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sentence_transformers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SentenceTransformer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util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torch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app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FastAPI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간단한 인-메모리 캐시 및 모델 초기화</a:t>
            </a:r>
          </a:p>
          <a:p>
            <a:r>
              <a:rPr lang="ko-KR" altLang="en-US" sz="1200" dirty="0" err="1"/>
              <a:t>semantic_cache</a:t>
            </a:r>
            <a:r>
              <a:rPr lang="ko-KR" altLang="en-US" sz="1200" dirty="0"/>
              <a:t> = {}</a:t>
            </a:r>
          </a:p>
          <a:p>
            <a:r>
              <a:rPr lang="ko-KR" altLang="en-US" sz="1200" dirty="0" err="1"/>
              <a:t>embedding_model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SentenceTransformer</a:t>
            </a:r>
            <a:r>
              <a:rPr lang="ko-KR" altLang="en-US" sz="1200" dirty="0"/>
              <a:t>('all-MiniLM-L6-v2')</a:t>
            </a:r>
          </a:p>
          <a:p>
            <a:endParaRPr lang="ko-KR" altLang="en-US" sz="1200" dirty="0"/>
          </a:p>
          <a:p>
            <a:r>
              <a:rPr lang="ko-KR" altLang="en-US" sz="1200" dirty="0"/>
              <a:t>@app.post("/api/v1/chat")</a:t>
            </a:r>
          </a:p>
          <a:p>
            <a:r>
              <a:rPr lang="ko-KR" altLang="en-US" sz="1200" dirty="0" err="1"/>
              <a:t>async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def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handle_chat_request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request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Request</a:t>
            </a:r>
            <a:r>
              <a:rPr lang="ko-KR" altLang="en-US" sz="1200" dirty="0"/>
              <a:t>):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body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await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request.json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user_query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body.get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query</a:t>
            </a:r>
            <a:r>
              <a:rPr lang="ko-KR" altLang="en-US" sz="1200" dirty="0"/>
              <a:t>")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user_query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raise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HTTPException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status_code</a:t>
            </a:r>
            <a:r>
              <a:rPr lang="ko-KR" altLang="en-US" sz="1200" dirty="0"/>
              <a:t>=400, </a:t>
            </a:r>
            <a:r>
              <a:rPr lang="ko-KR" altLang="en-US" sz="1200" dirty="0" err="1"/>
              <a:t>detail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Query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found</a:t>
            </a:r>
            <a:r>
              <a:rPr lang="ko-KR" altLang="en-US" sz="1200" dirty="0"/>
              <a:t>")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# 1. </a:t>
            </a:r>
            <a:r>
              <a:rPr lang="ko-KR" altLang="en-US" sz="1200" dirty="0" err="1"/>
              <a:t>시맨틱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캐싱</a:t>
            </a:r>
            <a:r>
              <a:rPr lang="ko-KR" altLang="en-US" sz="1200" dirty="0"/>
              <a:t> 확인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query_embedding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embedding_model.encode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user_query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convert_to_tensor</a:t>
            </a:r>
            <a:r>
              <a:rPr lang="ko-KR" altLang="en-US" sz="1200" dirty="0"/>
              <a:t>=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cached_query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semantic_cache.items</a:t>
            </a:r>
            <a:r>
              <a:rPr lang="ko-KR" altLang="en-US" sz="1200" dirty="0"/>
              <a:t>():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similarity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util.pytorch_cos_sim</a:t>
            </a:r>
            <a:r>
              <a:rPr lang="ko-KR" altLang="en-US" sz="1200" dirty="0"/>
              <a:t>(</a:t>
            </a:r>
            <a:r>
              <a:rPr lang="ko-KR" altLang="en-US" sz="1200" dirty="0" err="1"/>
              <a:t>query_embedding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["</a:t>
            </a:r>
            <a:r>
              <a:rPr lang="ko-KR" altLang="en-US" sz="1200" dirty="0" err="1"/>
              <a:t>embedding</a:t>
            </a:r>
            <a:r>
              <a:rPr lang="ko-KR" altLang="en-US" sz="1200" dirty="0"/>
              <a:t>"])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similarity</a:t>
            </a:r>
            <a:r>
              <a:rPr lang="ko-KR" altLang="en-US" sz="1200" dirty="0"/>
              <a:t> &gt; 0.95: # </a:t>
            </a:r>
            <a:r>
              <a:rPr lang="ko-KR" altLang="en-US" sz="1200" dirty="0" err="1"/>
              <a:t>임계값</a:t>
            </a:r>
            <a:endParaRPr lang="ko-KR" altLang="en-US" sz="1200" dirty="0"/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print</a:t>
            </a:r>
            <a:r>
              <a:rPr lang="ko-KR" altLang="en-US" sz="1200" dirty="0"/>
              <a:t>("CACHE HIT!")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{"</a:t>
            </a:r>
            <a:r>
              <a:rPr lang="ko-KR" altLang="en-US" sz="1200" dirty="0" err="1"/>
              <a:t>source</a:t>
            </a:r>
            <a:r>
              <a:rPr lang="ko-KR" altLang="en-US" sz="1200" dirty="0"/>
              <a:t>": "</a:t>
            </a:r>
            <a:r>
              <a:rPr lang="ko-KR" altLang="en-US" sz="1200" dirty="0" err="1"/>
              <a:t>cache</a:t>
            </a:r>
            <a:r>
              <a:rPr lang="ko-KR" altLang="en-US" sz="1200" dirty="0"/>
              <a:t>", "</a:t>
            </a:r>
            <a:r>
              <a:rPr lang="ko-KR" altLang="en-US" sz="1200" dirty="0" err="1"/>
              <a:t>response</a:t>
            </a:r>
            <a:r>
              <a:rPr lang="ko-KR" altLang="en-US" sz="1200" dirty="0"/>
              <a:t>":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["</a:t>
            </a:r>
            <a:r>
              <a:rPr lang="ko-KR" altLang="en-US" sz="1200" dirty="0" err="1"/>
              <a:t>response</a:t>
            </a:r>
            <a:r>
              <a:rPr lang="ko-KR" altLang="en-US" sz="1200" dirty="0"/>
              <a:t>"]}</a:t>
            </a:r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print</a:t>
            </a:r>
            <a:r>
              <a:rPr lang="ko-KR" altLang="en-US" sz="1200" dirty="0"/>
              <a:t>("CACHE MISS!")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# 2. 멀티 모델 라우팅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user_query.split</a:t>
            </a:r>
            <a:r>
              <a:rPr lang="ko-KR" altLang="en-US" sz="1200" dirty="0"/>
              <a:t>()) &gt; 50 </a:t>
            </a:r>
            <a:r>
              <a:rPr lang="ko-KR" altLang="en-US" sz="1200" dirty="0" err="1"/>
              <a:t>or</a:t>
            </a:r>
            <a:r>
              <a:rPr lang="ko-KR" altLang="en-US" sz="1200" dirty="0"/>
              <a:t> "?" </a:t>
            </a:r>
            <a:r>
              <a:rPr lang="ko-KR" altLang="en-US" sz="1200" dirty="0" err="1"/>
              <a:t>not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user_query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    # 복잡하거나 분석적인 쿼리는 고성능 모델로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response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call_advanced_llm</a:t>
            </a:r>
            <a:r>
              <a:rPr lang="ko-KR" altLang="en-US" sz="1200" dirty="0"/>
              <a:t>(</a:t>
            </a:r>
            <a:r>
              <a:rPr lang="ko-KR" altLang="en-US" sz="1200" dirty="0" err="1"/>
              <a:t>user_query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model_used</a:t>
            </a:r>
            <a:r>
              <a:rPr lang="ko-KR" altLang="en-US" sz="1200" dirty="0"/>
              <a:t> = "</a:t>
            </a:r>
            <a:r>
              <a:rPr lang="ko-KR" altLang="en-US" sz="1200" dirty="0" err="1"/>
              <a:t>advanced_llm</a:t>
            </a:r>
            <a:r>
              <a:rPr lang="ko-KR" altLang="en-US" sz="1200" dirty="0"/>
              <a:t>"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    # 간단한 쿼리는 빠른 모델로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response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call_fast_llm</a:t>
            </a:r>
            <a:r>
              <a:rPr lang="ko-KR" altLang="en-US" sz="1200" dirty="0"/>
              <a:t>(</a:t>
            </a:r>
            <a:r>
              <a:rPr lang="ko-KR" altLang="en-US" sz="1200" dirty="0" err="1"/>
              <a:t>user_query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model_used</a:t>
            </a:r>
            <a:r>
              <a:rPr lang="ko-KR" altLang="en-US" sz="1200" dirty="0"/>
              <a:t> = "</a:t>
            </a:r>
            <a:r>
              <a:rPr lang="ko-KR" altLang="en-US" sz="1200" dirty="0" err="1"/>
              <a:t>fast_llm</a:t>
            </a:r>
            <a:r>
              <a:rPr lang="ko-KR" altLang="en-US" sz="1200" dirty="0"/>
              <a:t>"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# 3. 캐시 저장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semantic_cache</a:t>
            </a:r>
            <a:r>
              <a:rPr lang="ko-KR" altLang="en-US" sz="1200" dirty="0"/>
              <a:t>[</a:t>
            </a:r>
            <a:r>
              <a:rPr lang="ko-KR" altLang="en-US" sz="1200" dirty="0" err="1"/>
              <a:t>user_query</a:t>
            </a:r>
            <a:r>
              <a:rPr lang="ko-KR" altLang="en-US" sz="1200" dirty="0"/>
              <a:t>] = {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embedding</a:t>
            </a:r>
            <a:r>
              <a:rPr lang="ko-KR" altLang="en-US" sz="1200" dirty="0"/>
              <a:t>": </a:t>
            </a:r>
            <a:r>
              <a:rPr lang="ko-KR" altLang="en-US" sz="1200" dirty="0" err="1"/>
              <a:t>query_embedding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response</a:t>
            </a:r>
            <a:r>
              <a:rPr lang="ko-KR" altLang="en-US" sz="1200" dirty="0"/>
              <a:t>": </a:t>
            </a:r>
            <a:r>
              <a:rPr lang="ko-KR" altLang="en-US" sz="1200" dirty="0" err="1"/>
              <a:t>response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/>
              <a:t>        "</a:t>
            </a:r>
            <a:r>
              <a:rPr lang="ko-KR" altLang="en-US" sz="1200" dirty="0" err="1"/>
              <a:t>timestamp</a:t>
            </a:r>
            <a:r>
              <a:rPr lang="ko-KR" altLang="en-US" sz="1200" dirty="0"/>
              <a:t>": </a:t>
            </a:r>
            <a:r>
              <a:rPr lang="ko-KR" altLang="en-US" sz="1200" dirty="0" err="1"/>
              <a:t>time.time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  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{"</a:t>
            </a:r>
            <a:r>
              <a:rPr lang="ko-KR" altLang="en-US" sz="1200" dirty="0" err="1"/>
              <a:t>source</a:t>
            </a:r>
            <a:r>
              <a:rPr lang="ko-KR" altLang="en-US" sz="1200" dirty="0"/>
              <a:t>": </a:t>
            </a:r>
            <a:r>
              <a:rPr lang="ko-KR" altLang="en-US" sz="1200" dirty="0" err="1"/>
              <a:t>model_used</a:t>
            </a:r>
            <a:r>
              <a:rPr lang="ko-KR" altLang="en-US" sz="1200" dirty="0"/>
              <a:t>, "</a:t>
            </a:r>
            <a:r>
              <a:rPr lang="ko-KR" altLang="en-US" sz="1200" dirty="0" err="1"/>
              <a:t>response</a:t>
            </a:r>
            <a:r>
              <a:rPr lang="ko-KR" altLang="en-US" sz="1200" dirty="0"/>
              <a:t>": </a:t>
            </a:r>
            <a:r>
              <a:rPr lang="ko-KR" altLang="en-US" sz="1200" dirty="0" err="1"/>
              <a:t>response</a:t>
            </a:r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def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call_advanced_llm</a:t>
            </a:r>
            <a:r>
              <a:rPr lang="ko-KR" altLang="en-US" sz="1200" dirty="0"/>
              <a:t>(</a:t>
            </a:r>
            <a:r>
              <a:rPr lang="ko-KR" altLang="en-US" sz="1200" dirty="0" err="1"/>
              <a:t>query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str</a:t>
            </a:r>
            <a:r>
              <a:rPr lang="ko-KR" altLang="en-US" sz="1200" dirty="0"/>
              <a:t>):</a:t>
            </a:r>
          </a:p>
          <a:p>
            <a:r>
              <a:rPr lang="ko-KR" altLang="en-US" sz="1200" dirty="0"/>
              <a:t>    # 외부 고성능 LLM API 호출 로직 (예: GPT-4)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f"Calling</a:t>
            </a:r>
            <a:r>
              <a:rPr lang="ko-KR" altLang="en-US" sz="1200" dirty="0"/>
              <a:t> ADVANCED LLM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: {</a:t>
            </a:r>
            <a:r>
              <a:rPr lang="ko-KR" altLang="en-US" sz="1200" dirty="0" err="1"/>
              <a:t>query</a:t>
            </a:r>
            <a:r>
              <a:rPr lang="ko-KR" altLang="en-US" sz="1200" dirty="0"/>
              <a:t>}")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f"Advanced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model's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detailed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answer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'{</a:t>
            </a:r>
            <a:r>
              <a:rPr lang="ko-KR" altLang="en-US" sz="1200" dirty="0" err="1"/>
              <a:t>query</a:t>
            </a:r>
            <a:r>
              <a:rPr lang="ko-KR" altLang="en-US" sz="1200" dirty="0"/>
              <a:t>}'."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def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call_fast_llm</a:t>
            </a:r>
            <a:r>
              <a:rPr lang="ko-KR" altLang="en-US" sz="1200" dirty="0"/>
              <a:t>(</a:t>
            </a:r>
            <a:r>
              <a:rPr lang="ko-KR" altLang="en-US" sz="1200" dirty="0" err="1"/>
              <a:t>query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str</a:t>
            </a:r>
            <a:r>
              <a:rPr lang="ko-KR" altLang="en-US" sz="1200" dirty="0"/>
              <a:t>):</a:t>
            </a:r>
          </a:p>
          <a:p>
            <a:r>
              <a:rPr lang="ko-KR" altLang="en-US" sz="1200" dirty="0"/>
              <a:t>    # 외부 빠른 LLM API 호출 로직 (예: GPT-3.5)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f"Calling</a:t>
            </a:r>
            <a:r>
              <a:rPr lang="ko-KR" altLang="en-US" sz="1200" dirty="0"/>
              <a:t> FAST LLM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: {</a:t>
            </a:r>
            <a:r>
              <a:rPr lang="ko-KR" altLang="en-US" sz="1200" dirty="0" err="1"/>
              <a:t>query</a:t>
            </a:r>
            <a:r>
              <a:rPr lang="ko-KR" altLang="en-US" sz="1200" dirty="0"/>
              <a:t>}")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f"Fast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model's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quick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answer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'{</a:t>
            </a:r>
            <a:r>
              <a:rPr lang="ko-KR" altLang="en-US" sz="1200" dirty="0" err="1"/>
              <a:t>query</a:t>
            </a:r>
            <a:r>
              <a:rPr lang="ko-KR" altLang="en-US" sz="1200" dirty="0"/>
              <a:t>}'."</a:t>
            </a:r>
          </a:p>
          <a:p>
            <a:endParaRPr lang="ko-KR" altLang="en-US" sz="1200" dirty="0"/>
          </a:p>
          <a:p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711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B2D238-39B4-F100-41CA-DBF9C15C0AD7}"/>
              </a:ext>
            </a:extLst>
          </p:cNvPr>
          <p:cNvSpPr txBox="1"/>
          <p:nvPr/>
        </p:nvSpPr>
        <p:spPr>
          <a:xfrm>
            <a:off x="1010514" y="529936"/>
            <a:ext cx="10398704" cy="13460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Java</a:t>
            </a:r>
            <a:r>
              <a:rPr lang="ko-KR" altLang="en-US" sz="1100" dirty="0"/>
              <a:t> (</a:t>
            </a:r>
            <a:r>
              <a:rPr lang="ko-KR" altLang="en-US" sz="1100" dirty="0" err="1"/>
              <a:t>Spring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Boot</a:t>
            </a:r>
            <a:r>
              <a:rPr lang="ko-KR" altLang="en-US" sz="1100" dirty="0"/>
              <a:t>) 기반 AI 게이트웨이 예시</a:t>
            </a:r>
          </a:p>
          <a:p>
            <a:r>
              <a:rPr lang="ko-KR" altLang="en-US" sz="1100" dirty="0" err="1"/>
              <a:t>Spring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Boot와</a:t>
            </a:r>
            <a:r>
              <a:rPr lang="ko-KR" altLang="en-US" sz="1100" dirty="0"/>
              <a:t> 외부 벡터 DB(예: </a:t>
            </a:r>
            <a:r>
              <a:rPr lang="ko-KR" altLang="en-US" sz="1100" dirty="0" err="1"/>
              <a:t>Redis</a:t>
            </a:r>
            <a:r>
              <a:rPr lang="ko-KR" altLang="en-US" sz="1100" dirty="0"/>
              <a:t>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활용한 라우팅 및 </a:t>
            </a:r>
            <a:r>
              <a:rPr lang="ko-KR" altLang="en-US" sz="1100" dirty="0" err="1"/>
              <a:t>시맨틱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캐싱</a:t>
            </a:r>
            <a:r>
              <a:rPr lang="ko-KR" altLang="en-US" sz="1100" dirty="0"/>
              <a:t> 구현입니다.</a:t>
            </a:r>
          </a:p>
          <a:p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@RestController</a:t>
            </a:r>
          </a:p>
          <a:p>
            <a:r>
              <a:rPr lang="ko-KR" altLang="en-US" sz="1100" dirty="0"/>
              <a:t>@RequestMapping("/api/v1")</a:t>
            </a:r>
          </a:p>
          <a:p>
            <a:r>
              <a:rPr lang="ko-KR" altLang="en-US" sz="1100" dirty="0" err="1"/>
              <a:t>public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class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AiGatewayController</a:t>
            </a:r>
            <a:r>
              <a:rPr lang="ko-KR" altLang="en-US" sz="1100" dirty="0"/>
              <a:t> {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 @Autowired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private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SemanticCacheService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cacheService</a:t>
            </a:r>
            <a:r>
              <a:rPr lang="ko-KR" altLang="en-US" sz="1100" dirty="0"/>
              <a:t>;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 @Autowired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private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LlmRoutingService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routingService</a:t>
            </a:r>
            <a:r>
              <a:rPr lang="ko-KR" altLang="en-US" sz="1100" dirty="0"/>
              <a:t>;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 @PostMapping("/chat")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public</a:t>
            </a:r>
            <a:r>
              <a:rPr lang="ko-KR" altLang="en-US" sz="1100" dirty="0"/>
              <a:t> </a:t>
            </a:r>
            <a:r>
              <a:rPr lang="ko-KR" altLang="en-US" sz="1100" dirty="0" err="1"/>
              <a:t>ResponseEntity</a:t>
            </a:r>
            <a:r>
              <a:rPr lang="ko-KR" altLang="en-US" sz="1100" dirty="0"/>
              <a:t>&gt; </a:t>
            </a:r>
            <a:r>
              <a:rPr lang="ko-KR" altLang="en-US" sz="1100" dirty="0" err="1"/>
              <a:t>handleChatRequest</a:t>
            </a:r>
            <a:r>
              <a:rPr lang="ko-KR" altLang="en-US" sz="1100" dirty="0"/>
              <a:t>(@RequestBody </a:t>
            </a:r>
            <a:r>
              <a:rPr lang="ko-KR" altLang="en-US" sz="1100" dirty="0" err="1"/>
              <a:t>ChatRequest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request</a:t>
            </a:r>
            <a:r>
              <a:rPr lang="ko-KR" altLang="en-US" sz="1100" dirty="0"/>
              <a:t>) {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String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query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request.getQuery</a:t>
            </a:r>
            <a:r>
              <a:rPr lang="ko-KR" altLang="en-US" sz="1100" dirty="0"/>
              <a:t>();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if</a:t>
            </a:r>
            <a:r>
              <a:rPr lang="ko-KR" altLang="en-US" sz="1100" dirty="0"/>
              <a:t> (</a:t>
            </a:r>
            <a:r>
              <a:rPr lang="ko-KR" altLang="en-US" sz="1100" dirty="0" err="1"/>
              <a:t>query</a:t>
            </a:r>
            <a:r>
              <a:rPr lang="ko-KR" altLang="en-US" sz="1100" dirty="0"/>
              <a:t> == </a:t>
            </a:r>
            <a:r>
              <a:rPr lang="ko-KR" altLang="en-US" sz="1100" dirty="0" err="1"/>
              <a:t>null</a:t>
            </a:r>
            <a:r>
              <a:rPr lang="ko-KR" altLang="en-US" sz="1100" dirty="0"/>
              <a:t> || </a:t>
            </a:r>
            <a:r>
              <a:rPr lang="ko-KR" altLang="en-US" sz="1100" dirty="0" err="1"/>
              <a:t>query.isBlank</a:t>
            </a:r>
            <a:r>
              <a:rPr lang="ko-KR" altLang="en-US" sz="1100" dirty="0"/>
              <a:t>()) {</a:t>
            </a:r>
          </a:p>
          <a:p>
            <a:r>
              <a:rPr lang="ko-KR" altLang="en-US" sz="1100" dirty="0"/>
              <a:t>            </a:t>
            </a:r>
            <a:r>
              <a:rPr lang="ko-KR" altLang="en-US" sz="1100" dirty="0" err="1"/>
              <a:t>return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ResponseEntity.badRequest</a:t>
            </a:r>
            <a:r>
              <a:rPr lang="ko-KR" altLang="en-US" sz="1100" dirty="0"/>
              <a:t>().</a:t>
            </a:r>
            <a:r>
              <a:rPr lang="ko-KR" altLang="en-US" sz="1100" dirty="0" err="1"/>
              <a:t>build</a:t>
            </a:r>
            <a:r>
              <a:rPr lang="ko-KR" altLang="en-US" sz="1100" dirty="0"/>
              <a:t>();</a:t>
            </a:r>
          </a:p>
          <a:p>
            <a:r>
              <a:rPr lang="ko-KR" altLang="en-US" sz="1100" dirty="0"/>
              <a:t>        }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     // 1. </a:t>
            </a:r>
            <a:r>
              <a:rPr lang="ko-KR" altLang="en-US" sz="1100" dirty="0" err="1"/>
              <a:t>시맨틱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캐싱</a:t>
            </a:r>
            <a:r>
              <a:rPr lang="ko-KR" altLang="en-US" sz="1100" dirty="0"/>
              <a:t> 확인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Optional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cachedResponse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cacheService.findSimilar</a:t>
            </a:r>
            <a:r>
              <a:rPr lang="ko-KR" altLang="en-US" sz="1100" dirty="0"/>
              <a:t>(</a:t>
            </a:r>
            <a:r>
              <a:rPr lang="ko-KR" altLang="en-US" sz="1100" dirty="0" err="1"/>
              <a:t>query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if</a:t>
            </a:r>
            <a:r>
              <a:rPr lang="ko-KR" altLang="en-US" sz="1100" dirty="0"/>
              <a:t> (</a:t>
            </a:r>
            <a:r>
              <a:rPr lang="ko-KR" altLang="en-US" sz="1100" dirty="0" err="1"/>
              <a:t>cachedResponse.isPresent</a:t>
            </a:r>
            <a:r>
              <a:rPr lang="ko-KR" altLang="en-US" sz="1100" dirty="0"/>
              <a:t>()) {</a:t>
            </a:r>
          </a:p>
          <a:p>
            <a:r>
              <a:rPr lang="ko-KR" altLang="en-US" sz="1100" dirty="0"/>
              <a:t>            </a:t>
            </a:r>
            <a:r>
              <a:rPr lang="ko-KR" altLang="en-US" sz="1100" dirty="0" err="1"/>
              <a:t>System.out.println</a:t>
            </a:r>
            <a:r>
              <a:rPr lang="ko-KR" altLang="en-US" sz="1100" dirty="0"/>
              <a:t>("CACHE HIT!");</a:t>
            </a:r>
          </a:p>
          <a:p>
            <a:r>
              <a:rPr lang="ko-KR" altLang="en-US" sz="1100" dirty="0"/>
              <a:t>            </a:t>
            </a:r>
            <a:r>
              <a:rPr lang="ko-KR" altLang="en-US" sz="1100" dirty="0" err="1"/>
              <a:t>return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ResponseEntity.ok</a:t>
            </a:r>
            <a:r>
              <a:rPr lang="ko-KR" altLang="en-US" sz="1100" dirty="0"/>
              <a:t>(</a:t>
            </a:r>
            <a:r>
              <a:rPr lang="ko-KR" altLang="en-US" sz="1100" dirty="0" err="1"/>
              <a:t>Map.of</a:t>
            </a:r>
            <a:r>
              <a:rPr lang="ko-KR" altLang="en-US" sz="1100" dirty="0"/>
              <a:t>("</a:t>
            </a:r>
            <a:r>
              <a:rPr lang="ko-KR" altLang="en-US" sz="1100" dirty="0" err="1"/>
              <a:t>source</a:t>
            </a:r>
            <a:r>
              <a:rPr lang="ko-KR" altLang="en-US" sz="1100" dirty="0"/>
              <a:t>", "</a:t>
            </a:r>
            <a:r>
              <a:rPr lang="ko-KR" altLang="en-US" sz="1100" dirty="0" err="1"/>
              <a:t>cache</a:t>
            </a:r>
            <a:r>
              <a:rPr lang="ko-KR" altLang="en-US" sz="1100" dirty="0"/>
              <a:t>", "</a:t>
            </a:r>
            <a:r>
              <a:rPr lang="ko-KR" altLang="en-US" sz="1100" dirty="0" err="1"/>
              <a:t>response</a:t>
            </a:r>
            <a:r>
              <a:rPr lang="ko-KR" altLang="en-US" sz="1100" dirty="0"/>
              <a:t>", </a:t>
            </a:r>
            <a:r>
              <a:rPr lang="ko-KR" altLang="en-US" sz="1100" dirty="0" err="1"/>
              <a:t>cachedResponse.get</a:t>
            </a:r>
            <a:r>
              <a:rPr lang="ko-KR" altLang="en-US" sz="1100" dirty="0"/>
              <a:t>()));</a:t>
            </a:r>
          </a:p>
          <a:p>
            <a:r>
              <a:rPr lang="ko-KR" altLang="en-US" sz="1100" dirty="0"/>
              <a:t>        }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System.out.println</a:t>
            </a:r>
            <a:r>
              <a:rPr lang="ko-KR" altLang="en-US" sz="1100" dirty="0"/>
              <a:t>("CACHE MISS!");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     // 2. 멀티 모델 라우팅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LlmResponse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llmResponse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routingService.routeQuery</a:t>
            </a:r>
            <a:r>
              <a:rPr lang="ko-KR" altLang="en-US" sz="1100" dirty="0"/>
              <a:t>(</a:t>
            </a:r>
            <a:r>
              <a:rPr lang="ko-KR" altLang="en-US" sz="1100" dirty="0" err="1"/>
              <a:t>query</a:t>
            </a:r>
            <a:r>
              <a:rPr lang="ko-KR" altLang="en-US" sz="1100" dirty="0"/>
              <a:t>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     // 3. 캐시 저장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cacheService.save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query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llmResponse.getResponse</a:t>
            </a:r>
            <a:r>
              <a:rPr lang="ko-KR" altLang="en-US" sz="1100" dirty="0"/>
              <a:t>());</a:t>
            </a:r>
          </a:p>
          <a:p>
            <a:r>
              <a:rPr lang="ko-KR" altLang="en-US" sz="1100" dirty="0"/>
              <a:t>        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return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ResponseEntity.ok</a:t>
            </a:r>
            <a:r>
              <a:rPr lang="ko-KR" altLang="en-US" sz="1100" dirty="0"/>
              <a:t>(</a:t>
            </a:r>
            <a:r>
              <a:rPr lang="ko-KR" altLang="en-US" sz="1100" dirty="0" err="1"/>
              <a:t>Map.of</a:t>
            </a:r>
            <a:r>
              <a:rPr lang="ko-KR" altLang="en-US" sz="1100" dirty="0"/>
              <a:t>("</a:t>
            </a:r>
            <a:r>
              <a:rPr lang="ko-KR" altLang="en-US" sz="1100" dirty="0" err="1"/>
              <a:t>source</a:t>
            </a:r>
            <a:r>
              <a:rPr lang="ko-KR" altLang="en-US" sz="1100" dirty="0"/>
              <a:t>", </a:t>
            </a:r>
            <a:r>
              <a:rPr lang="ko-KR" altLang="en-US" sz="1100" dirty="0" err="1"/>
              <a:t>llmResponse.getModelUsed</a:t>
            </a:r>
            <a:r>
              <a:rPr lang="ko-KR" altLang="en-US" sz="1100" dirty="0"/>
              <a:t>(), "</a:t>
            </a:r>
            <a:r>
              <a:rPr lang="ko-KR" altLang="en-US" sz="1100" dirty="0" err="1"/>
              <a:t>response</a:t>
            </a:r>
            <a:r>
              <a:rPr lang="ko-KR" altLang="en-US" sz="1100" dirty="0"/>
              <a:t>", </a:t>
            </a:r>
            <a:r>
              <a:rPr lang="ko-KR" altLang="en-US" sz="1100" dirty="0" err="1"/>
              <a:t>llmResponse.getResponse</a:t>
            </a:r>
            <a:r>
              <a:rPr lang="ko-KR" altLang="en-US" sz="1100" dirty="0"/>
              <a:t>()));</a:t>
            </a:r>
          </a:p>
          <a:p>
            <a:r>
              <a:rPr lang="ko-KR" altLang="en-US" sz="1100" dirty="0"/>
              <a:t>    }</a:t>
            </a:r>
          </a:p>
          <a:p>
            <a:r>
              <a:rPr lang="ko-KR" altLang="en-US" sz="1100" dirty="0"/>
              <a:t>}</a:t>
            </a:r>
          </a:p>
          <a:p>
            <a:endParaRPr lang="ko-KR" altLang="en-US" sz="1100" dirty="0"/>
          </a:p>
          <a:p>
            <a:r>
              <a:rPr lang="ko-KR" altLang="en-US" sz="1100" dirty="0"/>
              <a:t>// LlmRoutingService.java</a:t>
            </a:r>
          </a:p>
          <a:p>
            <a:r>
              <a:rPr lang="ko-KR" altLang="en-US" sz="1100" dirty="0"/>
              <a:t>@Service</a:t>
            </a:r>
          </a:p>
          <a:p>
            <a:r>
              <a:rPr lang="ko-KR" altLang="en-US" sz="1100" dirty="0" err="1"/>
              <a:t>public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class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LlmRoutingService</a:t>
            </a:r>
            <a:r>
              <a:rPr lang="ko-KR" altLang="en-US" sz="1100" dirty="0"/>
              <a:t> {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public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LlmResponse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routeQuery</a:t>
            </a:r>
            <a:r>
              <a:rPr lang="ko-KR" altLang="en-US" sz="1100" dirty="0"/>
              <a:t>(</a:t>
            </a:r>
            <a:r>
              <a:rPr lang="ko-KR" altLang="en-US" sz="1100" dirty="0" err="1"/>
              <a:t>String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query</a:t>
            </a:r>
            <a:r>
              <a:rPr lang="ko-KR" altLang="en-US" sz="1100" dirty="0"/>
              <a:t>) {</a:t>
            </a:r>
          </a:p>
          <a:p>
            <a:r>
              <a:rPr lang="ko-KR" altLang="en-US" sz="1100" dirty="0"/>
              <a:t>        // 룰 기반 라우팅 로직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if</a:t>
            </a:r>
            <a:r>
              <a:rPr lang="ko-KR" altLang="en-US" sz="1100" dirty="0"/>
              <a:t> (</a:t>
            </a:r>
            <a:r>
              <a:rPr lang="ko-KR" altLang="en-US" sz="1100" dirty="0" err="1"/>
              <a:t>query.length</a:t>
            </a:r>
            <a:r>
              <a:rPr lang="ko-KR" altLang="en-US" sz="1100" dirty="0"/>
              <a:t>() &gt; 200 || </a:t>
            </a:r>
            <a:r>
              <a:rPr lang="ko-KR" altLang="en-US" sz="1100" dirty="0" err="1"/>
              <a:t>containsKeywords</a:t>
            </a:r>
            <a:r>
              <a:rPr lang="ko-KR" altLang="en-US" sz="1100" dirty="0"/>
              <a:t>(</a:t>
            </a:r>
            <a:r>
              <a:rPr lang="ko-KR" altLang="en-US" sz="1100" dirty="0" err="1"/>
              <a:t>query</a:t>
            </a:r>
            <a:r>
              <a:rPr lang="ko-KR" altLang="en-US" sz="1100" dirty="0"/>
              <a:t>, "</a:t>
            </a:r>
            <a:r>
              <a:rPr lang="ko-KR" altLang="en-US" sz="1100" dirty="0" err="1"/>
              <a:t>analyze</a:t>
            </a:r>
            <a:r>
              <a:rPr lang="ko-KR" altLang="en-US" sz="1100" dirty="0"/>
              <a:t>", "</a:t>
            </a:r>
            <a:r>
              <a:rPr lang="ko-KR" altLang="en-US" sz="1100" dirty="0" err="1"/>
              <a:t>summarize</a:t>
            </a:r>
            <a:r>
              <a:rPr lang="ko-KR" altLang="en-US" sz="1100" dirty="0"/>
              <a:t>")) {</a:t>
            </a:r>
          </a:p>
          <a:p>
            <a:r>
              <a:rPr lang="ko-KR" altLang="en-US" sz="1100" dirty="0"/>
              <a:t>            </a:t>
            </a:r>
            <a:r>
              <a:rPr lang="ko-KR" altLang="en-US" sz="1100" dirty="0" err="1"/>
              <a:t>return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callAdvancedLlm</a:t>
            </a:r>
            <a:r>
              <a:rPr lang="ko-KR" altLang="en-US" sz="1100" dirty="0"/>
              <a:t>(</a:t>
            </a:r>
            <a:r>
              <a:rPr lang="ko-KR" altLang="en-US" sz="1100" dirty="0" err="1"/>
              <a:t>query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/>
              <a:t>        } </a:t>
            </a:r>
            <a:r>
              <a:rPr lang="ko-KR" altLang="en-US" sz="1100" dirty="0" err="1"/>
              <a:t>else</a:t>
            </a:r>
            <a:r>
              <a:rPr lang="ko-KR" altLang="en-US" sz="1100" dirty="0"/>
              <a:t> {</a:t>
            </a:r>
          </a:p>
          <a:p>
            <a:r>
              <a:rPr lang="ko-KR" altLang="en-US" sz="1100" dirty="0"/>
              <a:t>            </a:t>
            </a:r>
            <a:r>
              <a:rPr lang="ko-KR" altLang="en-US" sz="1100" dirty="0" err="1"/>
              <a:t>return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callFastLlm</a:t>
            </a:r>
            <a:r>
              <a:rPr lang="ko-KR" altLang="en-US" sz="1100" dirty="0"/>
              <a:t>(</a:t>
            </a:r>
            <a:r>
              <a:rPr lang="ko-KR" altLang="en-US" sz="1100" dirty="0" err="1"/>
              <a:t>query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/>
              <a:t>        }</a:t>
            </a:r>
          </a:p>
          <a:p>
            <a:r>
              <a:rPr lang="ko-KR" altLang="en-US" sz="1100" dirty="0"/>
              <a:t>    }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private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LlmResponse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callAdvancedLlm</a:t>
            </a:r>
            <a:r>
              <a:rPr lang="ko-KR" altLang="en-US" sz="1100" dirty="0"/>
              <a:t>(</a:t>
            </a:r>
            <a:r>
              <a:rPr lang="ko-KR" altLang="en-US" sz="1100" dirty="0" err="1"/>
              <a:t>String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query</a:t>
            </a:r>
            <a:r>
              <a:rPr lang="ko-KR" altLang="en-US" sz="1100" dirty="0"/>
              <a:t>) {</a:t>
            </a:r>
          </a:p>
          <a:p>
            <a:r>
              <a:rPr lang="ko-KR" altLang="en-US" sz="1100" dirty="0"/>
              <a:t>        // </a:t>
            </a:r>
            <a:r>
              <a:rPr lang="ko-KR" altLang="en-US" sz="1100" dirty="0" err="1"/>
              <a:t>WebClient</a:t>
            </a:r>
            <a:r>
              <a:rPr lang="ko-KR" altLang="en-US" sz="1100" dirty="0"/>
              <a:t> 등을 사용한 외부 고성능 LLM API 호출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System.out.println</a:t>
            </a:r>
            <a:r>
              <a:rPr lang="ko-KR" altLang="en-US" sz="1100" dirty="0"/>
              <a:t>("</a:t>
            </a:r>
            <a:r>
              <a:rPr lang="ko-KR" altLang="en-US" sz="1100" dirty="0" err="1"/>
              <a:t>Calling</a:t>
            </a:r>
            <a:r>
              <a:rPr lang="ko-KR" altLang="en-US" sz="1100" dirty="0"/>
              <a:t> ADVANCED LLM 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: " + </a:t>
            </a:r>
            <a:r>
              <a:rPr lang="ko-KR" altLang="en-US" sz="1100" dirty="0" err="1"/>
              <a:t>query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String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response</a:t>
            </a:r>
            <a:r>
              <a:rPr lang="ko-KR" altLang="en-US" sz="1100" dirty="0"/>
              <a:t> = "Advanced </a:t>
            </a:r>
            <a:r>
              <a:rPr lang="ko-KR" altLang="en-US" sz="1100" dirty="0" err="1"/>
              <a:t>model's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answer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 '" + </a:t>
            </a:r>
            <a:r>
              <a:rPr lang="ko-KR" altLang="en-US" sz="1100" dirty="0" err="1"/>
              <a:t>query</a:t>
            </a:r>
            <a:r>
              <a:rPr lang="ko-KR" altLang="en-US" sz="1100" dirty="0"/>
              <a:t> + "'";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return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new</a:t>
            </a:r>
            <a:r>
              <a:rPr lang="ko-KR" altLang="en-US" sz="1100" dirty="0"/>
              <a:t> </a:t>
            </a:r>
            <a:r>
              <a:rPr lang="ko-KR" altLang="en-US" sz="1100" dirty="0" err="1"/>
              <a:t>LlmResponse</a:t>
            </a:r>
            <a:r>
              <a:rPr lang="ko-KR" altLang="en-US" sz="1100" dirty="0"/>
              <a:t>("</a:t>
            </a:r>
            <a:r>
              <a:rPr lang="ko-KR" altLang="en-US" sz="1100" dirty="0" err="1"/>
              <a:t>advanced_llm</a:t>
            </a:r>
            <a:r>
              <a:rPr lang="ko-KR" altLang="en-US" sz="1100" dirty="0"/>
              <a:t>", </a:t>
            </a:r>
            <a:r>
              <a:rPr lang="ko-KR" altLang="en-US" sz="1100" dirty="0" err="1"/>
              <a:t>response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/>
              <a:t>    }</a:t>
            </a:r>
          </a:p>
          <a:p>
            <a:r>
              <a:rPr lang="ko-KR" altLang="en-US" sz="1100" dirty="0"/>
              <a:t>    // ... </a:t>
            </a:r>
            <a:r>
              <a:rPr lang="ko-KR" altLang="en-US" sz="1100" dirty="0" err="1"/>
              <a:t>callFastLlm</a:t>
            </a:r>
            <a:r>
              <a:rPr lang="ko-KR" altLang="en-US" sz="1100" dirty="0"/>
              <a:t> 구현</a:t>
            </a:r>
          </a:p>
          <a:p>
            <a:r>
              <a:rPr lang="ko-KR" altLang="en-US" sz="1100" dirty="0"/>
              <a:t>}</a:t>
            </a:r>
          </a:p>
          <a:p>
            <a:endParaRPr lang="ko-KR" altLang="en-US" sz="1100" dirty="0"/>
          </a:p>
          <a:p>
            <a:r>
              <a:rPr lang="ko-KR" altLang="en-US" sz="1100" dirty="0"/>
              <a:t>// SemanticCacheService.java</a:t>
            </a:r>
          </a:p>
          <a:p>
            <a:r>
              <a:rPr lang="ko-KR" altLang="en-US" sz="1100" dirty="0"/>
              <a:t>@Service</a:t>
            </a:r>
          </a:p>
          <a:p>
            <a:r>
              <a:rPr lang="ko-KR" altLang="en-US" sz="1100" dirty="0" err="1"/>
              <a:t>public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class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SemanticCacheService</a:t>
            </a:r>
            <a:r>
              <a:rPr lang="ko-KR" altLang="en-US" sz="1100" dirty="0"/>
              <a:t> {</a:t>
            </a:r>
          </a:p>
          <a:p>
            <a:r>
              <a:rPr lang="ko-KR" altLang="en-US" sz="1100" dirty="0"/>
              <a:t>    // </a:t>
            </a:r>
            <a:r>
              <a:rPr lang="ko-KR" altLang="en-US" sz="1100" dirty="0" err="1"/>
              <a:t>Vector</a:t>
            </a:r>
            <a:r>
              <a:rPr lang="ko-KR" altLang="en-US" sz="1100" dirty="0"/>
              <a:t> DB (</a:t>
            </a:r>
            <a:r>
              <a:rPr lang="ko-KR" altLang="en-US" sz="1100" dirty="0" err="1"/>
              <a:t>Redis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Milvus</a:t>
            </a:r>
            <a:r>
              <a:rPr lang="ko-KR" altLang="en-US" sz="1100" dirty="0"/>
              <a:t> 등) 연동 로직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public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Optional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findSimilar</a:t>
            </a:r>
            <a:r>
              <a:rPr lang="ko-KR" altLang="en-US" sz="1100" dirty="0"/>
              <a:t>(</a:t>
            </a:r>
            <a:r>
              <a:rPr lang="ko-KR" altLang="en-US" sz="1100" dirty="0" err="1"/>
              <a:t>String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query</a:t>
            </a:r>
            <a:r>
              <a:rPr lang="ko-KR" altLang="en-US" sz="1100" dirty="0"/>
              <a:t>) {</a:t>
            </a:r>
          </a:p>
          <a:p>
            <a:r>
              <a:rPr lang="ko-KR" altLang="en-US" sz="1100" dirty="0"/>
              <a:t>        // 1. 쿼리를 </a:t>
            </a:r>
            <a:r>
              <a:rPr lang="ko-KR" altLang="en-US" sz="1100" dirty="0" err="1"/>
              <a:t>임베딩</a:t>
            </a:r>
            <a:r>
              <a:rPr lang="ko-KR" altLang="en-US" sz="1100" dirty="0"/>
              <a:t> 벡터로 변환</a:t>
            </a:r>
          </a:p>
          <a:p>
            <a:r>
              <a:rPr lang="ko-KR" altLang="en-US" sz="1100" dirty="0"/>
              <a:t>        // 2. 벡터 </a:t>
            </a:r>
            <a:r>
              <a:rPr lang="ko-KR" altLang="en-US" sz="1100" dirty="0" err="1"/>
              <a:t>DB에서</a:t>
            </a:r>
            <a:r>
              <a:rPr lang="ko-KR" altLang="en-US" sz="1100" dirty="0"/>
              <a:t> 코사인 유사도 검색 수행</a:t>
            </a:r>
          </a:p>
          <a:p>
            <a:r>
              <a:rPr lang="ko-KR" altLang="en-US" sz="1100" dirty="0"/>
              <a:t>        // 3. </a:t>
            </a:r>
            <a:r>
              <a:rPr lang="ko-KR" altLang="en-US" sz="1100" dirty="0" err="1"/>
              <a:t>임계값</a:t>
            </a:r>
            <a:r>
              <a:rPr lang="ko-KR" altLang="en-US" sz="1100" dirty="0"/>
              <a:t> 이상이면 해당 응답 반환</a:t>
            </a:r>
          </a:p>
          <a:p>
            <a:r>
              <a:rPr lang="ko-KR" altLang="en-US" sz="1100" dirty="0"/>
              <a:t>        </a:t>
            </a:r>
            <a:r>
              <a:rPr lang="ko-KR" altLang="en-US" sz="1100" dirty="0" err="1"/>
              <a:t>return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Optional.empty</a:t>
            </a:r>
            <a:r>
              <a:rPr lang="ko-KR" altLang="en-US" sz="1100" dirty="0"/>
              <a:t>(); // 데모용</a:t>
            </a:r>
          </a:p>
          <a:p>
            <a:r>
              <a:rPr lang="ko-KR" altLang="en-US" sz="1100" dirty="0"/>
              <a:t>    }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public</a:t>
            </a:r>
            <a:r>
              <a:rPr lang="ko-KR" altLang="en-US" sz="1100" dirty="0"/>
              <a:t> </a:t>
            </a:r>
            <a:r>
              <a:rPr lang="ko-KR" altLang="en-US" sz="1100" dirty="0" err="1"/>
              <a:t>void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save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String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query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String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response</a:t>
            </a:r>
            <a:r>
              <a:rPr lang="ko-KR" altLang="en-US" sz="1100" dirty="0"/>
              <a:t>) {</a:t>
            </a:r>
          </a:p>
          <a:p>
            <a:r>
              <a:rPr lang="ko-KR" altLang="en-US" sz="1100" dirty="0"/>
              <a:t>        // 쿼리와 응답을 벡터와 함께 </a:t>
            </a:r>
            <a:r>
              <a:rPr lang="ko-KR" altLang="en-US" sz="1100" dirty="0" err="1"/>
              <a:t>DB에</a:t>
            </a:r>
            <a:r>
              <a:rPr lang="ko-KR" altLang="en-US" sz="1100" dirty="0"/>
              <a:t> 저장</a:t>
            </a:r>
          </a:p>
          <a:p>
            <a:r>
              <a:rPr lang="ko-KR" altLang="en-US" sz="1100" dirty="0"/>
              <a:t>    }</a:t>
            </a:r>
          </a:p>
          <a:p>
            <a:r>
              <a:rPr lang="ko-KR" altLang="en-US" sz="1100" dirty="0"/>
              <a:t>}</a:t>
            </a:r>
          </a:p>
          <a:p>
            <a:r>
              <a:rPr lang="ko-KR" alt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02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18587-3350-F5D9-6959-193D26CE1569}"/>
              </a:ext>
            </a:extLst>
          </p:cNvPr>
          <p:cNvSpPr txBox="1"/>
          <p:nvPr/>
        </p:nvSpPr>
        <p:spPr>
          <a:xfrm>
            <a:off x="563707" y="961976"/>
            <a:ext cx="53036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AI Gateway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아키텍처 보안과 확장성의 균형</a:t>
            </a:r>
            <a:endParaRPr lang="en-US" altLang="ko-KR" b="1" i="0" dirty="0">
              <a:solidFill>
                <a:srgbClr val="000000"/>
              </a:solidFill>
              <a:effectLst/>
              <a:latin typeface="Noto Serif KR" panose="02020200000000000000" pitchFamily="18" charset="-127"/>
              <a:ea typeface="Noto Serif KR" panose="02020200000000000000" pitchFamily="18" charset="-127"/>
            </a:endParaRPr>
          </a:p>
          <a:p>
            <a:pPr algn="l">
              <a:buNone/>
            </a:pPr>
            <a:endParaRPr lang="ko-KR" altLang="en-US" b="1" i="0" dirty="0">
              <a:solidFill>
                <a:srgbClr val="000000"/>
              </a:solidFill>
              <a:effectLst/>
              <a:latin typeface="Noto Serif KR" panose="02020200000000000000" pitchFamily="18" charset="-127"/>
              <a:ea typeface="Noto Serif KR" panose="02020200000000000000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다중 보안 계층 구조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내부망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(Air-Gap)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과 외부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서비스 사이에 가드레일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DMZ,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게이트웨이를 배치하여 데이터 보안을 완벽하게 보장합니다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모든 민감정보는 외부로 전달되지 않도록 철저히 통제됩니다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비즈니스 연속성과 유연한 확장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최신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기술이 출시되어도 아키텍처 변경 없이 즉시 연동 가능한 구조로 설계되었습니다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서비스 중단 없이 새로운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역량을 지속적으로 확보할 수 있습니다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222E93-024B-EDD5-F587-212F46BBB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299" y="961976"/>
            <a:ext cx="5235394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2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DC8F50-0775-8B89-C933-9EC8AE9A152F}"/>
              </a:ext>
            </a:extLst>
          </p:cNvPr>
          <p:cNvSpPr txBox="1"/>
          <p:nvPr/>
        </p:nvSpPr>
        <p:spPr>
          <a:xfrm>
            <a:off x="574095" y="428177"/>
            <a:ext cx="52352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핵심 기능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1: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멀티모델 라우팅</a:t>
            </a:r>
          </a:p>
          <a:p>
            <a:pPr algn="l">
              <a:buNone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비용 최적화와 성능 향상의 균형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최적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모델 자동 배분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질문의 복잡도와 중요도에 따라 적합한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모델로 자동 연결하여 필요한 수준의 서비스 품질을 정확히 제공</a:t>
            </a:r>
            <a:endParaRPr lang="en-US" altLang="ko-KR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비용 효율성 극대화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단순 질문은 저비용 모델로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복잡한 업무는 고성능 모델로 처리하여 불필요한 비용을 절감</a:t>
            </a:r>
            <a:endParaRPr lang="en-US" altLang="ko-KR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유연한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생태계 구축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신규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솔루션을 서비스 중단 없이 즉시 통합하여 혁신 속도와 시장 대응력 </a:t>
            </a:r>
            <a:r>
              <a:rPr lang="ko-KR" altLang="en-US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증가</a:t>
            </a:r>
            <a:endParaRPr lang="en-US" altLang="ko-KR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D8351-C07E-97D2-D1A7-3D97990FA690}"/>
              </a:ext>
            </a:extLst>
          </p:cNvPr>
          <p:cNvSpPr txBox="1"/>
          <p:nvPr/>
        </p:nvSpPr>
        <p:spPr>
          <a:xfrm>
            <a:off x="574096" y="3557111"/>
            <a:ext cx="52352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핵심 기능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2: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시맨틱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캐싱</a:t>
            </a:r>
            <a:endParaRPr lang="ko-KR" altLang="en-US" b="1" i="0" dirty="0">
              <a:solidFill>
                <a:srgbClr val="000000"/>
              </a:solidFill>
              <a:effectLst/>
              <a:latin typeface="Noto Serif KR" panose="02020200000000000000" pitchFamily="18" charset="-127"/>
              <a:ea typeface="Noto Serif KR" panose="02020200000000000000" pitchFamily="18" charset="-127"/>
            </a:endParaRPr>
          </a:p>
          <a:p>
            <a:pPr algn="l">
              <a:buNone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성능 향상과 비용 절감 효과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의미 기반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캐싱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시스템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단순 텍스트 일치가 아닌 질문의 의미적 유사성을 분석하여 유사 질문에 대한 기존 답변 재활용</a:t>
            </a:r>
            <a:endParaRPr lang="en-US" altLang="ko-KR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응답 속도 및 사용자 경험 개선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캐시된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답변을 즉시 제공하여 대기 시간을  단축하고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일관된 고품질 응답을 보장</a:t>
            </a:r>
            <a:endParaRPr lang="en-US" altLang="ko-KR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API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비용 절감 효과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외부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호출 감소로 운영 비용을 최대 절감하며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서버 부하 감소로 시스템 안정성이 향상</a:t>
            </a:r>
            <a:endParaRPr lang="en-US" altLang="ko-KR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DC9AB-6962-30CD-F299-3B969642EA5C}"/>
              </a:ext>
            </a:extLst>
          </p:cNvPr>
          <p:cNvSpPr txBox="1"/>
          <p:nvPr/>
        </p:nvSpPr>
        <p:spPr>
          <a:xfrm>
            <a:off x="6226752" y="289678"/>
            <a:ext cx="54941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AI Gateway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의 보안과 컴플라이언스</a:t>
            </a:r>
          </a:p>
          <a:p>
            <a:pPr algn="l">
              <a:buNone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리스크 관리를 위한 안전장치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개인정보 자동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마스킹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내부 정보가 외부로 유출되는 것을 원천 차단하고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필요한 최소한의 정보만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API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로 전달하여 개인정보보호법과 규제 준수를 보장</a:t>
            </a:r>
            <a:endParaRPr lang="en-US" altLang="ko-KR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전체 트랜잭션 로깅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모든 요청과 응답을 기록하여 감사 추적이 가능하며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문제 발생 시 즉각적인 대응과 원인 분석을 지원</a:t>
            </a:r>
            <a:endParaRPr lang="en-US" altLang="ko-KR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고급 보안 정책 적용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다단계 인증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인가 및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호출량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제한으로 무단 액세스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서비스 과부하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데이터 유출 등 핵심 보안 리스크를 효과적으로 통제</a:t>
            </a:r>
            <a:endParaRPr lang="en-US" altLang="ko-KR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CBD239-2766-82D3-5C30-8B56C1C4AE03}"/>
              </a:ext>
            </a:extLst>
          </p:cNvPr>
          <p:cNvSpPr txBox="1"/>
          <p:nvPr/>
        </p:nvSpPr>
        <p:spPr>
          <a:xfrm>
            <a:off x="6123711" y="3429000"/>
            <a:ext cx="54941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실행 계획 및 로드맵</a:t>
            </a:r>
          </a:p>
          <a:p>
            <a:pPr algn="l">
              <a:buNone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단계적 도입으로 성공 보장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단계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시범 적용 및 검증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단일 부서 대상 파일럿 운영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비용 절감 및 성능 향상 지표 측정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보안 적합성 검증 완료 후 전사 확장 준비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단계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전사 확산 및 자동화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모든 내부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챗봇에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게이트웨이 연동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다양한 외부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모델 통합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ROI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달성 목표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관리 대시보드 및 자동화 시스템 고도화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단계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혁신 및 신사업 연계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신규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기반 서비스 개발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외부 파트너 연계 확대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전체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IT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운영비용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절감 및 업무 생산성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향상 목표 달성</a:t>
            </a:r>
          </a:p>
        </p:txBody>
      </p:sp>
    </p:spTree>
    <p:extLst>
      <p:ext uri="{BB962C8B-B14F-4D97-AF65-F5344CB8AC3E}">
        <p14:creationId xmlns:p14="http://schemas.microsoft.com/office/powerpoint/2010/main" val="142809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1879</Words>
  <Application>Microsoft Office PowerPoint</Application>
  <PresentationFormat>와이드스크린</PresentationFormat>
  <Paragraphs>225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Noto Sans KR</vt:lpstr>
      <vt:lpstr>Noto Serif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taeyuong park</dc:creator>
  <cp:lastModifiedBy>taeyuong park</cp:lastModifiedBy>
  <cp:revision>4</cp:revision>
  <dcterms:created xsi:type="dcterms:W3CDTF">2025-09-10T01:27:47Z</dcterms:created>
  <dcterms:modified xsi:type="dcterms:W3CDTF">2025-09-10T02:16:27Z</dcterms:modified>
</cp:coreProperties>
</file>