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  <p:sldMasterId id="2147483759" r:id="rId2"/>
    <p:sldMasterId id="2147483763" r:id="rId3"/>
    <p:sldMasterId id="2147483767" r:id="rId4"/>
  </p:sldMasterIdLst>
  <p:notesMasterIdLst>
    <p:notesMasterId r:id="rId16"/>
  </p:notesMasterIdLst>
  <p:sldIdLst>
    <p:sldId id="2225" r:id="rId5"/>
    <p:sldId id="2147476623" r:id="rId6"/>
    <p:sldId id="2147476620" r:id="rId7"/>
    <p:sldId id="2147476619" r:id="rId8"/>
    <p:sldId id="818" r:id="rId9"/>
    <p:sldId id="2327" r:id="rId10"/>
    <p:sldId id="2328" r:id="rId11"/>
    <p:sldId id="2329" r:id="rId12"/>
    <p:sldId id="2330" r:id="rId13"/>
    <p:sldId id="2331" r:id="rId14"/>
    <p:sldId id="2332" r:id="rId1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업무 보고" id="{E3DFD4B0-824F-4B2D-82BD-55DE91388337}">
          <p14:sldIdLst>
            <p14:sldId id="2225"/>
            <p14:sldId id="2147476623"/>
            <p14:sldId id="2147476620"/>
            <p14:sldId id="2147476619"/>
            <p14:sldId id="818"/>
          </p14:sldIdLst>
        </p14:section>
        <p14:section name="참고자료" id="{F50C0252-B447-4E14-A2C7-D302CE743436}">
          <p14:sldIdLst>
            <p14:sldId id="2327"/>
            <p14:sldId id="2328"/>
            <p14:sldId id="2329"/>
            <p14:sldId id="2330"/>
            <p14:sldId id="2331"/>
            <p14:sldId id="2332"/>
          </p14:sldIdLst>
        </p14:section>
      </p14:sectionLst>
    </p:ext>
    <p:ext uri="{EFAFB233-063F-42B5-8137-9DF3F51BA10A}">
      <p15:sldGuideLst xmlns:p15="http://schemas.microsoft.com/office/powerpoint/2012/main">
        <p15:guide id="14" pos="127" userDrawn="1">
          <p15:clr>
            <a:srgbClr val="A4A3A4"/>
          </p15:clr>
        </p15:guide>
        <p15:guide id="15" pos="5342" userDrawn="1">
          <p15:clr>
            <a:srgbClr val="A4A3A4"/>
          </p15:clr>
        </p15:guide>
        <p15:guide id="16" orient="horz" pos="4110" userDrawn="1">
          <p15:clr>
            <a:srgbClr val="A4A3A4"/>
          </p15:clr>
        </p15:guide>
        <p15:guide id="17" orient="horz" pos="1208" userDrawn="1">
          <p15:clr>
            <a:srgbClr val="A4A3A4"/>
          </p15:clr>
        </p15:guide>
        <p15:guide id="18" pos="1124" userDrawn="1">
          <p15:clr>
            <a:srgbClr val="A4A3A4"/>
          </p15:clr>
        </p15:guide>
        <p15:guide id="20" orient="horz" pos="618" userDrawn="1">
          <p15:clr>
            <a:srgbClr val="A4A3A4"/>
          </p15:clr>
        </p15:guide>
        <p15:guide id="21" pos="3165" userDrawn="1">
          <p15:clr>
            <a:srgbClr val="A4A3A4"/>
          </p15:clr>
        </p15:guide>
        <p15:guide id="22" orient="horz" pos="935" userDrawn="1">
          <p15:clr>
            <a:srgbClr val="A4A3A4"/>
          </p15:clr>
        </p15:guide>
        <p15:guide id="23" pos="1759" userDrawn="1">
          <p15:clr>
            <a:srgbClr val="A4A3A4"/>
          </p15:clr>
        </p15:guide>
        <p15:guide id="24" pos="5977" userDrawn="1">
          <p15:clr>
            <a:srgbClr val="A4A3A4"/>
          </p15:clr>
        </p15:guide>
        <p15:guide id="25" pos="5252" userDrawn="1">
          <p15:clr>
            <a:srgbClr val="A4A3A4"/>
          </p15:clr>
        </p15:guide>
        <p15:guide id="26" pos="4617" userDrawn="1">
          <p15:clr>
            <a:srgbClr val="A4A3A4"/>
          </p15:clr>
        </p15:guide>
        <p15:guide id="27" pos="4526" userDrawn="1">
          <p15:clr>
            <a:srgbClr val="A4A3A4"/>
          </p15:clr>
        </p15:guide>
        <p15:guide id="28" pos="3891" userDrawn="1">
          <p15:clr>
            <a:srgbClr val="A4A3A4"/>
          </p15:clr>
        </p15:guide>
        <p15:guide id="29" pos="3800" userDrawn="1">
          <p15:clr>
            <a:srgbClr val="A4A3A4"/>
          </p15:clr>
        </p15:guide>
        <p15:guide id="30" orient="horz" pos="1570" userDrawn="1">
          <p15:clr>
            <a:srgbClr val="A4A3A4"/>
          </p15:clr>
        </p15:guide>
        <p15:guide id="31" orient="horz" pos="1888" userDrawn="1">
          <p15:clr>
            <a:srgbClr val="A4A3A4"/>
          </p15:clr>
        </p15:guide>
        <p15:guide id="32" orient="horz" pos="2205" userDrawn="1">
          <p15:clr>
            <a:srgbClr val="A4A3A4"/>
          </p15:clr>
        </p15:guide>
        <p15:guide id="33" orient="horz" pos="2523" userDrawn="1">
          <p15:clr>
            <a:srgbClr val="A4A3A4"/>
          </p15:clr>
        </p15:guide>
        <p15:guide id="34" orient="horz" pos="2840" userDrawn="1">
          <p15:clr>
            <a:srgbClr val="A4A3A4"/>
          </p15:clr>
        </p15:guide>
        <p15:guide id="35" orient="horz" pos="3475" userDrawn="1">
          <p15:clr>
            <a:srgbClr val="A4A3A4"/>
          </p15:clr>
        </p15:guide>
        <p15:guide id="36" orient="horz" pos="3158" userDrawn="1">
          <p15:clr>
            <a:srgbClr val="A4A3A4"/>
          </p15:clr>
        </p15:guide>
        <p15:guide id="37" orient="horz" pos="3793" userDrawn="1">
          <p15:clr>
            <a:srgbClr val="A4A3A4"/>
          </p15:clr>
        </p15:guide>
        <p15:guide id="38" pos="1805" userDrawn="1">
          <p15:clr>
            <a:srgbClr val="A4A3A4"/>
          </p15:clr>
        </p15:guide>
        <p15:guide id="39" pos="2440" userDrawn="1">
          <p15:clr>
            <a:srgbClr val="A4A3A4"/>
          </p15:clr>
        </p15:guide>
        <p15:guide id="40" pos="2485" userDrawn="1">
          <p15:clr>
            <a:srgbClr val="A4A3A4"/>
          </p15:clr>
        </p15:guide>
        <p15:guide id="41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창식 / Principal Professional / 설비기획그룹 / 삼성디스플레이" initials="이/PP/설/삼" lastIdx="0" clrIdx="0">
    <p:extLst>
      <p:ext uri="{19B8F6BF-5375-455C-9EA6-DF929625EA0E}">
        <p15:presenceInfo xmlns:p15="http://schemas.microsoft.com/office/powerpoint/2012/main" userId="S-1-5-21-3734763289-2603705964-808752350-440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2CC"/>
    <a:srgbClr val="0000FF"/>
    <a:srgbClr val="37609C"/>
    <a:srgbClr val="CCECFF"/>
    <a:srgbClr val="CCFFFF"/>
    <a:srgbClr val="DCE6F2"/>
    <a:srgbClr val="4F81BD"/>
    <a:srgbClr val="66FFFF"/>
    <a:srgbClr val="4C7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3323" autoAdjust="0"/>
  </p:normalViewPr>
  <p:slideViewPr>
    <p:cSldViewPr>
      <p:cViewPr varScale="1">
        <p:scale>
          <a:sx n="105" d="100"/>
          <a:sy n="105" d="100"/>
        </p:scale>
        <p:origin x="2076" y="108"/>
      </p:cViewPr>
      <p:guideLst>
        <p:guide pos="127"/>
        <p:guide pos="5342"/>
        <p:guide orient="horz" pos="4110"/>
        <p:guide orient="horz" pos="1208"/>
        <p:guide pos="1124"/>
        <p:guide orient="horz" pos="618"/>
        <p:guide pos="3165"/>
        <p:guide orient="horz" pos="935"/>
        <p:guide pos="1759"/>
        <p:guide pos="5977"/>
        <p:guide pos="5252"/>
        <p:guide pos="4617"/>
        <p:guide pos="4526"/>
        <p:guide pos="3891"/>
        <p:guide pos="3800"/>
        <p:guide orient="horz" pos="1570"/>
        <p:guide orient="horz" pos="1888"/>
        <p:guide orient="horz" pos="2205"/>
        <p:guide orient="horz" pos="2523"/>
        <p:guide orient="horz" pos="2840"/>
        <p:guide orient="horz" pos="3475"/>
        <p:guide orient="horz" pos="3158"/>
        <p:guide orient="horz" pos="3793"/>
        <p:guide pos="1805"/>
        <p:guide pos="2440"/>
        <p:guide pos="2485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3132" y="96"/>
      </p:cViewPr>
      <p:guideLst>
        <p:guide orient="horz" pos="3127"/>
        <p:guide pos="2141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633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332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81F82741-9A9E-433B-957F-F0BB67C792F5}" type="datetimeFigureOut">
              <a:rPr lang="ko-KR" altLang="en-US" smtClean="0"/>
              <a:t>2025-06-10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60" cy="49633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60" cy="49633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E2820308-F7E7-4649-89BB-C4257114D0C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4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B0A3AE-2121-4C3F-9079-DD0644532EE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22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7960D-23C2-4DD2-BC4A-3FE1DEB16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329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7960D-23C2-4DD2-BC4A-3FE1DEB16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39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87960D-23C2-4DD2-BC4A-3FE1DEB1678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224253" y="144000"/>
            <a:ext cx="9457574" cy="5760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 b="1" spc="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헤드라인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" y="-9305"/>
            <a:ext cx="9906077" cy="90984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9180066" y="-9304"/>
            <a:ext cx="726933" cy="93285"/>
            <a:chOff x="252000" y="771750"/>
            <a:chExt cx="360000" cy="9000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52000" y="771750"/>
              <a:ext cx="90000" cy="90000"/>
            </a:xfrm>
            <a:prstGeom prst="rect">
              <a:avLst/>
            </a:prstGeom>
            <a:solidFill>
              <a:srgbClr val="E4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87000" y="771750"/>
              <a:ext cx="90000" cy="90000"/>
            </a:xfrm>
            <a:prstGeom prst="rect">
              <a:avLst/>
            </a:prstGeom>
            <a:solidFill>
              <a:srgbClr val="A5D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0" y="771750"/>
              <a:ext cx="90000" cy="90000"/>
            </a:xfrm>
            <a:prstGeom prst="rect">
              <a:avLst/>
            </a:prstGeom>
            <a:solidFill>
              <a:srgbClr val="89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7923001" y="87571"/>
            <a:ext cx="1983002" cy="202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12191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Samsung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Display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Confidential</a:t>
            </a:r>
            <a:endParaRPr lang="ko-KR" altLang="en-US" sz="933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224253" y="909000"/>
            <a:ext cx="9457574" cy="1679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-287986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>
                <a:latin typeface="+mj-ea"/>
                <a:ea typeface="+mj-ea"/>
              </a:defRPr>
            </a:lvl1pPr>
            <a:lvl2pPr marL="479976" indent="-239989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>
                <a:latin typeface="+mj-ea"/>
                <a:ea typeface="+mj-ea"/>
              </a:defRPr>
            </a:lvl2pPr>
            <a:lvl3pPr marL="623968" indent="143992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>
                <a:latin typeface="+mj-ea"/>
                <a:ea typeface="+mj-ea"/>
              </a:defRPr>
            </a:lvl3pPr>
            <a:lvl4pPr marL="0" indent="0">
              <a:spcBef>
                <a:spcPts val="0"/>
              </a:spcBef>
              <a:spcAft>
                <a:spcPts val="1200"/>
              </a:spcAft>
              <a:defRPr sz="1867">
                <a:latin typeface="+mn-ea"/>
                <a:ea typeface="+mn-ea"/>
              </a:defRPr>
            </a:lvl4pPr>
            <a:lvl5pPr marL="0" indent="0">
              <a:spcBef>
                <a:spcPts val="0"/>
              </a:spcBef>
              <a:spcAft>
                <a:spcPts val="1200"/>
              </a:spcAft>
              <a:defRPr sz="1867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내용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8" y="6523360"/>
            <a:ext cx="216792" cy="216792"/>
          </a:xfrm>
          <a:prstGeom prst="rect">
            <a:avLst/>
          </a:prstGeom>
        </p:spPr>
      </p:pic>
      <p:pic>
        <p:nvPicPr>
          <p:cNvPr id="24" name="Picture 7" descr="D:\Dropbox\바이너스 제작\20200302_삼성디스플레이_PPT템플릿 제작\03. DESIGN\Contents_Sample\보고용시안\Type A\Slice\00_cover_A\Samsung_Display_C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36" y="6560580"/>
            <a:ext cx="1450641" cy="1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36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별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224253" y="144000"/>
            <a:ext cx="9457574" cy="5760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None/>
              <a:defRPr lang="ko-KR" altLang="en-US" sz="3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ko-KR" altLang="en-US" dirty="0"/>
              <a:t>헤드라인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" y="-9305"/>
            <a:ext cx="9906077" cy="90984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9180066" y="-9304"/>
            <a:ext cx="726933" cy="93285"/>
            <a:chOff x="252000" y="771750"/>
            <a:chExt cx="360000" cy="9000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52000" y="771750"/>
              <a:ext cx="90000" cy="90000"/>
            </a:xfrm>
            <a:prstGeom prst="rect">
              <a:avLst/>
            </a:prstGeom>
            <a:solidFill>
              <a:srgbClr val="E4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87000" y="771750"/>
              <a:ext cx="90000" cy="90000"/>
            </a:xfrm>
            <a:prstGeom prst="rect">
              <a:avLst/>
            </a:prstGeom>
            <a:solidFill>
              <a:srgbClr val="A5D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0" y="771750"/>
              <a:ext cx="90000" cy="90000"/>
            </a:xfrm>
            <a:prstGeom prst="rect">
              <a:avLst/>
            </a:prstGeom>
            <a:solidFill>
              <a:srgbClr val="89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j-ea"/>
                <a:ea typeface="+mj-ea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7923001" y="87571"/>
            <a:ext cx="1983002" cy="202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12191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Samsung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Display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Confidential</a:t>
            </a:r>
            <a:endParaRPr lang="ko-KR" altLang="en-US" sz="933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8" y="6523360"/>
            <a:ext cx="216792" cy="216792"/>
          </a:xfrm>
          <a:prstGeom prst="rect">
            <a:avLst/>
          </a:prstGeom>
        </p:spPr>
      </p:pic>
      <p:pic>
        <p:nvPicPr>
          <p:cNvPr id="19" name="Picture 7" descr="D:\Dropbox\바이너스 제작\20200302_삼성디스플레이_PPT템플릿 제작\03. DESIGN\Contents_Sample\보고용시안\Type A\Slice\00_cover_A\Samsung_Display_C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36" y="6560580"/>
            <a:ext cx="1450641" cy="1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1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3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224253" y="144000"/>
            <a:ext cx="9457574" cy="5760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200" spc="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헤드라인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" y="-9305"/>
            <a:ext cx="9906077" cy="90984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9180066" y="-9304"/>
            <a:ext cx="726933" cy="93285"/>
            <a:chOff x="252000" y="771750"/>
            <a:chExt cx="360000" cy="9000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52000" y="771750"/>
              <a:ext cx="90000" cy="90000"/>
            </a:xfrm>
            <a:prstGeom prst="rect">
              <a:avLst/>
            </a:prstGeom>
            <a:solidFill>
              <a:srgbClr val="E4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87000" y="771750"/>
              <a:ext cx="90000" cy="90000"/>
            </a:xfrm>
            <a:prstGeom prst="rect">
              <a:avLst/>
            </a:prstGeom>
            <a:solidFill>
              <a:srgbClr val="A5D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0" y="771750"/>
              <a:ext cx="90000" cy="90000"/>
            </a:xfrm>
            <a:prstGeom prst="rect">
              <a:avLst/>
            </a:prstGeom>
            <a:solidFill>
              <a:srgbClr val="89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j-ea"/>
                <a:ea typeface="+mj-ea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7923001" y="87571"/>
            <a:ext cx="1983002" cy="202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12191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Samsung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Display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Confidential</a:t>
            </a:r>
            <a:endParaRPr lang="ko-KR" altLang="en-US" sz="933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224253" y="909000"/>
            <a:ext cx="9457574" cy="1679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-287986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>
                <a:latin typeface="+mj-ea"/>
                <a:ea typeface="+mj-ea"/>
              </a:defRPr>
            </a:lvl1pPr>
            <a:lvl2pPr marL="479976" indent="-239989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>
                <a:latin typeface="+mj-ea"/>
                <a:ea typeface="+mj-ea"/>
              </a:defRPr>
            </a:lvl2pPr>
            <a:lvl3pPr marL="623968" indent="143992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>
                <a:latin typeface="+mj-ea"/>
                <a:ea typeface="+mj-ea"/>
              </a:defRPr>
            </a:lvl3pPr>
            <a:lvl4pPr marL="0" indent="0">
              <a:spcBef>
                <a:spcPts val="0"/>
              </a:spcBef>
              <a:spcAft>
                <a:spcPts val="1200"/>
              </a:spcAft>
              <a:defRPr sz="1867">
                <a:latin typeface="+mn-ea"/>
                <a:ea typeface="+mn-ea"/>
              </a:defRPr>
            </a:lvl4pPr>
            <a:lvl5pPr marL="0" indent="0">
              <a:spcBef>
                <a:spcPts val="0"/>
              </a:spcBef>
              <a:spcAft>
                <a:spcPts val="1200"/>
              </a:spcAft>
              <a:defRPr sz="1867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내용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8" y="6523360"/>
            <a:ext cx="216792" cy="216792"/>
          </a:xfrm>
          <a:prstGeom prst="rect">
            <a:avLst/>
          </a:prstGeom>
        </p:spPr>
      </p:pic>
      <p:pic>
        <p:nvPicPr>
          <p:cNvPr id="24" name="Picture 7" descr="D:\Dropbox\바이너스 제작\20200302_삼성디스플레이_PPT템플릿 제작\03. DESIGN\Contents_Sample\보고용시안\Type A\Slice\00_cover_A\Samsung_Display_C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36" y="6560580"/>
            <a:ext cx="1450641" cy="1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69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ChangeArrowheads="1"/>
          </p:cNvSpPr>
          <p:nvPr userDrawn="1"/>
        </p:nvSpPr>
        <p:spPr bwMode="auto">
          <a:xfrm>
            <a:off x="4723322" y="6487543"/>
            <a:ext cx="447559" cy="242374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defTabSz="988856"/>
            <a:fld id="{D937E0E5-A56D-4372-A39D-FA63A08071CF}" type="slidenum">
              <a:rPr lang="en-US" altLang="ko-KR" sz="975" b="0" i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나눔스퀘어 Bold" panose="020B0502040204020203" pitchFamily="34" charset="0"/>
              </a:rPr>
              <a:pPr algn="ctr" defTabSz="988856"/>
              <a:t>‹#›</a:t>
            </a:fld>
            <a:r>
              <a:rPr lang="en-US" altLang="ko-KR" sz="975" b="0" i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502040204020203" pitchFamily="34" charset="0"/>
              </a:rPr>
              <a:t>/</a:t>
            </a:r>
            <a:r>
              <a:rPr lang="en-US" altLang="ko-KR" sz="813" b="0" i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7F7F7F"/>
                </a:solidFill>
                <a:latin typeface="나눔스퀘어 Bold" panose="020B0600000101010101" pitchFamily="50" charset="-127"/>
                <a:ea typeface="맑은 고딕" panose="020B0503020000020004" pitchFamily="50" charset="-127"/>
                <a:cs typeface="나눔스퀘어 Bold" panose="020B0502040204020203" pitchFamily="34" charset="0"/>
              </a:rPr>
              <a:t>8</a:t>
            </a:r>
            <a:endParaRPr lang="en-US" altLang="ko-KR" sz="813" b="0" i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7F7F7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나눔스퀘어 Bold" panose="020B0502040204020203" pitchFamily="34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6217128" y="6558718"/>
            <a:ext cx="3268339" cy="100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0">
            <a:spAutoFit/>
          </a:bodyPr>
          <a:lstStyle/>
          <a:p>
            <a:pPr algn="r" eaLnBrk="0" hangingPunct="0"/>
            <a:r>
              <a:rPr lang="en-US" altLang="ko-KR" sz="650" b="0">
                <a:solidFill>
                  <a:srgbClr val="7F7F7F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Segoe UI" panose="020B0502040204020203" pitchFamily="34" charset="0"/>
              </a:rPr>
              <a:t>Copyright © 2025 Samsung SDS Co., Ltd. All rights reserved   |  Confidential </a:t>
            </a:r>
            <a:endParaRPr lang="en-US" altLang="ko-KR" sz="650" b="0" dirty="0">
              <a:solidFill>
                <a:srgbClr val="7F7F7F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10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.제목_거버닝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447577" y="981075"/>
            <a:ext cx="9010848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lnSpc>
                <a:spcPct val="110000"/>
              </a:lnSpc>
              <a:spcAft>
                <a:spcPts val="244"/>
              </a:spcAft>
              <a:defRPr lang="ko-KR" altLang="en-US" sz="13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+mj-ea"/>
              </a:defRPr>
            </a:lvl1pPr>
          </a:lstStyle>
          <a:p>
            <a:pPr marL="0" lvl="0" indent="0" defTabSz="742727" eaLnBrk="1" latinLnBrk="0" hangingPunct="1">
              <a:lnSpc>
                <a:spcPct val="120000"/>
              </a:lnSpc>
              <a:spcAft>
                <a:spcPts val="325"/>
              </a:spcAft>
              <a:buClr>
                <a:prstClr val="black"/>
              </a:buClr>
              <a:buSzTx/>
              <a:buFontTx/>
              <a:buNone/>
            </a:pPr>
            <a:r>
              <a:rPr lang="en-US" altLang="ko-KR"/>
              <a:t>Click to edit slide subtitle style</a:t>
            </a:r>
            <a:endParaRPr lang="ko-KR" alt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47577" y="404814"/>
            <a:ext cx="90108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>
              <a:defRPr lang="ko-KR" altLang="en-US" b="1" kern="0">
                <a:ln>
                  <a:solidFill>
                    <a:schemeClr val="bg1">
                      <a:alpha val="0"/>
                    </a:schemeClr>
                  </a:solidFill>
                </a:ln>
                <a:latin typeface="+mj-lt"/>
                <a:ea typeface="+mj-ea"/>
              </a:defRPr>
            </a:lvl1pPr>
          </a:lstStyle>
          <a:p>
            <a:pPr marL="0" lvl="0" defTabSz="742950" eaLnBrk="1" latinLnBrk="0" hangingPunct="1"/>
            <a:r>
              <a:rPr lang="en-US" altLang="ko-KR"/>
              <a:t>Click to edit slide title style</a:t>
            </a:r>
            <a:endParaRPr lang="ko-KR" altLang="en-US"/>
          </a:p>
        </p:txBody>
      </p:sp>
      <p:sp>
        <p:nvSpPr>
          <p:cNvPr id="2" name="텍스트 개체 틀 11">
            <a:extLst>
              <a:ext uri="{FF2B5EF4-FFF2-40B4-BE49-F238E27FC236}">
                <a16:creationId xmlns:a16="http://schemas.microsoft.com/office/drawing/2014/main" id="{BD169FBB-1448-8762-E8D7-9F2BDBAA8D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41603" y="201479"/>
            <a:ext cx="2716822" cy="203335"/>
          </a:xfrm>
          <a:prstGeom prst="rect">
            <a:avLst/>
          </a:prstGeom>
          <a:ln>
            <a:solidFill>
              <a:schemeClr val="bg1">
                <a:alpha val="0"/>
              </a:schemeClr>
            </a:solidFill>
          </a:ln>
        </p:spPr>
        <p:txBody>
          <a:bodyPr rIns="0"/>
          <a:lstStyle>
            <a:lvl1pPr algn="r">
              <a:defRPr lang="en-GB" sz="894" b="0" kern="1200" spc="-33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ko-KR" altLang="en-US"/>
              <a:t>목차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6341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개체 3" hidden="1">
            <a:extLst>
              <a:ext uri="{FF2B5EF4-FFF2-40B4-BE49-F238E27FC236}">
                <a16:creationId xmlns:a16="http://schemas.microsoft.com/office/drawing/2014/main" id="{EB4F3052-A950-44A7-8C59-AB78FDAA34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01519396"/>
              </p:ext>
            </p:extLst>
          </p:nvPr>
        </p:nvGraphicFramePr>
        <p:xfrm>
          <a:off x="1290" y="1588"/>
          <a:ext cx="1290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think-cell 슬라이드" r:id="rId4" imgW="592" imgH="591" progId="TCLayout.ActiveDocument.1">
                  <p:embed/>
                </p:oleObj>
              </mc:Choice>
              <mc:Fallback>
                <p:oleObj name="think-cell 슬라이드" r:id="rId4" imgW="592" imgH="591" progId="TCLayout.ActiveDocument.1">
                  <p:embed/>
                  <p:pic>
                    <p:nvPicPr>
                      <p:cNvPr id="4" name="개체 3" hidden="1">
                        <a:extLst>
                          <a:ext uri="{FF2B5EF4-FFF2-40B4-BE49-F238E27FC236}">
                            <a16:creationId xmlns:a16="http://schemas.microsoft.com/office/drawing/2014/main" id="{EB4F3052-A950-44A7-8C59-AB78FDAA34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0" y="1588"/>
                        <a:ext cx="1290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">
            <a:extLst>
              <a:ext uri="{FF2B5EF4-FFF2-40B4-BE49-F238E27FC236}">
                <a16:creationId xmlns:a16="http://schemas.microsoft.com/office/drawing/2014/main" id="{87CAB1A9-F515-884B-906F-F80430ACA2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0" tIns="0" rIns="0" bIns="0" rtlCol="0" anchor="b" anchorCtr="0">
            <a:normAutofit/>
          </a:bodyPr>
          <a:lstStyle>
            <a:lvl1pPr>
              <a:defRPr lang="en-US" dirty="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[Slide title]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298DDE95-B1C5-FB4C-8BF7-12046F6A30F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59867" y="1276213"/>
            <a:ext cx="9186266" cy="3201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63" b="1">
                <a:solidFill>
                  <a:schemeClr val="tx2"/>
                </a:solidFill>
              </a:defRPr>
            </a:lvl9pPr>
          </a:lstStyle>
          <a:p>
            <a:r>
              <a:rPr lang="en-US"/>
              <a:t>[Optional slide subtitle]</a:t>
            </a:r>
          </a:p>
        </p:txBody>
      </p:sp>
      <p:sp>
        <p:nvSpPr>
          <p:cNvPr id="10" name="Footnotes">
            <a:extLst>
              <a:ext uri="{FF2B5EF4-FFF2-40B4-BE49-F238E27FC236}">
                <a16:creationId xmlns:a16="http://schemas.microsoft.com/office/drawing/2014/main" id="{B85135FE-5CD1-40E8-8312-B6FE7B4FD8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76247" y="6355077"/>
            <a:ext cx="5943600" cy="274322"/>
          </a:xfrm>
        </p:spPr>
        <p:txBody>
          <a:bodyPr anchor="b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609"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0"/>
              </a:spcAft>
              <a:buFontTx/>
              <a:buNone/>
              <a:defRPr sz="609"/>
            </a:lvl2pPr>
            <a:lvl3pPr marL="0" indent="0">
              <a:spcAft>
                <a:spcPts val="0"/>
              </a:spcAft>
              <a:buFontTx/>
              <a:buNone/>
              <a:defRPr sz="609"/>
            </a:lvl3pPr>
            <a:lvl4pPr marL="0" indent="0">
              <a:spcAft>
                <a:spcPts val="0"/>
              </a:spcAft>
              <a:buFontTx/>
              <a:buNone/>
              <a:defRPr sz="609"/>
            </a:lvl4pPr>
            <a:lvl5pPr marL="0" indent="0">
              <a:spcAft>
                <a:spcPts val="0"/>
              </a:spcAft>
              <a:buFontTx/>
              <a:buNone/>
              <a:defRPr sz="609"/>
            </a:lvl5pPr>
            <a:lvl6pPr marL="0" indent="0">
              <a:spcAft>
                <a:spcPts val="0"/>
              </a:spcAft>
              <a:buFontTx/>
              <a:buNone/>
              <a:defRPr sz="609"/>
            </a:lvl6pPr>
            <a:lvl7pPr marL="0" indent="0">
              <a:spcAft>
                <a:spcPts val="0"/>
              </a:spcAft>
              <a:buFontTx/>
              <a:buNone/>
              <a:defRPr sz="609"/>
            </a:lvl7pPr>
            <a:lvl8pPr marL="0" indent="0">
              <a:spcAft>
                <a:spcPts val="0"/>
              </a:spcAft>
              <a:buFontTx/>
              <a:buNone/>
              <a:defRPr sz="609"/>
            </a:lvl8pPr>
            <a:lvl9pPr marL="0" indent="0">
              <a:spcAft>
                <a:spcPts val="0"/>
              </a:spcAft>
              <a:buFontTx/>
              <a:buNone/>
              <a:defRPr sz="609"/>
            </a:lvl9pPr>
          </a:lstStyle>
          <a:p>
            <a:pPr lvl="0"/>
            <a:r>
              <a:rPr lang="en-US"/>
              <a:t>[Optional footnotes/references]</a:t>
            </a:r>
          </a:p>
        </p:txBody>
      </p:sp>
    </p:spTree>
    <p:extLst>
      <p:ext uri="{BB962C8B-B14F-4D97-AF65-F5344CB8AC3E}">
        <p14:creationId xmlns:p14="http://schemas.microsoft.com/office/powerpoint/2010/main" val="410901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본장(쪽수있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 hasCustomPrompt="1"/>
          </p:nvPr>
        </p:nvSpPr>
        <p:spPr>
          <a:xfrm>
            <a:off x="224254" y="144000"/>
            <a:ext cx="9457574" cy="5760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3199" spc="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헤드라인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" y="-9305"/>
            <a:ext cx="9906077" cy="90984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ea"/>
              <a:ea typeface="+mj-ea"/>
            </a:endParaRPr>
          </a:p>
        </p:txBody>
      </p:sp>
      <p:grpSp>
        <p:nvGrpSpPr>
          <p:cNvPr id="5" name="그룹 4"/>
          <p:cNvGrpSpPr/>
          <p:nvPr userDrawn="1"/>
        </p:nvGrpSpPr>
        <p:grpSpPr>
          <a:xfrm>
            <a:off x="9180067" y="-9304"/>
            <a:ext cx="726933" cy="93285"/>
            <a:chOff x="252000" y="771750"/>
            <a:chExt cx="360000" cy="90000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252000" y="771750"/>
              <a:ext cx="90000" cy="90000"/>
            </a:xfrm>
            <a:prstGeom prst="rect">
              <a:avLst/>
            </a:prstGeom>
            <a:solidFill>
              <a:srgbClr val="E4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387000" y="771750"/>
              <a:ext cx="90000" cy="90000"/>
            </a:xfrm>
            <a:prstGeom prst="rect">
              <a:avLst/>
            </a:prstGeom>
            <a:solidFill>
              <a:srgbClr val="A5D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8" name="직사각형 7"/>
            <p:cNvSpPr/>
            <p:nvPr userDrawn="1"/>
          </p:nvSpPr>
          <p:spPr>
            <a:xfrm>
              <a:off x="522000" y="771750"/>
              <a:ext cx="90000" cy="90000"/>
            </a:xfrm>
            <a:prstGeom prst="rect">
              <a:avLst/>
            </a:prstGeom>
            <a:solidFill>
              <a:srgbClr val="89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9" name="TextBox 8"/>
          <p:cNvSpPr txBox="1"/>
          <p:nvPr userDrawn="1"/>
        </p:nvSpPr>
        <p:spPr>
          <a:xfrm>
            <a:off x="7923001" y="87571"/>
            <a:ext cx="1983002" cy="202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12188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Samsung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Display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Confidential</a:t>
            </a:r>
            <a:endParaRPr lang="ko-KR" altLang="en-US" sz="933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224254" y="909001"/>
            <a:ext cx="9457574" cy="1679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-287928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>
                <a:latin typeface="+mj-ea"/>
                <a:ea typeface="+mj-ea"/>
              </a:defRPr>
            </a:lvl1pPr>
            <a:lvl2pPr marL="479880" indent="-23994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>
                <a:latin typeface="+mj-ea"/>
                <a:ea typeface="+mj-ea"/>
              </a:defRPr>
            </a:lvl2pPr>
            <a:lvl3pPr marL="623843" indent="143963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>
                <a:latin typeface="+mj-ea"/>
                <a:ea typeface="+mj-ea"/>
              </a:defRPr>
            </a:lvl3pPr>
            <a:lvl4pPr marL="0" indent="0">
              <a:spcBef>
                <a:spcPts val="0"/>
              </a:spcBef>
              <a:spcAft>
                <a:spcPts val="1200"/>
              </a:spcAft>
              <a:defRPr sz="1867">
                <a:latin typeface="+mn-ea"/>
                <a:ea typeface="+mn-ea"/>
              </a:defRPr>
            </a:lvl4pPr>
            <a:lvl5pPr marL="0" indent="0">
              <a:spcBef>
                <a:spcPts val="0"/>
              </a:spcBef>
              <a:spcAft>
                <a:spcPts val="1200"/>
              </a:spcAft>
              <a:defRPr sz="1867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내용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8" y="6523360"/>
            <a:ext cx="216792" cy="216792"/>
          </a:xfrm>
          <a:prstGeom prst="rect">
            <a:avLst/>
          </a:prstGeom>
        </p:spPr>
      </p:pic>
      <p:pic>
        <p:nvPicPr>
          <p:cNvPr id="16" name="Picture 7" descr="D:\Dropbox\바이너스 제작\20200302_삼성디스플레이_PPT템플릿 제작\03. DESIGN\Contents_Sample\보고용시안\Type A\Slice\00_cover_A\Samsung_Display_C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76" y="6582936"/>
            <a:ext cx="1088005" cy="1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9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000" y="2133000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9938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36209" y="144000"/>
            <a:ext cx="1893467" cy="243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12536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85" dirty="0">
                <a:solidFill>
                  <a:schemeClr val="tx1"/>
                </a:solidFill>
                <a:latin typeface="+mn-ea"/>
                <a:ea typeface="+mn-ea"/>
              </a:rPr>
              <a:t>Samsung Display Confidential</a:t>
            </a:r>
            <a:endParaRPr lang="ko-KR" altLang="en-US" sz="985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6">
              <a:latin typeface="+mn-ea"/>
              <a:ea typeface="+mn-ea"/>
            </a:endParaRPr>
          </a:p>
        </p:txBody>
      </p:sp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366225" y="2169003"/>
            <a:ext cx="7173559" cy="90142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algn="ctr">
              <a:defRPr sz="4984" spc="-185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  목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23498" y="468900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661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562680" indent="0">
              <a:buNone/>
              <a:defRPr sz="1477"/>
            </a:lvl2pPr>
            <a:lvl3pPr marL="1125361" indent="0">
              <a:buNone/>
              <a:defRPr sz="1231"/>
            </a:lvl3pPr>
            <a:lvl4pPr marL="1688039" indent="0">
              <a:buNone/>
              <a:defRPr sz="1108"/>
            </a:lvl4pPr>
            <a:lvl5pPr marL="2250719" indent="0">
              <a:buNone/>
              <a:defRPr sz="1108"/>
            </a:lvl5pPr>
            <a:lvl6pPr marL="2813398" indent="0">
              <a:buNone/>
              <a:defRPr sz="1108"/>
            </a:lvl6pPr>
            <a:lvl7pPr marL="3376079" indent="0">
              <a:buNone/>
              <a:defRPr sz="1108"/>
            </a:lvl7pPr>
            <a:lvl8pPr marL="3938758" indent="0">
              <a:buNone/>
              <a:defRPr sz="1108"/>
            </a:lvl8pPr>
            <a:lvl9pPr marL="4501438" indent="0">
              <a:buNone/>
              <a:defRPr sz="1108"/>
            </a:lvl9pPr>
          </a:lstStyle>
          <a:p>
            <a:pPr lvl="0"/>
            <a:r>
              <a:rPr lang="en-US" altLang="ko-KR" dirty="0"/>
              <a:t>‘20.12.00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323498" y="523942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661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562680" indent="0">
              <a:buNone/>
              <a:defRPr sz="1477"/>
            </a:lvl2pPr>
            <a:lvl3pPr marL="1125361" indent="0">
              <a:buNone/>
              <a:defRPr sz="1231"/>
            </a:lvl3pPr>
            <a:lvl4pPr marL="1688039" indent="0">
              <a:buNone/>
              <a:defRPr sz="1108"/>
            </a:lvl4pPr>
            <a:lvl5pPr marL="2250719" indent="0">
              <a:buNone/>
              <a:defRPr sz="1108"/>
            </a:lvl5pPr>
            <a:lvl6pPr marL="2813398" indent="0">
              <a:buNone/>
              <a:defRPr sz="1108"/>
            </a:lvl6pPr>
            <a:lvl7pPr marL="3376079" indent="0">
              <a:buNone/>
              <a:defRPr sz="1108"/>
            </a:lvl7pPr>
            <a:lvl8pPr marL="3938758" indent="0">
              <a:buNone/>
              <a:defRPr sz="1108"/>
            </a:lvl8pPr>
            <a:lvl9pPr marL="4501438" indent="0">
              <a:buNone/>
              <a:defRPr sz="1108"/>
            </a:lvl9pPr>
          </a:lstStyle>
          <a:p>
            <a:pPr lvl="0"/>
            <a:r>
              <a:rPr lang="en-US" altLang="ko-KR" dirty="0"/>
              <a:t>XXX</a:t>
            </a:r>
            <a:r>
              <a:rPr lang="ko-KR" altLang="en-US" dirty="0"/>
              <a:t>사업부</a:t>
            </a: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60" y="6508600"/>
            <a:ext cx="1543681" cy="23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4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75">
          <p15:clr>
            <a:srgbClr val="FBAE40"/>
          </p15:clr>
        </p15:guide>
        <p15:guide id="6" pos="5687">
          <p15:clr>
            <a:srgbClr val="FBAE40"/>
          </p15:clr>
        </p15:guide>
        <p15:guide id="7" pos="159">
          <p15:clr>
            <a:srgbClr val="FBAE40"/>
          </p15:clr>
        </p15:guide>
        <p15:guide id="8" pos="560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grpSp>
        <p:nvGrpSpPr>
          <p:cNvPr id="27" name="그룹 26"/>
          <p:cNvGrpSpPr/>
          <p:nvPr userDrawn="1"/>
        </p:nvGrpSpPr>
        <p:grpSpPr>
          <a:xfrm>
            <a:off x="273000" y="219080"/>
            <a:ext cx="390000" cy="120000"/>
            <a:chOff x="252000" y="771750"/>
            <a:chExt cx="360000" cy="90000"/>
          </a:xfrm>
        </p:grpSpPr>
        <p:sp>
          <p:nvSpPr>
            <p:cNvPr id="28" name="직사각형 27"/>
            <p:cNvSpPr/>
            <p:nvPr userDrawn="1"/>
          </p:nvSpPr>
          <p:spPr>
            <a:xfrm>
              <a:off x="252000" y="771750"/>
              <a:ext cx="90000" cy="90000"/>
            </a:xfrm>
            <a:prstGeom prst="rect">
              <a:avLst/>
            </a:prstGeom>
            <a:solidFill>
              <a:srgbClr val="E4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  <a:ea typeface="+mn-ea"/>
              </a:endParaRPr>
            </a:p>
          </p:txBody>
        </p:sp>
        <p:sp>
          <p:nvSpPr>
            <p:cNvPr id="29" name="직사각형 28"/>
            <p:cNvSpPr/>
            <p:nvPr userDrawn="1"/>
          </p:nvSpPr>
          <p:spPr>
            <a:xfrm>
              <a:off x="387000" y="771750"/>
              <a:ext cx="90000" cy="90000"/>
            </a:xfrm>
            <a:prstGeom prst="rect">
              <a:avLst/>
            </a:prstGeom>
            <a:solidFill>
              <a:srgbClr val="A5D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  <a:ea typeface="+mn-ea"/>
              </a:endParaRPr>
            </a:p>
          </p:txBody>
        </p:sp>
        <p:sp>
          <p:nvSpPr>
            <p:cNvPr id="30" name="직사각형 29"/>
            <p:cNvSpPr/>
            <p:nvPr userDrawn="1"/>
          </p:nvSpPr>
          <p:spPr>
            <a:xfrm>
              <a:off x="522000" y="771750"/>
              <a:ext cx="90000" cy="90000"/>
            </a:xfrm>
            <a:prstGeom prst="rect">
              <a:avLst/>
            </a:prstGeom>
            <a:solidFill>
              <a:srgbClr val="89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  <a:ea typeface="+mn-ea"/>
              </a:endParaRPr>
            </a:p>
          </p:txBody>
        </p:sp>
      </p:grpSp>
      <p:sp>
        <p:nvSpPr>
          <p:cNvPr id="25" name="직사각형 2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11752" y="129003"/>
            <a:ext cx="202972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67" dirty="0">
                <a:solidFill>
                  <a:schemeClr val="tx1"/>
                </a:solidFill>
                <a:latin typeface="+mn-ea"/>
                <a:ea typeface="+mn-ea"/>
              </a:rPr>
              <a:t>Samsung Display Confidential</a:t>
            </a:r>
            <a:endParaRPr lang="ko-KR" altLang="en-US" sz="1067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4" name="그림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9" y="6523360"/>
            <a:ext cx="216792" cy="216792"/>
          </a:xfrm>
          <a:prstGeom prst="rect">
            <a:avLst/>
          </a:prstGeom>
        </p:spPr>
      </p:pic>
      <p:pic>
        <p:nvPicPr>
          <p:cNvPr id="36" name="Picture 7" descr="D:\Dropbox\바이너스 제작\20200302_삼성디스플레이_PPT템플릿 제작\03. DESIGN\Contents_Sample\보고용시안\Type A\Slice\00_cover_A\Samsung_Display_C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036" y="6560580"/>
            <a:ext cx="1450641" cy="14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558001" y="1889209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3558001" y="2930150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2" hasCustomPrompt="1"/>
          </p:nvPr>
        </p:nvSpPr>
        <p:spPr>
          <a:xfrm>
            <a:off x="3558001" y="3966057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4092671" y="1869003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4087644" y="2898175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4092671" y="3927349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4106799" y="2362527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106339" y="3375559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4106339" y="4431111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85" indent="0">
              <a:buNone/>
              <a:defRPr sz="1600"/>
            </a:lvl2pPr>
            <a:lvl3pPr marL="1219171" indent="0">
              <a:buNone/>
              <a:defRPr sz="1333"/>
            </a:lvl3pPr>
            <a:lvl4pPr marL="1828755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4" indent="0">
              <a:buNone/>
              <a:defRPr sz="1200"/>
            </a:lvl8pPr>
            <a:lvl9pPr marL="4876679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69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224254" y="144000"/>
            <a:ext cx="9457574" cy="5760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600" spc="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헤드라인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" y="-9305"/>
            <a:ext cx="9906077" cy="90984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4295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9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9180067" y="-9304"/>
            <a:ext cx="726933" cy="93285"/>
            <a:chOff x="252000" y="771750"/>
            <a:chExt cx="360000" cy="9000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52000" y="771750"/>
              <a:ext cx="90000" cy="90000"/>
            </a:xfrm>
            <a:prstGeom prst="rect">
              <a:avLst/>
            </a:prstGeom>
            <a:solidFill>
              <a:srgbClr val="E4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429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87000" y="771750"/>
              <a:ext cx="90000" cy="90000"/>
            </a:xfrm>
            <a:prstGeom prst="rect">
              <a:avLst/>
            </a:prstGeom>
            <a:solidFill>
              <a:srgbClr val="A5D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429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0" y="771750"/>
              <a:ext cx="90000" cy="90000"/>
            </a:xfrm>
            <a:prstGeom prst="rect">
              <a:avLst/>
            </a:prstGeom>
            <a:solidFill>
              <a:srgbClr val="89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74295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7923001" y="87571"/>
            <a:ext cx="1983002" cy="202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9905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5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Samsung Display Confidential</a:t>
            </a:r>
            <a:endParaRPr kumimoji="0" lang="ko-KR" altLang="en-US" sz="75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224254" y="909001"/>
            <a:ext cx="9457574" cy="1679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-233989">
              <a:spcBef>
                <a:spcPts val="0"/>
              </a:spcBef>
              <a:spcAft>
                <a:spcPts val="975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1950" b="1">
                <a:latin typeface="+mj-ea"/>
                <a:ea typeface="+mj-ea"/>
              </a:defRPr>
            </a:lvl1pPr>
            <a:lvl2pPr marL="389981" indent="-194991">
              <a:spcBef>
                <a:spcPts val="0"/>
              </a:spcBef>
              <a:spcAft>
                <a:spcPts val="975"/>
              </a:spcAft>
              <a:buFont typeface="맑은 고딕" panose="020B0503020000020004" pitchFamily="50" charset="-127"/>
              <a:buChar char="-"/>
              <a:defRPr sz="1625">
                <a:latin typeface="+mj-ea"/>
                <a:ea typeface="+mj-ea"/>
              </a:defRPr>
            </a:lvl2pPr>
            <a:lvl3pPr marL="506974" indent="116994">
              <a:spcBef>
                <a:spcPts val="0"/>
              </a:spcBef>
              <a:spcAft>
                <a:spcPts val="975"/>
              </a:spcAft>
              <a:buFont typeface="맑은 고딕" panose="020B0503020000020004" pitchFamily="50" charset="-127"/>
              <a:buChar char="·"/>
              <a:defRPr sz="1463">
                <a:latin typeface="+mj-ea"/>
                <a:ea typeface="+mj-ea"/>
              </a:defRPr>
            </a:lvl3pPr>
            <a:lvl4pPr marL="0" indent="0">
              <a:spcBef>
                <a:spcPts val="0"/>
              </a:spcBef>
              <a:spcAft>
                <a:spcPts val="975"/>
              </a:spcAft>
              <a:defRPr sz="1517">
                <a:latin typeface="+mn-ea"/>
                <a:ea typeface="+mn-ea"/>
              </a:defRPr>
            </a:lvl4pPr>
            <a:lvl5pPr marL="0" indent="0">
              <a:spcBef>
                <a:spcPts val="0"/>
              </a:spcBef>
              <a:spcAft>
                <a:spcPts val="975"/>
              </a:spcAft>
              <a:defRPr sz="1517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내용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9" y="6523360"/>
            <a:ext cx="216792" cy="216792"/>
          </a:xfrm>
          <a:prstGeom prst="rect">
            <a:avLst/>
          </a:prstGeom>
        </p:spPr>
      </p:pic>
      <p:pic>
        <p:nvPicPr>
          <p:cNvPr id="14" name="Picture 7" descr="D:\Dropbox\바이너스 제작\20200302_삼성디스플레이_PPT템플릿 제작\03. DESIGN\Contents_Sample\보고용시안\Type A\Slice\00_cover_A\Samsung_Display_CI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751" y="6582936"/>
            <a:ext cx="946230" cy="10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/>
          <p:nvPr userDrawn="1"/>
        </p:nvCxnSpPr>
        <p:spPr>
          <a:xfrm>
            <a:off x="0" y="755859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ea"/>
              <a:ea typeface="+mj-ea"/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 hasCustomPrompt="1"/>
          </p:nvPr>
        </p:nvSpPr>
        <p:spPr>
          <a:xfrm>
            <a:off x="224253" y="144000"/>
            <a:ext cx="9457574" cy="57606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defRPr sz="3200" b="1" spc="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헤드라인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" y="-9305"/>
            <a:ext cx="9906077" cy="90984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j-ea"/>
              <a:ea typeface="+mj-ea"/>
            </a:endParaRPr>
          </a:p>
        </p:txBody>
      </p:sp>
      <p:grpSp>
        <p:nvGrpSpPr>
          <p:cNvPr id="15" name="그룹 14"/>
          <p:cNvGrpSpPr/>
          <p:nvPr userDrawn="1"/>
        </p:nvGrpSpPr>
        <p:grpSpPr>
          <a:xfrm>
            <a:off x="9180066" y="-9304"/>
            <a:ext cx="726933" cy="93285"/>
            <a:chOff x="252000" y="771750"/>
            <a:chExt cx="360000" cy="90000"/>
          </a:xfrm>
        </p:grpSpPr>
        <p:sp>
          <p:nvSpPr>
            <p:cNvPr id="16" name="직사각형 15"/>
            <p:cNvSpPr/>
            <p:nvPr userDrawn="1"/>
          </p:nvSpPr>
          <p:spPr>
            <a:xfrm>
              <a:off x="252000" y="771750"/>
              <a:ext cx="90000" cy="90000"/>
            </a:xfrm>
            <a:prstGeom prst="rect">
              <a:avLst/>
            </a:prstGeom>
            <a:solidFill>
              <a:srgbClr val="E4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387000" y="771750"/>
              <a:ext cx="90000" cy="90000"/>
            </a:xfrm>
            <a:prstGeom prst="rect">
              <a:avLst/>
            </a:prstGeom>
            <a:solidFill>
              <a:srgbClr val="A5D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  <p:sp>
          <p:nvSpPr>
            <p:cNvPr id="18" name="직사각형 17"/>
            <p:cNvSpPr/>
            <p:nvPr userDrawn="1"/>
          </p:nvSpPr>
          <p:spPr>
            <a:xfrm>
              <a:off x="522000" y="771750"/>
              <a:ext cx="90000" cy="90000"/>
            </a:xfrm>
            <a:prstGeom prst="rect">
              <a:avLst/>
            </a:prstGeom>
            <a:solidFill>
              <a:srgbClr val="89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20" name="TextBox 19"/>
          <p:cNvSpPr txBox="1"/>
          <p:nvPr userDrawn="1"/>
        </p:nvSpPr>
        <p:spPr>
          <a:xfrm>
            <a:off x="7923001" y="87571"/>
            <a:ext cx="1983002" cy="2028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12191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Samsung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Display</a:t>
            </a:r>
            <a:r>
              <a:rPr lang="en-US" altLang="ko-KR" sz="933" baseline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933" dirty="0">
                <a:solidFill>
                  <a:schemeClr val="tx1"/>
                </a:solidFill>
                <a:latin typeface="+mj-ea"/>
                <a:ea typeface="+mj-ea"/>
              </a:rPr>
              <a:t>Confidential</a:t>
            </a:r>
            <a:endParaRPr lang="ko-KR" altLang="en-US" sz="933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5"/>
          <p:cNvSpPr>
            <a:spLocks noGrp="1"/>
          </p:cNvSpPr>
          <p:nvPr>
            <p:ph type="body" sz="quarter" idx="10" hasCustomPrompt="1"/>
          </p:nvPr>
        </p:nvSpPr>
        <p:spPr>
          <a:xfrm>
            <a:off x="224253" y="909000"/>
            <a:ext cx="9457574" cy="1679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-287986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>
                <a:latin typeface="+mj-ea"/>
                <a:ea typeface="+mj-ea"/>
              </a:defRPr>
            </a:lvl1pPr>
            <a:lvl2pPr marL="479976" indent="-239989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>
                <a:latin typeface="+mj-ea"/>
                <a:ea typeface="+mj-ea"/>
              </a:defRPr>
            </a:lvl2pPr>
            <a:lvl3pPr marL="623968" indent="143992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>
                <a:latin typeface="+mj-ea"/>
                <a:ea typeface="+mj-ea"/>
              </a:defRPr>
            </a:lvl3pPr>
            <a:lvl4pPr marL="0" indent="0">
              <a:spcBef>
                <a:spcPts val="0"/>
              </a:spcBef>
              <a:spcAft>
                <a:spcPts val="1200"/>
              </a:spcAft>
              <a:defRPr sz="1867">
                <a:latin typeface="+mn-ea"/>
                <a:ea typeface="+mn-ea"/>
              </a:defRPr>
            </a:lvl4pPr>
            <a:lvl5pPr marL="0" indent="0">
              <a:spcBef>
                <a:spcPts val="0"/>
              </a:spcBef>
              <a:spcAft>
                <a:spcPts val="1200"/>
              </a:spcAft>
              <a:defRPr sz="1867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내용</a:t>
            </a:r>
            <a:r>
              <a:rPr lang="en-US" altLang="ko-KR" dirty="0"/>
              <a:t>1</a:t>
            </a:r>
            <a:endParaRPr lang="ko-KR" altLang="en-US" dirty="0"/>
          </a:p>
          <a:p>
            <a:pPr lvl="1"/>
            <a:r>
              <a:rPr lang="ko-KR" altLang="en-US" dirty="0"/>
              <a:t>내용</a:t>
            </a:r>
            <a:r>
              <a:rPr lang="en-US" altLang="ko-KR" dirty="0"/>
              <a:t>2</a:t>
            </a:r>
            <a:endParaRPr lang="ko-KR" altLang="en-US" dirty="0"/>
          </a:p>
          <a:p>
            <a:pPr lvl="2"/>
            <a:r>
              <a:rPr lang="ko-KR" altLang="en-US" dirty="0"/>
              <a:t>내용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8" y="6523360"/>
            <a:ext cx="216792" cy="216792"/>
          </a:xfrm>
          <a:prstGeom prst="rect">
            <a:avLst/>
          </a:prstGeom>
        </p:spPr>
      </p:pic>
      <p:pic>
        <p:nvPicPr>
          <p:cNvPr id="14" name="Picture 7" descr="D:\Dropbox\바이너스 제작\20200302_삼성디스플레이_PPT템플릿 제작\03. DESIGN\Contents_Sample\보고용시안\Type A\Slice\00_cover_A\Samsung_Display_CI.png">
            <a:extLst>
              <a:ext uri="{FF2B5EF4-FFF2-40B4-BE49-F238E27FC236}">
                <a16:creationId xmlns:a16="http://schemas.microsoft.com/office/drawing/2014/main" id="{48C3F13B-6E4F-4699-B91E-45D8DBB130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976" y="6582936"/>
            <a:ext cx="1088005" cy="1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1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000" y="2133000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187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11752" y="129002"/>
            <a:ext cx="2029723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4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67" dirty="0">
                <a:solidFill>
                  <a:schemeClr val="tx1"/>
                </a:solidFill>
                <a:latin typeface="+mn-ea"/>
                <a:ea typeface="+mn-ea"/>
              </a:rPr>
              <a:t>Samsung Display Confidential</a:t>
            </a:r>
            <a:endParaRPr lang="ko-KR" altLang="en-US" sz="1067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73000" y="219080"/>
            <a:ext cx="390000" cy="120000"/>
            <a:chOff x="252000" y="771750"/>
            <a:chExt cx="360000" cy="90000"/>
          </a:xfrm>
        </p:grpSpPr>
        <p:sp>
          <p:nvSpPr>
            <p:cNvPr id="5" name="직사각형 4"/>
            <p:cNvSpPr/>
            <p:nvPr userDrawn="1"/>
          </p:nvSpPr>
          <p:spPr>
            <a:xfrm>
              <a:off x="252000" y="771750"/>
              <a:ext cx="90000" cy="90000"/>
            </a:xfrm>
            <a:prstGeom prst="rect">
              <a:avLst/>
            </a:prstGeom>
            <a:solidFill>
              <a:srgbClr val="E48D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  <a:ea typeface="+mn-ea"/>
              </a:endParaRPr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387000" y="771750"/>
              <a:ext cx="90000" cy="90000"/>
            </a:xfrm>
            <a:prstGeom prst="rect">
              <a:avLst/>
            </a:prstGeom>
            <a:solidFill>
              <a:srgbClr val="A5DB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  <a:ea typeface="+mn-ea"/>
              </a:endParaRPr>
            </a:p>
          </p:txBody>
        </p:sp>
        <p:sp>
          <p:nvSpPr>
            <p:cNvPr id="13" name="직사각형 12"/>
            <p:cNvSpPr/>
            <p:nvPr userDrawn="1"/>
          </p:nvSpPr>
          <p:spPr>
            <a:xfrm>
              <a:off x="522000" y="771750"/>
              <a:ext cx="90000" cy="90000"/>
            </a:xfrm>
            <a:prstGeom prst="rect">
              <a:avLst/>
            </a:prstGeom>
            <a:solidFill>
              <a:srgbClr val="89D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latin typeface="+mn-ea"/>
                <a:ea typeface="+mn-ea"/>
              </a:endParaRPr>
            </a:p>
          </p:txBody>
        </p:sp>
      </p:grpSp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/>
          <a:stretch/>
        </p:blipFill>
        <p:spPr>
          <a:xfrm>
            <a:off x="3000" y="0"/>
            <a:ext cx="9903000" cy="6858000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366222" y="2169003"/>
            <a:ext cx="7173559" cy="90142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algn="ctr">
              <a:defRPr sz="5400" spc="-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  목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23498" y="468900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/>
              <a:t>‘23.12.00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323498" y="523942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/>
              <a:t>~~~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861" y="6508600"/>
            <a:ext cx="1543680" cy="2315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8" y="6523360"/>
            <a:ext cx="216792" cy="2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82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81">
          <p15:clr>
            <a:srgbClr val="FBAE40"/>
          </p15:clr>
        </p15:guide>
        <p15:guide id="6" pos="6161">
          <p15:clr>
            <a:srgbClr val="FBAE40"/>
          </p15:clr>
        </p15:guide>
        <p15:guide id="7" pos="172">
          <p15:clr>
            <a:srgbClr val="FBAE40"/>
          </p15:clr>
        </p15:guide>
        <p15:guide id="8" pos="60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의견 물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784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32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8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2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</p:sldLayoutIdLst>
  <p:hf sldNum="0" hdr="0" ftr="0" dt="0"/>
  <p:txStyles>
    <p:titleStyle>
      <a:lvl1pPr algn="ctr" defTabSz="1219171" rtl="0" eaLnBrk="1" latinLnBrk="1" hangingPunct="1">
        <a:spcBef>
          <a:spcPct val="0"/>
        </a:spcBef>
        <a:buNone/>
        <a:defRPr sz="60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457190" indent="-457190" algn="l" defTabSz="1219171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ea"/>
          <a:ea typeface="+mn-ea"/>
          <a:cs typeface="+mn-cs"/>
        </a:defRPr>
      </a:lvl1pPr>
      <a:lvl2pPr marL="990575" indent="-380990" algn="l" defTabSz="1219171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ea"/>
          <a:ea typeface="+mn-ea"/>
          <a:cs typeface="+mn-cs"/>
        </a:defRPr>
      </a:lvl2pPr>
      <a:lvl3pPr marL="1523963" indent="-304792" algn="l" defTabSz="1219171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3pPr>
      <a:lvl4pPr marL="2133546" indent="-304792" algn="l" defTabSz="1219171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ea"/>
          <a:ea typeface="+mn-ea"/>
          <a:cs typeface="+mn-cs"/>
        </a:defRPr>
      </a:lvl4pPr>
      <a:lvl5pPr marL="2743131" indent="-304792" algn="l" defTabSz="1219171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ea"/>
          <a:ea typeface="+mn-ea"/>
          <a:cs typeface="+mn-cs"/>
        </a:defRPr>
      </a:lvl5pPr>
      <a:lvl6pPr marL="3352715" indent="-304792" algn="l" defTabSz="121917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1" indent="-304792" algn="l" defTabSz="1219171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1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5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4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9" algn="l" defTabSz="1219171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54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6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4CB6C-19CE-4B40-A8A5-52DF1DA0928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300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</p:sldLayoutIdLst>
  <p:hf sldNum="0"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8.png"/><Relationship Id="rId7" Type="http://schemas.openxmlformats.org/officeDocument/2006/relationships/slide" Target="slide3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slide" Target="slide3.xml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21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slide" Target="slid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2947462" y="4487141"/>
            <a:ext cx="4011084" cy="420000"/>
          </a:xfrm>
        </p:spPr>
        <p:txBody>
          <a:bodyPr>
            <a:normAutofit/>
          </a:bodyPr>
          <a:lstStyle/>
          <a:p>
            <a:r>
              <a:rPr lang="en-US" altLang="ko-KR" sz="2000" b="1" kern="0" dirty="0">
                <a:ln>
                  <a:solidFill>
                    <a:prstClr val="white">
                      <a:alpha val="0"/>
                    </a:prstClr>
                  </a:solidFill>
                </a:ln>
              </a:rPr>
              <a:t>2025</a:t>
            </a:r>
            <a:r>
              <a:rPr lang="en-US" altLang="ko-KR" sz="2000" b="1" kern="0">
                <a:ln>
                  <a:solidFill>
                    <a:prstClr val="white">
                      <a:alpha val="0"/>
                    </a:prstClr>
                  </a:solidFill>
                </a:ln>
              </a:rPr>
              <a:t>. 06. </a:t>
            </a:r>
            <a:endParaRPr lang="en-US" altLang="ko-KR" sz="2000" b="1" kern="0" dirty="0">
              <a:ln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body" sz="half" idx="10"/>
          </p:nvPr>
        </p:nvSpPr>
        <p:spPr>
          <a:xfrm>
            <a:off x="2947462" y="5636234"/>
            <a:ext cx="4011084" cy="820558"/>
          </a:xfrm>
        </p:spPr>
        <p:txBody>
          <a:bodyPr>
            <a:normAutofit/>
          </a:bodyPr>
          <a:lstStyle/>
          <a:p>
            <a:pPr defTabSz="914400">
              <a:buClr>
                <a:srgbClr val="0070C0"/>
              </a:buClr>
            </a:pPr>
            <a:r>
              <a:rPr lang="ko-KR" altLang="en-US" sz="2000" b="1" kern="0">
                <a:ln>
                  <a:solidFill>
                    <a:prstClr val="white">
                      <a:alpha val="0"/>
                    </a:prstClr>
                  </a:solidFill>
                </a:ln>
              </a:rPr>
              <a:t>생산기술연구소</a:t>
            </a:r>
            <a:endParaRPr lang="en-US" altLang="ko-KR" sz="2000" b="1" kern="0">
              <a:ln>
                <a:solidFill>
                  <a:prstClr val="white">
                    <a:alpha val="0"/>
                  </a:prstClr>
                </a:solidFill>
              </a:ln>
            </a:endParaRPr>
          </a:p>
          <a:p>
            <a:pPr defTabSz="914400">
              <a:buClr>
                <a:srgbClr val="0070C0"/>
              </a:buClr>
            </a:pPr>
            <a:r>
              <a:rPr lang="en-US" altLang="ko-KR" sz="2000" b="1" kern="0">
                <a:ln>
                  <a:solidFill>
                    <a:prstClr val="white">
                      <a:alpha val="0"/>
                    </a:prstClr>
                  </a:solidFill>
                </a:ln>
              </a:rPr>
              <a:t>DIT</a:t>
            </a:r>
            <a:r>
              <a:rPr lang="ko-KR" altLang="en-US" sz="2000" b="1" kern="0">
                <a:ln>
                  <a:solidFill>
                    <a:prstClr val="white">
                      <a:alpha val="0"/>
                    </a:prstClr>
                  </a:solidFill>
                </a:ln>
              </a:rPr>
              <a:t>센터 </a:t>
            </a:r>
            <a:r>
              <a:rPr lang="en-US" altLang="ko-KR" sz="2000" b="1" kern="0">
                <a:ln>
                  <a:solidFill>
                    <a:prstClr val="white">
                      <a:alpha val="0"/>
                    </a:prstClr>
                  </a:solidFill>
                </a:ln>
              </a:rPr>
              <a:t>MIS</a:t>
            </a:r>
            <a:r>
              <a:rPr lang="ko-KR" altLang="en-US" sz="2000" b="1" kern="0">
                <a:ln>
                  <a:solidFill>
                    <a:prstClr val="white">
                      <a:alpha val="0"/>
                    </a:prstClr>
                  </a:solidFill>
                </a:ln>
              </a:rPr>
              <a:t>팀</a:t>
            </a:r>
            <a:endParaRPr lang="ko-KR" altLang="en-US" sz="2000" b="1" kern="0" dirty="0">
              <a:ln>
                <a:solidFill>
                  <a:prstClr val="white">
                    <a:alpha val="0"/>
                  </a:prstClr>
                </a:solidFill>
              </a:ln>
            </a:endParaRPr>
          </a:p>
        </p:txBody>
      </p:sp>
      <p:sp>
        <p:nvSpPr>
          <p:cNvPr id="11" name="제목 6"/>
          <p:cNvSpPr>
            <a:spLocks noGrp="1"/>
          </p:cNvSpPr>
          <p:nvPr>
            <p:ph type="title"/>
          </p:nvPr>
        </p:nvSpPr>
        <p:spPr>
          <a:xfrm>
            <a:off x="538506" y="1506121"/>
            <a:ext cx="8828995" cy="2380890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  <a:spcBef>
                <a:spcPts val="813"/>
              </a:spcBef>
              <a:buClr>
                <a:srgbClr val="0070C0"/>
              </a:buClr>
            </a:pPr>
            <a:r>
              <a:rPr lang="ko-KR" altLang="en-US" sz="4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cs typeface="+mn-cs"/>
              </a:rPr>
              <a:t>범용 생성형 </a:t>
            </a:r>
            <a:r>
              <a:rPr lang="en-US" altLang="ko-KR" sz="4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cs typeface="+mn-cs"/>
              </a:rPr>
              <a:t>AI </a:t>
            </a:r>
            <a:r>
              <a:rPr lang="ko-KR" altLang="en-US" sz="4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cs typeface="+mn-cs"/>
              </a:rPr>
              <a:t>전사 적용</a:t>
            </a:r>
            <a:br>
              <a:rPr lang="en-US" altLang="ko-KR" sz="2000" b="1" kern="0" spc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2060"/>
                </a:solidFill>
                <a:cs typeface="+mn-cs"/>
              </a:rPr>
            </a:br>
            <a:endParaRPr lang="ko-KR" altLang="en-US" sz="3600" b="1" kern="0" spc="0" dirty="0">
              <a:ln>
                <a:solidFill>
                  <a:prstClr val="white">
                    <a:alpha val="0"/>
                  </a:prstClr>
                </a:solidFill>
              </a:ln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82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224253" y="144000"/>
            <a:ext cx="9457574" cy="576064"/>
          </a:xfrm>
        </p:spPr>
        <p:txBody>
          <a:bodyPr/>
          <a:lstStyle/>
          <a:p>
            <a:r>
              <a:rPr lang="en-US" altLang="ko-KR" sz="2800" b="1"/>
              <a:t>【</a:t>
            </a:r>
            <a:r>
              <a:rPr lang="ko-KR" altLang="en-US" sz="2800" b="1"/>
              <a:t>별첨</a:t>
            </a:r>
            <a:r>
              <a:rPr lang="en-US" altLang="ko-KR" sz="2800" b="1"/>
              <a:t>】 </a:t>
            </a:r>
            <a:r>
              <a:rPr lang="ko-KR" altLang="en-US" sz="2800" b="1"/>
              <a:t>외부서비스 검색 </a:t>
            </a:r>
            <a:r>
              <a:rPr lang="en-US" altLang="ko-KR" sz="2800" b="1"/>
              <a:t>AS-IS</a:t>
            </a:r>
            <a:endParaRPr lang="ko-KR" altLang="en-US" sz="2000" b="1" dirty="0"/>
          </a:p>
        </p:txBody>
      </p:sp>
      <p:sp>
        <p:nvSpPr>
          <p:cNvPr id="70" name="텍스트 개체 틀 2"/>
          <p:cNvSpPr txBox="1">
            <a:spLocks/>
          </p:cNvSpPr>
          <p:nvPr/>
        </p:nvSpPr>
        <p:spPr>
          <a:xfrm>
            <a:off x="319188" y="889154"/>
            <a:ext cx="9457574" cy="614390"/>
          </a:xfrm>
          <a:prstGeom prst="rect">
            <a:avLst/>
          </a:prstGeom>
        </p:spPr>
        <p:txBody>
          <a:bodyPr>
            <a:noAutofit/>
          </a:bodyPr>
          <a:lstStyle>
            <a:lvl1pPr marL="0" indent="-287986" algn="l" defTabSz="1219140" rtl="0" eaLnBrk="1" latinLnBrk="1" hangingPunct="1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79976" indent="-239989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23968" indent="143992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263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+mn-ea"/>
              </a:rPr>
              <a:t>외부 정보</a:t>
            </a:r>
            <a:r>
              <a:rPr lang="en-US" altLang="ko-KR">
                <a:latin typeface="+mn-ea"/>
              </a:rPr>
              <a:t>(</a:t>
            </a:r>
            <a:r>
              <a:rPr lang="ko-KR" altLang="en-US">
                <a:latin typeface="+mn-ea"/>
              </a:rPr>
              <a:t>논문</a:t>
            </a:r>
            <a:r>
              <a:rPr lang="en-US" altLang="ko-KR">
                <a:latin typeface="+mn-ea"/>
              </a:rPr>
              <a:t>/</a:t>
            </a:r>
            <a:r>
              <a:rPr lang="ko-KR" altLang="en-US">
                <a:latin typeface="+mn-ea"/>
              </a:rPr>
              <a:t>지식</a:t>
            </a:r>
            <a:r>
              <a:rPr lang="en-US" altLang="ko-KR">
                <a:latin typeface="+mn-ea"/>
              </a:rPr>
              <a:t>)</a:t>
            </a:r>
            <a:r>
              <a:rPr lang="ko-KR" altLang="en-US">
                <a:latin typeface="+mn-ea"/>
              </a:rPr>
              <a:t> 검색</a:t>
            </a:r>
            <a:endParaRPr lang="en-US" altLang="ko-KR" dirty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3143" y="1503544"/>
            <a:ext cx="8742784" cy="492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D8AE337-C28A-4257-8591-81AA5269F577}"/>
              </a:ext>
            </a:extLst>
          </p:cNvPr>
          <p:cNvCxnSpPr>
            <a:cxnSpLocks/>
            <a:stCxn id="116" idx="0"/>
            <a:endCxn id="94" idx="0"/>
          </p:cNvCxnSpPr>
          <p:nvPr/>
        </p:nvCxnSpPr>
        <p:spPr>
          <a:xfrm rot="16200000" flipV="1">
            <a:off x="7006244" y="939370"/>
            <a:ext cx="12700" cy="2005629"/>
          </a:xfrm>
          <a:prstGeom prst="bentConnector3">
            <a:avLst>
              <a:gd name="adj1" fmla="val 1800000"/>
            </a:avLst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A4744E-0C76-4E1B-8CA9-76BBDB7F4390}"/>
              </a:ext>
            </a:extLst>
          </p:cNvPr>
          <p:cNvSpPr/>
          <p:nvPr/>
        </p:nvSpPr>
        <p:spPr>
          <a:xfrm>
            <a:off x="586088" y="1456595"/>
            <a:ext cx="1096775" cy="26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검색</a:t>
            </a: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조회 반복</a:t>
            </a:r>
            <a:endParaRPr lang="ko-KR" altLang="en-US" sz="900" dirty="0">
              <a:solidFill>
                <a:srgbClr val="007AC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3183E09-7DC0-46E2-AA96-ABBF0BCBA6B0}"/>
              </a:ext>
            </a:extLst>
          </p:cNvPr>
          <p:cNvGrpSpPr/>
          <p:nvPr/>
        </p:nvGrpSpPr>
        <p:grpSpPr>
          <a:xfrm>
            <a:off x="1191912" y="1943855"/>
            <a:ext cx="1173002" cy="538366"/>
            <a:chOff x="1239458" y="1845425"/>
            <a:chExt cx="1325612" cy="532015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9F34A35-B8DF-4289-89A2-4FBC79E588DD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검색사이트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E554C948-DD42-4CE2-9FAA-AA33A3289067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논문사이트　검색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893D19A-0B67-4A67-8F6E-B692CA442500}"/>
              </a:ext>
            </a:extLst>
          </p:cNvPr>
          <p:cNvGrpSpPr/>
          <p:nvPr/>
        </p:nvGrpSpPr>
        <p:grpSpPr>
          <a:xfrm>
            <a:off x="5334922" y="1942185"/>
            <a:ext cx="1337014" cy="532015"/>
            <a:chOff x="3184637" y="1845425"/>
            <a:chExt cx="1325612" cy="53201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8D403D2E-9FC7-4E27-9F70-EBF9A6D7CEA9}"/>
                </a:ext>
              </a:extLst>
            </p:cNvPr>
            <p:cNvSpPr/>
            <p:nvPr/>
          </p:nvSpPr>
          <p:spPr bwMode="auto">
            <a:xfrm>
              <a:off x="3184637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검색사이트　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C4E7F21-7A84-40CC-AF25-B7C103C52497}"/>
                </a:ext>
              </a:extLst>
            </p:cNvPr>
            <p:cNvSpPr/>
            <p:nvPr/>
          </p:nvSpPr>
          <p:spPr bwMode="auto">
            <a:xfrm>
              <a:off x="3184637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지식　검색</a:t>
              </a:r>
              <a:endParaRPr kumimoji="0" lang="en-US" altLang="ko-KR" sz="1000" b="0" i="0" u="none" strike="noStrike" kern="0" cap="none" spc="-100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9223D79-E8EF-48B8-9F89-8944D5AF581F}"/>
              </a:ext>
            </a:extLst>
          </p:cNvPr>
          <p:cNvCxnSpPr/>
          <p:nvPr/>
        </p:nvCxnSpPr>
        <p:spPr bwMode="auto">
          <a:xfrm>
            <a:off x="2419192" y="2223939"/>
            <a:ext cx="504000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B50FBBC-A0A0-4E14-A50B-2E7640BD826E}"/>
              </a:ext>
            </a:extLst>
          </p:cNvPr>
          <p:cNvGrpSpPr/>
          <p:nvPr/>
        </p:nvGrpSpPr>
        <p:grpSpPr>
          <a:xfrm>
            <a:off x="2949914" y="1950206"/>
            <a:ext cx="1172155" cy="532015"/>
            <a:chOff x="1239458" y="1845425"/>
            <a:chExt cx="1325612" cy="53201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0864A1F-CA81-4731-9661-784AE7D3F41E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논문　사이트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7B038AEF-0224-4313-8423-D75745B8143A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spc="-10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</a:rPr>
                <a:t>키워드　검색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AAD55C4-2D71-4C76-94D3-5975522BD02D}"/>
              </a:ext>
            </a:extLst>
          </p:cNvPr>
          <p:cNvGrpSpPr/>
          <p:nvPr/>
        </p:nvGrpSpPr>
        <p:grpSpPr>
          <a:xfrm>
            <a:off x="7340551" y="1942185"/>
            <a:ext cx="1337014" cy="532015"/>
            <a:chOff x="3184637" y="1845425"/>
            <a:chExt cx="1325612" cy="532015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66342B4-09A8-467C-87B4-058D56A1EDDB}"/>
                </a:ext>
              </a:extLst>
            </p:cNvPr>
            <p:cNvSpPr/>
            <p:nvPr/>
          </p:nvSpPr>
          <p:spPr bwMode="auto">
            <a:xfrm>
              <a:off x="3184637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웹사이트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D27A0C11-896B-4EA4-8E27-D81D688617B9}"/>
                </a:ext>
              </a:extLst>
            </p:cNvPr>
            <p:cNvSpPr/>
            <p:nvPr/>
          </p:nvSpPr>
          <p:spPr bwMode="auto">
            <a:xfrm>
              <a:off x="3184637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상세내용　확인</a:t>
              </a:r>
              <a:endParaRPr kumimoji="0" lang="en-US" altLang="ko-KR" sz="1000" b="0" i="0" u="none" strike="noStrike" kern="0" cap="none" spc="-100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D90A072-BD40-4D0F-930A-1C5B00B40BD2}"/>
              </a:ext>
            </a:extLst>
          </p:cNvPr>
          <p:cNvCxnSpPr/>
          <p:nvPr/>
        </p:nvCxnSpPr>
        <p:spPr bwMode="auto">
          <a:xfrm>
            <a:off x="6769269" y="2207896"/>
            <a:ext cx="504000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A52F30E1-F312-4DE6-B1A8-9C7FE5700F28}"/>
              </a:ext>
            </a:extLst>
          </p:cNvPr>
          <p:cNvGrpSpPr/>
          <p:nvPr/>
        </p:nvGrpSpPr>
        <p:grpSpPr>
          <a:xfrm>
            <a:off x="3976632" y="1950206"/>
            <a:ext cx="984130" cy="532015"/>
            <a:chOff x="1239458" y="1845425"/>
            <a:chExt cx="1325612" cy="532015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D9D1EBB-618E-4D4A-BD90-382DB95B4F18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baseline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논문　페이지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CDF7558-7B04-4F28-AB45-9CACDE62902B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baseline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상세내용　조회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310A56B1-2CBF-41EA-BB98-39F4ED506216}"/>
              </a:ext>
            </a:extLst>
          </p:cNvPr>
          <p:cNvCxnSpPr>
            <a:cxnSpLocks/>
            <a:stCxn id="122" idx="0"/>
            <a:endCxn id="112" idx="0"/>
          </p:cNvCxnSpPr>
          <p:nvPr/>
        </p:nvCxnSpPr>
        <p:spPr>
          <a:xfrm rot="16200000" flipV="1">
            <a:off x="4002345" y="1483853"/>
            <a:ext cx="12700" cy="932705"/>
          </a:xfrm>
          <a:prstGeom prst="bentConnector3">
            <a:avLst>
              <a:gd name="adj1" fmla="val 1800000"/>
            </a:avLst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A075801D-F90B-450E-ADE4-B3DADB6F91B8}"/>
              </a:ext>
            </a:extLst>
          </p:cNvPr>
          <p:cNvCxnSpPr>
            <a:cxnSpLocks/>
            <a:stCxn id="122" idx="0"/>
            <a:endCxn id="91" idx="0"/>
          </p:cNvCxnSpPr>
          <p:nvPr/>
        </p:nvCxnSpPr>
        <p:spPr>
          <a:xfrm rot="16200000" flipV="1">
            <a:off x="3120380" y="601889"/>
            <a:ext cx="6351" cy="2690284"/>
          </a:xfrm>
          <a:prstGeom prst="bentConnector3">
            <a:avLst>
              <a:gd name="adj1" fmla="val 3699433"/>
            </a:avLst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9" name="타원 138"/>
          <p:cNvSpPr/>
          <p:nvPr/>
        </p:nvSpPr>
        <p:spPr>
          <a:xfrm>
            <a:off x="7256217" y="1799957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242507" y="1809834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32384" y="176528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70D7BCA-33D5-48CB-887E-248EE34630DF}"/>
              </a:ext>
            </a:extLst>
          </p:cNvPr>
          <p:cNvSpPr/>
          <p:nvPr/>
        </p:nvSpPr>
        <p:spPr>
          <a:xfrm>
            <a:off x="2843777" y="1770088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E40EA2-630F-4F2F-A6A4-35397A4B812A}"/>
              </a:ext>
            </a:extLst>
          </p:cNvPr>
          <p:cNvSpPr txBox="1"/>
          <p:nvPr/>
        </p:nvSpPr>
        <p:spPr>
          <a:xfrm>
            <a:off x="1578987" y="1733915"/>
            <a:ext cx="918066" cy="24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endParaRPr lang="ko-KR" altLang="en-US" sz="10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B6E383-629D-4A21-A1B8-E13B438249B3}"/>
              </a:ext>
            </a:extLst>
          </p:cNvPr>
          <p:cNvSpPr txBox="1"/>
          <p:nvPr/>
        </p:nvSpPr>
        <p:spPr>
          <a:xfrm>
            <a:off x="3285029" y="1724396"/>
            <a:ext cx="918066" cy="24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endParaRPr lang="ko-KR" altLang="en-US" sz="10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228E79D-D415-4BA7-B513-873E89EB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609" y="2529170"/>
            <a:ext cx="2630373" cy="137953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838F15A-6999-4B4E-87EE-2982BD317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13" y="3091157"/>
            <a:ext cx="2643524" cy="15376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557C0ED-DFD5-45A5-8987-C61B12A6F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36" y="3599056"/>
            <a:ext cx="2507856" cy="16234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C8D6D9D-C952-4CDC-93F1-85C3652A6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76" y="4132066"/>
            <a:ext cx="2507771" cy="13985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54" name="타원 53">
            <a:extLst>
              <a:ext uri="{FF2B5EF4-FFF2-40B4-BE49-F238E27FC236}">
                <a16:creationId xmlns:a16="http://schemas.microsoft.com/office/drawing/2014/main" id="{F8C96DFD-0A77-4393-8BD8-260BAE89441E}"/>
              </a:ext>
            </a:extLst>
          </p:cNvPr>
          <p:cNvSpPr/>
          <p:nvPr/>
        </p:nvSpPr>
        <p:spPr>
          <a:xfrm>
            <a:off x="677609" y="24742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FE39D0D1-BE64-43FF-B1FD-6E2883CC67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2202" y="2705592"/>
            <a:ext cx="2507771" cy="16145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FDB6E231-E6BE-4B7E-B3C8-405CFD8FF5A8}"/>
              </a:ext>
            </a:extLst>
          </p:cNvPr>
          <p:cNvSpPr txBox="1"/>
          <p:nvPr/>
        </p:nvSpPr>
        <p:spPr>
          <a:xfrm>
            <a:off x="7302780" y="1731695"/>
            <a:ext cx="918066" cy="24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endParaRPr lang="ko-KR" altLang="en-US" sz="10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93642B5-89FD-449D-BDF0-50CDCA8248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7676" y="3733951"/>
            <a:ext cx="2430060" cy="19370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33" name="타원 132">
            <a:extLst>
              <a:ext uri="{FF2B5EF4-FFF2-40B4-BE49-F238E27FC236}">
                <a16:creationId xmlns:a16="http://schemas.microsoft.com/office/drawing/2014/main" id="{DE6BD505-F887-47C4-8567-322D8BEEE169}"/>
              </a:ext>
            </a:extLst>
          </p:cNvPr>
          <p:cNvSpPr/>
          <p:nvPr/>
        </p:nvSpPr>
        <p:spPr>
          <a:xfrm>
            <a:off x="3618062" y="2564597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A839CBE0-6CA7-4333-AA68-D5C129B42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1138" y="2608977"/>
            <a:ext cx="3324827" cy="24045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62BE804-BEA2-4EF6-B174-26C9E2FFC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768" y="4012202"/>
            <a:ext cx="2430059" cy="22191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40" name="타원 139">
            <a:extLst>
              <a:ext uri="{FF2B5EF4-FFF2-40B4-BE49-F238E27FC236}">
                <a16:creationId xmlns:a16="http://schemas.microsoft.com/office/drawing/2014/main" id="{3237C462-A8DB-4492-925B-F8968C4900C4}"/>
              </a:ext>
            </a:extLst>
          </p:cNvPr>
          <p:cNvSpPr/>
          <p:nvPr/>
        </p:nvSpPr>
        <p:spPr>
          <a:xfrm>
            <a:off x="7256217" y="388620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C55DCAF-3A66-4221-990A-CFC4E71C408B}"/>
              </a:ext>
            </a:extLst>
          </p:cNvPr>
          <p:cNvSpPr/>
          <p:nvPr/>
        </p:nvSpPr>
        <p:spPr bwMode="gray">
          <a:xfrm>
            <a:off x="4377000" y="906705"/>
            <a:ext cx="5304828" cy="44041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문제점 </a:t>
            </a:r>
            <a:r>
              <a:rPr lang="en-US" altLang="ko-KR" sz="1100">
                <a:solidFill>
                  <a:prstClr val="black"/>
                </a:solidFill>
              </a:rPr>
              <a:t>: </a:t>
            </a:r>
            <a:r>
              <a:rPr lang="ko-KR" altLang="en-US" sz="1100">
                <a:solidFill>
                  <a:prstClr val="black"/>
                </a:solidFill>
              </a:rPr>
              <a:t>최신 외부 정보</a:t>
            </a:r>
            <a:r>
              <a:rPr lang="en-US" altLang="ko-KR" sz="1100">
                <a:solidFill>
                  <a:prstClr val="black"/>
                </a:solidFill>
              </a:rPr>
              <a:t>(</a:t>
            </a:r>
            <a:r>
              <a:rPr lang="ko-KR" altLang="en-US" sz="1100">
                <a:solidFill>
                  <a:prstClr val="black"/>
                </a:solidFill>
              </a:rPr>
              <a:t>구글</a:t>
            </a:r>
            <a:r>
              <a:rPr lang="en-US" altLang="ko-KR" sz="1100">
                <a:solidFill>
                  <a:prstClr val="black"/>
                </a:solidFill>
              </a:rPr>
              <a:t>/</a:t>
            </a:r>
            <a:r>
              <a:rPr lang="ko-KR" altLang="en-US" sz="1100">
                <a:solidFill>
                  <a:prstClr val="black"/>
                </a:solidFill>
              </a:rPr>
              <a:t>네이버 검색</a:t>
            </a:r>
            <a:r>
              <a:rPr lang="en-US" altLang="ko-KR" sz="1100">
                <a:solidFill>
                  <a:prstClr val="black"/>
                </a:solidFill>
              </a:rPr>
              <a:t>), </a:t>
            </a:r>
            <a:r>
              <a:rPr lang="ko-KR" altLang="en-US" sz="1100">
                <a:solidFill>
                  <a:prstClr val="black"/>
                </a:solidFill>
              </a:rPr>
              <a:t>논문 정보 참고시 해당 사이트 개별 조회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en-US" altLang="ko-KR" sz="1100">
                <a:solidFill>
                  <a:prstClr val="black"/>
                </a:solidFill>
              </a:rPr>
              <a:t>※ </a:t>
            </a:r>
            <a:r>
              <a:rPr lang="ko-KR" altLang="en-US" sz="1100">
                <a:solidFill>
                  <a:prstClr val="black"/>
                </a:solidFill>
              </a:rPr>
              <a:t>구글</a:t>
            </a:r>
            <a:r>
              <a:rPr lang="en-US" altLang="ko-KR" sz="1100">
                <a:solidFill>
                  <a:prstClr val="black"/>
                </a:solidFill>
              </a:rPr>
              <a:t>/</a:t>
            </a:r>
            <a:r>
              <a:rPr lang="ko-KR" altLang="en-US" sz="1100">
                <a:solidFill>
                  <a:prstClr val="black"/>
                </a:solidFill>
              </a:rPr>
              <a:t>네이버 검색 월간 </a:t>
            </a:r>
            <a:r>
              <a:rPr lang="en-US" altLang="ko-KR" sz="1100">
                <a:solidFill>
                  <a:prstClr val="black"/>
                </a:solidFill>
              </a:rPr>
              <a:t>xx</a:t>
            </a:r>
            <a:r>
              <a:rPr lang="ko-KR" altLang="en-US" sz="1100">
                <a:solidFill>
                  <a:prstClr val="black"/>
                </a:solidFill>
              </a:rPr>
              <a:t>건 발생 중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2A2CA5F-8AD3-47E4-B4B5-912F632A5C0E}"/>
              </a:ext>
            </a:extLst>
          </p:cNvPr>
          <p:cNvSpPr/>
          <p:nvPr/>
        </p:nvSpPr>
        <p:spPr>
          <a:xfrm>
            <a:off x="1097762" y="2674194"/>
            <a:ext cx="1852152" cy="370013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8709E4E-6CA7-42E7-9203-CC685FDD7951}"/>
              </a:ext>
            </a:extLst>
          </p:cNvPr>
          <p:cNvSpPr/>
          <p:nvPr/>
        </p:nvSpPr>
        <p:spPr>
          <a:xfrm>
            <a:off x="957541" y="3097943"/>
            <a:ext cx="2138236" cy="31122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978D34-0322-4415-9F96-36ED47E6A0F5}"/>
              </a:ext>
            </a:extLst>
          </p:cNvPr>
          <p:cNvSpPr/>
          <p:nvPr/>
        </p:nvSpPr>
        <p:spPr>
          <a:xfrm>
            <a:off x="1158384" y="4710649"/>
            <a:ext cx="2138236" cy="31122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2E9325-DDD2-489B-8A20-6174A969FAEC}"/>
              </a:ext>
            </a:extLst>
          </p:cNvPr>
          <p:cNvSpPr/>
          <p:nvPr/>
        </p:nvSpPr>
        <p:spPr>
          <a:xfrm>
            <a:off x="4081423" y="2676224"/>
            <a:ext cx="2138236" cy="31122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E711629-F047-400E-AD4A-9F1376DC31AD}"/>
              </a:ext>
            </a:extLst>
          </p:cNvPr>
          <p:cNvSpPr/>
          <p:nvPr/>
        </p:nvSpPr>
        <p:spPr>
          <a:xfrm>
            <a:off x="6794096" y="2538356"/>
            <a:ext cx="2138236" cy="31122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C8C771A7-354E-4B36-9266-A52115548B5F}"/>
              </a:ext>
            </a:extLst>
          </p:cNvPr>
          <p:cNvSpPr/>
          <p:nvPr/>
        </p:nvSpPr>
        <p:spPr>
          <a:xfrm>
            <a:off x="6794096" y="247420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468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224253" y="144000"/>
            <a:ext cx="9457574" cy="576064"/>
          </a:xfrm>
        </p:spPr>
        <p:txBody>
          <a:bodyPr/>
          <a:lstStyle/>
          <a:p>
            <a:r>
              <a:rPr lang="en-US" altLang="ko-KR" sz="2800" b="1"/>
              <a:t>【</a:t>
            </a:r>
            <a:r>
              <a:rPr lang="ko-KR" altLang="en-US" sz="2800" b="1"/>
              <a:t>별첨</a:t>
            </a:r>
            <a:r>
              <a:rPr lang="en-US" altLang="ko-KR" sz="2800" b="1"/>
              <a:t>】 </a:t>
            </a:r>
            <a:r>
              <a:rPr lang="ko-KR" altLang="en-US" sz="2800" b="1"/>
              <a:t>외부서비스 검색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TO-BE</a:t>
            </a:r>
            <a:endParaRPr lang="ko-KR" altLang="en-US" sz="2000" b="1" dirty="0"/>
          </a:p>
        </p:txBody>
      </p:sp>
      <p:sp>
        <p:nvSpPr>
          <p:cNvPr id="70" name="텍스트 개체 틀 2"/>
          <p:cNvSpPr txBox="1">
            <a:spLocks/>
          </p:cNvSpPr>
          <p:nvPr/>
        </p:nvSpPr>
        <p:spPr>
          <a:xfrm>
            <a:off x="319188" y="889154"/>
            <a:ext cx="9457574" cy="614390"/>
          </a:xfrm>
          <a:prstGeom prst="rect">
            <a:avLst/>
          </a:prstGeom>
        </p:spPr>
        <p:txBody>
          <a:bodyPr>
            <a:noAutofit/>
          </a:bodyPr>
          <a:lstStyle>
            <a:lvl1pPr marL="0" indent="-287986" algn="l" defTabSz="1219140" rtl="0" eaLnBrk="1" latinLnBrk="1" hangingPunct="1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79976" indent="-239989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23968" indent="143992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263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지식 및 논문 검색 </a:t>
            </a:r>
            <a:r>
              <a:rPr lang="en-US" altLang="ko-KR"/>
              <a:t>, </a:t>
            </a:r>
            <a:r>
              <a:rPr lang="ko-KR" altLang="en-US"/>
              <a:t>내용 요약</a:t>
            </a:r>
            <a:r>
              <a:rPr lang="en-US" altLang="ko-KR"/>
              <a:t>/</a:t>
            </a:r>
            <a:r>
              <a:rPr lang="ko-KR" altLang="en-US"/>
              <a:t>번역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3143" y="1503544"/>
            <a:ext cx="8742784" cy="492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088" y="1456595"/>
            <a:ext cx="934871" cy="26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한번에 조회</a:t>
            </a:r>
            <a:endParaRPr lang="ko-KR" altLang="en-US" sz="900" dirty="0">
              <a:solidFill>
                <a:srgbClr val="007AC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3AA81C1-B518-48E2-8E6A-A8E0FC67B81D}"/>
              </a:ext>
            </a:extLst>
          </p:cNvPr>
          <p:cNvGrpSpPr/>
          <p:nvPr/>
        </p:nvGrpSpPr>
        <p:grpSpPr>
          <a:xfrm>
            <a:off x="1455589" y="1845425"/>
            <a:ext cx="1325612" cy="532015"/>
            <a:chOff x="1239458" y="1845425"/>
            <a:chExt cx="1325612" cy="5320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246FE6B-3370-469B-A71D-1DC791280FCB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4B5CDFB-ED61-4BB9-8D8C-D8B54278FF9F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프롬프트 작성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D39D627-EE23-49E9-B157-6184C80CFCCE}"/>
              </a:ext>
            </a:extLst>
          </p:cNvPr>
          <p:cNvGrpSpPr/>
          <p:nvPr/>
        </p:nvGrpSpPr>
        <p:grpSpPr>
          <a:xfrm>
            <a:off x="3400768" y="1845425"/>
            <a:ext cx="1325612" cy="532015"/>
            <a:chOff x="3184637" y="1845425"/>
            <a:chExt cx="1325612" cy="53201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B63C4CF-834E-467C-B842-DED742DB3F50}"/>
                </a:ext>
              </a:extLst>
            </p:cNvPr>
            <p:cNvSpPr/>
            <p:nvPr/>
          </p:nvSpPr>
          <p:spPr bwMode="auto">
            <a:xfrm>
              <a:off x="3184637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6FB04D6-47B1-4D2B-8AC1-7B9968357B7F}"/>
                </a:ext>
              </a:extLst>
            </p:cNvPr>
            <p:cNvSpPr/>
            <p:nvPr/>
          </p:nvSpPr>
          <p:spPr bwMode="auto">
            <a:xfrm>
              <a:off x="3184637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지식 통합 검색</a:t>
              </a:r>
              <a:endParaRPr kumimoji="0" lang="en-US" altLang="ko-KR" sz="1000" b="0" i="0" u="none" strike="noStrike" kern="0" cap="none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10DBDB-9A61-4C47-96DC-4183AA01EFDB}"/>
              </a:ext>
            </a:extLst>
          </p:cNvPr>
          <p:cNvGrpSpPr/>
          <p:nvPr/>
        </p:nvGrpSpPr>
        <p:grpSpPr>
          <a:xfrm>
            <a:off x="5345947" y="1845425"/>
            <a:ext cx="1325612" cy="532015"/>
            <a:chOff x="5129816" y="1845425"/>
            <a:chExt cx="1325612" cy="53201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6C1E704-A73D-4470-B4AA-E80245706C8B}"/>
                </a:ext>
              </a:extLst>
            </p:cNvPr>
            <p:cNvSpPr/>
            <p:nvPr/>
          </p:nvSpPr>
          <p:spPr bwMode="auto">
            <a:xfrm>
              <a:off x="5129816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39860F-ECCF-48F2-A138-4875A001B50F}"/>
                </a:ext>
              </a:extLst>
            </p:cNvPr>
            <p:cNvSpPr/>
            <p:nvPr/>
          </p:nvSpPr>
          <p:spPr bwMode="auto">
            <a:xfrm>
              <a:off x="5129816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</a:rPr>
                <a:t>지식</a:t>
              </a:r>
              <a:r>
                <a:rPr lang="en-US" altLang="ko-KR" sz="1000" ker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</a:rPr>
                <a:t>/</a:t>
              </a:r>
              <a:r>
                <a:rPr lang="ko-KR" altLang="en-US" sz="1000" ker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</a:rPr>
                <a:t>논문 선택</a:t>
              </a:r>
              <a:endParaRPr kumimoji="0" lang="en-US" altLang="ko-KR" sz="1000" b="0" i="0" u="none" strike="noStrike" kern="0" cap="none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2BF89B7-ABDB-497A-9EAE-62E50528D513}"/>
              </a:ext>
            </a:extLst>
          </p:cNvPr>
          <p:cNvGrpSpPr/>
          <p:nvPr/>
        </p:nvGrpSpPr>
        <p:grpSpPr>
          <a:xfrm>
            <a:off x="7291126" y="1845425"/>
            <a:ext cx="1325612" cy="532015"/>
            <a:chOff x="7074995" y="1845425"/>
            <a:chExt cx="1325612" cy="53201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2BE18D8-CF47-4D42-A24F-3E6685AE3ACC}"/>
                </a:ext>
              </a:extLst>
            </p:cNvPr>
            <p:cNvSpPr/>
            <p:nvPr/>
          </p:nvSpPr>
          <p:spPr bwMode="auto">
            <a:xfrm>
              <a:off x="7074995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4EE4851-DF5C-4C26-B51D-112D0642012A}"/>
                </a:ext>
              </a:extLst>
            </p:cNvPr>
            <p:cNvSpPr/>
            <p:nvPr/>
          </p:nvSpPr>
          <p:spPr bwMode="auto">
            <a:xfrm>
              <a:off x="7074995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50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요약 및 번역</a:t>
              </a:r>
              <a:endParaRPr kumimoji="0" lang="en-US" altLang="ko-KR" sz="1000" b="0" i="0" u="none" strike="noStrike" kern="0" cap="none" spc="-50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A5ED198-BA5D-4BBE-8A74-39E38FBBA1E1}"/>
              </a:ext>
            </a:extLst>
          </p:cNvPr>
          <p:cNvCxnSpPr/>
          <p:nvPr/>
        </p:nvCxnSpPr>
        <p:spPr bwMode="auto">
          <a:xfrm>
            <a:off x="2781201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65964F-28FA-4131-B2AB-F5ED88876979}"/>
              </a:ext>
            </a:extLst>
          </p:cNvPr>
          <p:cNvCxnSpPr/>
          <p:nvPr/>
        </p:nvCxnSpPr>
        <p:spPr bwMode="auto">
          <a:xfrm>
            <a:off x="4726380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9B0B03A-D3F3-4DDA-B9AE-39FE20BBCA9E}"/>
              </a:ext>
            </a:extLst>
          </p:cNvPr>
          <p:cNvCxnSpPr/>
          <p:nvPr/>
        </p:nvCxnSpPr>
        <p:spPr bwMode="auto">
          <a:xfrm>
            <a:off x="6671559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6DF6478D-B77C-4ED5-A908-461C235FFABF}"/>
              </a:ext>
            </a:extLst>
          </p:cNvPr>
          <p:cNvSpPr/>
          <p:nvPr/>
        </p:nvSpPr>
        <p:spPr>
          <a:xfrm>
            <a:off x="1361014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C4160FB-F0C2-4FA4-A0A0-F68CFE60828A}"/>
              </a:ext>
            </a:extLst>
          </p:cNvPr>
          <p:cNvSpPr/>
          <p:nvPr/>
        </p:nvSpPr>
        <p:spPr>
          <a:xfrm>
            <a:off x="5269372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1C1B473-8832-4400-8468-20945C62FB57}"/>
              </a:ext>
            </a:extLst>
          </p:cNvPr>
          <p:cNvSpPr/>
          <p:nvPr/>
        </p:nvSpPr>
        <p:spPr>
          <a:xfrm>
            <a:off x="7214551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FB59B73-0485-48A3-8DD5-C2C745888475}"/>
              </a:ext>
            </a:extLst>
          </p:cNvPr>
          <p:cNvSpPr/>
          <p:nvPr/>
        </p:nvSpPr>
        <p:spPr>
          <a:xfrm>
            <a:off x="3282527" y="170649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7F7260-5773-4CBE-BFDB-0CB8FA3F5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87" y="2644743"/>
            <a:ext cx="3409950" cy="94805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A6B7E3-C6FE-4894-8F9A-66836F4C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926" y="3429000"/>
            <a:ext cx="3539597" cy="28675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7490A2-75A7-4052-BBAB-F90F3794D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109" y="2692716"/>
            <a:ext cx="4737862" cy="12009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6B91B6-3EE8-4F3A-9B4A-478AF6AA3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035" y="3703412"/>
            <a:ext cx="4203032" cy="169017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14CBDB-9A94-466F-80AD-937B55CA92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523" y="4759921"/>
            <a:ext cx="4189365" cy="171935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8" name="타원 67">
            <a:extLst>
              <a:ext uri="{FF2B5EF4-FFF2-40B4-BE49-F238E27FC236}">
                <a16:creationId xmlns:a16="http://schemas.microsoft.com/office/drawing/2014/main" id="{66D1F355-8822-4F19-AA43-769CB7E768CD}"/>
              </a:ext>
            </a:extLst>
          </p:cNvPr>
          <p:cNvSpPr/>
          <p:nvPr/>
        </p:nvSpPr>
        <p:spPr>
          <a:xfrm>
            <a:off x="801142" y="2699063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313A16CE-2BB8-45D5-8CBC-8997B81DA903}"/>
              </a:ext>
            </a:extLst>
          </p:cNvPr>
          <p:cNvSpPr/>
          <p:nvPr/>
        </p:nvSpPr>
        <p:spPr>
          <a:xfrm>
            <a:off x="1942926" y="3379794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4EC12D0-3667-46C6-82E6-E026611B839F}"/>
              </a:ext>
            </a:extLst>
          </p:cNvPr>
          <p:cNvSpPr/>
          <p:nvPr/>
        </p:nvSpPr>
        <p:spPr>
          <a:xfrm>
            <a:off x="4827000" y="2662381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247B665-54BA-4BC1-A069-BCA4974B5CC8}"/>
              </a:ext>
            </a:extLst>
          </p:cNvPr>
          <p:cNvSpPr/>
          <p:nvPr/>
        </p:nvSpPr>
        <p:spPr>
          <a:xfrm>
            <a:off x="5608523" y="5080149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4" name="Picture 2" descr="C:\Users\최재필\AppData\Local\Microsoft\Windows\Temporary Internet Files\Content.IE5\N10GX9IL\MC900442150[1].PNG">
            <a:hlinkClick r:id="rId7" action="ppaction://hlinksldjump"/>
            <a:extLst>
              <a:ext uri="{FF2B5EF4-FFF2-40B4-BE49-F238E27FC236}">
                <a16:creationId xmlns:a16="http://schemas.microsoft.com/office/drawing/2014/main" id="{088570B7-B6A1-47EB-A6E7-FE3D04C1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30000"/>
            <a:grayscl/>
          </a:blip>
          <a:srcRect/>
          <a:stretch>
            <a:fillRect/>
          </a:stretch>
        </p:blipFill>
        <p:spPr bwMode="auto">
          <a:xfrm>
            <a:off x="9467562" y="415633"/>
            <a:ext cx="28693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BEA63B11-8C12-4F91-8EEC-0A47E655CA1C}"/>
              </a:ext>
            </a:extLst>
          </p:cNvPr>
          <p:cNvSpPr/>
          <p:nvPr/>
        </p:nvSpPr>
        <p:spPr bwMode="gray">
          <a:xfrm>
            <a:off x="5961000" y="906705"/>
            <a:ext cx="3785121" cy="440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prstClr val="black"/>
                </a:solidFill>
              </a:rPr>
              <a:t>개선점 </a:t>
            </a:r>
            <a:r>
              <a:rPr lang="en-US" altLang="ko-KR" sz="1100" b="1">
                <a:solidFill>
                  <a:prstClr val="black"/>
                </a:solidFill>
              </a:rPr>
              <a:t>: </a:t>
            </a:r>
            <a:r>
              <a:rPr lang="ko-KR" altLang="en-US" sz="1100" b="1">
                <a:solidFill>
                  <a:prstClr val="black"/>
                </a:solidFill>
              </a:rPr>
              <a:t>하나의 프롬프트</a:t>
            </a:r>
            <a:r>
              <a:rPr lang="en-US" altLang="ko-KR" sz="1100" b="1">
                <a:solidFill>
                  <a:prstClr val="black"/>
                </a:solidFill>
              </a:rPr>
              <a:t> </a:t>
            </a:r>
            <a:r>
              <a:rPr lang="ko-KR" altLang="en-US" sz="1100" b="1">
                <a:solidFill>
                  <a:prstClr val="black"/>
                </a:solidFill>
              </a:rPr>
              <a:t>창에서 최신 외부정보 일괄 조회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7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2"/>
          <p:cNvSpPr>
            <a:spLocks noGrp="1"/>
          </p:cNvSpPr>
          <p:nvPr>
            <p:ph type="title"/>
          </p:nvPr>
        </p:nvSpPr>
        <p:spPr>
          <a:xfrm>
            <a:off x="224253" y="185564"/>
            <a:ext cx="9457574" cy="576064"/>
          </a:xfrm>
        </p:spPr>
        <p:txBody>
          <a:bodyPr/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전사 오픈 내용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텍스트 개체 틀 4"/>
          <p:cNvSpPr txBox="1">
            <a:spLocks/>
          </p:cNvSpPr>
          <p:nvPr/>
        </p:nvSpPr>
        <p:spPr>
          <a:xfrm>
            <a:off x="125634" y="916884"/>
            <a:ext cx="9702179" cy="48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68" tIns="62884" rIns="125768" bIns="62884" rtlCol="0" anchor="t">
            <a:spAutoFit/>
          </a:bodyPr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marR="0" lvl="0" indent="-268288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ko-KR" altLang="en-US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사내 </a:t>
            </a:r>
            <a:r>
              <a:rPr lang="en-US" altLang="ko-KR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GenOS LLM </a:t>
            </a:r>
            <a:r>
              <a:rPr lang="ko-KR" altLang="en-US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활용</a:t>
            </a:r>
            <a:r>
              <a:rPr lang="en-US" altLang="ko-KR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lang="ko-KR" altLang="en-US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기본 </a:t>
            </a:r>
            <a:r>
              <a:rPr lang="en-US" altLang="ko-KR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UI </a:t>
            </a:r>
            <a:r>
              <a:rPr lang="ko-KR" altLang="en-US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및 </a:t>
            </a:r>
            <a:r>
              <a:rPr lang="en-US" altLang="ko-KR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B/E </a:t>
            </a:r>
            <a:r>
              <a:rPr lang="ko-KR" altLang="en-US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기능 구현</a:t>
            </a:r>
          </a:p>
        </p:txBody>
      </p:sp>
      <p:sp>
        <p:nvSpPr>
          <p:cNvPr id="60" name="슬라이드 번호 개체 틀 5">
            <a:extLst>
              <a:ext uri="{FF2B5EF4-FFF2-40B4-BE49-F238E27FC236}">
                <a16:creationId xmlns:a16="http://schemas.microsoft.com/office/drawing/2014/main" id="{18F95E1F-108B-4A77-B738-F80C18B93B5E}"/>
              </a:ext>
            </a:extLst>
          </p:cNvPr>
          <p:cNvSpPr txBox="1">
            <a:spLocks/>
          </p:cNvSpPr>
          <p:nvPr/>
        </p:nvSpPr>
        <p:spPr>
          <a:xfrm>
            <a:off x="4546440" y="6577545"/>
            <a:ext cx="813120" cy="26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/ 4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28B9C0EB-653E-4D5C-8767-6BD3F7F97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77462"/>
              </p:ext>
            </p:extLst>
          </p:nvPr>
        </p:nvGraphicFramePr>
        <p:xfrm>
          <a:off x="5487184" y="1845000"/>
          <a:ext cx="4183872" cy="4159437"/>
        </p:xfrm>
        <a:graphic>
          <a:graphicData uri="http://schemas.openxmlformats.org/drawingml/2006/table">
            <a:tbl>
              <a:tblPr/>
              <a:tblGrid>
                <a:gridCol w="1036372">
                  <a:extLst>
                    <a:ext uri="{9D8B030D-6E8A-4147-A177-3AD203B41FA5}">
                      <a16:colId xmlns:a16="http://schemas.microsoft.com/office/drawing/2014/main" val="2637437721"/>
                    </a:ext>
                  </a:extLst>
                </a:gridCol>
                <a:gridCol w="2175762">
                  <a:extLst>
                    <a:ext uri="{9D8B030D-6E8A-4147-A177-3AD203B41FA5}">
                      <a16:colId xmlns:a16="http://schemas.microsoft.com/office/drawing/2014/main" val="545609697"/>
                    </a:ext>
                  </a:extLst>
                </a:gridCol>
                <a:gridCol w="971738">
                  <a:extLst>
                    <a:ext uri="{9D8B030D-6E8A-4147-A177-3AD203B41FA5}">
                      <a16:colId xmlns:a16="http://schemas.microsoft.com/office/drawing/2014/main" val="4049821514"/>
                    </a:ext>
                  </a:extLst>
                </a:gridCol>
              </a:tblGrid>
              <a:tr h="3181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 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완료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285600"/>
                  </a:ext>
                </a:extLst>
              </a:tr>
              <a:tr h="314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Lv2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9701"/>
                  </a:ext>
                </a:extLst>
              </a:tr>
              <a:tr h="4467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범용 프로프트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기본프롬프트</a:t>
                      </a:r>
                      <a:b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숫자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한글화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현재시간 등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2/28</a:t>
                      </a:r>
                      <a:b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지속적용</a:t>
                      </a:r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769966"/>
                  </a:ext>
                </a:extLst>
              </a:tr>
              <a:tr h="3209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Milvus (vectorDB)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418403"/>
                  </a:ext>
                </a:extLst>
              </a:tr>
              <a:tr h="32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Elastic Search)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516012"/>
                  </a:ext>
                </a:extLst>
              </a:tr>
              <a:tr h="32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apache Tika 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 추출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216734"/>
                  </a:ext>
                </a:extLst>
              </a:tr>
              <a:tr h="3209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RAG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데이터등록기능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084012"/>
                  </a:ext>
                </a:extLst>
              </a:tr>
              <a:tr h="29407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템플릿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916235"/>
                  </a:ext>
                </a:extLst>
              </a:tr>
              <a:tr h="294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번역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70806"/>
                  </a:ext>
                </a:extLst>
              </a:tr>
              <a:tr h="294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 초안작성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회의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부재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4/4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296354"/>
                  </a:ext>
                </a:extLst>
              </a:tr>
              <a:tr h="304561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통합인증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OIDC_Python)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59721"/>
                  </a:ext>
                </a:extLst>
              </a:tr>
              <a:tr h="304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LDAP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8989450"/>
                  </a:ext>
                </a:extLst>
              </a:tr>
              <a:tr h="304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Konx </a:t>
                      </a:r>
                      <a:r>
                        <a:rPr lang="ko-KR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링크 구성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3/17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190707"/>
                  </a:ext>
                </a:extLst>
              </a:tr>
            </a:tbl>
          </a:graphicData>
        </a:graphic>
      </p:graphicFrame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08B2783-2980-45CE-9215-D7CEDF8C742C}"/>
              </a:ext>
            </a:extLst>
          </p:cNvPr>
          <p:cNvSpPr/>
          <p:nvPr/>
        </p:nvSpPr>
        <p:spPr>
          <a:xfrm>
            <a:off x="362035" y="2344808"/>
            <a:ext cx="4931275" cy="368031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08000" tIns="108000" rtlCol="0" anchor="t" anchorCtr="0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A63AB0D-74C4-4D68-909E-C895C0C4E8E2}"/>
              </a:ext>
            </a:extLst>
          </p:cNvPr>
          <p:cNvSpPr/>
          <p:nvPr/>
        </p:nvSpPr>
        <p:spPr>
          <a:xfrm>
            <a:off x="1587362" y="2180061"/>
            <a:ext cx="2376000" cy="36000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서비스 구성도</a:t>
            </a: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D12F861-8509-435D-84A1-7AD8C63A1B6A}"/>
              </a:ext>
            </a:extLst>
          </p:cNvPr>
          <p:cNvSpPr/>
          <p:nvPr/>
        </p:nvSpPr>
        <p:spPr>
          <a:xfrm>
            <a:off x="412744" y="2739333"/>
            <a:ext cx="4709018" cy="3090605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9" name="모서리가 둥근 직사각형 151">
            <a:extLst>
              <a:ext uri="{FF2B5EF4-FFF2-40B4-BE49-F238E27FC236}">
                <a16:creationId xmlns:a16="http://schemas.microsoft.com/office/drawing/2014/main" id="{B8F572A4-FE7C-4770-A4F3-BD10DD7998F7}"/>
              </a:ext>
            </a:extLst>
          </p:cNvPr>
          <p:cNvSpPr/>
          <p:nvPr/>
        </p:nvSpPr>
        <p:spPr>
          <a:xfrm>
            <a:off x="1600137" y="3222980"/>
            <a:ext cx="2372350" cy="1727313"/>
          </a:xfrm>
          <a:prstGeom prst="roundRect">
            <a:avLst>
              <a:gd name="adj" fmla="val 3234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FADB426-D327-494B-B90B-B59A62444D1C}"/>
              </a:ext>
            </a:extLst>
          </p:cNvPr>
          <p:cNvSpPr/>
          <p:nvPr/>
        </p:nvSpPr>
        <p:spPr>
          <a:xfrm>
            <a:off x="2440865" y="3150438"/>
            <a:ext cx="690894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914277"/>
            <a:r>
              <a:rPr lang="en-US" altLang="ko-KR" sz="1100">
                <a:ln>
                  <a:solidFill>
                    <a:prstClr val="black">
                      <a:alpha val="0"/>
                    </a:prstClr>
                  </a:solidFill>
                </a:ln>
                <a:latin typeface="+mn-ea"/>
              </a:rPr>
              <a:t>[</a:t>
            </a:r>
            <a:r>
              <a:rPr lang="ko-KR" altLang="en-US" sz="1100">
                <a:ln>
                  <a:solidFill>
                    <a:prstClr val="black">
                      <a:alpha val="0"/>
                    </a:prstClr>
                  </a:solidFill>
                </a:ln>
                <a:latin typeface="+mn-ea"/>
              </a:rPr>
              <a:t>생성형 </a:t>
            </a:r>
            <a:r>
              <a:rPr lang="en-US" altLang="ko-KR" sz="1100">
                <a:ln>
                  <a:solidFill>
                    <a:prstClr val="black">
                      <a:alpha val="0"/>
                    </a:prstClr>
                  </a:solidFill>
                </a:ln>
                <a:latin typeface="+mn-ea"/>
              </a:rPr>
              <a:t>AI]</a:t>
            </a:r>
            <a:endParaRPr lang="ko-KR" altLang="en-US" sz="1100" dirty="0">
              <a:ln>
                <a:solidFill>
                  <a:prstClr val="black">
                    <a:alpha val="0"/>
                  </a:prstClr>
                </a:solidFill>
              </a:ln>
              <a:latin typeface="+mn-ea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C7BA71-ED23-4C74-8394-862AEBC8C354}"/>
              </a:ext>
            </a:extLst>
          </p:cNvPr>
          <p:cNvGrpSpPr/>
          <p:nvPr/>
        </p:nvGrpSpPr>
        <p:grpSpPr>
          <a:xfrm>
            <a:off x="1700952" y="4418341"/>
            <a:ext cx="2170721" cy="471470"/>
            <a:chOff x="2449954" y="3552690"/>
            <a:chExt cx="2170721" cy="514739"/>
          </a:xfrm>
        </p:grpSpPr>
        <p:sp>
          <p:nvSpPr>
            <p:cNvPr id="112" name="모서리가 둥근 직사각형 144">
              <a:extLst>
                <a:ext uri="{FF2B5EF4-FFF2-40B4-BE49-F238E27FC236}">
                  <a16:creationId xmlns:a16="http://schemas.microsoft.com/office/drawing/2014/main" id="{78F4FE47-6C74-4BA8-A03E-F13270C33A48}"/>
                </a:ext>
              </a:extLst>
            </p:cNvPr>
            <p:cNvSpPr/>
            <p:nvPr/>
          </p:nvSpPr>
          <p:spPr>
            <a:xfrm>
              <a:off x="2449954" y="3552690"/>
              <a:ext cx="2170721" cy="514739"/>
            </a:xfrm>
            <a:prstGeom prst="roundRect">
              <a:avLst>
                <a:gd name="adj" fmla="val 4214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B65B4A0E-8E35-4C48-8AC4-B78A07B9A508}"/>
                </a:ext>
              </a:extLst>
            </p:cNvPr>
            <p:cNvSpPr/>
            <p:nvPr/>
          </p:nvSpPr>
          <p:spPr>
            <a:xfrm>
              <a:off x="2502652" y="3686265"/>
              <a:ext cx="652423" cy="252017"/>
            </a:xfrm>
            <a:prstGeom prst="rect">
              <a:avLst/>
            </a:prstGeom>
          </p:spPr>
          <p:txBody>
            <a:bodyPr wrap="none" lIns="0" rIns="0">
              <a:spAutoFit/>
            </a:bodyPr>
            <a:lstStyle/>
            <a:p>
              <a:pPr algn="ctr" defTabSz="914277"/>
              <a:r>
                <a:rPr lang="en-US" altLang="ko-KR" sz="90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+mn-ea"/>
                </a:rPr>
                <a:t>Orchestrator</a:t>
              </a:r>
              <a:endParaRPr lang="ko-KR" altLang="en-US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endParaRP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76B3A71-B4FF-4633-8E92-E43A92621D44}"/>
                </a:ext>
              </a:extLst>
            </p:cNvPr>
            <p:cNvGrpSpPr/>
            <p:nvPr/>
          </p:nvGrpSpPr>
          <p:grpSpPr>
            <a:xfrm>
              <a:off x="3179148" y="3606754"/>
              <a:ext cx="1383550" cy="406610"/>
              <a:chOff x="3179148" y="3695434"/>
              <a:chExt cx="1383550" cy="406610"/>
            </a:xfrm>
          </p:grpSpPr>
          <p:sp>
            <p:nvSpPr>
              <p:cNvPr id="115" name="모서리가 둥근 직사각형 147">
                <a:extLst>
                  <a:ext uri="{FF2B5EF4-FFF2-40B4-BE49-F238E27FC236}">
                    <a16:creationId xmlns:a16="http://schemas.microsoft.com/office/drawing/2014/main" id="{396F4EF9-7A03-4097-AA97-18E1F71881E7}"/>
                  </a:ext>
                </a:extLst>
              </p:cNvPr>
              <p:cNvSpPr/>
              <p:nvPr/>
            </p:nvSpPr>
            <p:spPr>
              <a:xfrm>
                <a:off x="3179148" y="3695434"/>
                <a:ext cx="648000" cy="178136"/>
              </a:xfrm>
              <a:prstGeom prst="roundRect">
                <a:avLst>
                  <a:gd name="adj" fmla="val 4214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defTabSz="914277"/>
                <a:r>
                  <a:rPr lang="ko-KR" altLang="en-US" sz="9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rPr>
                  <a:t>키워드 검색</a:t>
                </a:r>
              </a:p>
            </p:txBody>
          </p:sp>
          <p:sp>
            <p:nvSpPr>
              <p:cNvPr id="116" name="모서리가 둥근 직사각형 148">
                <a:extLst>
                  <a:ext uri="{FF2B5EF4-FFF2-40B4-BE49-F238E27FC236}">
                    <a16:creationId xmlns:a16="http://schemas.microsoft.com/office/drawing/2014/main" id="{BB5FA5D5-0F68-483B-8657-98A0754D045C}"/>
                  </a:ext>
                </a:extLst>
              </p:cNvPr>
              <p:cNvSpPr/>
              <p:nvPr/>
            </p:nvSpPr>
            <p:spPr>
              <a:xfrm>
                <a:off x="3179148" y="3923908"/>
                <a:ext cx="648000" cy="178136"/>
              </a:xfrm>
              <a:prstGeom prst="roundRect">
                <a:avLst>
                  <a:gd name="adj" fmla="val 4214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defTabSz="914277"/>
                <a:r>
                  <a:rPr lang="ko-KR" altLang="en-US" sz="9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rPr>
                  <a:t>유사도 검색</a:t>
                </a:r>
              </a:p>
            </p:txBody>
          </p:sp>
          <p:sp>
            <p:nvSpPr>
              <p:cNvPr id="117" name="모서리가 둥근 직사각형 149">
                <a:extLst>
                  <a:ext uri="{FF2B5EF4-FFF2-40B4-BE49-F238E27FC236}">
                    <a16:creationId xmlns:a16="http://schemas.microsoft.com/office/drawing/2014/main" id="{A7BDC2B6-6028-471A-A661-AAE73B89665C}"/>
                  </a:ext>
                </a:extLst>
              </p:cNvPr>
              <p:cNvSpPr/>
              <p:nvPr/>
            </p:nvSpPr>
            <p:spPr>
              <a:xfrm>
                <a:off x="3878698" y="3695434"/>
                <a:ext cx="684000" cy="178136"/>
              </a:xfrm>
              <a:prstGeom prst="roundRect">
                <a:avLst>
                  <a:gd name="adj" fmla="val 4214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defTabSz="914277"/>
                <a:r>
                  <a:rPr lang="ko-KR" altLang="en-US" sz="90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rPr>
                  <a:t>의도 분류</a:t>
                </a:r>
                <a:endParaRPr lang="ko-KR" altLang="en-US" sz="9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+mn-ea"/>
                </a:endParaRPr>
              </a:p>
            </p:txBody>
          </p:sp>
          <p:sp>
            <p:nvSpPr>
              <p:cNvPr id="118" name="모서리가 둥근 직사각형 150">
                <a:extLst>
                  <a:ext uri="{FF2B5EF4-FFF2-40B4-BE49-F238E27FC236}">
                    <a16:creationId xmlns:a16="http://schemas.microsoft.com/office/drawing/2014/main" id="{551FD511-5FF9-45C4-B0A6-1FD7C0A24EC2}"/>
                  </a:ext>
                </a:extLst>
              </p:cNvPr>
              <p:cNvSpPr/>
              <p:nvPr/>
            </p:nvSpPr>
            <p:spPr>
              <a:xfrm>
                <a:off x="3878698" y="3923908"/>
                <a:ext cx="684000" cy="178136"/>
              </a:xfrm>
              <a:prstGeom prst="roundRect">
                <a:avLst>
                  <a:gd name="adj" fmla="val 4214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lvl="0" algn="ctr" defTabSz="914277"/>
                <a:r>
                  <a:rPr lang="ko-KR" altLang="en-US" sz="9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rPr>
                  <a:t>결과 </a:t>
                </a:r>
                <a:r>
                  <a:rPr lang="en-US" altLang="ko-KR" sz="900" dirty="0">
                    <a:ln>
                      <a:solidFill>
                        <a:prstClr val="black">
                          <a:alpha val="0"/>
                        </a:prstClr>
                      </a:solidFill>
                    </a:ln>
                    <a:solidFill>
                      <a:prstClr val="black"/>
                    </a:solidFill>
                    <a:latin typeface="+mn-ea"/>
                  </a:rPr>
                  <a:t>re-rank</a:t>
                </a:r>
                <a:endParaRPr lang="ko-KR" altLang="en-US" sz="900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prstClr val="black"/>
                  </a:solidFill>
                  <a:latin typeface="+mn-ea"/>
                </a:endParaRPr>
              </a:p>
            </p:txBody>
          </p:sp>
        </p:grpSp>
      </p:grpSp>
      <p:sp>
        <p:nvSpPr>
          <p:cNvPr id="119" name="모서리가 둥근 직사각형 142">
            <a:extLst>
              <a:ext uri="{FF2B5EF4-FFF2-40B4-BE49-F238E27FC236}">
                <a16:creationId xmlns:a16="http://schemas.microsoft.com/office/drawing/2014/main" id="{D482021D-661E-43D2-AABF-9C441C73D457}"/>
              </a:ext>
            </a:extLst>
          </p:cNvPr>
          <p:cNvSpPr/>
          <p:nvPr/>
        </p:nvSpPr>
        <p:spPr>
          <a:xfrm>
            <a:off x="1700952" y="3384867"/>
            <a:ext cx="1044000" cy="265073"/>
          </a:xfrm>
          <a:prstGeom prst="roundRect">
            <a:avLst>
              <a:gd name="adj" fmla="val 4214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7"/>
            <a:r>
              <a:rPr lang="ko-KR" altLang="en-US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</a:t>
            </a:r>
            <a:r>
              <a:rPr lang="en-US" altLang="ko-KR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</a:p>
        </p:txBody>
      </p:sp>
      <p:sp>
        <p:nvSpPr>
          <p:cNvPr id="120" name="모서리가 둥근 직사각형 143">
            <a:extLst>
              <a:ext uri="{FF2B5EF4-FFF2-40B4-BE49-F238E27FC236}">
                <a16:creationId xmlns:a16="http://schemas.microsoft.com/office/drawing/2014/main" id="{31FE983F-24CC-4C72-8498-4FF96B041CFB}"/>
              </a:ext>
            </a:extLst>
          </p:cNvPr>
          <p:cNvSpPr/>
          <p:nvPr/>
        </p:nvSpPr>
        <p:spPr>
          <a:xfrm>
            <a:off x="2827673" y="3381133"/>
            <a:ext cx="1044000" cy="265073"/>
          </a:xfrm>
          <a:prstGeom prst="roundRect">
            <a:avLst>
              <a:gd name="adj" fmla="val 4214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7"/>
            <a:r>
              <a:rPr lang="en-US" altLang="ko-KR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Embedding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37">
            <a:extLst>
              <a:ext uri="{FF2B5EF4-FFF2-40B4-BE49-F238E27FC236}">
                <a16:creationId xmlns:a16="http://schemas.microsoft.com/office/drawing/2014/main" id="{8E98FDB0-FDC7-42B2-BF21-D5205926C30A}"/>
              </a:ext>
            </a:extLst>
          </p:cNvPr>
          <p:cNvSpPr/>
          <p:nvPr/>
        </p:nvSpPr>
        <p:spPr>
          <a:xfrm>
            <a:off x="1700952" y="3783409"/>
            <a:ext cx="2170721" cy="493626"/>
          </a:xfrm>
          <a:prstGeom prst="roundRect">
            <a:avLst>
              <a:gd name="adj" fmla="val 4214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7"/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C811993-1CCC-4118-BFD7-B6F4520C8A56}"/>
              </a:ext>
            </a:extLst>
          </p:cNvPr>
          <p:cNvSpPr/>
          <p:nvPr/>
        </p:nvSpPr>
        <p:spPr>
          <a:xfrm>
            <a:off x="1853944" y="3861079"/>
            <a:ext cx="242054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 defTabSz="914277"/>
            <a:r>
              <a:rPr lang="en-US" altLang="ko-KR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Data</a:t>
            </a:r>
          </a:p>
          <a:p>
            <a:pPr algn="ctr" defTabSz="914277"/>
            <a:r>
              <a:rPr lang="ko-KR" altLang="en-US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관리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45330031-3E79-4AC9-99D6-123D3F76C8B9}"/>
              </a:ext>
            </a:extLst>
          </p:cNvPr>
          <p:cNvSpPr/>
          <p:nvPr/>
        </p:nvSpPr>
        <p:spPr>
          <a:xfrm>
            <a:off x="2459434" y="3867697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277"/>
            <a:r>
              <a:rPr lang="en-US" altLang="ko-KR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Vector</a:t>
            </a:r>
          </a:p>
          <a:p>
            <a:pPr lvl="0" algn="ctr" defTabSz="914277"/>
            <a:r>
              <a:rPr lang="en-US" altLang="ko-KR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DB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C0E365D-20FF-4423-9AE0-16A75F73D97E}"/>
              </a:ext>
            </a:extLst>
          </p:cNvPr>
          <p:cNvSpPr/>
          <p:nvPr/>
        </p:nvSpPr>
        <p:spPr>
          <a:xfrm>
            <a:off x="3444155" y="3854022"/>
            <a:ext cx="267702" cy="3693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0" algn="ctr"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Meta</a:t>
            </a:r>
            <a:endParaRPr lang="en-US" altLang="ko-KR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  <a:p>
            <a:pPr lvl="0" algn="ctr" defTabSz="914277"/>
            <a:r>
              <a:rPr lang="en-US" altLang="ko-KR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DB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25" name="그림 124">
            <a:extLst>
              <a:ext uri="{FF2B5EF4-FFF2-40B4-BE49-F238E27FC236}">
                <a16:creationId xmlns:a16="http://schemas.microsoft.com/office/drawing/2014/main" id="{20181BA0-4D32-492A-A297-A6977A100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280" y="3959502"/>
            <a:ext cx="196180" cy="179689"/>
          </a:xfrm>
          <a:prstGeom prst="rect">
            <a:avLst/>
          </a:prstGeom>
          <a:solidFill>
            <a:srgbClr val="EFF4FF"/>
          </a:solidFill>
          <a:ln>
            <a:solidFill>
              <a:srgbClr val="006DFF"/>
            </a:solidFill>
          </a:ln>
        </p:spPr>
      </p:pic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12F2827-A127-48F0-A42D-8F7FB17F62A9}"/>
              </a:ext>
            </a:extLst>
          </p:cNvPr>
          <p:cNvCxnSpPr>
            <a:stCxn id="120" idx="2"/>
          </p:cNvCxnSpPr>
          <p:nvPr/>
        </p:nvCxnSpPr>
        <p:spPr>
          <a:xfrm>
            <a:off x="3349673" y="3646206"/>
            <a:ext cx="0" cy="162000"/>
          </a:xfrm>
          <a:prstGeom prst="straightConnector1">
            <a:avLst/>
          </a:prstGeom>
          <a:ln w="6350">
            <a:solidFill>
              <a:srgbClr val="006DFF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그림 126">
            <a:extLst>
              <a:ext uri="{FF2B5EF4-FFF2-40B4-BE49-F238E27FC236}">
                <a16:creationId xmlns:a16="http://schemas.microsoft.com/office/drawing/2014/main" id="{7D4C2352-4B67-4662-B3CA-421BCD5D47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320" r="9684"/>
          <a:stretch/>
        </p:blipFill>
        <p:spPr>
          <a:xfrm>
            <a:off x="2176777" y="3911534"/>
            <a:ext cx="372309" cy="273430"/>
          </a:xfrm>
          <a:prstGeom prst="rect">
            <a:avLst/>
          </a:prstGeom>
        </p:spPr>
      </p:pic>
      <p:sp>
        <p:nvSpPr>
          <p:cNvPr id="128" name="모서리가 둥근 직사각형 78">
            <a:extLst>
              <a:ext uri="{FF2B5EF4-FFF2-40B4-BE49-F238E27FC236}">
                <a16:creationId xmlns:a16="http://schemas.microsoft.com/office/drawing/2014/main" id="{82E3BC39-4A35-4801-A785-0DD7F5F2B398}"/>
              </a:ext>
            </a:extLst>
          </p:cNvPr>
          <p:cNvSpPr/>
          <p:nvPr/>
        </p:nvSpPr>
        <p:spPr>
          <a:xfrm>
            <a:off x="4268065" y="3222980"/>
            <a:ext cx="781950" cy="1727313"/>
          </a:xfrm>
          <a:prstGeom prst="roundRect">
            <a:avLst>
              <a:gd name="adj" fmla="val 6189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9" name="모서리가 둥근 직사각형 84">
            <a:extLst>
              <a:ext uri="{FF2B5EF4-FFF2-40B4-BE49-F238E27FC236}">
                <a16:creationId xmlns:a16="http://schemas.microsoft.com/office/drawing/2014/main" id="{65BF2C6F-E03D-4865-A9B3-9DA5626426F5}"/>
              </a:ext>
            </a:extLst>
          </p:cNvPr>
          <p:cNvSpPr/>
          <p:nvPr/>
        </p:nvSpPr>
        <p:spPr>
          <a:xfrm>
            <a:off x="513521" y="3222981"/>
            <a:ext cx="652311" cy="1317708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4AF8DE9-4AA9-46B2-BDC6-DF5D8D756B1B}"/>
              </a:ext>
            </a:extLst>
          </p:cNvPr>
          <p:cNvSpPr/>
          <p:nvPr/>
        </p:nvSpPr>
        <p:spPr>
          <a:xfrm>
            <a:off x="547285" y="3643510"/>
            <a:ext cx="4571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Knox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4F140B4-59A7-415E-808E-32926C04CAAA}"/>
              </a:ext>
            </a:extLst>
          </p:cNvPr>
          <p:cNvSpPr/>
          <p:nvPr/>
        </p:nvSpPr>
        <p:spPr>
          <a:xfrm>
            <a:off x="547285" y="3929199"/>
            <a:ext cx="618548" cy="230832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IT Portal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7E028EB-7F39-464A-B90E-2D156C056304}"/>
              </a:ext>
            </a:extLst>
          </p:cNvPr>
          <p:cNvSpPr/>
          <p:nvPr/>
        </p:nvSpPr>
        <p:spPr>
          <a:xfrm>
            <a:off x="547285" y="4214889"/>
            <a:ext cx="5532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GHRP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8D7A30A-0032-4220-9287-91DD72690BDE}"/>
              </a:ext>
            </a:extLst>
          </p:cNvPr>
          <p:cNvSpPr/>
          <p:nvPr/>
        </p:nvSpPr>
        <p:spPr>
          <a:xfrm>
            <a:off x="581007" y="3150438"/>
            <a:ext cx="509755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914277"/>
            <a:r>
              <a:rPr lang="en-US" altLang="ko-KR" sz="11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sz="11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시스템</a:t>
            </a:r>
            <a:r>
              <a:rPr lang="en-US" altLang="ko-KR" sz="11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ko-KR" altLang="en-US" sz="1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05CD2956-617B-42EB-BA43-74A5A758F5E1}"/>
              </a:ext>
            </a:extLst>
          </p:cNvPr>
          <p:cNvCxnSpPr>
            <a:stCxn id="119" idx="3"/>
          </p:cNvCxnSpPr>
          <p:nvPr/>
        </p:nvCxnSpPr>
        <p:spPr>
          <a:xfrm flipV="1">
            <a:off x="2744952" y="3516951"/>
            <a:ext cx="108000" cy="452"/>
          </a:xfrm>
          <a:prstGeom prst="straightConnector1">
            <a:avLst/>
          </a:prstGeom>
          <a:ln w="6350">
            <a:solidFill>
              <a:srgbClr val="006DFF"/>
            </a:solidFill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B98DA0D0-5F55-432C-9DCE-0B2691613826}"/>
              </a:ext>
            </a:extLst>
          </p:cNvPr>
          <p:cNvGrpSpPr/>
          <p:nvPr/>
        </p:nvGrpSpPr>
        <p:grpSpPr>
          <a:xfrm>
            <a:off x="3949982" y="3572532"/>
            <a:ext cx="324000" cy="132435"/>
            <a:chOff x="4714461" y="2925640"/>
            <a:chExt cx="529140" cy="144589"/>
          </a:xfrm>
        </p:grpSpPr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32516295-5674-41D5-8993-173FFE0A2EFD}"/>
                </a:ext>
              </a:extLst>
            </p:cNvPr>
            <p:cNvCxnSpPr/>
            <p:nvPr/>
          </p:nvCxnSpPr>
          <p:spPr>
            <a:xfrm>
              <a:off x="4752804" y="3070229"/>
              <a:ext cx="490797" cy="0"/>
            </a:xfrm>
            <a:prstGeom prst="straightConnector1">
              <a:avLst/>
            </a:prstGeom>
            <a:ln w="6350">
              <a:solidFill>
                <a:srgbClr val="006DFF"/>
              </a:solidFill>
              <a:headEnd type="oval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B35693BF-6D80-4EC6-8CB4-B2762947722D}"/>
                </a:ext>
              </a:extLst>
            </p:cNvPr>
            <p:cNvCxnSpPr/>
            <p:nvPr/>
          </p:nvCxnSpPr>
          <p:spPr>
            <a:xfrm>
              <a:off x="4714461" y="2925640"/>
              <a:ext cx="490795" cy="0"/>
            </a:xfrm>
            <a:prstGeom prst="straightConnector1">
              <a:avLst/>
            </a:prstGeom>
            <a:ln w="6350">
              <a:solidFill>
                <a:srgbClr val="006DFF"/>
              </a:solidFill>
              <a:headEnd type="triangle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4E51C2E-087C-4423-A472-986885BAFEDD}"/>
              </a:ext>
            </a:extLst>
          </p:cNvPr>
          <p:cNvSpPr/>
          <p:nvPr/>
        </p:nvSpPr>
        <p:spPr>
          <a:xfrm>
            <a:off x="4001045" y="3350889"/>
            <a:ext cx="230833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 defTabSz="914277"/>
            <a:r>
              <a:rPr lang="ko-KR" altLang="en-US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검색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F8D7737-44F8-4870-9C48-526D9633CA0C}"/>
              </a:ext>
            </a:extLst>
          </p:cNvPr>
          <p:cNvSpPr/>
          <p:nvPr/>
        </p:nvSpPr>
        <p:spPr>
          <a:xfrm>
            <a:off x="4001045" y="3714661"/>
            <a:ext cx="230833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 defTabSz="914277"/>
            <a:r>
              <a:rPr lang="ko-KR" altLang="en-US" sz="90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답변</a:t>
            </a:r>
          </a:p>
        </p:txBody>
      </p:sp>
      <p:sp>
        <p:nvSpPr>
          <p:cNvPr id="140" name="모서리가 둥근 직사각형 84">
            <a:extLst>
              <a:ext uri="{FF2B5EF4-FFF2-40B4-BE49-F238E27FC236}">
                <a16:creationId xmlns:a16="http://schemas.microsoft.com/office/drawing/2014/main" id="{6E457D77-6FF0-4EFE-B7A8-16C53E2E13C1}"/>
              </a:ext>
            </a:extLst>
          </p:cNvPr>
          <p:cNvSpPr/>
          <p:nvPr/>
        </p:nvSpPr>
        <p:spPr>
          <a:xfrm>
            <a:off x="1596860" y="5168760"/>
            <a:ext cx="2372350" cy="564240"/>
          </a:xfrm>
          <a:prstGeom prst="roundRect">
            <a:avLst>
              <a:gd name="adj" fmla="val 4214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A2758BA-BD99-45F7-BE37-62950EB1DDC3}"/>
              </a:ext>
            </a:extLst>
          </p:cNvPr>
          <p:cNvSpPr/>
          <p:nvPr/>
        </p:nvSpPr>
        <p:spPr>
          <a:xfrm>
            <a:off x="1716864" y="5370544"/>
            <a:ext cx="528991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914277"/>
            <a:r>
              <a:rPr lang="en-US" altLang="ko-KR" sz="11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[GenOS]</a:t>
            </a:r>
            <a:endParaRPr lang="ko-KR" altLang="en-US" sz="1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42" name="그림 141">
            <a:extLst>
              <a:ext uri="{FF2B5EF4-FFF2-40B4-BE49-F238E27FC236}">
                <a16:creationId xmlns:a16="http://schemas.microsoft.com/office/drawing/2014/main" id="{3D9FE56E-19FE-4500-A1C4-011E0F7E4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333" y="5233844"/>
            <a:ext cx="1470340" cy="448043"/>
          </a:xfrm>
          <a:prstGeom prst="rect">
            <a:avLst/>
          </a:prstGeom>
        </p:spPr>
      </p:pic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35ED3162-D55A-4C5B-AC48-47578C0A8B02}"/>
              </a:ext>
            </a:extLst>
          </p:cNvPr>
          <p:cNvCxnSpPr>
            <a:cxnSpLocks/>
            <a:stCxn id="140" idx="0"/>
            <a:endCxn id="109" idx="2"/>
          </p:cNvCxnSpPr>
          <p:nvPr/>
        </p:nvCxnSpPr>
        <p:spPr>
          <a:xfrm flipV="1">
            <a:off x="2783035" y="4950293"/>
            <a:ext cx="3277" cy="218467"/>
          </a:xfrm>
          <a:prstGeom prst="straightConnector1">
            <a:avLst/>
          </a:prstGeom>
          <a:ln w="6350">
            <a:solidFill>
              <a:srgbClr val="006D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모서리가 둥근 직사각형 78">
            <a:extLst>
              <a:ext uri="{FF2B5EF4-FFF2-40B4-BE49-F238E27FC236}">
                <a16:creationId xmlns:a16="http://schemas.microsoft.com/office/drawing/2014/main" id="{65EA43B8-4C70-4C0B-BBC4-A4F00D119292}"/>
              </a:ext>
            </a:extLst>
          </p:cNvPr>
          <p:cNvSpPr/>
          <p:nvPr/>
        </p:nvSpPr>
        <p:spPr>
          <a:xfrm>
            <a:off x="4335923" y="3478985"/>
            <a:ext cx="655853" cy="632535"/>
          </a:xfrm>
          <a:prstGeom prst="roundRect">
            <a:avLst>
              <a:gd name="adj" fmla="val 10520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7"/>
            <a:r>
              <a:rPr lang="en-US" altLang="ko-KR" sz="900" b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F/E</a:t>
            </a:r>
          </a:p>
          <a:p>
            <a:pPr algn="ctr"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(UI)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모서리가 둥근 직사각형 78">
            <a:extLst>
              <a:ext uri="{FF2B5EF4-FFF2-40B4-BE49-F238E27FC236}">
                <a16:creationId xmlns:a16="http://schemas.microsoft.com/office/drawing/2014/main" id="{B04BDAC2-DD7D-4256-AD8C-D48059579928}"/>
              </a:ext>
            </a:extLst>
          </p:cNvPr>
          <p:cNvSpPr/>
          <p:nvPr/>
        </p:nvSpPr>
        <p:spPr>
          <a:xfrm>
            <a:off x="4335923" y="4192337"/>
            <a:ext cx="655853" cy="632535"/>
          </a:xfrm>
          <a:prstGeom prst="roundRect">
            <a:avLst>
              <a:gd name="adj" fmla="val 10520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77"/>
            <a:r>
              <a:rPr lang="en-US" altLang="ko-KR" sz="900" b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B/E</a:t>
            </a:r>
          </a:p>
          <a:p>
            <a:pPr algn="ctr"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템플릿</a:t>
            </a:r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algn="ctr"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Admin)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3FEEACA-9F2C-4006-8E3A-D1AAE98DAC74}"/>
              </a:ext>
            </a:extLst>
          </p:cNvPr>
          <p:cNvSpPr/>
          <p:nvPr/>
        </p:nvSpPr>
        <p:spPr>
          <a:xfrm>
            <a:off x="4361683" y="3150438"/>
            <a:ext cx="594715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914277"/>
            <a:r>
              <a:rPr lang="en-US" altLang="ko-KR" sz="11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[ChatPro]</a:t>
            </a:r>
            <a:endParaRPr lang="ko-KR" altLang="en-US" sz="1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7" name="모서리가 둥근 직사각형 78">
            <a:extLst>
              <a:ext uri="{FF2B5EF4-FFF2-40B4-BE49-F238E27FC236}">
                <a16:creationId xmlns:a16="http://schemas.microsoft.com/office/drawing/2014/main" id="{B0557DBE-1868-43F1-A333-A2AAB8C9709A}"/>
              </a:ext>
            </a:extLst>
          </p:cNvPr>
          <p:cNvSpPr/>
          <p:nvPr/>
        </p:nvSpPr>
        <p:spPr>
          <a:xfrm>
            <a:off x="4230952" y="2462210"/>
            <a:ext cx="227632" cy="195443"/>
          </a:xfrm>
          <a:prstGeom prst="roundRect">
            <a:avLst>
              <a:gd name="adj" fmla="val 10520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53A991B-863F-495F-9F76-141A651A5AE7}"/>
              </a:ext>
            </a:extLst>
          </p:cNvPr>
          <p:cNvSpPr/>
          <p:nvPr/>
        </p:nvSpPr>
        <p:spPr>
          <a:xfrm>
            <a:off x="4441519" y="2449650"/>
            <a:ext cx="688821" cy="23083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 defTabSz="914277"/>
            <a:r>
              <a:rPr lang="ko-KR" altLang="en-US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현재 사용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2BDD529-3130-4A38-8A7C-002A4AC9B5B0}"/>
              </a:ext>
            </a:extLst>
          </p:cNvPr>
          <p:cNvSpPr/>
          <p:nvPr/>
        </p:nvSpPr>
        <p:spPr>
          <a:xfrm>
            <a:off x="1293192" y="4286889"/>
            <a:ext cx="171522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API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0" name="모서리가 둥근 직사각형 84">
            <a:extLst>
              <a:ext uri="{FF2B5EF4-FFF2-40B4-BE49-F238E27FC236}">
                <a16:creationId xmlns:a16="http://schemas.microsoft.com/office/drawing/2014/main" id="{F850594B-F4B5-41DA-A580-6C63FAE70944}"/>
              </a:ext>
            </a:extLst>
          </p:cNvPr>
          <p:cNvSpPr/>
          <p:nvPr/>
        </p:nvSpPr>
        <p:spPr>
          <a:xfrm>
            <a:off x="513521" y="4657001"/>
            <a:ext cx="652311" cy="535728"/>
          </a:xfrm>
          <a:prstGeom prst="roundRect">
            <a:avLst>
              <a:gd name="adj" fmla="val 4214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4D7976B-9884-4072-84AB-32EC44BDAEDE}"/>
              </a:ext>
            </a:extLst>
          </p:cNvPr>
          <p:cNvSpPr/>
          <p:nvPr/>
        </p:nvSpPr>
        <p:spPr>
          <a:xfrm>
            <a:off x="651539" y="4584458"/>
            <a:ext cx="368692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914277"/>
            <a:r>
              <a:rPr lang="en-US" altLang="ko-KR" sz="11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[</a:t>
            </a:r>
            <a:r>
              <a:rPr lang="ko-KR" altLang="en-US" sz="11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사외</a:t>
            </a:r>
            <a:r>
              <a:rPr lang="en-US" altLang="ko-KR" sz="11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]</a:t>
            </a:r>
            <a:endParaRPr lang="ko-KR" altLang="en-US" sz="11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911E4073-B3DC-47A4-AA4F-F0C92E72A910}"/>
              </a:ext>
            </a:extLst>
          </p:cNvPr>
          <p:cNvSpPr/>
          <p:nvPr/>
        </p:nvSpPr>
        <p:spPr>
          <a:xfrm>
            <a:off x="555752" y="4730689"/>
            <a:ext cx="530915" cy="4316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77">
              <a:lnSpc>
                <a:spcPts val="1400"/>
              </a:lnSpc>
            </a:pPr>
            <a:r>
              <a:rPr lang="ko-KR" altLang="en-US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네이버</a:t>
            </a:r>
            <a:endParaRPr lang="en-US" altLang="ko-KR" sz="90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  <a:p>
            <a:pPr defTabSz="914277">
              <a:lnSpc>
                <a:spcPts val="1400"/>
              </a:lnSpc>
            </a:pPr>
            <a:r>
              <a:rPr lang="ko-KR" altLang="en-US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논문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ACCFDB56-6AD1-477C-A341-A06A8452C60B}"/>
              </a:ext>
            </a:extLst>
          </p:cNvPr>
          <p:cNvSpPr/>
          <p:nvPr/>
        </p:nvSpPr>
        <p:spPr>
          <a:xfrm>
            <a:off x="1293192" y="4754922"/>
            <a:ext cx="171522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API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2FFF2562-BA9D-4084-9EAB-30760A3D7910}"/>
              </a:ext>
            </a:extLst>
          </p:cNvPr>
          <p:cNvCxnSpPr/>
          <p:nvPr/>
        </p:nvCxnSpPr>
        <p:spPr>
          <a:xfrm flipV="1">
            <a:off x="1147777" y="4323901"/>
            <a:ext cx="450000" cy="45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8B2E63BF-3430-4794-B909-A7C86208103F}"/>
              </a:ext>
            </a:extLst>
          </p:cNvPr>
          <p:cNvCxnSpPr/>
          <p:nvPr/>
        </p:nvCxnSpPr>
        <p:spPr>
          <a:xfrm flipV="1">
            <a:off x="1147777" y="4793066"/>
            <a:ext cx="450000" cy="45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모서리가 둥근 직사각형 151">
            <a:extLst>
              <a:ext uri="{FF2B5EF4-FFF2-40B4-BE49-F238E27FC236}">
                <a16:creationId xmlns:a16="http://schemas.microsoft.com/office/drawing/2014/main" id="{678160BC-BCDD-48A8-BC6F-C01382E2CE3C}"/>
              </a:ext>
            </a:extLst>
          </p:cNvPr>
          <p:cNvSpPr/>
          <p:nvPr/>
        </p:nvSpPr>
        <p:spPr>
          <a:xfrm>
            <a:off x="617168" y="3382890"/>
            <a:ext cx="471914" cy="252000"/>
          </a:xfrm>
          <a:prstGeom prst="roundRect">
            <a:avLst>
              <a:gd name="adj" fmla="val 4214"/>
            </a:avLst>
          </a:prstGeom>
          <a:solidFill>
            <a:srgbClr val="EFF4FF"/>
          </a:solidFill>
          <a:ln w="6350">
            <a:solidFill>
              <a:srgbClr val="006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2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EDM</a:t>
            </a:r>
            <a:endParaRPr kumimoji="0" lang="ko-KR" altLang="en-US" sz="900" b="0" i="0" u="none" strike="noStrike" kern="120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EAD9337-ADBD-4AAA-A5B7-47F19EABCA49}"/>
              </a:ext>
            </a:extLst>
          </p:cNvPr>
          <p:cNvCxnSpPr/>
          <p:nvPr/>
        </p:nvCxnSpPr>
        <p:spPr>
          <a:xfrm flipV="1">
            <a:off x="1088508" y="3512727"/>
            <a:ext cx="504000" cy="452"/>
          </a:xfrm>
          <a:prstGeom prst="straightConnector1">
            <a:avLst/>
          </a:prstGeom>
          <a:ln w="6350">
            <a:solidFill>
              <a:srgbClr val="006D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A0C61AD-5A68-4459-94A2-33BA4D0663D7}"/>
              </a:ext>
            </a:extLst>
          </p:cNvPr>
          <p:cNvCxnSpPr/>
          <p:nvPr/>
        </p:nvCxnSpPr>
        <p:spPr>
          <a:xfrm flipV="1">
            <a:off x="1147777" y="3892152"/>
            <a:ext cx="450000" cy="452"/>
          </a:xfrm>
          <a:prstGeom prst="straightConnector1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A7354AA-35AF-4603-90E0-1CCB2CCABE26}"/>
              </a:ext>
            </a:extLst>
          </p:cNvPr>
          <p:cNvSpPr/>
          <p:nvPr/>
        </p:nvSpPr>
        <p:spPr>
          <a:xfrm>
            <a:off x="1290788" y="3889267"/>
            <a:ext cx="176331" cy="2308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ctr" defTabSz="914277"/>
            <a:r>
              <a:rPr lang="en-US" altLang="ko-KR" sz="90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prstClr val="black"/>
                </a:solidFill>
                <a:latin typeface="+mn-ea"/>
              </a:rPr>
              <a:t>ETL</a:t>
            </a:r>
            <a:endParaRPr lang="ko-KR" altLang="en-US" sz="900" dirty="0">
              <a:ln>
                <a:solidFill>
                  <a:prstClr val="black">
                    <a:alpha val="0"/>
                  </a:prstClr>
                </a:solidFill>
              </a:ln>
              <a:solidFill>
                <a:prstClr val="black"/>
              </a:solidFill>
              <a:latin typeface="+mn-ea"/>
            </a:endParaRPr>
          </a:p>
        </p:txBody>
      </p: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270D270B-40E2-4D7A-BE37-3300879881E4}"/>
              </a:ext>
            </a:extLst>
          </p:cNvPr>
          <p:cNvCxnSpPr>
            <a:cxnSpLocks/>
          </p:cNvCxnSpPr>
          <p:nvPr/>
        </p:nvCxnSpPr>
        <p:spPr>
          <a:xfrm flipV="1">
            <a:off x="2783035" y="4282221"/>
            <a:ext cx="3277" cy="144000"/>
          </a:xfrm>
          <a:prstGeom prst="straightConnector1">
            <a:avLst/>
          </a:prstGeom>
          <a:ln w="6350">
            <a:solidFill>
              <a:srgbClr val="006DFF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6F58CF9-4BE7-47C5-9A22-A776770931FC}"/>
              </a:ext>
            </a:extLst>
          </p:cNvPr>
          <p:cNvSpPr/>
          <p:nvPr/>
        </p:nvSpPr>
        <p:spPr>
          <a:xfrm>
            <a:off x="2193202" y="2841267"/>
            <a:ext cx="1186222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ctr" defTabSz="914277"/>
            <a:r>
              <a:rPr lang="en-US" altLang="ko-KR" sz="1100" b="1">
                <a:ln>
                  <a:solidFill>
                    <a:prstClr val="black">
                      <a:alpha val="0"/>
                    </a:prstClr>
                  </a:solidFill>
                </a:ln>
                <a:latin typeface="+mn-ea"/>
              </a:rPr>
              <a:t>[</a:t>
            </a:r>
            <a:r>
              <a:rPr lang="ko-KR" altLang="en-US" sz="1100" b="1">
                <a:ln>
                  <a:solidFill>
                    <a:prstClr val="black">
                      <a:alpha val="0"/>
                    </a:prstClr>
                  </a:solidFill>
                </a:ln>
                <a:latin typeface="+mn-ea"/>
              </a:rPr>
              <a:t>사내 인프라 환경</a:t>
            </a:r>
            <a:r>
              <a:rPr lang="en-US" altLang="ko-KR" sz="1100" b="1">
                <a:ln>
                  <a:solidFill>
                    <a:prstClr val="black">
                      <a:alpha val="0"/>
                    </a:prstClr>
                  </a:solidFill>
                </a:ln>
                <a:latin typeface="+mn-ea"/>
              </a:rPr>
              <a:t>]</a:t>
            </a:r>
            <a:endParaRPr lang="ko-KR" altLang="en-US" sz="1100" b="1" dirty="0">
              <a:ln>
                <a:solidFill>
                  <a:prstClr val="black">
                    <a:alpha val="0"/>
                  </a:prstClr>
                </a:solidFill>
              </a:ln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91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2"/>
          <p:cNvSpPr>
            <a:spLocks noGrp="1"/>
          </p:cNvSpPr>
          <p:nvPr>
            <p:ph type="title"/>
          </p:nvPr>
        </p:nvSpPr>
        <p:spPr>
          <a:xfrm>
            <a:off x="224253" y="185564"/>
            <a:ext cx="9457574" cy="576064"/>
          </a:xfrm>
        </p:spPr>
        <p:txBody>
          <a:bodyPr/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추진 방향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텍스트 개체 틀 4"/>
          <p:cNvSpPr txBox="1">
            <a:spLocks/>
          </p:cNvSpPr>
          <p:nvPr/>
        </p:nvSpPr>
        <p:spPr>
          <a:xfrm>
            <a:off x="125634" y="916884"/>
            <a:ext cx="9702179" cy="48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68" tIns="62884" rIns="125768" bIns="62884" rtlCol="0" anchor="t">
            <a:spAutoFit/>
          </a:bodyPr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marR="0" lvl="0" indent="-268288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lang="ko-KR" altLang="en-US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관계사 및 대외 범용 생성형 </a:t>
            </a:r>
            <a:r>
              <a:rPr lang="en-US" altLang="ko-KR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AI</a:t>
            </a:r>
            <a:r>
              <a:rPr lang="ko-KR" altLang="en-US" sz="23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의 주기능 중 선별하여 자체 구축 추진</a:t>
            </a:r>
            <a:endParaRPr kumimoji="0" lang="ko-KR" altLang="en-US" sz="23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60" name="슬라이드 번호 개체 틀 5">
            <a:extLst>
              <a:ext uri="{FF2B5EF4-FFF2-40B4-BE49-F238E27FC236}">
                <a16:creationId xmlns:a16="http://schemas.microsoft.com/office/drawing/2014/main" id="{18F95E1F-108B-4A77-B738-F80C18B93B5E}"/>
              </a:ext>
            </a:extLst>
          </p:cNvPr>
          <p:cNvSpPr txBox="1">
            <a:spLocks/>
          </p:cNvSpPr>
          <p:nvPr/>
        </p:nvSpPr>
        <p:spPr>
          <a:xfrm>
            <a:off x="4546440" y="6577545"/>
            <a:ext cx="813120" cy="26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 / 4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69" name="AutoShape 223" descr="20%">
            <a:extLst>
              <a:ext uri="{FF2B5EF4-FFF2-40B4-BE49-F238E27FC236}">
                <a16:creationId xmlns:a16="http://schemas.microsoft.com/office/drawing/2014/main" id="{3401AF39-46D6-402E-81B2-9E23DAB63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67" y="1721461"/>
            <a:ext cx="4680521" cy="4731538"/>
          </a:xfrm>
          <a:prstGeom prst="roundRect">
            <a:avLst>
              <a:gd name="adj" fmla="val 1603"/>
            </a:avLst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>
            <a:outerShdw dist="17961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HY견고딕" pitchFamily="18" charset="-127"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AutoShape 223" descr="20%">
            <a:extLst>
              <a:ext uri="{FF2B5EF4-FFF2-40B4-BE49-F238E27FC236}">
                <a16:creationId xmlns:a16="http://schemas.microsoft.com/office/drawing/2014/main" id="{AB313C23-A56D-421E-91DF-4C947879E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02" y="1721306"/>
            <a:ext cx="4680000" cy="4731539"/>
          </a:xfrm>
          <a:prstGeom prst="roundRect">
            <a:avLst>
              <a:gd name="adj" fmla="val 1970"/>
            </a:avLst>
          </a:prstGeom>
          <a:noFill/>
          <a:ln w="19050" algn="ctr">
            <a:solidFill>
              <a:srgbClr val="B2B2B2"/>
            </a:solidFill>
            <a:round/>
            <a:headEnd/>
            <a:tailEnd/>
          </a:ln>
          <a:effectLst>
            <a:outerShdw dist="17961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HY견고딕" pitchFamily="18" charset="-127"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3" name="AutoShape 14">
            <a:extLst>
              <a:ext uri="{FF2B5EF4-FFF2-40B4-BE49-F238E27FC236}">
                <a16:creationId xmlns:a16="http://schemas.microsoft.com/office/drawing/2014/main" id="{2F615B69-4E94-4376-915F-FE3C1659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066" y="1529021"/>
            <a:ext cx="2376000" cy="396000"/>
          </a:xfrm>
          <a:prstGeom prst="roundRect">
            <a:avLst>
              <a:gd name="adj" fmla="val 16615"/>
            </a:avLst>
          </a:prstGeom>
          <a:solidFill>
            <a:srgbClr val="0070C0">
              <a:alpha val="89804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1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베타 서비스 현황</a:t>
            </a:r>
            <a:endParaRPr kumimoji="0" lang="en-US" altLang="ko-KR" sz="180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AutoShape 14">
            <a:extLst>
              <a:ext uri="{FF2B5EF4-FFF2-40B4-BE49-F238E27FC236}">
                <a16:creationId xmlns:a16="http://schemas.microsoft.com/office/drawing/2014/main" id="{121CE3C7-9B52-4287-BD28-A73461D3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802" y="1529021"/>
            <a:ext cx="2376000" cy="396000"/>
          </a:xfrm>
          <a:prstGeom prst="roundRect">
            <a:avLst>
              <a:gd name="adj" fmla="val 16615"/>
            </a:avLst>
          </a:prstGeom>
          <a:solidFill>
            <a:srgbClr val="0070C0">
              <a:alpha val="89804"/>
            </a:srgbClr>
          </a:solidFill>
          <a:ln w="9525">
            <a:noFill/>
            <a:round/>
            <a:headEnd/>
            <a:tailEnd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1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향후 필요 기능</a:t>
            </a:r>
            <a:endParaRPr kumimoji="0" lang="en-US" altLang="ko-KR" sz="1801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5" name="양쪽 모서리가 둥근 사각형 67">
            <a:extLst>
              <a:ext uri="{FF2B5EF4-FFF2-40B4-BE49-F238E27FC236}">
                <a16:creationId xmlns:a16="http://schemas.microsoft.com/office/drawing/2014/main" id="{C210DB2D-A2A8-46C9-B6D0-4A6D6BCB7C79}"/>
              </a:ext>
            </a:extLst>
          </p:cNvPr>
          <p:cNvSpPr/>
          <p:nvPr/>
        </p:nvSpPr>
        <p:spPr>
          <a:xfrm flipH="1">
            <a:off x="463996" y="2397802"/>
            <a:ext cx="1286252" cy="286559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bIns="72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-50" normalizeH="0" baseline="0" noProof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 사용자 수</a:t>
            </a:r>
            <a:endParaRPr kumimoji="0" lang="en-US" altLang="ko-KR" sz="1100" b="1" i="0" u="none" strike="noStrike" kern="1200" cap="none" spc="-5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335F518-C599-45D6-8675-CC4B9E5ADE12}"/>
              </a:ext>
            </a:extLst>
          </p:cNvPr>
          <p:cNvSpPr/>
          <p:nvPr/>
        </p:nvSpPr>
        <p:spPr bwMode="auto">
          <a:xfrm>
            <a:off x="463998" y="2682031"/>
            <a:ext cx="1286252" cy="43200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1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kumimoji="0" lang="ko-KR" altLang="en-US" sz="10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</a:t>
            </a:r>
            <a:r>
              <a:rPr kumimoji="0" lang="en-US" altLang="ko-KR" sz="10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1,873</a:t>
            </a:r>
            <a:r>
              <a:rPr kumimoji="0" lang="ko-KR" altLang="en-US" sz="10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</a:t>
            </a:r>
            <a:endParaRPr kumimoji="0" lang="en-US" altLang="ko-KR" sz="1000" b="1" i="0" u="none" strike="noStrike" kern="1200" cap="none" spc="0" normalizeH="0" baseline="0" noProof="0">
              <a:ln>
                <a:solidFill>
                  <a:srgbClr val="4F81BD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접속자 </a:t>
            </a:r>
            <a:r>
              <a:rPr kumimoji="0" lang="en-US" altLang="ko-KR" sz="10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610</a:t>
            </a:r>
            <a:r>
              <a:rPr kumimoji="0" lang="ko-KR" altLang="en-US" sz="10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</a:t>
            </a:r>
            <a:endParaRPr kumimoji="0" lang="ko-KR" altLang="en-US" sz="10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77" name="양쪽 모서리가 둥근 사각형 67">
            <a:extLst>
              <a:ext uri="{FF2B5EF4-FFF2-40B4-BE49-F238E27FC236}">
                <a16:creationId xmlns:a16="http://schemas.microsoft.com/office/drawing/2014/main" id="{0AA17278-A4BE-4F2C-A0F4-66C0DDC57B1E}"/>
              </a:ext>
            </a:extLst>
          </p:cNvPr>
          <p:cNvSpPr/>
          <p:nvPr/>
        </p:nvSpPr>
        <p:spPr>
          <a:xfrm flipH="1">
            <a:off x="1988731" y="2397802"/>
            <a:ext cx="1286252" cy="286559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bIns="72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-50" normalizeH="0" baseline="0" noProof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日 사용자 수</a:t>
            </a:r>
            <a:endParaRPr kumimoji="0" lang="en-US" altLang="ko-KR" sz="1100" b="1" i="0" u="none" strike="noStrike" kern="1200" cap="none" spc="-5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8" name="양쪽 모서리가 둥근 사각형 67">
            <a:extLst>
              <a:ext uri="{FF2B5EF4-FFF2-40B4-BE49-F238E27FC236}">
                <a16:creationId xmlns:a16="http://schemas.microsoft.com/office/drawing/2014/main" id="{685D7160-95FD-4002-9FFD-60F7AE4F3DCC}"/>
              </a:ext>
            </a:extLst>
          </p:cNvPr>
          <p:cNvSpPr/>
          <p:nvPr/>
        </p:nvSpPr>
        <p:spPr>
          <a:xfrm flipH="1">
            <a:off x="3513466" y="2397802"/>
            <a:ext cx="1286252" cy="286559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bIns="72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-50" normalizeH="0" baseline="0" noProof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日 프롬프트 수</a:t>
            </a:r>
            <a:endParaRPr kumimoji="0" lang="en-US" altLang="ko-KR" sz="1100" b="1" i="0" u="none" strike="noStrike" kern="1200" cap="none" spc="-5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F728B95-95F4-4017-99BD-34211CD3C8B1}"/>
              </a:ext>
            </a:extLst>
          </p:cNvPr>
          <p:cNvSpPr/>
          <p:nvPr/>
        </p:nvSpPr>
        <p:spPr bwMode="auto">
          <a:xfrm>
            <a:off x="3513468" y="2692146"/>
            <a:ext cx="1286252" cy="43200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itchFamily="2" charset="2"/>
              </a:rPr>
              <a:t>1,316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itchFamily="2" charset="2"/>
              </a:rPr>
              <a:t>건</a:t>
            </a:r>
            <a:endParaRPr kumimoji="0" lang="ko-KR" altLang="en-US" sz="10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12E63E4-B8FF-4E52-80C3-5DAFB11A3403}"/>
              </a:ext>
            </a:extLst>
          </p:cNvPr>
          <p:cNvSpPr/>
          <p:nvPr/>
        </p:nvSpPr>
        <p:spPr bwMode="auto">
          <a:xfrm>
            <a:off x="1995639" y="2686830"/>
            <a:ext cx="1286252" cy="432000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192</a:t>
            </a:r>
            <a:r>
              <a:rPr kumimoji="0" lang="ko-KR" altLang="en-US" sz="1000" b="1" i="0" u="none" strike="noStrike" kern="1200" cap="none" spc="0" normalizeH="0" baseline="0" noProof="0">
                <a:ln>
                  <a:solidFill>
                    <a:srgbClr val="4F81BD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</a:t>
            </a:r>
            <a:endParaRPr kumimoji="0" lang="ko-KR" altLang="en-US" sz="10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81" name="양쪽 모서리가 둥근 사각형 67">
            <a:extLst>
              <a:ext uri="{FF2B5EF4-FFF2-40B4-BE49-F238E27FC236}">
                <a16:creationId xmlns:a16="http://schemas.microsoft.com/office/drawing/2014/main" id="{7F89B6F1-3C7F-497F-A550-E26BF4F0DC7E}"/>
              </a:ext>
            </a:extLst>
          </p:cNvPr>
          <p:cNvSpPr/>
          <p:nvPr/>
        </p:nvSpPr>
        <p:spPr>
          <a:xfrm flipH="1">
            <a:off x="463996" y="4653905"/>
            <a:ext cx="1286252" cy="286559"/>
          </a:xfrm>
          <a:prstGeom prst="round2Same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6350">
            <a:solidFill>
              <a:schemeClr val="tx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bIns="72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-50" normalizeH="0" baseline="0" noProof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만족도</a:t>
            </a:r>
            <a:endParaRPr kumimoji="0" lang="en-US" altLang="ko-KR" sz="1100" b="1" i="0" u="none" strike="noStrike" kern="1200" cap="none" spc="-50" normalizeH="0" baseline="0" noProof="0" dirty="0">
              <a:ln>
                <a:solidFill>
                  <a:srgbClr val="FFFFFF">
                    <a:alpha val="0"/>
                  </a:srgbClr>
                </a:solidFill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3410094-837F-4A24-A99A-0062567261BB}"/>
              </a:ext>
            </a:extLst>
          </p:cNvPr>
          <p:cNvSpPr/>
          <p:nvPr/>
        </p:nvSpPr>
        <p:spPr bwMode="auto">
          <a:xfrm>
            <a:off x="463998" y="4941408"/>
            <a:ext cx="1286252" cy="386075"/>
          </a:xfrm>
          <a:prstGeom prst="rect">
            <a:avLst/>
          </a:prstGeom>
          <a:noFill/>
          <a:ln w="635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itchFamily="2" charset="2"/>
              </a:rPr>
              <a:t>5.9 / 10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itchFamily="2" charset="2"/>
              </a:rPr>
              <a:t>점</a:t>
            </a:r>
            <a:endParaRPr kumimoji="0" lang="ko-KR" altLang="en-US" sz="1000" b="1" i="0" u="none" strike="noStrike" kern="1200" cap="none" spc="0" normalizeH="0" baseline="0" noProof="0" dirty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183" name="자유형: 도형 182">
            <a:extLst>
              <a:ext uri="{FF2B5EF4-FFF2-40B4-BE49-F238E27FC236}">
                <a16:creationId xmlns:a16="http://schemas.microsoft.com/office/drawing/2014/main" id="{4D977E1C-4354-4806-B4B5-47CA112C6B1C}"/>
              </a:ext>
            </a:extLst>
          </p:cNvPr>
          <p:cNvSpPr/>
          <p:nvPr/>
        </p:nvSpPr>
        <p:spPr>
          <a:xfrm rot="14926283">
            <a:off x="1875512" y="4600204"/>
            <a:ext cx="111535" cy="290773"/>
          </a:xfrm>
          <a:custGeom>
            <a:avLst/>
            <a:gdLst>
              <a:gd name="connsiteX0" fmla="*/ 0 w 138545"/>
              <a:gd name="connsiteY0" fmla="*/ 314037 h 369455"/>
              <a:gd name="connsiteX1" fmla="*/ 0 w 138545"/>
              <a:gd name="connsiteY1" fmla="*/ 0 h 369455"/>
              <a:gd name="connsiteX2" fmla="*/ 138545 w 138545"/>
              <a:gd name="connsiteY2" fmla="*/ 369455 h 369455"/>
              <a:gd name="connsiteX3" fmla="*/ 0 w 138545"/>
              <a:gd name="connsiteY3" fmla="*/ 314037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45" h="369455">
                <a:moveTo>
                  <a:pt x="0" y="314037"/>
                </a:moveTo>
                <a:lnTo>
                  <a:pt x="0" y="0"/>
                </a:lnTo>
                <a:lnTo>
                  <a:pt x="138545" y="369455"/>
                </a:lnTo>
                <a:lnTo>
                  <a:pt x="0" y="314037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EB92DC3-2C7D-4546-8551-1A393788A6BE}"/>
              </a:ext>
            </a:extLst>
          </p:cNvPr>
          <p:cNvSpPr/>
          <p:nvPr/>
        </p:nvSpPr>
        <p:spPr>
          <a:xfrm>
            <a:off x="2044239" y="4509965"/>
            <a:ext cx="2619875" cy="338480"/>
          </a:xfrm>
          <a:prstGeom prst="rect">
            <a:avLst/>
          </a:prstGeom>
          <a:solidFill>
            <a:schemeClr val="bg1"/>
          </a:solidFill>
          <a:ln w="6350">
            <a:solidFill>
              <a:srgbClr val="1428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FCB444ED-338C-4FE6-B3BA-D2EF416B4201}"/>
              </a:ext>
            </a:extLst>
          </p:cNvPr>
          <p:cNvSpPr/>
          <p:nvPr/>
        </p:nvSpPr>
        <p:spPr>
          <a:xfrm>
            <a:off x="2067943" y="4600581"/>
            <a:ext cx="2577121" cy="24422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사내용 생성형 </a:t>
            </a: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AI </a:t>
            </a:r>
            <a:r>
              <a:rPr kumimoji="0" lang="ko-KR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서비스에 대한 편의성</a:t>
            </a: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”</a:t>
            </a:r>
            <a:endParaRPr kumimoji="0" lang="en-US" altLang="ko-KR" sz="1000" b="1" i="1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6" name="사각형: 둥근 모서리 185">
            <a:extLst>
              <a:ext uri="{FF2B5EF4-FFF2-40B4-BE49-F238E27FC236}">
                <a16:creationId xmlns:a16="http://schemas.microsoft.com/office/drawing/2014/main" id="{66833BB7-E1E3-4868-9259-2B32C1A77167}"/>
              </a:ext>
            </a:extLst>
          </p:cNvPr>
          <p:cNvSpPr/>
          <p:nvPr/>
        </p:nvSpPr>
        <p:spPr>
          <a:xfrm>
            <a:off x="2136077" y="4434421"/>
            <a:ext cx="1080000" cy="177546"/>
          </a:xfrm>
          <a:prstGeom prst="roundRect">
            <a:avLst>
              <a:gd name="adj" fmla="val 50000"/>
            </a:avLst>
          </a:prstGeom>
          <a:solidFill>
            <a:srgbClr val="1428A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만족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7" name="자유형: 도형 186">
            <a:extLst>
              <a:ext uri="{FF2B5EF4-FFF2-40B4-BE49-F238E27FC236}">
                <a16:creationId xmlns:a16="http://schemas.microsoft.com/office/drawing/2014/main" id="{6543BB19-3058-4AF8-B6C8-94EEE8EF75F3}"/>
              </a:ext>
            </a:extLst>
          </p:cNvPr>
          <p:cNvSpPr/>
          <p:nvPr/>
        </p:nvSpPr>
        <p:spPr>
          <a:xfrm rot="17322350" flipH="1">
            <a:off x="1863892" y="5204873"/>
            <a:ext cx="125267" cy="290773"/>
          </a:xfrm>
          <a:custGeom>
            <a:avLst/>
            <a:gdLst>
              <a:gd name="connsiteX0" fmla="*/ 0 w 138545"/>
              <a:gd name="connsiteY0" fmla="*/ 314037 h 369455"/>
              <a:gd name="connsiteX1" fmla="*/ 0 w 138545"/>
              <a:gd name="connsiteY1" fmla="*/ 0 h 369455"/>
              <a:gd name="connsiteX2" fmla="*/ 138545 w 138545"/>
              <a:gd name="connsiteY2" fmla="*/ 369455 h 369455"/>
              <a:gd name="connsiteX3" fmla="*/ 0 w 138545"/>
              <a:gd name="connsiteY3" fmla="*/ 314037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545" h="369455">
                <a:moveTo>
                  <a:pt x="0" y="314037"/>
                </a:moveTo>
                <a:lnTo>
                  <a:pt x="0" y="0"/>
                </a:lnTo>
                <a:lnTo>
                  <a:pt x="138545" y="369455"/>
                </a:lnTo>
                <a:lnTo>
                  <a:pt x="0" y="314037"/>
                </a:lnTo>
                <a:close/>
              </a:path>
            </a:pathLst>
          </a:cu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9DF9CC1-8163-49FE-8AAE-73DD662AF165}"/>
              </a:ext>
            </a:extLst>
          </p:cNvPr>
          <p:cNvSpPr/>
          <p:nvPr/>
        </p:nvSpPr>
        <p:spPr>
          <a:xfrm>
            <a:off x="2044239" y="5004267"/>
            <a:ext cx="2619875" cy="728445"/>
          </a:xfrm>
          <a:prstGeom prst="rect">
            <a:avLst/>
          </a:prstGeom>
          <a:solidFill>
            <a:schemeClr val="bg1"/>
          </a:solidFill>
          <a:ln w="6350">
            <a:solidFill>
              <a:srgbClr val="1428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074FF3FA-2941-45E1-B9D7-2A3FDA5CD963}"/>
              </a:ext>
            </a:extLst>
          </p:cNvPr>
          <p:cNvSpPr/>
          <p:nvPr/>
        </p:nvSpPr>
        <p:spPr>
          <a:xfrm>
            <a:off x="2067943" y="5104408"/>
            <a:ext cx="2577121" cy="60377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사내 정보</a:t>
            </a: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외부 지식 활용의 한계</a:t>
            </a: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 업로드 제한으로 사용 제약</a:t>
            </a: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ko-KR" altLang="en-US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다양한 템플릿을 활용한 응답 필요</a:t>
            </a:r>
            <a:r>
              <a:rPr kumimoji="0" lang="en-US" altLang="ko-KR" sz="1000" b="1" i="1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”</a:t>
            </a:r>
            <a:endParaRPr kumimoji="0" lang="en-US" altLang="ko-KR" sz="1000" b="1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77CAA196-4F0E-483B-A2F0-6B485AC6BE26}"/>
              </a:ext>
            </a:extLst>
          </p:cNvPr>
          <p:cNvSpPr/>
          <p:nvPr/>
        </p:nvSpPr>
        <p:spPr>
          <a:xfrm>
            <a:off x="2136077" y="4928724"/>
            <a:ext cx="1080000" cy="177546"/>
          </a:xfrm>
          <a:prstGeom prst="roundRect">
            <a:avLst>
              <a:gd name="adj" fmla="val 50000"/>
            </a:avLst>
          </a:prstGeom>
          <a:solidFill>
            <a:srgbClr val="1428A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불만족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06958A4C-7D92-4D2D-A33F-7A283950A6EF}"/>
              </a:ext>
            </a:extLst>
          </p:cNvPr>
          <p:cNvSpPr txBox="1"/>
          <p:nvPr/>
        </p:nvSpPr>
        <p:spPr>
          <a:xfrm>
            <a:off x="314381" y="5657725"/>
            <a:ext cx="4335722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추가기능 요청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ㆍ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EDM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 연계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(68%),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사내정보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(59%)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사외정보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(56%)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Knox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 연계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(40%)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F9BB503-0000-422D-A66C-C93EA33FA220}"/>
              </a:ext>
            </a:extLst>
          </p:cNvPr>
          <p:cNvSpPr txBox="1"/>
          <p:nvPr/>
        </p:nvSpPr>
        <p:spPr>
          <a:xfrm>
            <a:off x="525824" y="5313609"/>
            <a:ext cx="1129979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※ 5</a:t>
            </a:r>
            <a:r>
              <a:rPr kumimoji="0" lang="ko-KR" altLang="en-US" sz="800" b="0" i="0" u="none" strike="noStrike" kern="120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월말 </a:t>
            </a:r>
            <a:r>
              <a:rPr kumimoji="0" lang="en-US" altLang="ko-KR" sz="800" b="0" i="0" u="none" strike="noStrike" kern="120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98</a:t>
            </a:r>
            <a:r>
              <a:rPr kumimoji="0" lang="ko-KR" altLang="en-US" sz="800" b="0" i="0" u="none" strike="noStrike" kern="1200" cap="none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 응답</a:t>
            </a:r>
            <a:endParaRPr kumimoji="0" lang="en-US" altLang="ko-KR" sz="800" b="0" i="0" u="none" strike="noStrike" kern="1200" cap="none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338523C9-FAF9-4403-8DD2-E90286BF840C}"/>
              </a:ext>
            </a:extLst>
          </p:cNvPr>
          <p:cNvSpPr/>
          <p:nvPr/>
        </p:nvSpPr>
        <p:spPr>
          <a:xfrm>
            <a:off x="182988" y="2061000"/>
            <a:ext cx="464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77195">
              <a:spcAft>
                <a:spcPts val="600"/>
              </a:spcAft>
              <a:defRPr/>
            </a:pP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베타 서비스 활용 현황</a:t>
            </a:r>
            <a:endParaRPr lang="en-US" altLang="ko-KR" sz="1400" spc="-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FCFFC9C-2D31-45FB-BE84-8C48513A1B5A}"/>
              </a:ext>
            </a:extLst>
          </p:cNvPr>
          <p:cNvSpPr/>
          <p:nvPr/>
        </p:nvSpPr>
        <p:spPr>
          <a:xfrm>
            <a:off x="182988" y="4183059"/>
            <a:ext cx="46417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77195">
              <a:spcAft>
                <a:spcPts val="600"/>
              </a:spcAft>
              <a:defRPr/>
            </a:pP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</a:t>
            </a:r>
            <a:r>
              <a:rPr lang="en-US" altLang="ko-KR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VOC</a:t>
            </a:r>
            <a:endParaRPr lang="en-US" altLang="ko-KR" sz="1400" spc="-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BEE64D0-EA52-4EE1-92A6-CB6EC85C2DCB}"/>
              </a:ext>
            </a:extLst>
          </p:cNvPr>
          <p:cNvSpPr/>
          <p:nvPr/>
        </p:nvSpPr>
        <p:spPr>
          <a:xfrm>
            <a:off x="5097000" y="2061000"/>
            <a:ext cx="46417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77195">
              <a:spcAft>
                <a:spcPts val="600"/>
              </a:spcAft>
              <a:defRPr/>
            </a:pPr>
            <a:r>
              <a:rPr lang="ko-KR" altLang="en-US" sz="16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범용 기능 리스트</a:t>
            </a:r>
            <a:endParaRPr lang="en-US" altLang="ko-KR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defTabSz="1277195">
              <a:spcAft>
                <a:spcPts val="600"/>
              </a:spcAft>
              <a:defRPr/>
            </a:pPr>
            <a:r>
              <a:rPr lang="en-US" altLang="ko-KR" sz="1200" spc="-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MS/Knox Copilot</a:t>
            </a:r>
            <a:r>
              <a:rPr lang="ko-KR" altLang="en-US" sz="1200" spc="-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주기능 中 </a:t>
            </a:r>
            <a:r>
              <a:rPr lang="en-US" altLang="ko-KR" sz="1200" spc="-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SDC </a:t>
            </a:r>
            <a:r>
              <a:rPr lang="ko-KR" altLang="en-US" sz="1200" spc="-3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임직원 활용 多</a:t>
            </a:r>
            <a:endParaRPr lang="en-US" altLang="ko-KR" sz="1200" spc="-3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3D349A1-06EE-47A9-A602-16F2A1622001}"/>
              </a:ext>
            </a:extLst>
          </p:cNvPr>
          <p:cNvSpPr txBox="1"/>
          <p:nvPr/>
        </p:nvSpPr>
        <p:spPr>
          <a:xfrm>
            <a:off x="8841000" y="2171147"/>
            <a:ext cx="142263" cy="136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txBody>
          <a:bodyPr wrap="square" lIns="18000" tIns="0" rIns="0" bIns="0" anchor="ctr" anchorCtr="0">
            <a:spAutoFit/>
          </a:bodyPr>
          <a:lstStyle/>
          <a:p>
            <a:pPr algn="ctr"/>
            <a:endParaRPr lang="ko-KR" altLang="en-US" sz="900" spc="-5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EDCDD61-C43E-490F-9ED5-FE4C7AABCA47}"/>
              </a:ext>
            </a:extLst>
          </p:cNvPr>
          <p:cNvSpPr txBox="1"/>
          <p:nvPr/>
        </p:nvSpPr>
        <p:spPr>
          <a:xfrm>
            <a:off x="8929068" y="2112680"/>
            <a:ext cx="791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’25</a:t>
            </a:r>
            <a:r>
              <a:rPr lang="ko-KR" altLang="en-US" sz="10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대상</a:t>
            </a:r>
            <a:endParaRPr lang="ko-KR" altLang="en-US" sz="1000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6F6BB1AE-AAFF-47A7-9FDC-FD2872A05D39}"/>
              </a:ext>
            </a:extLst>
          </p:cNvPr>
          <p:cNvGrpSpPr/>
          <p:nvPr/>
        </p:nvGrpSpPr>
        <p:grpSpPr>
          <a:xfrm>
            <a:off x="5110061" y="2722623"/>
            <a:ext cx="4523344" cy="2733589"/>
            <a:chOff x="271319" y="2701359"/>
            <a:chExt cx="4523344" cy="2118035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55E36C55-83DF-427F-8F47-891771989E72}"/>
                </a:ext>
              </a:extLst>
            </p:cNvPr>
            <p:cNvSpPr/>
            <p:nvPr/>
          </p:nvSpPr>
          <p:spPr bwMode="ltGray">
            <a:xfrm>
              <a:off x="895534" y="2920884"/>
              <a:ext cx="360000" cy="459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-</a:t>
              </a: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15B3C0BE-EBBC-49CE-B3B4-CBF4203F8D8B}"/>
                </a:ext>
              </a:extLst>
            </p:cNvPr>
            <p:cNvSpPr/>
            <p:nvPr/>
          </p:nvSpPr>
          <p:spPr bwMode="ltGray">
            <a:xfrm>
              <a:off x="895534" y="2701383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altLang="ko-KR" sz="1050" b="1" i="0" u="none" strike="noStrike" kern="1200" cap="none" normalizeH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Ref.</a:t>
              </a:r>
              <a:endParaRPr kumimoji="0" lang="ko-KR" altLang="en-US" sz="1050" b="1" i="0" u="none" strike="noStrike" kern="1200" cap="none" normalizeH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6890E13-90C1-4FFD-8BF6-3B250D5E7FBE}"/>
                </a:ext>
              </a:extLst>
            </p:cNvPr>
            <p:cNvSpPr/>
            <p:nvPr/>
          </p:nvSpPr>
          <p:spPr bwMode="ltGray">
            <a:xfrm>
              <a:off x="1302328" y="2920884"/>
              <a:ext cx="684000" cy="459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EDM</a:t>
              </a: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05FA2AFE-45ED-4EA6-8946-09754A5748D2}"/>
                </a:ext>
              </a:extLst>
            </p:cNvPr>
            <p:cNvSpPr/>
            <p:nvPr/>
          </p:nvSpPr>
          <p:spPr bwMode="ltGray">
            <a:xfrm>
              <a:off x="1300850" y="2701383"/>
              <a:ext cx="1539333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ko-KR" altLang="en-US" sz="1050" b="1" i="0" u="none" strike="noStrike" kern="1200" cap="none" spc="-50" normalizeH="0" baseline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기능</a:t>
              </a:r>
              <a:endParaRPr kumimoji="0" lang="ko-KR" altLang="en-US" sz="1050" b="1" i="0" u="none" strike="noStrike" kern="1200" cap="none" spc="-5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F884765-31B7-4583-9202-6A658D5956E7}"/>
                </a:ext>
              </a:extLst>
            </p:cNvPr>
            <p:cNvSpPr txBox="1"/>
            <p:nvPr/>
          </p:nvSpPr>
          <p:spPr>
            <a:xfrm>
              <a:off x="2012184" y="2920324"/>
              <a:ext cx="8280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ko-KR" altLang="en-US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</a:t>
              </a:r>
              <a:endParaRPr lang="ko-KR" altLang="en-US" sz="90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97A0C82-8656-4242-8DB2-00D8694EEF1F}"/>
                </a:ext>
              </a:extLst>
            </p:cNvPr>
            <p:cNvSpPr txBox="1"/>
            <p:nvPr/>
          </p:nvSpPr>
          <p:spPr>
            <a:xfrm>
              <a:off x="2012184" y="3080091"/>
              <a:ext cx="8280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ko-KR" altLang="en-US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</a:t>
              </a:r>
              <a:endParaRPr lang="ko-KR" altLang="en-US" sz="900"/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C62B4EC3-1C2A-48F5-8C31-877923E5119C}"/>
                </a:ext>
              </a:extLst>
            </p:cNvPr>
            <p:cNvSpPr txBox="1"/>
            <p:nvPr/>
          </p:nvSpPr>
          <p:spPr>
            <a:xfrm>
              <a:off x="2012184" y="3239858"/>
              <a:ext cx="8280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ko-KR" altLang="en-US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사본 생성</a:t>
              </a:r>
              <a:endParaRPr lang="ko-KR" altLang="en-US" sz="900"/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4F9898B1-641F-4AB3-831F-44FBA6DDF812}"/>
                </a:ext>
              </a:extLst>
            </p:cNvPr>
            <p:cNvSpPr/>
            <p:nvPr/>
          </p:nvSpPr>
          <p:spPr bwMode="ltGray">
            <a:xfrm>
              <a:off x="895534" y="3415061"/>
              <a:ext cx="360000" cy="83505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-</a:t>
              </a: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7D8E04B1-EDE6-4541-9F8D-1FADCC79BBA6}"/>
                </a:ext>
              </a:extLst>
            </p:cNvPr>
            <p:cNvSpPr/>
            <p:nvPr/>
          </p:nvSpPr>
          <p:spPr bwMode="ltGray">
            <a:xfrm>
              <a:off x="1302328" y="3415062"/>
              <a:ext cx="68400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회사생활</a:t>
              </a:r>
              <a:endParaRPr kumimoji="0" lang="en-US" altLang="ko-KR" sz="1000" b="1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Assistant</a:t>
              </a:r>
              <a:endParaRPr kumimoji="0" lang="en-US" altLang="ko-KR" sz="1000" b="1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DDAE18C-476F-4085-8FD7-C1ED8AE6CAAE}"/>
                </a:ext>
              </a:extLst>
            </p:cNvPr>
            <p:cNvSpPr txBox="1"/>
            <p:nvPr/>
          </p:nvSpPr>
          <p:spPr>
            <a:xfrm>
              <a:off x="2012184" y="3416363"/>
              <a:ext cx="8280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ko-KR" altLang="en-US" sz="900" spc="-1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통근버스</a:t>
              </a:r>
              <a:r>
                <a:rPr lang="en-US" altLang="ko-KR" sz="900" spc="-1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spc="-1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파우치</a:t>
              </a:r>
              <a:endParaRPr lang="ko-KR" altLang="en-US" sz="900" spc="-10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E6A083D-6A47-4EB3-9FF3-86F751E66941}"/>
                </a:ext>
              </a:extLst>
            </p:cNvPr>
            <p:cNvSpPr txBox="1"/>
            <p:nvPr/>
          </p:nvSpPr>
          <p:spPr>
            <a:xfrm>
              <a:off x="2012184" y="3590325"/>
              <a:ext cx="828000" cy="1383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ko-KR" altLang="en-US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출장 조회</a:t>
              </a:r>
              <a:r>
                <a:rPr lang="en-US" altLang="ko-KR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/FAQ</a:t>
              </a:r>
              <a:endParaRPr lang="ko-KR" altLang="en-US" sz="90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3D46D50D-52C2-459A-9C58-5A187DC68CA1}"/>
                </a:ext>
              </a:extLst>
            </p:cNvPr>
            <p:cNvSpPr txBox="1"/>
            <p:nvPr/>
          </p:nvSpPr>
          <p:spPr>
            <a:xfrm>
              <a:off x="2012184" y="3769765"/>
              <a:ext cx="8280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en-US" altLang="ko-KR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IT VOC</a:t>
              </a:r>
              <a:endParaRPr lang="ko-KR" altLang="en-US" sz="900"/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B59E4CAC-6599-4B86-9815-2627440AB475}"/>
                </a:ext>
              </a:extLst>
            </p:cNvPr>
            <p:cNvSpPr/>
            <p:nvPr/>
          </p:nvSpPr>
          <p:spPr bwMode="ltGray">
            <a:xfrm>
              <a:off x="1302328" y="3941141"/>
              <a:ext cx="684000" cy="30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kern="0" spc="-15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외부지식 활용</a:t>
              </a:r>
              <a:endParaRPr kumimoji="0" lang="en-US" altLang="ko-KR" sz="1000" b="1" i="0" u="none" strike="noStrike" kern="0" cap="none" spc="-150" normalizeH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F365C1D9-33D8-45CC-B98C-07D55D65F01E}"/>
                </a:ext>
              </a:extLst>
            </p:cNvPr>
            <p:cNvSpPr txBox="1"/>
            <p:nvPr/>
          </p:nvSpPr>
          <p:spPr>
            <a:xfrm>
              <a:off x="2012184" y="3942106"/>
              <a:ext cx="8280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en-US" altLang="ko-KR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Google</a:t>
              </a:r>
              <a:r>
                <a:rPr lang="ko-KR" altLang="en-US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연계</a:t>
              </a:r>
              <a:endParaRPr lang="ko-KR" altLang="en-US" sz="90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37BB15B4-65EF-4C5E-A989-5F20F3A51078}"/>
                </a:ext>
              </a:extLst>
            </p:cNvPr>
            <p:cNvSpPr txBox="1"/>
            <p:nvPr/>
          </p:nvSpPr>
          <p:spPr>
            <a:xfrm>
              <a:off x="2012184" y="4110565"/>
              <a:ext cx="8280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en-US" altLang="ko-KR" sz="900"/>
                <a:t>Naver </a:t>
              </a:r>
              <a:r>
                <a:rPr lang="ko-KR" altLang="en-US" sz="900"/>
                <a:t>연계</a:t>
              </a: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262665F7-B596-4DBC-BE4A-56D1C761A0A0}"/>
                </a:ext>
              </a:extLst>
            </p:cNvPr>
            <p:cNvSpPr/>
            <p:nvPr/>
          </p:nvSpPr>
          <p:spPr bwMode="ltGray">
            <a:xfrm>
              <a:off x="895534" y="4282999"/>
              <a:ext cx="36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MS</a:t>
              </a: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5017D999-74F6-4457-B401-90C9AAED9449}"/>
                </a:ext>
              </a:extLst>
            </p:cNvPr>
            <p:cNvSpPr/>
            <p:nvPr/>
          </p:nvSpPr>
          <p:spPr bwMode="ltGray">
            <a:xfrm>
              <a:off x="1302328" y="4282999"/>
              <a:ext cx="684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-70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Office</a:t>
              </a:r>
              <a:r>
                <a:rPr kumimoji="0" lang="ko-KR" altLang="en-US" sz="1000" b="1" i="0" u="none" strike="noStrike" kern="0" cap="none" spc="-70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 </a:t>
              </a:r>
              <a:r>
                <a:rPr kumimoji="0" lang="en-US" altLang="ko-KR" sz="1000" b="1" i="0" u="none" strike="noStrike" kern="0" cap="none" spc="-70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AddIn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B10BC776-8414-4147-9D3C-1F24195E2798}"/>
                </a:ext>
              </a:extLst>
            </p:cNvPr>
            <p:cNvSpPr txBox="1"/>
            <p:nvPr/>
          </p:nvSpPr>
          <p:spPr>
            <a:xfrm>
              <a:off x="2012184" y="4296348"/>
              <a:ext cx="828000" cy="138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en-US" altLang="ko-KR" sz="900" spc="-50"/>
                <a:t>PPT/Word/Excel</a:t>
              </a:r>
              <a:endParaRPr lang="ko-KR" altLang="en-US" sz="900" spc="-50"/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2D698F3-8386-46D6-BEF5-7482DE2346EC}"/>
                </a:ext>
              </a:extLst>
            </p:cNvPr>
            <p:cNvSpPr/>
            <p:nvPr/>
          </p:nvSpPr>
          <p:spPr bwMode="ltGray">
            <a:xfrm>
              <a:off x="895534" y="4493471"/>
              <a:ext cx="360000" cy="303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Knox</a:t>
              </a:r>
              <a:endParaRPr kumimoji="0" lang="en-US" altLang="ko-KR" sz="1000" b="1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B6E72DE-80AA-4BC9-B7BE-F22ED9FB541D}"/>
                </a:ext>
              </a:extLst>
            </p:cNvPr>
            <p:cNvSpPr txBox="1"/>
            <p:nvPr/>
          </p:nvSpPr>
          <p:spPr>
            <a:xfrm>
              <a:off x="2012184" y="4497498"/>
              <a:ext cx="828000" cy="138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ko-KR" altLang="en-US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일정</a:t>
              </a:r>
              <a:r>
                <a:rPr lang="en-US" altLang="ko-KR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할일 연계</a:t>
              </a:r>
              <a:endParaRPr lang="ko-KR" altLang="en-US" sz="90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848F5A65-6064-446E-9F4E-8D92E362D6F9}"/>
                </a:ext>
              </a:extLst>
            </p:cNvPr>
            <p:cNvSpPr txBox="1"/>
            <p:nvPr/>
          </p:nvSpPr>
          <p:spPr>
            <a:xfrm>
              <a:off x="2012184" y="4665957"/>
              <a:ext cx="828000" cy="138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r>
                <a:rPr lang="ko-KR" altLang="en-US" sz="900"/>
                <a:t>데스크탑메시지</a:t>
              </a: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4C7F775D-8E7A-405E-B58B-5C8DE0093974}"/>
                </a:ext>
              </a:extLst>
            </p:cNvPr>
            <p:cNvSpPr/>
            <p:nvPr/>
          </p:nvSpPr>
          <p:spPr bwMode="ltGray">
            <a:xfrm>
              <a:off x="2881998" y="2701383"/>
              <a:ext cx="540000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ko-KR" altLang="en-US" sz="1050" b="1" spc="-5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활용</a:t>
              </a:r>
              <a:r>
                <a:rPr lang="en-US" altLang="ko-KR" sz="1050" b="1" spc="-5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(</a:t>
              </a:r>
              <a:r>
                <a:rPr lang="ko-KR" altLang="en-US" sz="1050" b="1" spc="-5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월</a:t>
              </a:r>
              <a:r>
                <a:rPr lang="en-US" altLang="ko-KR" sz="1050" b="1" spc="-5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)</a:t>
              </a:r>
              <a:endParaRPr kumimoji="0" lang="ko-KR" altLang="en-US" sz="1050" b="1" i="0" u="none" strike="noStrike" kern="1200" cap="none" spc="-5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88ED9D2B-F077-4772-8CF6-FEBEB9E26DE1}"/>
                </a:ext>
              </a:extLst>
            </p:cNvPr>
            <p:cNvSpPr/>
            <p:nvPr/>
          </p:nvSpPr>
          <p:spPr bwMode="ltGray">
            <a:xfrm>
              <a:off x="1302328" y="4491464"/>
              <a:ext cx="684000" cy="30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포탈 연계</a:t>
              </a:r>
              <a:endParaRPr kumimoji="0" lang="en-US" altLang="ko-KR" sz="1000" b="1" i="0" u="none" strike="noStrike" kern="0" cap="none" normalizeH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5DB9677E-6591-411F-A272-B64B53332D7D}"/>
                </a:ext>
              </a:extLst>
            </p:cNvPr>
            <p:cNvSpPr/>
            <p:nvPr/>
          </p:nvSpPr>
          <p:spPr bwMode="ltGray">
            <a:xfrm>
              <a:off x="3679813" y="2701383"/>
              <a:ext cx="540000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ko-KR" altLang="en-US" sz="1050" b="1" spc="-5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활용</a:t>
              </a:r>
              <a:r>
                <a:rPr lang="en-US" altLang="ko-KR" sz="1050" b="1" spc="-5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(</a:t>
              </a:r>
              <a:r>
                <a:rPr lang="ko-KR" altLang="en-US" sz="1050" b="1" spc="-5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월</a:t>
              </a:r>
              <a:r>
                <a:rPr lang="en-US" altLang="ko-KR" sz="1050" b="1" spc="-5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)</a:t>
              </a:r>
              <a:endParaRPr kumimoji="0" lang="ko-KR" altLang="en-US" sz="1050" b="1" i="0" u="none" strike="noStrike" kern="1200" cap="none" spc="-5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E2FC703-5047-464A-8B77-D8CC47400EBB}"/>
                </a:ext>
              </a:extLst>
            </p:cNvPr>
            <p:cNvSpPr/>
            <p:nvPr/>
          </p:nvSpPr>
          <p:spPr bwMode="ltGray">
            <a:xfrm>
              <a:off x="3679813" y="2701359"/>
              <a:ext cx="720000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ko-KR" altLang="en-US" sz="1000" b="1" spc="-12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구현 시나리오</a:t>
              </a:r>
              <a:endParaRPr kumimoji="0" lang="ko-KR" altLang="en-US" sz="1000" b="1" i="0" u="none" strike="noStrike" kern="1200" cap="none" spc="-120" normalizeH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6FC8581D-993C-4396-8FEA-825E722CD18E}"/>
                </a:ext>
              </a:extLst>
            </p:cNvPr>
            <p:cNvSpPr/>
            <p:nvPr/>
          </p:nvSpPr>
          <p:spPr bwMode="ltGray">
            <a:xfrm>
              <a:off x="3682653" y="2920884"/>
              <a:ext cx="717160" cy="459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검색</a:t>
              </a:r>
              <a:r>
                <a:rPr kumimoji="0" lang="en-US" altLang="ko-KR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/</a:t>
              </a:r>
              <a:r>
                <a:rPr kumimoji="0" lang="ko-KR" altLang="en-US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조회</a:t>
              </a:r>
              <a:r>
                <a:rPr lang="en-US" altLang="ko-KR" sz="800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ko-KR" altLang="en-US" sz="800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후</a:t>
              </a:r>
              <a:endParaRPr lang="en-US" altLang="ko-KR" sz="800" kern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 spc="-8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관련 보고</a:t>
              </a:r>
              <a:r>
                <a:rPr lang="en-US" altLang="ko-KR" sz="800" kern="0" spc="-8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/</a:t>
              </a:r>
              <a:r>
                <a:rPr lang="ko-KR" altLang="en-US" sz="800" kern="0" spc="-8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기획서 </a:t>
              </a:r>
              <a:endParaRPr lang="en-US" altLang="ko-KR" sz="800" kern="0" spc="-8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생성 </a:t>
              </a:r>
              <a:r>
                <a:rPr kumimoji="0" lang="ko-KR" altLang="en-US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자동화</a:t>
              </a:r>
              <a:endParaRPr kumimoji="0" lang="en-US" altLang="ko-KR" sz="800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38256DB6-9B7A-4EC7-A96A-80E68A9C20A6}"/>
                </a:ext>
              </a:extLst>
            </p:cNvPr>
            <p:cNvSpPr/>
            <p:nvPr/>
          </p:nvSpPr>
          <p:spPr bwMode="ltGray">
            <a:xfrm>
              <a:off x="3682653" y="3415062"/>
              <a:ext cx="717160" cy="504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인사</a:t>
              </a:r>
              <a:r>
                <a:rPr kumimoji="0" lang="en-US" altLang="ko-KR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/</a:t>
              </a:r>
              <a:r>
                <a:rPr kumimoji="0" lang="ko-KR" altLang="en-US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총무</a:t>
              </a:r>
              <a:r>
                <a:rPr kumimoji="0" lang="en-US" altLang="ko-KR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/</a:t>
              </a:r>
              <a:r>
                <a:rPr kumimoji="0" lang="ko-KR" altLang="en-US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복리</a:t>
              </a:r>
              <a:endParaRPr kumimoji="0" lang="en-US" altLang="ko-KR" sz="800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등 </a:t>
              </a:r>
              <a:r>
                <a:rPr lang="ko-KR" altLang="en-US" sz="800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조회 채널</a:t>
              </a:r>
              <a:endParaRPr lang="en-US" altLang="ko-KR" sz="800" kern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단일화 제공</a:t>
              </a:r>
              <a:endParaRPr kumimoji="0" lang="en-US" altLang="ko-KR" sz="800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E741D694-6264-4541-B0B9-AD3A2BD65C7C}"/>
                </a:ext>
              </a:extLst>
            </p:cNvPr>
            <p:cNvSpPr/>
            <p:nvPr/>
          </p:nvSpPr>
          <p:spPr bwMode="ltGray">
            <a:xfrm>
              <a:off x="3682653" y="3941141"/>
              <a:ext cx="717160" cy="30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 spc="-15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외부지식 검색 </a:t>
              </a:r>
              <a:r>
                <a:rPr kumimoji="0" lang="ko-KR" altLang="en-US" sz="800" i="0" u="none" strike="noStrike" kern="0" cap="none" spc="-150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채널 </a:t>
              </a:r>
              <a:endParaRPr kumimoji="0" lang="en-US" altLang="ko-KR" sz="800" i="0" u="none" strike="noStrike" kern="0" cap="none" spc="-150" normalizeH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i="0" u="none" strike="noStrike" kern="0" cap="none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단일화 제공</a:t>
              </a:r>
              <a:endParaRPr kumimoji="0" lang="en-US" altLang="ko-KR" sz="800" i="0" u="none" strike="noStrike" kern="0" cap="none" normalizeH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7F77E1E0-5C38-4FF2-B238-DA4E6D906D1E}"/>
                </a:ext>
              </a:extLst>
            </p:cNvPr>
            <p:cNvSpPr/>
            <p:nvPr/>
          </p:nvSpPr>
          <p:spPr bwMode="ltGray">
            <a:xfrm>
              <a:off x="3682653" y="4282999"/>
              <a:ext cx="71716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i="0" u="none" strike="noStrike" kern="0" cap="none" spc="-20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’26</a:t>
              </a:r>
              <a:r>
                <a:rPr kumimoji="0" lang="ko-KR" altLang="en-US" sz="800" i="0" u="none" strike="noStrike" kern="0" cap="none" spc="-20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년 적용 예정</a:t>
              </a:r>
              <a:endParaRPr kumimoji="0" lang="en-US" altLang="ko-KR" sz="800" i="0" u="none" strike="noStrike" kern="0" cap="none" spc="-20" normalizeH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F046F743-21BA-4F94-91FF-F55534BE5B81}"/>
                </a:ext>
              </a:extLst>
            </p:cNvPr>
            <p:cNvSpPr/>
            <p:nvPr/>
          </p:nvSpPr>
          <p:spPr bwMode="ltGray">
            <a:xfrm>
              <a:off x="3682653" y="4491464"/>
              <a:ext cx="717160" cy="30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i="0" u="none" strike="noStrike" kern="0" cap="none" spc="-20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‘26</a:t>
              </a:r>
              <a:r>
                <a:rPr kumimoji="0" lang="ko-KR" altLang="en-US" sz="800" i="0" u="none" strike="noStrike" kern="0" cap="none" spc="-20" normalizeH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년 적용 예정</a:t>
              </a:r>
              <a:endParaRPr kumimoji="0" lang="en-US" altLang="ko-KR" sz="800" i="0" u="none" strike="noStrike" kern="0" cap="none" spc="-20" normalizeH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A62961CF-58B7-47BE-BA88-C927E2DEF66D}"/>
                </a:ext>
              </a:extLst>
            </p:cNvPr>
            <p:cNvSpPr/>
            <p:nvPr/>
          </p:nvSpPr>
          <p:spPr bwMode="ltGray">
            <a:xfrm>
              <a:off x="3460019" y="2701383"/>
              <a:ext cx="180000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en-US" altLang="ko-KR" sz="1050" b="1" spc="-10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L/T</a:t>
              </a:r>
              <a:endParaRPr kumimoji="0" lang="ko-KR" altLang="en-US" sz="1050" b="1" i="0" u="none" strike="noStrike" kern="1200" cap="none" spc="-100" normalizeH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0B787073-B4F4-4B9C-B8CE-A392DD5B57B1}"/>
                </a:ext>
              </a:extLst>
            </p:cNvPr>
            <p:cNvSpPr/>
            <p:nvPr/>
          </p:nvSpPr>
          <p:spPr bwMode="ltGray">
            <a:xfrm>
              <a:off x="277266" y="2701383"/>
              <a:ext cx="576000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ko-KR" altLang="en-US" sz="1050" b="1" i="0" u="none" strike="noStrike" kern="1200" cap="none" spc="-50" normalizeH="0" baseline="0" noProof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cs"/>
                  <a:sym typeface="Arial"/>
                </a:rPr>
                <a:t>사무업무</a:t>
              </a:r>
              <a:endParaRPr kumimoji="0" lang="ko-KR" altLang="en-US" sz="1050" b="1" i="0" u="none" strike="noStrike" kern="1200" cap="none" spc="-50" normalizeH="0" baseline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09E9C48C-AAC8-421F-A904-5633505DEEC1}"/>
                </a:ext>
              </a:extLst>
            </p:cNvPr>
            <p:cNvSpPr/>
            <p:nvPr/>
          </p:nvSpPr>
          <p:spPr bwMode="ltGray">
            <a:xfrm>
              <a:off x="4434663" y="2920884"/>
              <a:ext cx="360000" cy="459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6</a:t>
              </a:r>
              <a:r>
                <a:rPr lang="en-US" altLang="ko-KR" sz="1000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MM</a:t>
              </a:r>
              <a:endParaRPr kumimoji="0" lang="en-US" altLang="ko-KR" sz="1000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BB746F10-88F2-4B57-8D94-35A9C14D70C3}"/>
                </a:ext>
              </a:extLst>
            </p:cNvPr>
            <p:cNvSpPr/>
            <p:nvPr/>
          </p:nvSpPr>
          <p:spPr bwMode="ltGray">
            <a:xfrm>
              <a:off x="4434663" y="2701383"/>
              <a:ext cx="360000" cy="18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shade val="30000"/>
                    <a:satMod val="115000"/>
                  </a:schemeClr>
                </a:gs>
                <a:gs pos="50000">
                  <a:schemeClr val="bg1">
                    <a:lumMod val="50000"/>
                    <a:shade val="67500"/>
                    <a:satMod val="115000"/>
                  </a:schemeClr>
                </a:gs>
                <a:gs pos="100000">
                  <a:schemeClr val="bg1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6350">
              <a:solidFill>
                <a:schemeClr val="tx1"/>
              </a:solidFill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lang="ko-KR" altLang="en-US" sz="1050" b="1" spc="-12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rgbClr val="FFFFFF"/>
                  </a:solidFill>
                  <a:latin typeface="+mn-ea"/>
                  <a:sym typeface="Arial"/>
                </a:rPr>
                <a:t>공수</a:t>
              </a:r>
              <a:endParaRPr kumimoji="0" lang="ko-KR" altLang="en-US" sz="1050" b="1" i="0" u="none" strike="noStrike" kern="1200" cap="none" spc="-120" normalizeH="0" noProof="0" dirty="0">
                <a:ln>
                  <a:solidFill>
                    <a:srgbClr val="FFFFFF">
                      <a:alpha val="0"/>
                    </a:srgbClr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  <a:sym typeface="Arial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D15D3F12-0205-4037-937C-869E7CAA7D8C}"/>
                </a:ext>
              </a:extLst>
            </p:cNvPr>
            <p:cNvSpPr/>
            <p:nvPr/>
          </p:nvSpPr>
          <p:spPr bwMode="ltGray">
            <a:xfrm>
              <a:off x="4434663" y="3415061"/>
              <a:ext cx="360000" cy="5001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i="0" u="none" strike="noStrike" kern="0" cap="none" spc="-10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10</a:t>
              </a:r>
              <a:r>
                <a:rPr lang="en-US" altLang="ko-KR" sz="1000" kern="0" spc="-10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MM</a:t>
              </a:r>
              <a:endParaRPr kumimoji="0" lang="en-US" altLang="ko-KR" sz="1000" i="0" u="none" strike="noStrike" kern="0" cap="none" spc="-10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954A0E33-9022-4C34-9BB2-9B3A1445697D}"/>
                </a:ext>
              </a:extLst>
            </p:cNvPr>
            <p:cNvSpPr/>
            <p:nvPr/>
          </p:nvSpPr>
          <p:spPr bwMode="ltGray">
            <a:xfrm>
              <a:off x="4434663" y="4282999"/>
              <a:ext cx="3600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-</a:t>
              </a: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32E68DF0-0129-46DF-8A58-BB27C4AABBB1}"/>
                </a:ext>
              </a:extLst>
            </p:cNvPr>
            <p:cNvSpPr/>
            <p:nvPr/>
          </p:nvSpPr>
          <p:spPr bwMode="ltGray">
            <a:xfrm>
              <a:off x="4434663" y="4493471"/>
              <a:ext cx="360000" cy="303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b="1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-</a:t>
              </a:r>
              <a:endParaRPr kumimoji="0" lang="en-US" altLang="ko-KR" sz="1000" b="1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54634150-8B5B-423B-8BD5-CED9FF7E0E58}"/>
                </a:ext>
              </a:extLst>
            </p:cNvPr>
            <p:cNvSpPr txBox="1"/>
            <p:nvPr/>
          </p:nvSpPr>
          <p:spPr>
            <a:xfrm>
              <a:off x="2875869" y="2940288"/>
              <a:ext cx="547200" cy="98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900" spc="-5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F9D67C02-3D78-4DE4-A4EB-14D27D47F10A}"/>
                </a:ext>
              </a:extLst>
            </p:cNvPr>
            <p:cNvSpPr txBox="1"/>
            <p:nvPr/>
          </p:nvSpPr>
          <p:spPr>
            <a:xfrm>
              <a:off x="2875869" y="3100054"/>
              <a:ext cx="547200" cy="985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54</a:t>
              </a:r>
              <a:r>
                <a:rPr lang="ko-KR" altLang="en-US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900" spc="-5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F9511C61-D987-47FF-9AF6-89D3714B7972}"/>
                </a:ext>
              </a:extLst>
            </p:cNvPr>
            <p:cNvSpPr txBox="1"/>
            <p:nvPr/>
          </p:nvSpPr>
          <p:spPr>
            <a:xfrm>
              <a:off x="2875869" y="3239858"/>
              <a:ext cx="5472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</a:t>
              </a:r>
              <a:r>
                <a:rPr lang="ko-KR" altLang="en-US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900" spc="-5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F4317F48-282F-44EB-87A4-329D15C35AA1}"/>
                </a:ext>
              </a:extLst>
            </p:cNvPr>
            <p:cNvSpPr txBox="1"/>
            <p:nvPr/>
          </p:nvSpPr>
          <p:spPr>
            <a:xfrm>
              <a:off x="2875869" y="3416363"/>
              <a:ext cx="5472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900" spc="-5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BD059D1-057C-4E88-869B-758CA44C946E}"/>
                </a:ext>
              </a:extLst>
            </p:cNvPr>
            <p:cNvSpPr txBox="1"/>
            <p:nvPr/>
          </p:nvSpPr>
          <p:spPr>
            <a:xfrm>
              <a:off x="2875869" y="3593064"/>
              <a:ext cx="5472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900" spc="-5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9BA02FA2-33F5-4F50-84FE-C18F3479C2E7}"/>
                </a:ext>
              </a:extLst>
            </p:cNvPr>
            <p:cNvSpPr txBox="1"/>
            <p:nvPr/>
          </p:nvSpPr>
          <p:spPr>
            <a:xfrm>
              <a:off x="2875869" y="3774594"/>
              <a:ext cx="547200" cy="1383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</a:t>
              </a:r>
              <a:endParaRPr lang="ko-KR" altLang="en-US" sz="900" spc="-5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35771F0F-7702-4920-8B77-FE5A70B8F6B7}"/>
                </a:ext>
              </a:extLst>
            </p:cNvPr>
            <p:cNvSpPr txBox="1"/>
            <p:nvPr/>
          </p:nvSpPr>
          <p:spPr>
            <a:xfrm>
              <a:off x="2875869" y="3942106"/>
              <a:ext cx="5472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</a:t>
              </a:r>
              <a:endParaRPr lang="ko-KR" altLang="en-US" sz="900" spc="-5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CF42519-AF23-4B79-90FF-913A10917C2A}"/>
                </a:ext>
              </a:extLst>
            </p:cNvPr>
            <p:cNvSpPr txBox="1"/>
            <p:nvPr/>
          </p:nvSpPr>
          <p:spPr>
            <a:xfrm>
              <a:off x="2875869" y="4110565"/>
              <a:ext cx="547200" cy="1384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/>
                <a:t>00</a:t>
              </a:r>
              <a:endParaRPr lang="ko-KR" altLang="en-US" sz="900" spc="-5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E68B7BB3-B2CD-4DF4-939B-6139C0D8A86E}"/>
                </a:ext>
              </a:extLst>
            </p:cNvPr>
            <p:cNvSpPr txBox="1"/>
            <p:nvPr/>
          </p:nvSpPr>
          <p:spPr>
            <a:xfrm>
              <a:off x="2875869" y="4296348"/>
              <a:ext cx="547200" cy="138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/>
                <a:t>-</a:t>
              </a:r>
              <a:endParaRPr lang="ko-KR" altLang="en-US" sz="900" spc="-5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F1AEB821-A9AD-4659-B6D8-6D345FE89CB2}"/>
                </a:ext>
              </a:extLst>
            </p:cNvPr>
            <p:cNvSpPr txBox="1"/>
            <p:nvPr/>
          </p:nvSpPr>
          <p:spPr>
            <a:xfrm>
              <a:off x="2875869" y="4497498"/>
              <a:ext cx="547200" cy="138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900" spc="-5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47BC762-4495-49AC-94D5-887517FB8748}"/>
                </a:ext>
              </a:extLst>
            </p:cNvPr>
            <p:cNvSpPr txBox="1"/>
            <p:nvPr/>
          </p:nvSpPr>
          <p:spPr>
            <a:xfrm>
              <a:off x="2875869" y="4665957"/>
              <a:ext cx="547200" cy="1384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txBody>
            <a:bodyPr wrap="square" lIns="18000" tIns="0" rIns="0" bIns="0" anchor="ctr" anchorCtr="0">
              <a:spAutoFit/>
            </a:bodyPr>
            <a:lstStyle/>
            <a:p>
              <a:pPr algn="ctr"/>
              <a:r>
                <a:rPr lang="en-US" altLang="ko-KR" sz="900" spc="-50"/>
                <a:t>-</a:t>
              </a:r>
              <a:endParaRPr lang="ko-KR" altLang="en-US" sz="900" spc="-50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9E3A1284-8565-4562-A244-8BB3F77D48BB}"/>
                </a:ext>
              </a:extLst>
            </p:cNvPr>
            <p:cNvSpPr/>
            <p:nvPr/>
          </p:nvSpPr>
          <p:spPr bwMode="ltGray">
            <a:xfrm>
              <a:off x="271319" y="2920884"/>
              <a:ext cx="583200" cy="4593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문서작업</a:t>
              </a:r>
              <a:endParaRPr kumimoji="0" lang="en-US" altLang="ko-KR" sz="1000" b="1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(15%)</a:t>
              </a: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D7E32D66-3ED0-4D53-A450-4E76BA300FB8}"/>
                </a:ext>
              </a:extLst>
            </p:cNvPr>
            <p:cNvSpPr/>
            <p:nvPr/>
          </p:nvSpPr>
          <p:spPr bwMode="ltGray">
            <a:xfrm>
              <a:off x="271319" y="3415061"/>
              <a:ext cx="583200" cy="50400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시스템</a:t>
              </a:r>
              <a:endParaRPr kumimoji="0" lang="en-US" altLang="ko-KR" sz="1000" b="1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(10%)</a:t>
              </a: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925743B2-3423-4579-9729-5A06F1A36260}"/>
                </a:ext>
              </a:extLst>
            </p:cNvPr>
            <p:cNvSpPr/>
            <p:nvPr/>
          </p:nvSpPr>
          <p:spPr bwMode="ltGray">
            <a:xfrm>
              <a:off x="271319" y="4282999"/>
              <a:ext cx="583200" cy="18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문서작업</a:t>
              </a:r>
              <a:endParaRPr kumimoji="0" lang="en-US" altLang="ko-KR" sz="1000" b="1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A6D5F32B-95E7-42B9-9FC1-6F757098AB24}"/>
                </a:ext>
              </a:extLst>
            </p:cNvPr>
            <p:cNvSpPr/>
            <p:nvPr/>
          </p:nvSpPr>
          <p:spPr bwMode="ltGray">
            <a:xfrm>
              <a:off x="271319" y="4493471"/>
              <a:ext cx="583200" cy="3039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kern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latin typeface="+mn-ea"/>
                </a:rPr>
                <a:t>메일 等</a:t>
              </a:r>
              <a:endParaRPr lang="en-US" altLang="ko-KR" sz="1000" b="1" kern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latin typeface="+mn-ea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(5%)</a:t>
              </a: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622CD184-675E-4653-A337-3DAE2C3AAA48}"/>
                </a:ext>
              </a:extLst>
            </p:cNvPr>
            <p:cNvSpPr/>
            <p:nvPr/>
          </p:nvSpPr>
          <p:spPr bwMode="ltGray">
            <a:xfrm>
              <a:off x="271319" y="3940106"/>
              <a:ext cx="583200" cy="30703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외부정보</a:t>
              </a:r>
              <a:endParaRPr kumimoji="0" lang="en-US" altLang="ko-KR" sz="1000" b="1" i="0" u="none" strike="noStrike" kern="0" cap="none" spc="0" normalizeH="0" baseline="0" noProof="0">
                <a:ln>
                  <a:solidFill>
                    <a:srgbClr val="D04A02">
                      <a:alpha val="0"/>
                    </a:srgb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(5%)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9CCAC8F-7D41-42F0-AE3B-A306D970CD17}"/>
                </a:ext>
              </a:extLst>
            </p:cNvPr>
            <p:cNvSpPr txBox="1"/>
            <p:nvPr/>
          </p:nvSpPr>
          <p:spPr>
            <a:xfrm>
              <a:off x="3289016" y="3027354"/>
              <a:ext cx="4823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1hr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108772A-43DA-43B4-A8BA-9F92E5CDCCA5}"/>
                </a:ext>
              </a:extLst>
            </p:cNvPr>
            <p:cNvSpPr txBox="1"/>
            <p:nvPr/>
          </p:nvSpPr>
          <p:spPr>
            <a:xfrm>
              <a:off x="3308959" y="3560972"/>
              <a:ext cx="4823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0.2hr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F436A2C4-6C7C-42B7-A31B-4DD58C2456E8}"/>
                </a:ext>
              </a:extLst>
            </p:cNvPr>
            <p:cNvSpPr txBox="1"/>
            <p:nvPr/>
          </p:nvSpPr>
          <p:spPr>
            <a:xfrm>
              <a:off x="3308959" y="3993335"/>
              <a:ext cx="4823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0.5hr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0A11BCB7-BE9D-4A25-B927-C7356CB50813}"/>
                </a:ext>
              </a:extLst>
            </p:cNvPr>
            <p:cNvSpPr txBox="1"/>
            <p:nvPr/>
          </p:nvSpPr>
          <p:spPr>
            <a:xfrm>
              <a:off x="3283558" y="4552562"/>
              <a:ext cx="4823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1hr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8A5BC917-1002-4B8D-8E1E-5E182E8CCE48}"/>
                </a:ext>
              </a:extLst>
            </p:cNvPr>
            <p:cNvSpPr/>
            <p:nvPr/>
          </p:nvSpPr>
          <p:spPr bwMode="ltGray">
            <a:xfrm>
              <a:off x="4434663" y="3942356"/>
              <a:ext cx="360000" cy="3047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i="0" u="none" strike="noStrike" kern="0" cap="none" spc="0" normalizeH="0" baseline="0" noProof="0">
                  <a:ln>
                    <a:solidFill>
                      <a:srgbClr val="D04A02">
                        <a:alpha val="0"/>
                      </a:srgbClr>
                    </a:solidFill>
                  </a:ln>
                  <a:solidFill>
                    <a:srgbClr val="000000"/>
                  </a:solidFill>
                  <a:effectLst/>
                  <a:uLnTx/>
                  <a:uFillTx/>
                  <a:latin typeface="+mn-ea"/>
                  <a:cs typeface="+mn-cs"/>
                </a:rPr>
                <a:t>6MM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6D173748-D8A5-4EF9-8FED-CA1CFF51BA38}"/>
                </a:ext>
              </a:extLst>
            </p:cNvPr>
            <p:cNvSpPr txBox="1"/>
            <p:nvPr/>
          </p:nvSpPr>
          <p:spPr>
            <a:xfrm>
              <a:off x="3308959" y="4253760"/>
              <a:ext cx="4823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00" b="1">
                  <a:solidFill>
                    <a:srgbClr val="000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900" b="1">
                <a:solidFill>
                  <a:srgbClr val="0000FF"/>
                </a:solidFill>
              </a:endParaRPr>
            </a:p>
          </p:txBody>
        </p:sp>
        <p:sp>
          <p:nvSpPr>
            <p:cNvPr id="260" name="오른쪽 대괄호 259">
              <a:extLst>
                <a:ext uri="{FF2B5EF4-FFF2-40B4-BE49-F238E27FC236}">
                  <a16:creationId xmlns:a16="http://schemas.microsoft.com/office/drawing/2014/main" id="{7CB2503D-D41A-479A-B33E-F4EE02A84153}"/>
                </a:ext>
              </a:extLst>
            </p:cNvPr>
            <p:cNvSpPr/>
            <p:nvPr/>
          </p:nvSpPr>
          <p:spPr>
            <a:xfrm>
              <a:off x="3482442" y="2926735"/>
              <a:ext cx="84641" cy="451621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오른쪽 대괄호 260">
              <a:extLst>
                <a:ext uri="{FF2B5EF4-FFF2-40B4-BE49-F238E27FC236}">
                  <a16:creationId xmlns:a16="http://schemas.microsoft.com/office/drawing/2014/main" id="{6105BB7B-8D53-4405-BA88-43CAFC2A3C93}"/>
                </a:ext>
              </a:extLst>
            </p:cNvPr>
            <p:cNvSpPr/>
            <p:nvPr/>
          </p:nvSpPr>
          <p:spPr>
            <a:xfrm>
              <a:off x="3482442" y="3427315"/>
              <a:ext cx="84641" cy="4680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오른쪽 대괄호 261">
              <a:extLst>
                <a:ext uri="{FF2B5EF4-FFF2-40B4-BE49-F238E27FC236}">
                  <a16:creationId xmlns:a16="http://schemas.microsoft.com/office/drawing/2014/main" id="{4B71178A-9CA4-424F-9749-9135F1E6E6EC}"/>
                </a:ext>
              </a:extLst>
            </p:cNvPr>
            <p:cNvSpPr/>
            <p:nvPr/>
          </p:nvSpPr>
          <p:spPr>
            <a:xfrm>
              <a:off x="3482442" y="3952287"/>
              <a:ext cx="84641" cy="2880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오른쪽 대괄호 262">
              <a:extLst>
                <a:ext uri="{FF2B5EF4-FFF2-40B4-BE49-F238E27FC236}">
                  <a16:creationId xmlns:a16="http://schemas.microsoft.com/office/drawing/2014/main" id="{721AE7AF-94EB-4827-A916-39069A2CA859}"/>
                </a:ext>
              </a:extLst>
            </p:cNvPr>
            <p:cNvSpPr/>
            <p:nvPr/>
          </p:nvSpPr>
          <p:spPr>
            <a:xfrm>
              <a:off x="3482442" y="4495394"/>
              <a:ext cx="84641" cy="324000"/>
            </a:xfrm>
            <a:prstGeom prst="righ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14CE55EC-D7E9-42A0-B92B-4E620C474FC6}"/>
              </a:ext>
            </a:extLst>
          </p:cNvPr>
          <p:cNvSpPr txBox="1"/>
          <p:nvPr/>
        </p:nvSpPr>
        <p:spPr>
          <a:xfrm>
            <a:off x="314381" y="3143682"/>
            <a:ext cx="4504058" cy="97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활용 사례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ㆍ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김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1200" b="0" i="0" u="none" strike="noStrike" kern="120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SDV</a:t>
            </a:r>
            <a:r>
              <a:rPr kumimoji="0" lang="ko-KR" altLang="en-US" sz="1200" b="0" i="0" u="none" strike="noStrike" kern="120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lang="ko-KR" altLang="en-US" sz="1200" spc="-2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검사 분석과제 업무 커뮤니케이션</a:t>
            </a:r>
            <a:endParaRPr kumimoji="0" lang="en-US" altLang="ko-KR" sz="1200" b="0" i="0" u="none" strike="noStrike" kern="1200" cap="none" spc="-2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***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개발팀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**)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설비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소재의 재질 특성 비교</a:t>
            </a:r>
            <a:endParaRPr lang="en-US" altLang="ko-KR" sz="12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ㆍ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***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팀</a:t>
            </a: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</a:t>
            </a:r>
            <a:r>
              <a:rPr lang="en-US" altLang="ko-KR" sz="10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**)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업체간 다수메일 정리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요약</a:t>
            </a:r>
            <a:r>
              <a:rPr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포워딩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5" name="모서리가 둥근 직사각형 22">
            <a:extLst>
              <a:ext uri="{FF2B5EF4-FFF2-40B4-BE49-F238E27FC236}">
                <a16:creationId xmlns:a16="http://schemas.microsoft.com/office/drawing/2014/main" id="{A2170BF2-7887-426B-B5FC-B651C6771A9F}"/>
              </a:ext>
            </a:extLst>
          </p:cNvPr>
          <p:cNvSpPr/>
          <p:nvPr/>
        </p:nvSpPr>
        <p:spPr>
          <a:xfrm>
            <a:off x="4245134" y="3456875"/>
            <a:ext cx="468000" cy="14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번역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6" name="모서리가 둥근 직사각형 22">
            <a:extLst>
              <a:ext uri="{FF2B5EF4-FFF2-40B4-BE49-F238E27FC236}">
                <a16:creationId xmlns:a16="http://schemas.microsoft.com/office/drawing/2014/main" id="{C24A0285-79DB-42F7-AAC8-A4070724F4EB}"/>
              </a:ext>
            </a:extLst>
          </p:cNvPr>
          <p:cNvSpPr/>
          <p:nvPr/>
        </p:nvSpPr>
        <p:spPr>
          <a:xfrm>
            <a:off x="4160072" y="3669640"/>
            <a:ext cx="468000" cy="14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>
                <a:solidFill>
                  <a:prstClr val="black"/>
                </a:solidFill>
                <a:latin typeface="+mn-ea"/>
              </a:rPr>
              <a:t>지식검색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67" name="모서리가 둥근 직사각형 22">
            <a:extLst>
              <a:ext uri="{FF2B5EF4-FFF2-40B4-BE49-F238E27FC236}">
                <a16:creationId xmlns:a16="http://schemas.microsoft.com/office/drawing/2014/main" id="{2A0FAB93-1038-40EB-B076-F3F02B1522E4}"/>
              </a:ext>
            </a:extLst>
          </p:cNvPr>
          <p:cNvSpPr/>
          <p:nvPr/>
        </p:nvSpPr>
        <p:spPr>
          <a:xfrm>
            <a:off x="4075008" y="3883654"/>
            <a:ext cx="468000" cy="144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b="1" kern="0">
                <a:solidFill>
                  <a:prstClr val="black"/>
                </a:solidFill>
                <a:latin typeface="+mn-ea"/>
              </a:rPr>
              <a:t>업무활용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269" name="Picture 147" descr="j0432679">
            <a:hlinkClick r:id="rId3" action="ppaction://hlinksldjump"/>
            <a:extLst>
              <a:ext uri="{FF2B5EF4-FFF2-40B4-BE49-F238E27FC236}">
                <a16:creationId xmlns:a16="http://schemas.microsoft.com/office/drawing/2014/main" id="{A3F8AF59-47FE-4A2F-855B-8798F57E3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0797" y="3477151"/>
            <a:ext cx="14259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0" name="Picture 147" descr="j0432679">
            <a:hlinkClick r:id="rId5" action="ppaction://hlinksldjump"/>
            <a:extLst>
              <a:ext uri="{FF2B5EF4-FFF2-40B4-BE49-F238E27FC236}">
                <a16:creationId xmlns:a16="http://schemas.microsoft.com/office/drawing/2014/main" id="{E46BBA24-58E5-4DF8-BE13-C76907ADF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0797" y="4137570"/>
            <a:ext cx="14259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1" name="Picture 147" descr="j0432679">
            <a:hlinkClick r:id="rId6" action="ppaction://hlinksldjump"/>
            <a:extLst>
              <a:ext uri="{FF2B5EF4-FFF2-40B4-BE49-F238E27FC236}">
                <a16:creationId xmlns:a16="http://schemas.microsoft.com/office/drawing/2014/main" id="{1B66EDB6-9CC3-42D6-8307-D859EF2E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20797" y="4581000"/>
            <a:ext cx="142599" cy="1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모서리가 둥근 직사각형 240">
            <a:extLst>
              <a:ext uri="{FF2B5EF4-FFF2-40B4-BE49-F238E27FC236}">
                <a16:creationId xmlns:a16="http://schemas.microsoft.com/office/drawing/2014/main" id="{AC14697B-7916-44C0-BB9A-C015F45ADBAA}"/>
              </a:ext>
            </a:extLst>
          </p:cNvPr>
          <p:cNvSpPr/>
          <p:nvPr/>
        </p:nvSpPr>
        <p:spPr>
          <a:xfrm>
            <a:off x="5125607" y="5701638"/>
            <a:ext cx="4579126" cy="295195"/>
          </a:xfrm>
          <a:prstGeom prst="roundRect">
            <a:avLst>
              <a:gd name="adj" fmla="val 50000"/>
            </a:avLst>
          </a:prstGeom>
          <a:solidFill>
            <a:srgbClr val="D5EDFF"/>
          </a:solidFill>
          <a:ln>
            <a:noFill/>
          </a:ln>
          <a:effectLst/>
        </p:spPr>
        <p:txBody>
          <a:bodyPr vert="horz" wrap="none" lIns="107287" tIns="53643" rIns="107287" bIns="53643" numCol="1" anchor="ctr" anchorCtr="0" compatLnSpc="1">
            <a:prstTxWarp prst="textNoShape">
              <a:avLst/>
            </a:prstTxWarp>
          </a:bodyPr>
          <a:lstStyle/>
          <a:p>
            <a:pPr algn="ctr" defTabSz="914400"/>
            <a:endParaRPr lang="en-US" altLang="ko-KR" sz="2300" spc="12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DD7766-9D64-491B-890E-6E08DD44242F}"/>
              </a:ext>
            </a:extLst>
          </p:cNvPr>
          <p:cNvSpPr/>
          <p:nvPr/>
        </p:nvSpPr>
        <p:spPr>
          <a:xfrm>
            <a:off x="4984648" y="5974825"/>
            <a:ext cx="7409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자체 구축</a:t>
            </a:r>
            <a:endParaRPr lang="ko-KR" altLang="en-US" sz="1100" dirty="0"/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3AD0D7A-C0DA-4D9F-A570-52A27ECE8AD3}"/>
              </a:ext>
            </a:extLst>
          </p:cNvPr>
          <p:cNvGrpSpPr/>
          <p:nvPr/>
        </p:nvGrpSpPr>
        <p:grpSpPr>
          <a:xfrm>
            <a:off x="5266618" y="5738710"/>
            <a:ext cx="181840" cy="181840"/>
            <a:chOff x="3065188" y="5344291"/>
            <a:chExt cx="235810" cy="235810"/>
          </a:xfrm>
        </p:grpSpPr>
        <p:sp>
          <p:nvSpPr>
            <p:cNvPr id="108" name="눈물 방울 107">
              <a:extLst>
                <a:ext uri="{FF2B5EF4-FFF2-40B4-BE49-F238E27FC236}">
                  <a16:creationId xmlns:a16="http://schemas.microsoft.com/office/drawing/2014/main" id="{3D236A4E-19E4-4A1E-A580-53FE8FFF106D}"/>
                </a:ext>
              </a:extLst>
            </p:cNvPr>
            <p:cNvSpPr/>
            <p:nvPr/>
          </p:nvSpPr>
          <p:spPr>
            <a:xfrm rot="8100000">
              <a:off x="3065188" y="5344291"/>
              <a:ext cx="235810" cy="235810"/>
            </a:xfrm>
            <a:prstGeom prst="teardrop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25400" dir="1260000" algn="tl" rotWithShape="0">
                <a:prstClr val="black">
                  <a:alpha val="74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220">
                <a:lnSpc>
                  <a:spcPct val="90000"/>
                </a:lnSpc>
              </a:pPr>
              <a:endParaRPr lang="ko-KR" altLang="en-US" sz="1200" b="1" dirty="0">
                <a:solidFill>
                  <a:prstClr val="black"/>
                </a:solidFill>
                <a:cs typeface="굴림" pitchFamily="50" charset="-127"/>
              </a:endParaRPr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8146229-4F76-4D81-B203-4CE5F9F36028}"/>
                </a:ext>
              </a:extLst>
            </p:cNvPr>
            <p:cNvSpPr/>
            <p:nvPr/>
          </p:nvSpPr>
          <p:spPr bwMode="auto">
            <a:xfrm>
              <a:off x="3108820" y="5387923"/>
              <a:ext cx="148546" cy="148546"/>
            </a:xfrm>
            <a:prstGeom prst="ellipse">
              <a:avLst/>
            </a:prstGeom>
            <a:solidFill>
              <a:srgbClr val="00A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 b="1" spc="1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0" name="아래쪽 화살표 294">
            <a:extLst>
              <a:ext uri="{FF2B5EF4-FFF2-40B4-BE49-F238E27FC236}">
                <a16:creationId xmlns:a16="http://schemas.microsoft.com/office/drawing/2014/main" id="{96979852-3EB6-44CD-A8C7-233188EF6DAD}"/>
              </a:ext>
            </a:extLst>
          </p:cNvPr>
          <p:cNvSpPr/>
          <p:nvPr/>
        </p:nvSpPr>
        <p:spPr>
          <a:xfrm rot="16200000">
            <a:off x="8327108" y="4739462"/>
            <a:ext cx="131180" cy="2232000"/>
          </a:xfrm>
          <a:prstGeom prst="downArrow">
            <a:avLst/>
          </a:prstGeom>
          <a:gradFill flip="none" rotWithShape="1">
            <a:gsLst>
              <a:gs pos="36000">
                <a:srgbClr val="1428A0"/>
              </a:gs>
              <a:gs pos="100000">
                <a:schemeClr val="bg1">
                  <a:alpha val="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1" name="아래쪽 화살표 294">
            <a:extLst>
              <a:ext uri="{FF2B5EF4-FFF2-40B4-BE49-F238E27FC236}">
                <a16:creationId xmlns:a16="http://schemas.microsoft.com/office/drawing/2014/main" id="{A614D875-1135-4CEB-93E6-4F2F9BDC7213}"/>
              </a:ext>
            </a:extLst>
          </p:cNvPr>
          <p:cNvSpPr/>
          <p:nvPr/>
        </p:nvSpPr>
        <p:spPr>
          <a:xfrm rot="16200000">
            <a:off x="6232774" y="5010968"/>
            <a:ext cx="131180" cy="1692000"/>
          </a:xfrm>
          <a:prstGeom prst="downArrow">
            <a:avLst/>
          </a:prstGeom>
          <a:gradFill flip="none" rotWithShape="1">
            <a:gsLst>
              <a:gs pos="34000">
                <a:srgbClr val="00A4E4"/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17BD423-CA03-46FB-9774-CF9199C4ABDE}"/>
              </a:ext>
            </a:extLst>
          </p:cNvPr>
          <p:cNvSpPr/>
          <p:nvPr/>
        </p:nvSpPr>
        <p:spPr>
          <a:xfrm>
            <a:off x="5053826" y="5450892"/>
            <a:ext cx="588806" cy="25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0000"/>
              </a:lnSpc>
              <a:spcAft>
                <a:spcPct val="0"/>
              </a:spcAft>
              <a:buClr>
                <a:srgbClr val="333333"/>
              </a:buClr>
            </a:pPr>
            <a:r>
              <a:rPr kumimoji="1" lang="en-US" altLang="ko-KR" sz="105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‘24.11</a:t>
            </a:r>
            <a:endParaRPr kumimoji="1" lang="en-US" altLang="ko-KR" sz="105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2918FAA-4F3D-49AB-B64D-1311039C83FE}"/>
              </a:ext>
            </a:extLst>
          </p:cNvPr>
          <p:cNvSpPr/>
          <p:nvPr/>
        </p:nvSpPr>
        <p:spPr>
          <a:xfrm>
            <a:off x="6020767" y="5450892"/>
            <a:ext cx="588806" cy="25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0000"/>
              </a:lnSpc>
              <a:spcAft>
                <a:spcPct val="0"/>
              </a:spcAft>
              <a:buClr>
                <a:srgbClr val="333333"/>
              </a:buClr>
            </a:pPr>
            <a:r>
              <a:rPr kumimoji="1" lang="en-US" altLang="ko-KR" sz="105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’25.05</a:t>
            </a:r>
            <a:endParaRPr kumimoji="1" lang="en-US" altLang="ko-KR" sz="105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850304B-59DC-4F36-8BBE-9DA849B8AFE3}"/>
              </a:ext>
            </a:extLst>
          </p:cNvPr>
          <p:cNvSpPr/>
          <p:nvPr/>
        </p:nvSpPr>
        <p:spPr>
          <a:xfrm>
            <a:off x="5936958" y="5974825"/>
            <a:ext cx="789319" cy="4231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1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Beta Open</a:t>
            </a:r>
            <a:br>
              <a:rPr lang="en-US" altLang="ko-KR" sz="12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</a:br>
            <a:r>
              <a:rPr lang="en-US" altLang="ko-KR" sz="1050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</a:t>
            </a:r>
            <a:r>
              <a:rPr lang="ko-KR" altLang="en-US" sz="1050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생기연</a:t>
            </a:r>
            <a:r>
              <a:rPr lang="en-US" altLang="ko-KR" sz="1050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)</a:t>
            </a:r>
            <a:endParaRPr lang="en-US" altLang="ko-KR" sz="1200" spc="-9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B30EF153-87DF-4847-857D-F40A01207941}"/>
              </a:ext>
            </a:extLst>
          </p:cNvPr>
          <p:cNvGrpSpPr/>
          <p:nvPr/>
        </p:nvGrpSpPr>
        <p:grpSpPr>
          <a:xfrm>
            <a:off x="7187900" y="5739172"/>
            <a:ext cx="181840" cy="181840"/>
            <a:chOff x="3065188" y="5344291"/>
            <a:chExt cx="235810" cy="235810"/>
          </a:xfrm>
        </p:grpSpPr>
        <p:sp>
          <p:nvSpPr>
            <p:cNvPr id="116" name="눈물 방울 115">
              <a:extLst>
                <a:ext uri="{FF2B5EF4-FFF2-40B4-BE49-F238E27FC236}">
                  <a16:creationId xmlns:a16="http://schemas.microsoft.com/office/drawing/2014/main" id="{01A55FDD-A062-4046-9630-9AAE7A27E5AE}"/>
                </a:ext>
              </a:extLst>
            </p:cNvPr>
            <p:cNvSpPr/>
            <p:nvPr/>
          </p:nvSpPr>
          <p:spPr>
            <a:xfrm rot="8100000">
              <a:off x="3065188" y="5344291"/>
              <a:ext cx="235810" cy="235810"/>
            </a:xfrm>
            <a:prstGeom prst="teardrop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25400" dir="1260000" algn="tl" rotWithShape="0">
                <a:prstClr val="black">
                  <a:alpha val="74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220">
                <a:lnSpc>
                  <a:spcPct val="90000"/>
                </a:lnSpc>
              </a:pPr>
              <a:endParaRPr lang="ko-KR" altLang="en-US" sz="1200" b="1" dirty="0">
                <a:solidFill>
                  <a:prstClr val="black"/>
                </a:solidFill>
                <a:cs typeface="굴림" pitchFamily="50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C9BCE2E3-7893-4928-90BF-3E80DC715747}"/>
                </a:ext>
              </a:extLst>
            </p:cNvPr>
            <p:cNvSpPr/>
            <p:nvPr/>
          </p:nvSpPr>
          <p:spPr bwMode="auto">
            <a:xfrm>
              <a:off x="3108820" y="5387923"/>
              <a:ext cx="148546" cy="148546"/>
            </a:xfrm>
            <a:prstGeom prst="ellipse">
              <a:avLst/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639C3F7-705D-4DB0-947B-819A1608DB34}"/>
              </a:ext>
            </a:extLst>
          </p:cNvPr>
          <p:cNvSpPr/>
          <p:nvPr/>
        </p:nvSpPr>
        <p:spPr>
          <a:xfrm>
            <a:off x="6965178" y="5450892"/>
            <a:ext cx="588806" cy="25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0000"/>
              </a:lnSpc>
              <a:spcAft>
                <a:spcPct val="0"/>
              </a:spcAft>
              <a:buClr>
                <a:srgbClr val="333333"/>
              </a:buClr>
            </a:pPr>
            <a:r>
              <a:rPr kumimoji="1" lang="en-US" altLang="ko-KR" sz="105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‘25.06</a:t>
            </a:r>
            <a:endParaRPr kumimoji="1" lang="en-US" altLang="ko-KR" sz="105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DEEADD1-A972-4BD0-B99C-2EADE9D0F80C}"/>
              </a:ext>
            </a:extLst>
          </p:cNvPr>
          <p:cNvSpPr/>
          <p:nvPr/>
        </p:nvSpPr>
        <p:spPr>
          <a:xfrm>
            <a:off x="6904935" y="5974825"/>
            <a:ext cx="7409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-9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CC"/>
                </a:solidFill>
                <a:latin typeface="+mn-ea"/>
              </a:rPr>
              <a:t>확대 오픈</a:t>
            </a:r>
            <a:endParaRPr lang="en-US" altLang="ko-KR" sz="1100" b="1" spc="-9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CC"/>
              </a:solidFill>
              <a:latin typeface="+mn-ea"/>
            </a:endParaRPr>
          </a:p>
          <a:p>
            <a:pPr algn="ctr"/>
            <a:r>
              <a:rPr lang="en-US" altLang="ko-KR" sz="1100" b="1" spc="-9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CC"/>
                </a:solidFill>
                <a:latin typeface="+mn-ea"/>
              </a:rPr>
              <a:t>(</a:t>
            </a:r>
            <a:r>
              <a:rPr lang="ko-KR" altLang="en-US" sz="1100" b="1" spc="-9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CC"/>
                </a:solidFill>
                <a:latin typeface="+mn-ea"/>
              </a:rPr>
              <a:t>디플연</a:t>
            </a:r>
            <a:r>
              <a:rPr lang="en-US" altLang="ko-KR" sz="1100" b="1" spc="-9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CC"/>
                </a:solidFill>
                <a:latin typeface="+mn-ea"/>
              </a:rPr>
              <a:t>)</a:t>
            </a:r>
            <a:endParaRPr lang="en-US" altLang="ko-KR" sz="1050" spc="-9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CC"/>
              </a:solidFill>
              <a:latin typeface="+mn-ea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147C9473-CAB6-4F75-9ED0-7A6389C165C0}"/>
              </a:ext>
            </a:extLst>
          </p:cNvPr>
          <p:cNvGrpSpPr/>
          <p:nvPr/>
        </p:nvGrpSpPr>
        <p:grpSpPr>
          <a:xfrm>
            <a:off x="8148541" y="5739172"/>
            <a:ext cx="181840" cy="181840"/>
            <a:chOff x="3065188" y="5344291"/>
            <a:chExt cx="235810" cy="235810"/>
          </a:xfrm>
        </p:grpSpPr>
        <p:sp>
          <p:nvSpPr>
            <p:cNvPr id="121" name="눈물 방울 120">
              <a:extLst>
                <a:ext uri="{FF2B5EF4-FFF2-40B4-BE49-F238E27FC236}">
                  <a16:creationId xmlns:a16="http://schemas.microsoft.com/office/drawing/2014/main" id="{07740780-95D4-4D9D-85D5-58F4A974D61D}"/>
                </a:ext>
              </a:extLst>
            </p:cNvPr>
            <p:cNvSpPr/>
            <p:nvPr/>
          </p:nvSpPr>
          <p:spPr>
            <a:xfrm rot="8100000">
              <a:off x="3065188" y="5344291"/>
              <a:ext cx="235810" cy="235810"/>
            </a:xfrm>
            <a:prstGeom prst="teardrop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25400" dir="1260000" algn="tl" rotWithShape="0">
                <a:prstClr val="black">
                  <a:alpha val="74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220">
                <a:lnSpc>
                  <a:spcPct val="90000"/>
                </a:lnSpc>
              </a:pPr>
              <a:endParaRPr lang="ko-KR" altLang="en-US" sz="1200" b="1" dirty="0">
                <a:solidFill>
                  <a:prstClr val="black"/>
                </a:solidFill>
                <a:cs typeface="굴림" pitchFamily="50" charset="-127"/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5DE28D28-BA15-474C-BA67-0F59E7CAF7AA}"/>
                </a:ext>
              </a:extLst>
            </p:cNvPr>
            <p:cNvSpPr/>
            <p:nvPr/>
          </p:nvSpPr>
          <p:spPr bwMode="auto">
            <a:xfrm>
              <a:off x="3108820" y="5387923"/>
              <a:ext cx="148546" cy="148546"/>
            </a:xfrm>
            <a:prstGeom prst="ellipse">
              <a:avLst/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3329B23C-56F2-4D9F-96C3-81C5FEDFDA0C}"/>
              </a:ext>
            </a:extLst>
          </p:cNvPr>
          <p:cNvGrpSpPr/>
          <p:nvPr/>
        </p:nvGrpSpPr>
        <p:grpSpPr>
          <a:xfrm>
            <a:off x="6227259" y="5738710"/>
            <a:ext cx="181840" cy="181840"/>
            <a:chOff x="3065188" y="5344291"/>
            <a:chExt cx="235810" cy="235810"/>
          </a:xfrm>
        </p:grpSpPr>
        <p:sp>
          <p:nvSpPr>
            <p:cNvPr id="124" name="눈물 방울 123">
              <a:extLst>
                <a:ext uri="{FF2B5EF4-FFF2-40B4-BE49-F238E27FC236}">
                  <a16:creationId xmlns:a16="http://schemas.microsoft.com/office/drawing/2014/main" id="{CD5FBFCA-AAE8-49AA-BE93-A4E168CA4F8D}"/>
                </a:ext>
              </a:extLst>
            </p:cNvPr>
            <p:cNvSpPr/>
            <p:nvPr/>
          </p:nvSpPr>
          <p:spPr>
            <a:xfrm rot="8100000">
              <a:off x="3065188" y="5344291"/>
              <a:ext cx="235810" cy="235810"/>
            </a:xfrm>
            <a:prstGeom prst="teardrop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25400" dir="1260000" algn="tl" rotWithShape="0">
                <a:prstClr val="black">
                  <a:alpha val="74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220">
                <a:lnSpc>
                  <a:spcPct val="90000"/>
                </a:lnSpc>
              </a:pPr>
              <a:endParaRPr lang="ko-KR" altLang="en-US" sz="1200" b="1" dirty="0">
                <a:solidFill>
                  <a:prstClr val="black"/>
                </a:solidFill>
                <a:cs typeface="굴림" pitchFamily="50" charset="-127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4AB12B5-D97F-46CC-9B80-B072260CDE2B}"/>
                </a:ext>
              </a:extLst>
            </p:cNvPr>
            <p:cNvSpPr/>
            <p:nvPr/>
          </p:nvSpPr>
          <p:spPr bwMode="auto">
            <a:xfrm>
              <a:off x="3108820" y="5387923"/>
              <a:ext cx="148546" cy="148546"/>
            </a:xfrm>
            <a:prstGeom prst="ellipse">
              <a:avLst/>
            </a:prstGeom>
            <a:solidFill>
              <a:srgbClr val="00A4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 fontAlgn="base" latinLnBrk="0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100" b="1" spc="10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D63DB7D-143E-43B4-B23B-1EB54B11C2BD}"/>
              </a:ext>
            </a:extLst>
          </p:cNvPr>
          <p:cNvGrpSpPr/>
          <p:nvPr/>
        </p:nvGrpSpPr>
        <p:grpSpPr>
          <a:xfrm>
            <a:off x="9109182" y="5739172"/>
            <a:ext cx="181840" cy="181840"/>
            <a:chOff x="3065188" y="5344291"/>
            <a:chExt cx="235810" cy="235810"/>
          </a:xfrm>
        </p:grpSpPr>
        <p:sp>
          <p:nvSpPr>
            <p:cNvPr id="127" name="눈물 방울 126">
              <a:extLst>
                <a:ext uri="{FF2B5EF4-FFF2-40B4-BE49-F238E27FC236}">
                  <a16:creationId xmlns:a16="http://schemas.microsoft.com/office/drawing/2014/main" id="{93EE2E0B-82D4-442E-8BAD-B5A2C69C93C3}"/>
                </a:ext>
              </a:extLst>
            </p:cNvPr>
            <p:cNvSpPr/>
            <p:nvPr/>
          </p:nvSpPr>
          <p:spPr>
            <a:xfrm rot="8100000">
              <a:off x="3065188" y="5344291"/>
              <a:ext cx="235810" cy="235810"/>
            </a:xfrm>
            <a:prstGeom prst="teardrop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25400" dir="1260000" algn="tl" rotWithShape="0">
                <a:prstClr val="black">
                  <a:alpha val="74000"/>
                </a:prstClr>
              </a:outerShdw>
            </a:effec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defTabSz="914220">
                <a:lnSpc>
                  <a:spcPct val="90000"/>
                </a:lnSpc>
              </a:pPr>
              <a:endParaRPr lang="ko-KR" altLang="en-US" sz="1200" b="1" dirty="0">
                <a:solidFill>
                  <a:prstClr val="black"/>
                </a:solidFill>
                <a:cs typeface="굴림" pitchFamily="50" charset="-127"/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CEB4491C-AF9B-4EE6-B99F-41681028AF5B}"/>
                </a:ext>
              </a:extLst>
            </p:cNvPr>
            <p:cNvSpPr/>
            <p:nvPr/>
          </p:nvSpPr>
          <p:spPr bwMode="auto">
            <a:xfrm>
              <a:off x="3108820" y="5387923"/>
              <a:ext cx="148546" cy="148546"/>
            </a:xfrm>
            <a:prstGeom prst="ellipse">
              <a:avLst/>
            </a:prstGeom>
            <a:solidFill>
              <a:srgbClr val="1428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lang="ko-KR" altLang="en-US" sz="1800" dirty="0">
                <a:solidFill>
                  <a:prstClr val="white"/>
                </a:solidFill>
              </a:endParaRPr>
            </a:p>
          </p:txBody>
        </p:sp>
      </p:grp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83C3559-5716-428D-B10C-5FCE23A8BC91}"/>
              </a:ext>
            </a:extLst>
          </p:cNvPr>
          <p:cNvSpPr/>
          <p:nvPr/>
        </p:nvSpPr>
        <p:spPr>
          <a:xfrm>
            <a:off x="7918516" y="5450892"/>
            <a:ext cx="588806" cy="25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0000"/>
              </a:lnSpc>
              <a:spcAft>
                <a:spcPct val="0"/>
              </a:spcAft>
              <a:buClr>
                <a:srgbClr val="333333"/>
              </a:buClr>
            </a:pPr>
            <a:r>
              <a:rPr kumimoji="1" lang="en-US" altLang="ko-KR" sz="105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‘25.9</a:t>
            </a:r>
            <a:endParaRPr kumimoji="1" lang="en-US" altLang="ko-KR" sz="105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B8C217F-A7EB-4AF2-8530-BB1C77F5E2BE}"/>
              </a:ext>
            </a:extLst>
          </p:cNvPr>
          <p:cNvSpPr/>
          <p:nvPr/>
        </p:nvSpPr>
        <p:spPr>
          <a:xfrm>
            <a:off x="7740035" y="5974825"/>
            <a:ext cx="1050929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기능 개선</a:t>
            </a:r>
            <a:r>
              <a:rPr lang="en-US" altLang="ko-KR" sz="11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/</a:t>
            </a:r>
            <a:r>
              <a:rPr lang="ko-KR" altLang="en-US" sz="11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확대</a:t>
            </a:r>
            <a:endParaRPr lang="en-US" altLang="ko-KR" sz="1100" b="1" spc="-9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  <a:p>
            <a:pPr algn="ctr"/>
            <a:r>
              <a:rPr lang="en-US" altLang="ko-KR" sz="11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(</a:t>
            </a:r>
            <a:r>
              <a:rPr lang="ko-KR" altLang="en-US" sz="11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전사오픈</a:t>
            </a:r>
            <a:r>
              <a:rPr lang="en-US" altLang="ko-KR" sz="11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  <a:t>)</a:t>
            </a:r>
            <a:br>
              <a:rPr lang="en-US" altLang="ko-KR" sz="1100" b="1" spc="-90">
                <a:ln>
                  <a:solidFill>
                    <a:prstClr val="white">
                      <a:alpha val="0"/>
                    </a:prstClr>
                  </a:solidFill>
                </a:ln>
                <a:latin typeface="+mn-ea"/>
              </a:rPr>
            </a:br>
            <a:endParaRPr lang="en-US" altLang="ko-KR" sz="1100" spc="-90" dirty="0">
              <a:ln>
                <a:solidFill>
                  <a:prstClr val="white">
                    <a:alpha val="0"/>
                  </a:prstClr>
                </a:solidFill>
              </a:ln>
              <a:latin typeface="+mn-ea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33B1599A-FBB1-44B1-A5B0-83A1C6E6B1EF}"/>
              </a:ext>
            </a:extLst>
          </p:cNvPr>
          <p:cNvSpPr/>
          <p:nvPr/>
        </p:nvSpPr>
        <p:spPr>
          <a:xfrm>
            <a:off x="8842156" y="5974825"/>
            <a:ext cx="74090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-9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CC"/>
                </a:solidFill>
                <a:latin typeface="+mn-ea"/>
              </a:rPr>
              <a:t>법인 오픈</a:t>
            </a:r>
            <a:endParaRPr lang="en-US" altLang="ko-KR" sz="1100" spc="-9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CC"/>
              </a:solidFill>
              <a:latin typeface="+mn-ea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DB06D06-8964-42F3-9832-378ED5D97E07}"/>
              </a:ext>
            </a:extLst>
          </p:cNvPr>
          <p:cNvSpPr/>
          <p:nvPr/>
        </p:nvSpPr>
        <p:spPr>
          <a:xfrm>
            <a:off x="8902178" y="5450892"/>
            <a:ext cx="588806" cy="255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10000"/>
              </a:lnSpc>
              <a:spcAft>
                <a:spcPct val="0"/>
              </a:spcAft>
              <a:buClr>
                <a:srgbClr val="333333"/>
              </a:buClr>
            </a:pPr>
            <a:r>
              <a:rPr kumimoji="1" lang="en-US" altLang="ko-KR" sz="1050" spc="-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000000"/>
                </a:solidFill>
                <a:latin typeface="+mn-ea"/>
                <a:cs typeface="Segoe UI" panose="020B0502040204020203" pitchFamily="34" charset="0"/>
              </a:rPr>
              <a:t>‘26.03</a:t>
            </a:r>
            <a:endParaRPr kumimoji="1" lang="en-US" altLang="ko-KR" sz="1050" spc="-5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7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제목 2"/>
          <p:cNvSpPr>
            <a:spLocks noGrp="1"/>
          </p:cNvSpPr>
          <p:nvPr>
            <p:ph type="title"/>
          </p:nvPr>
        </p:nvSpPr>
        <p:spPr>
          <a:xfrm>
            <a:off x="224253" y="185564"/>
            <a:ext cx="9457574" cy="576064"/>
          </a:xfrm>
        </p:spPr>
        <p:txBody>
          <a:bodyPr/>
          <a:lstStyle/>
          <a:p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추진 방향 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.. </a:t>
            </a:r>
            <a:r>
              <a:rPr lang="ko-KR" altLang="en-US" sz="24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기능 리스트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텍스트 개체 틀 4"/>
          <p:cNvSpPr txBox="1">
            <a:spLocks/>
          </p:cNvSpPr>
          <p:nvPr/>
        </p:nvSpPr>
        <p:spPr>
          <a:xfrm>
            <a:off x="125634" y="916884"/>
            <a:ext cx="9702179" cy="480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5768" tIns="62884" rIns="125768" bIns="62884" rtlCol="0" anchor="t">
            <a:spAutoFit/>
          </a:bodyPr>
          <a:lstStyle>
            <a:lvl1pPr marL="278606" indent="-278606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3647" indent="-232172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marR="0" lvl="0" indent="-268288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70C0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ko-KR" sz="23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EDM </a:t>
            </a:r>
            <a:r>
              <a:rPr kumimoji="0" lang="ko-KR" altLang="en-US" sz="23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문서 자산화</a:t>
            </a:r>
            <a:r>
              <a:rPr kumimoji="0" lang="en-US" altLang="ko-KR" sz="23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, </a:t>
            </a:r>
            <a:r>
              <a:rPr kumimoji="0" lang="ko-KR" altLang="en-US" sz="23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사내외 시스템 연계 </a:t>
            </a:r>
            <a:r>
              <a:rPr kumimoji="0" lang="en-US" altLang="ko-KR" sz="23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Office </a:t>
            </a:r>
            <a:r>
              <a:rPr kumimoji="0" lang="ko-KR" altLang="en-US" sz="23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업무 생산성 혁신 </a:t>
            </a:r>
          </a:p>
        </p:txBody>
      </p:sp>
      <p:sp>
        <p:nvSpPr>
          <p:cNvPr id="60" name="슬라이드 번호 개체 틀 5">
            <a:extLst>
              <a:ext uri="{FF2B5EF4-FFF2-40B4-BE49-F238E27FC236}">
                <a16:creationId xmlns:a16="http://schemas.microsoft.com/office/drawing/2014/main" id="{18F95E1F-108B-4A77-B738-F80C18B93B5E}"/>
              </a:ext>
            </a:extLst>
          </p:cNvPr>
          <p:cNvSpPr txBox="1">
            <a:spLocks/>
          </p:cNvSpPr>
          <p:nvPr/>
        </p:nvSpPr>
        <p:spPr>
          <a:xfrm>
            <a:off x="4546440" y="6577545"/>
            <a:ext cx="813120" cy="26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 / 4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7B4DC9-4081-4303-A0CD-6AAF1B703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05012"/>
              </p:ext>
            </p:extLst>
          </p:nvPr>
        </p:nvGraphicFramePr>
        <p:xfrm>
          <a:off x="4679228" y="1485000"/>
          <a:ext cx="5076000" cy="50880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3196858292"/>
                    </a:ext>
                  </a:extLst>
                </a:gridCol>
                <a:gridCol w="1022739">
                  <a:extLst>
                    <a:ext uri="{9D8B030D-6E8A-4147-A177-3AD203B41FA5}">
                      <a16:colId xmlns:a16="http://schemas.microsoft.com/office/drawing/2014/main" val="1838170856"/>
                    </a:ext>
                  </a:extLst>
                </a:gridCol>
                <a:gridCol w="1110494">
                  <a:extLst>
                    <a:ext uri="{9D8B030D-6E8A-4147-A177-3AD203B41FA5}">
                      <a16:colId xmlns:a16="http://schemas.microsoft.com/office/drawing/2014/main" val="2127525573"/>
                    </a:ext>
                  </a:extLst>
                </a:gridCol>
                <a:gridCol w="2114767">
                  <a:extLst>
                    <a:ext uri="{9D8B030D-6E8A-4147-A177-3AD203B41FA5}">
                      <a16:colId xmlns:a16="http://schemas.microsoft.com/office/drawing/2014/main" val="2543092775"/>
                    </a:ext>
                  </a:extLst>
                </a:gridCol>
              </a:tblGrid>
              <a:tr h="2852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참고 사이트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기능 구분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</a:rPr>
                        <a:t>활용 시나리오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474954"/>
                  </a:ext>
                </a:extLst>
              </a:tr>
              <a:tr h="18690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EDM </a:t>
                      </a:r>
                      <a:r>
                        <a:rPr lang="ko-KR" altLang="en-US" sz="1000" u="none" strike="noStrike">
                          <a:effectLst/>
                        </a:rPr>
                        <a:t>연계 활용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자료 검색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참고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업무에 필요한 문서 자동 추천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062558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문서 내용 검색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646354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내용 확인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비교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다중 문서 일괄 요약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958185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전체 내용 번역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022406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자료 변경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문서 초안 작성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95224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DB </a:t>
                      </a:r>
                      <a:r>
                        <a:rPr lang="ko-KR" altLang="en-US" sz="1000" u="none" strike="noStrike">
                          <a:effectLst/>
                        </a:rPr>
                        <a:t>데이터 기반 문서 업데이트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506163"/>
                  </a:ext>
                </a:extLst>
              </a:tr>
              <a:tr h="186902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**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회사생활</a:t>
                      </a:r>
                      <a:endParaRPr lang="en-US" altLang="ko-KR" sz="1000" u="none" strike="noStrike">
                        <a:effectLst/>
                      </a:endParaRPr>
                    </a:p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Assistant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사내 규정 문의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출장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복리후생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32932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총무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식단 안내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269395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출퇴근 버스 안내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949250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회의실 현황</a:t>
                      </a:r>
                      <a:r>
                        <a:rPr lang="en-US" altLang="ko-KR" sz="1000" u="none" strike="noStrike">
                          <a:effectLst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</a:rPr>
                        <a:t>예약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921047"/>
                  </a:ext>
                </a:extLst>
              </a:tr>
              <a:tr h="1798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IT VOC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시스템 매뉴얼</a:t>
                      </a:r>
                      <a:r>
                        <a:rPr lang="en-US" altLang="ko-KR" sz="1000" u="none" strike="noStrike">
                          <a:effectLst/>
                        </a:rPr>
                        <a:t>, FAQ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362656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외부지식 활용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검색엔진 연계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Google </a:t>
                      </a:r>
                      <a:r>
                        <a:rPr lang="ko-KR" altLang="en-US" sz="1000" u="none" strike="noStrike">
                          <a:effectLst/>
                        </a:rPr>
                        <a:t>검색엔진 연계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378810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Naver </a:t>
                      </a:r>
                      <a:r>
                        <a:rPr lang="ko-KR" altLang="en-US" sz="1000" u="none" strike="noStrike">
                          <a:effectLst/>
                        </a:rPr>
                        <a:t>검색엔진 연계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244031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Orchestrator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Mgmt.</a:t>
                      </a:r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질문 의도 파악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컨텍스트 구성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992434"/>
                  </a:ext>
                </a:extLst>
              </a:tr>
              <a:tr h="1869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로깅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모니터링 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34525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필터링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가드레일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외부연계시 질문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 필터링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718031"/>
                  </a:ext>
                </a:extLst>
              </a:tr>
              <a:tr h="18690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MS Copilot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Office Add-In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26</a:t>
                      </a:r>
                      <a:r>
                        <a:rPr lang="ko-KR" altLang="en-US" sz="1000" u="none" strike="noStrike">
                          <a:effectLst/>
                        </a:rPr>
                        <a:t>년 추진 예정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554793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Excel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44810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934260"/>
                  </a:ext>
                </a:extLst>
              </a:tr>
              <a:tr h="186902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Knox Copilot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Office Add-In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Word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762357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Excel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069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PPT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52770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포탈 연계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할일 연계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882137"/>
                  </a:ext>
                </a:extLst>
              </a:tr>
              <a:tr h="1869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일정 연계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494835"/>
                  </a:ext>
                </a:extLst>
              </a:tr>
              <a:tr h="324112">
                <a:tc vMerge="1">
                  <a:txBody>
                    <a:bodyPr/>
                    <a:lstStyle/>
                    <a:p>
                      <a:pPr algn="ctr" fontAlgn="ctr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데스크탑 메시지 연계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1876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54315419-7FBE-41FC-9A76-961F3AEC44BA}"/>
              </a:ext>
            </a:extLst>
          </p:cNvPr>
          <p:cNvSpPr/>
          <p:nvPr/>
        </p:nvSpPr>
        <p:spPr>
          <a:xfrm>
            <a:off x="168342" y="1771759"/>
            <a:ext cx="4385263" cy="4682422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108000" tIns="108000" rtlCol="0" anchor="t" anchorCtr="0"/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85EE5F-C943-4091-95BD-E7A87083ADE2}"/>
              </a:ext>
            </a:extLst>
          </p:cNvPr>
          <p:cNvSpPr/>
          <p:nvPr/>
        </p:nvSpPr>
        <p:spPr>
          <a:xfrm>
            <a:off x="1172973" y="1604061"/>
            <a:ext cx="2376000" cy="36000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lIns="36000" tIns="36000" rIns="36000" b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필요 사항</a:t>
            </a:r>
          </a:p>
        </p:txBody>
      </p:sp>
      <p:sp>
        <p:nvSpPr>
          <p:cNvPr id="9" name="모서리가 둥근 직사각형 90">
            <a:extLst>
              <a:ext uri="{FF2B5EF4-FFF2-40B4-BE49-F238E27FC236}">
                <a16:creationId xmlns:a16="http://schemas.microsoft.com/office/drawing/2014/main" id="{0BBEFAD0-9928-4C2F-8117-4F4394D29826}"/>
              </a:ext>
            </a:extLst>
          </p:cNvPr>
          <p:cNvSpPr/>
          <p:nvPr/>
        </p:nvSpPr>
        <p:spPr>
          <a:xfrm>
            <a:off x="410882" y="2059052"/>
            <a:ext cx="3911146" cy="972000"/>
          </a:xfrm>
          <a:prstGeom prst="roundRect">
            <a:avLst>
              <a:gd name="adj" fmla="val 988"/>
            </a:avLst>
          </a:prstGeom>
          <a:solidFill>
            <a:srgbClr val="F7F7F7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 anchorCtr="0"/>
          <a:lstStyle/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독립된 </a:t>
            </a:r>
            <a:r>
              <a:rPr kumimoji="0" lang="en-US" altLang="ko-KR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 </a:t>
            </a:r>
            <a:r>
              <a:rPr kumimoji="0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활용</a:t>
            </a:r>
            <a:endParaRPr kumimoji="0" lang="en-US" altLang="ko-KR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전사 전용 별도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템플릿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개인화 등 사용성 증대 측면의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UX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구성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모서리가 둥근 직사각형 90">
            <a:extLst>
              <a:ext uri="{FF2B5EF4-FFF2-40B4-BE49-F238E27FC236}">
                <a16:creationId xmlns:a16="http://schemas.microsoft.com/office/drawing/2014/main" id="{D82B0AFE-F7EF-4D04-889F-E621D7702C79}"/>
              </a:ext>
            </a:extLst>
          </p:cNvPr>
          <p:cNvSpPr/>
          <p:nvPr/>
        </p:nvSpPr>
        <p:spPr>
          <a:xfrm>
            <a:off x="410268" y="5341119"/>
            <a:ext cx="3911146" cy="972000"/>
          </a:xfrm>
          <a:prstGeom prst="roundRect">
            <a:avLst>
              <a:gd name="adj" fmla="val 988"/>
            </a:avLst>
          </a:prstGeom>
          <a:solidFill>
            <a:srgbClr val="F7F7F7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 anchorCtr="0"/>
          <a:lstStyle/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답변 정확도 향상 기능</a:t>
            </a:r>
            <a:r>
              <a:rPr kumimoji="0" lang="en-US" altLang="ko-KR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전처리 구현</a:t>
            </a:r>
            <a:endParaRPr kumimoji="0" lang="en-US" altLang="ko-KR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데이터 전처리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클린징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메타구성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포맷변환 자동화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의도 분류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추출 프로그래밍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프롬프트 엔지니어링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Few Shot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러닝을 위한 별도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활용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reRank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처리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11" name="모서리가 둥근 직사각형 90">
            <a:extLst>
              <a:ext uri="{FF2B5EF4-FFF2-40B4-BE49-F238E27FC236}">
                <a16:creationId xmlns:a16="http://schemas.microsoft.com/office/drawing/2014/main" id="{EED343DB-A151-4756-A38A-3BDAF152B9BA}"/>
              </a:ext>
            </a:extLst>
          </p:cNvPr>
          <p:cNvSpPr/>
          <p:nvPr/>
        </p:nvSpPr>
        <p:spPr>
          <a:xfrm>
            <a:off x="410268" y="4247096"/>
            <a:ext cx="3911146" cy="972000"/>
          </a:xfrm>
          <a:prstGeom prst="roundRect">
            <a:avLst>
              <a:gd name="adj" fmla="val 988"/>
            </a:avLst>
          </a:prstGeom>
          <a:solidFill>
            <a:srgbClr val="F7F7F7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 anchorCtr="0"/>
          <a:lstStyle/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kumimoji="0" lang="en-US" altLang="ko-KR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Orchestrator </a:t>
            </a:r>
            <a:r>
              <a:rPr kumimoji="0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필요</a:t>
            </a:r>
            <a:endParaRPr kumimoji="0" lang="en-US" altLang="ko-KR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쿼리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지식 구분처리를 위한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B/E mgmt.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 결과의 병합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랭킹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컨텍스트 구성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 ※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검색 옵션은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DB/FTS/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키워드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벡터 활용 필요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90">
            <a:extLst>
              <a:ext uri="{FF2B5EF4-FFF2-40B4-BE49-F238E27FC236}">
                <a16:creationId xmlns:a16="http://schemas.microsoft.com/office/drawing/2014/main" id="{F1C7E972-D36E-49E6-9283-10E7354D4E18}"/>
              </a:ext>
            </a:extLst>
          </p:cNvPr>
          <p:cNvSpPr/>
          <p:nvPr/>
        </p:nvSpPr>
        <p:spPr>
          <a:xfrm>
            <a:off x="410882" y="3153074"/>
            <a:ext cx="3911146" cy="972000"/>
          </a:xfrm>
          <a:prstGeom prst="roundRect">
            <a:avLst>
              <a:gd name="adj" fmla="val 988"/>
            </a:avLst>
          </a:prstGeom>
          <a:solidFill>
            <a:srgbClr val="F7F7F7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0" rIns="0" bIns="0" rtlCol="0" anchor="ctr" anchorCtr="0"/>
          <a:lstStyle/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인프라 확대</a:t>
            </a:r>
            <a:r>
              <a:rPr lang="en-US" altLang="ko-KR" sz="13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</a:t>
            </a:r>
            <a:r>
              <a:rPr lang="en-US" altLang="ko-KR" sz="13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300" b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차단</a:t>
            </a:r>
            <a:endParaRPr kumimoji="0" lang="en-US" altLang="ko-KR" sz="13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최신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LLM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활용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사용자 확대에 따른 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Storage, GPU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증설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277195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 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외부 지식</a:t>
            </a: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&amp;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Plug-In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활용 등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 필터링</a:t>
            </a:r>
            <a:r>
              <a:rPr lang="en-US" altLang="ko-KR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가드레일 필요</a:t>
            </a:r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34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/>
          <p:cNvSpPr>
            <a:spLocks noGrp="1"/>
          </p:cNvSpPr>
          <p:nvPr>
            <p:ph type="title"/>
          </p:nvPr>
        </p:nvSpPr>
        <p:spPr>
          <a:xfrm>
            <a:off x="224254" y="144000"/>
            <a:ext cx="9457574" cy="576064"/>
          </a:xfrm>
          <a:ln>
            <a:noFill/>
          </a:ln>
        </p:spPr>
        <p:txBody>
          <a:bodyPr anchor="ctr"/>
          <a:lstStyle/>
          <a:p>
            <a:r>
              <a:rPr lang="ko-KR" altLang="en-US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향후 일정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슬라이드 번호 개체 틀 5"/>
          <p:cNvSpPr txBox="1">
            <a:spLocks/>
          </p:cNvSpPr>
          <p:nvPr/>
        </p:nvSpPr>
        <p:spPr>
          <a:xfrm>
            <a:off x="4546440" y="6577545"/>
            <a:ext cx="813120" cy="2601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4 / 4</a:t>
            </a:r>
            <a:endParaRPr lang="ko-KR" altLang="en-US" sz="8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94543" y="909000"/>
            <a:ext cx="9506611" cy="476682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lIns="108000" rtlCol="0" anchor="ctr"/>
          <a:lstStyle/>
          <a:p>
            <a:pPr latinLnBrk="0">
              <a:spcAft>
                <a:spcPts val="1200"/>
              </a:spcAft>
              <a:defRPr/>
            </a:pPr>
            <a:r>
              <a:rPr lang="ko-KR" altLang="en-US" sz="2000" b="1" kern="0"/>
              <a:t>확대 오픈</a:t>
            </a:r>
            <a:r>
              <a:rPr lang="en-US" altLang="ko-KR" sz="2000" b="1" kern="0"/>
              <a:t>(6</a:t>
            </a:r>
            <a:r>
              <a:rPr lang="ko-KR" altLang="en-US" sz="2000" b="1" kern="0"/>
              <a:t>월</a:t>
            </a:r>
            <a:r>
              <a:rPr lang="en-US" altLang="ko-KR" sz="2000" b="1" kern="0"/>
              <a:t>), </a:t>
            </a:r>
            <a:r>
              <a:rPr lang="ko-KR" altLang="en-US" sz="2000" b="1" kern="0"/>
              <a:t>생성형 </a:t>
            </a:r>
            <a:r>
              <a:rPr lang="en-US" altLang="ko-KR" sz="2000" b="1" kern="0"/>
              <a:t>AI </a:t>
            </a:r>
            <a:r>
              <a:rPr lang="ko-KR" altLang="en-US" sz="2000" b="1" kern="0"/>
              <a:t>기능 개선 및 완성도 향상 병행 추진</a:t>
            </a:r>
            <a:endParaRPr lang="ko-KR" altLang="en-US" sz="2000" b="1" kern="0" dirty="0"/>
          </a:p>
        </p:txBody>
      </p:sp>
      <p:sp>
        <p:nvSpPr>
          <p:cNvPr id="124" name="오각형 123"/>
          <p:cNvSpPr/>
          <p:nvPr/>
        </p:nvSpPr>
        <p:spPr bwMode="gray">
          <a:xfrm>
            <a:off x="2217000" y="2129935"/>
            <a:ext cx="2484977" cy="715029"/>
          </a:xfrm>
          <a:prstGeom prst="homePlate">
            <a:avLst>
              <a:gd name="adj" fmla="val 2399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bIns="90000" anchor="ctr" anchorCtr="0"/>
          <a:lstStyle/>
          <a:p>
            <a:pPr algn="ctr" latinLnBrk="0"/>
            <a:r>
              <a:rPr lang="ko-KR" altLang="en-US" sz="1400" b="1" kern="0">
                <a:solidFill>
                  <a:srgbClr val="000000"/>
                </a:solidFill>
              </a:rPr>
              <a:t>확대 오픈 준비</a:t>
            </a:r>
            <a:endParaRPr lang="ko-KR" altLang="en-US" sz="1400" b="1" kern="0" dirty="0">
              <a:solidFill>
                <a:srgbClr val="000000"/>
              </a:solidFill>
            </a:endParaRPr>
          </a:p>
        </p:txBody>
      </p:sp>
      <p:sp>
        <p:nvSpPr>
          <p:cNvPr id="125" name="오각형 124"/>
          <p:cNvSpPr/>
          <p:nvPr/>
        </p:nvSpPr>
        <p:spPr bwMode="gray">
          <a:xfrm>
            <a:off x="4789950" y="2129935"/>
            <a:ext cx="2087997" cy="715029"/>
          </a:xfrm>
          <a:prstGeom prst="homePlate">
            <a:avLst>
              <a:gd name="adj" fmla="val 2399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bIns="90000" anchor="ctr" anchorCtr="0"/>
          <a:lstStyle/>
          <a:p>
            <a:pPr algn="ctr" latinLnBrk="0"/>
            <a:r>
              <a:rPr lang="ko-KR" altLang="en-US" sz="1400" b="1" kern="0">
                <a:solidFill>
                  <a:srgbClr val="000000"/>
                </a:solidFill>
              </a:rPr>
              <a:t>완성도 향상</a:t>
            </a:r>
            <a:endParaRPr lang="ko-KR" altLang="en-US" sz="1400" b="1" kern="0" dirty="0">
              <a:solidFill>
                <a:srgbClr val="000000"/>
              </a:solidFill>
            </a:endParaRPr>
          </a:p>
        </p:txBody>
      </p:sp>
      <p:sp>
        <p:nvSpPr>
          <p:cNvPr id="130" name="오각형 129"/>
          <p:cNvSpPr/>
          <p:nvPr/>
        </p:nvSpPr>
        <p:spPr bwMode="gray">
          <a:xfrm>
            <a:off x="6965919" y="2129935"/>
            <a:ext cx="2087995" cy="715029"/>
          </a:xfrm>
          <a:prstGeom prst="homePlate">
            <a:avLst>
              <a:gd name="adj" fmla="val 23998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bIns="90000" anchor="ctr" anchorCtr="0"/>
          <a:lstStyle/>
          <a:p>
            <a:pPr algn="ctr" latinLnBrk="0"/>
            <a:r>
              <a:rPr lang="ko-KR" altLang="en-US" sz="1400" b="1" kern="0">
                <a:solidFill>
                  <a:srgbClr val="000000"/>
                </a:solidFill>
              </a:rPr>
              <a:t>기능 개선</a:t>
            </a:r>
            <a:endParaRPr lang="ko-KR" altLang="en-US" sz="1400" b="1" kern="0" dirty="0">
              <a:solidFill>
                <a:srgbClr val="000000"/>
              </a:solidFill>
            </a:endParaRPr>
          </a:p>
        </p:txBody>
      </p:sp>
      <p:sp>
        <p:nvSpPr>
          <p:cNvPr id="137" name="오각형 136"/>
          <p:cNvSpPr/>
          <p:nvPr/>
        </p:nvSpPr>
        <p:spPr bwMode="gray">
          <a:xfrm>
            <a:off x="705000" y="2951338"/>
            <a:ext cx="1389857" cy="1845662"/>
          </a:xfrm>
          <a:prstGeom prst="homePlate">
            <a:avLst>
              <a:gd name="adj" fmla="val 18610"/>
            </a:avLst>
          </a:prstGeom>
          <a:solidFill>
            <a:schemeClr val="tx2">
              <a:lumMod val="20000"/>
              <a:lumOff val="80000"/>
            </a:schemeClr>
          </a:solidFill>
          <a:ln w="6350" cap="flat" cmpd="sng" algn="ctr">
            <a:solidFill>
              <a:srgbClr val="7F7F7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90000"/>
              </a:lnSpc>
              <a:spcBef>
                <a:spcPts val="900"/>
              </a:spcBef>
              <a:defRPr/>
            </a:pPr>
            <a:r>
              <a:rPr lang="ko-KR" altLang="en-US" sz="1600" b="1" kern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기능개선</a:t>
            </a:r>
            <a:endParaRPr lang="en-US" altLang="ko-KR" sz="1600" b="1" kern="0">
              <a:solidFill>
                <a:prstClr val="black">
                  <a:lumMod val="95000"/>
                  <a:lumOff val="5000"/>
                </a:prstClr>
              </a:solidFill>
              <a:cs typeface="Arial" pitchFamily="34" charset="0"/>
            </a:endParaRPr>
          </a:p>
          <a:p>
            <a:pPr algn="ctr" latinLnBrk="0">
              <a:lnSpc>
                <a:spcPct val="90000"/>
              </a:lnSpc>
              <a:spcBef>
                <a:spcPts val="900"/>
              </a:spcBef>
              <a:defRPr/>
            </a:pPr>
            <a:r>
              <a:rPr lang="ko-KR" altLang="en-US" sz="1600" b="1" kern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및</a:t>
            </a:r>
            <a:endParaRPr lang="en-US" altLang="ko-KR" sz="1600" b="1" kern="0">
              <a:solidFill>
                <a:prstClr val="black">
                  <a:lumMod val="95000"/>
                  <a:lumOff val="5000"/>
                </a:prstClr>
              </a:solidFill>
              <a:cs typeface="Arial" pitchFamily="34" charset="0"/>
            </a:endParaRPr>
          </a:p>
          <a:p>
            <a:pPr algn="ctr" latinLnBrk="0">
              <a:lnSpc>
                <a:spcPct val="90000"/>
              </a:lnSpc>
              <a:spcBef>
                <a:spcPts val="900"/>
              </a:spcBef>
              <a:defRPr/>
            </a:pPr>
            <a:r>
              <a:rPr lang="ko-KR" altLang="en-US" sz="1600" b="1" kern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완성도 향상</a:t>
            </a:r>
            <a:endParaRPr lang="en-US" altLang="ko-KR" sz="1600" b="1" kern="0" dirty="0">
              <a:solidFill>
                <a:prstClr val="black">
                  <a:lumMod val="95000"/>
                  <a:lumOff val="5000"/>
                </a:prstClr>
              </a:solidFill>
              <a:cs typeface="Arial" pitchFamily="34" charset="0"/>
            </a:endParaRPr>
          </a:p>
        </p:txBody>
      </p:sp>
      <p:sp>
        <p:nvSpPr>
          <p:cNvPr id="138" name="오각형 137"/>
          <p:cNvSpPr/>
          <p:nvPr/>
        </p:nvSpPr>
        <p:spPr bwMode="gray">
          <a:xfrm>
            <a:off x="728129" y="4946421"/>
            <a:ext cx="1351599" cy="1002579"/>
          </a:xfrm>
          <a:prstGeom prst="homePlate">
            <a:avLst>
              <a:gd name="adj" fmla="val 18610"/>
            </a:avLst>
          </a:prstGeom>
          <a:solidFill>
            <a:schemeClr val="bg2">
              <a:lumMod val="90000"/>
            </a:schemeClr>
          </a:solidFill>
          <a:ln w="6350" cap="flat" cmpd="sng" algn="ctr">
            <a:solidFill>
              <a:srgbClr val="7F7F7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non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90000"/>
              </a:lnSpc>
              <a:spcBef>
                <a:spcPts val="900"/>
              </a:spcBef>
            </a:pPr>
            <a:r>
              <a:rPr lang="ko-KR" altLang="en-US" sz="1600" b="1" kern="0">
                <a:solidFill>
                  <a:prstClr val="black">
                    <a:lumMod val="95000"/>
                    <a:lumOff val="5000"/>
                  </a:prstClr>
                </a:solidFill>
                <a:cs typeface="Arial" pitchFamily="34" charset="0"/>
              </a:rPr>
              <a:t>투자</a:t>
            </a:r>
            <a:endParaRPr lang="en-US" altLang="ko-KR" sz="1600" b="1" kern="0" dirty="0">
              <a:solidFill>
                <a:prstClr val="black">
                  <a:lumMod val="95000"/>
                  <a:lumOff val="5000"/>
                </a:prstClr>
              </a:solidFill>
              <a:cs typeface="Arial" pitchFamily="34" charset="0"/>
            </a:endParaRPr>
          </a:p>
        </p:txBody>
      </p:sp>
      <p:sp>
        <p:nvSpPr>
          <p:cNvPr id="139" name="직사각형 138"/>
          <p:cNvSpPr/>
          <p:nvPr/>
        </p:nvSpPr>
        <p:spPr bwMode="gray">
          <a:xfrm>
            <a:off x="2223729" y="2948575"/>
            <a:ext cx="713271" cy="9750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베타서비스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ko-KR" altLang="en-US" sz="1100">
                <a:solidFill>
                  <a:prstClr val="black"/>
                </a:solidFill>
              </a:rPr>
              <a:t>보안취약점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ko-KR" altLang="en-US" sz="1100">
                <a:solidFill>
                  <a:prstClr val="black"/>
                </a:solidFill>
              </a:rPr>
              <a:t>점검 完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en-US" altLang="ko-KR" sz="1100">
                <a:solidFill>
                  <a:prstClr val="black"/>
                </a:solidFill>
              </a:rPr>
              <a:t>(6/4)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3" name="직사각형 142"/>
          <p:cNvSpPr/>
          <p:nvPr/>
        </p:nvSpPr>
        <p:spPr bwMode="gray">
          <a:xfrm>
            <a:off x="2225203" y="4077436"/>
            <a:ext cx="1215797" cy="719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부하 테스트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en-US" altLang="ko-KR" sz="1100">
                <a:solidFill>
                  <a:prstClr val="black"/>
                </a:solidFill>
              </a:rPr>
              <a:t>(6/20)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4" name="직사각형 143"/>
          <p:cNvSpPr/>
          <p:nvPr/>
        </p:nvSpPr>
        <p:spPr bwMode="gray">
          <a:xfrm>
            <a:off x="2505001" y="5500383"/>
            <a:ext cx="2735999" cy="44041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기술위원회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투자심의 준비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145" name="Line 43"/>
          <p:cNvSpPr>
            <a:spLocks noChangeShapeType="1"/>
          </p:cNvSpPr>
          <p:nvPr/>
        </p:nvSpPr>
        <p:spPr bwMode="gray">
          <a:xfrm>
            <a:off x="2230470" y="1878048"/>
            <a:ext cx="0" cy="164476"/>
          </a:xfrm>
          <a:prstGeom prst="line">
            <a:avLst/>
          </a:prstGeom>
          <a:noFill/>
          <a:ln w="3175">
            <a:solidFill>
              <a:schemeClr val="bg1">
                <a:lumMod val="65000"/>
              </a:schemeClr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fontAlgn="t" latinLnBrk="0" hangingPunct="0">
              <a:spcBef>
                <a:spcPct val="50000"/>
              </a:spcBef>
              <a:defRPr/>
            </a:pPr>
            <a:endParaRPr lang="ko-KR" altLang="en-US" sz="1050" kern="0" dirty="0">
              <a:solidFill>
                <a:srgbClr val="000000"/>
              </a:solidFill>
            </a:endParaRPr>
          </a:p>
        </p:txBody>
      </p:sp>
      <p:sp>
        <p:nvSpPr>
          <p:cNvPr id="146" name="Line 44"/>
          <p:cNvSpPr>
            <a:spLocks noChangeShapeType="1"/>
          </p:cNvSpPr>
          <p:nvPr/>
        </p:nvSpPr>
        <p:spPr bwMode="gray">
          <a:xfrm>
            <a:off x="4665000" y="1878048"/>
            <a:ext cx="0" cy="164476"/>
          </a:xfrm>
          <a:prstGeom prst="line">
            <a:avLst/>
          </a:prstGeom>
          <a:noFill/>
          <a:ln w="3175">
            <a:solidFill>
              <a:schemeClr val="bg1">
                <a:lumMod val="65000"/>
              </a:schemeClr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fontAlgn="t" latinLnBrk="0" hangingPunct="0">
              <a:spcBef>
                <a:spcPct val="50000"/>
              </a:spcBef>
              <a:defRPr/>
            </a:pPr>
            <a:endParaRPr lang="ko-KR" altLang="en-US" sz="1050" kern="0" dirty="0">
              <a:solidFill>
                <a:srgbClr val="000000"/>
              </a:solidFill>
            </a:endParaRPr>
          </a:p>
        </p:txBody>
      </p:sp>
      <p:sp>
        <p:nvSpPr>
          <p:cNvPr id="148" name="Line 3"/>
          <p:cNvSpPr>
            <a:spLocks noChangeShapeType="1"/>
          </p:cNvSpPr>
          <p:nvPr/>
        </p:nvSpPr>
        <p:spPr bwMode="gray">
          <a:xfrm flipV="1">
            <a:off x="2230469" y="1958381"/>
            <a:ext cx="6804000" cy="0"/>
          </a:xfrm>
          <a:prstGeom prst="line">
            <a:avLst/>
          </a:prstGeom>
          <a:noFill/>
          <a:ln w="3175">
            <a:solidFill>
              <a:schemeClr val="bg1">
                <a:lumMod val="65000"/>
              </a:schemeClr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fontAlgn="t" latinLnBrk="0" hangingPunct="0">
              <a:spcBef>
                <a:spcPct val="50000"/>
              </a:spcBef>
              <a:defRPr/>
            </a:pPr>
            <a:endParaRPr lang="ko-KR" altLang="en-US" sz="1050" kern="0" dirty="0">
              <a:solidFill>
                <a:srgbClr val="00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 bwMode="gray">
          <a:xfrm>
            <a:off x="3353937" y="1887571"/>
            <a:ext cx="353797" cy="145424"/>
          </a:xfrm>
          <a:prstGeom prst="rect">
            <a:avLst/>
          </a:prstGeom>
          <a:solidFill>
            <a:schemeClr val="bg1"/>
          </a:solidFill>
          <a:ln w="6350" cap="flat">
            <a:noFill/>
            <a:miter lim="800000"/>
          </a:ln>
        </p:spPr>
        <p:txBody>
          <a:bodyPr wrap="none" lIns="72000" tIns="0" rIns="72000" bIns="0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buClr>
                <a:schemeClr val="bg2"/>
              </a:buClr>
              <a:defRPr kumimoji="0" b="1">
                <a:latin typeface="+mj-lt"/>
                <a:ea typeface="+mj-ea"/>
                <a:cs typeface="Arial"/>
              </a:defRPr>
            </a:lvl1pPr>
          </a:lstStyle>
          <a:p>
            <a:pPr algn="ctr" latinLnBrk="0">
              <a:buClr>
                <a:srgbClr val="9B1717"/>
              </a:buClr>
              <a:defRPr/>
            </a:pPr>
            <a:r>
              <a:rPr lang="en-US" altLang="ko-KR" sz="1050" b="0" kern="0"/>
              <a:t>6</a:t>
            </a:r>
            <a:r>
              <a:rPr lang="ko-KR" altLang="en-US" sz="1050" b="0" kern="0"/>
              <a:t>月</a:t>
            </a:r>
            <a:endParaRPr lang="ko-KR" altLang="en-US" sz="1050" b="0" kern="0" dirty="0"/>
          </a:p>
        </p:txBody>
      </p:sp>
      <p:sp>
        <p:nvSpPr>
          <p:cNvPr id="149" name="Line 44"/>
          <p:cNvSpPr>
            <a:spLocks noChangeShapeType="1"/>
          </p:cNvSpPr>
          <p:nvPr/>
        </p:nvSpPr>
        <p:spPr bwMode="gray">
          <a:xfrm>
            <a:off x="6877950" y="1878048"/>
            <a:ext cx="0" cy="164476"/>
          </a:xfrm>
          <a:prstGeom prst="line">
            <a:avLst/>
          </a:prstGeom>
          <a:noFill/>
          <a:ln w="3175">
            <a:solidFill>
              <a:schemeClr val="bg1">
                <a:lumMod val="65000"/>
              </a:schemeClr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fontAlgn="t" latinLnBrk="0" hangingPunct="0">
              <a:spcBef>
                <a:spcPct val="50000"/>
              </a:spcBef>
              <a:defRPr/>
            </a:pPr>
            <a:endParaRPr lang="ko-KR" altLang="en-US" sz="1050" kern="0" dirty="0">
              <a:solidFill>
                <a:srgbClr val="000000"/>
              </a:solidFill>
            </a:endParaRPr>
          </a:p>
        </p:txBody>
      </p:sp>
      <p:sp>
        <p:nvSpPr>
          <p:cNvPr id="151" name="Line 44"/>
          <p:cNvSpPr>
            <a:spLocks noChangeShapeType="1"/>
          </p:cNvSpPr>
          <p:nvPr/>
        </p:nvSpPr>
        <p:spPr bwMode="gray">
          <a:xfrm>
            <a:off x="9025101" y="1878048"/>
            <a:ext cx="0" cy="164476"/>
          </a:xfrm>
          <a:prstGeom prst="line">
            <a:avLst/>
          </a:prstGeom>
          <a:noFill/>
          <a:ln w="3175">
            <a:solidFill>
              <a:schemeClr val="bg1">
                <a:lumMod val="65000"/>
              </a:schemeClr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0" fontAlgn="t" latinLnBrk="0" hangingPunct="0">
              <a:spcBef>
                <a:spcPct val="50000"/>
              </a:spcBef>
              <a:defRPr/>
            </a:pPr>
            <a:endParaRPr lang="ko-KR" altLang="en-US" sz="1050" kern="0" dirty="0">
              <a:solidFill>
                <a:srgbClr val="000000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 bwMode="gray">
          <a:xfrm>
            <a:off x="5603402" y="1887571"/>
            <a:ext cx="353797" cy="145424"/>
          </a:xfrm>
          <a:prstGeom prst="rect">
            <a:avLst/>
          </a:prstGeom>
          <a:solidFill>
            <a:schemeClr val="bg1"/>
          </a:solidFill>
          <a:ln w="6350" cap="flat">
            <a:noFill/>
            <a:miter lim="800000"/>
          </a:ln>
        </p:spPr>
        <p:txBody>
          <a:bodyPr wrap="none" lIns="72000" tIns="0" rIns="72000" bIns="0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buClr>
                <a:schemeClr val="bg2"/>
              </a:buClr>
              <a:defRPr kumimoji="0" b="1">
                <a:latin typeface="+mj-lt"/>
                <a:ea typeface="+mj-ea"/>
                <a:cs typeface="Arial"/>
              </a:defRPr>
            </a:lvl1pPr>
          </a:lstStyle>
          <a:p>
            <a:pPr algn="ctr" latinLnBrk="0">
              <a:buClr>
                <a:srgbClr val="9B1717"/>
              </a:buClr>
              <a:defRPr/>
            </a:pPr>
            <a:r>
              <a:rPr lang="en-US" altLang="ko-KR" sz="1050" b="0" kern="0"/>
              <a:t>8</a:t>
            </a:r>
            <a:r>
              <a:rPr lang="ko-KR" altLang="en-US" sz="1050" b="0" kern="0"/>
              <a:t>月</a:t>
            </a:r>
            <a:endParaRPr lang="ko-KR" altLang="en-US" sz="1050" b="0" kern="0" dirty="0"/>
          </a:p>
        </p:txBody>
      </p:sp>
      <p:sp>
        <p:nvSpPr>
          <p:cNvPr id="155" name="TextBox 154"/>
          <p:cNvSpPr txBox="1"/>
          <p:nvPr/>
        </p:nvSpPr>
        <p:spPr bwMode="gray">
          <a:xfrm>
            <a:off x="7805198" y="1887571"/>
            <a:ext cx="427535" cy="145424"/>
          </a:xfrm>
          <a:prstGeom prst="rect">
            <a:avLst/>
          </a:prstGeom>
          <a:solidFill>
            <a:schemeClr val="bg1"/>
          </a:solidFill>
          <a:ln w="6350" cap="flat">
            <a:noFill/>
            <a:miter lim="800000"/>
          </a:ln>
        </p:spPr>
        <p:txBody>
          <a:bodyPr wrap="none" lIns="72000" tIns="0" rIns="72000" bIns="0" anchor="ctr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buClr>
                <a:schemeClr val="bg2"/>
              </a:buClr>
              <a:defRPr kumimoji="0" b="1">
                <a:latin typeface="+mj-lt"/>
                <a:ea typeface="+mj-ea"/>
                <a:cs typeface="Arial"/>
              </a:defRPr>
            </a:lvl1pPr>
          </a:lstStyle>
          <a:p>
            <a:pPr algn="ctr" latinLnBrk="0">
              <a:buClr>
                <a:srgbClr val="9B1717"/>
              </a:buClr>
              <a:defRPr/>
            </a:pPr>
            <a:r>
              <a:rPr lang="en-US" altLang="ko-KR" sz="1050" b="0" kern="0"/>
              <a:t>10</a:t>
            </a:r>
            <a:r>
              <a:rPr lang="ko-KR" altLang="en-US" sz="1050" b="0" kern="0"/>
              <a:t>月</a:t>
            </a:r>
            <a:endParaRPr lang="ko-KR" altLang="en-US" sz="1050" b="0" kern="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914A58-8A36-4EED-A40F-73B4172848CE}"/>
              </a:ext>
            </a:extLst>
          </p:cNvPr>
          <p:cNvSpPr/>
          <p:nvPr/>
        </p:nvSpPr>
        <p:spPr bwMode="gray">
          <a:xfrm>
            <a:off x="2991441" y="2948575"/>
            <a:ext cx="951128" cy="9750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전사 오픈용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ko-KR" altLang="en-US" sz="1100">
                <a:solidFill>
                  <a:prstClr val="black"/>
                </a:solidFill>
              </a:rPr>
              <a:t>보안성 검토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en-US" altLang="ko-KR" sz="1100">
                <a:solidFill>
                  <a:prstClr val="black"/>
                </a:solidFill>
              </a:rPr>
              <a:t>(6/13)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715A05-0FD0-447A-9DE0-6C7424E97CE1}"/>
              </a:ext>
            </a:extLst>
          </p:cNvPr>
          <p:cNvSpPr/>
          <p:nvPr/>
        </p:nvSpPr>
        <p:spPr bwMode="gray">
          <a:xfrm>
            <a:off x="3993613" y="2948575"/>
            <a:ext cx="713271" cy="9750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전사용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ko-KR" altLang="en-US" sz="1100">
                <a:solidFill>
                  <a:prstClr val="black"/>
                </a:solidFill>
              </a:rPr>
              <a:t>보안취약점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ko-KR" altLang="en-US" sz="1100">
                <a:solidFill>
                  <a:prstClr val="black"/>
                </a:solidFill>
              </a:rPr>
              <a:t>점검 完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en-US" altLang="ko-KR" sz="1100">
                <a:solidFill>
                  <a:prstClr val="black"/>
                </a:solidFill>
              </a:rPr>
              <a:t>(6/25)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0B2A728-0D03-4DC5-9615-B7627A34223C}"/>
              </a:ext>
            </a:extLst>
          </p:cNvPr>
          <p:cNvSpPr/>
          <p:nvPr/>
        </p:nvSpPr>
        <p:spPr bwMode="gray">
          <a:xfrm>
            <a:off x="3497440" y="4077436"/>
            <a:ext cx="1215797" cy="7190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필요시 자원 증설</a:t>
            </a:r>
            <a:r>
              <a:rPr lang="en-US" altLang="ko-KR" sz="1100">
                <a:solidFill>
                  <a:prstClr val="black"/>
                </a:solidFill>
              </a:rPr>
              <a:t>(6/25)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60E21A-1015-47C4-90B9-133C22B1EE21}"/>
              </a:ext>
            </a:extLst>
          </p:cNvPr>
          <p:cNvSpPr/>
          <p:nvPr/>
        </p:nvSpPr>
        <p:spPr bwMode="gray">
          <a:xfrm>
            <a:off x="4789949" y="2948574"/>
            <a:ext cx="4263963" cy="440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사내 정보 연계 구현 및 정확도 향상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14BF72-12D2-4A6C-A82A-9D40FD98BB13}"/>
              </a:ext>
            </a:extLst>
          </p:cNvPr>
          <p:cNvSpPr/>
          <p:nvPr/>
        </p:nvSpPr>
        <p:spPr bwMode="gray">
          <a:xfrm>
            <a:off x="4789949" y="3480789"/>
            <a:ext cx="4263963" cy="440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>
                <a:solidFill>
                  <a:prstClr val="black"/>
                </a:solidFill>
              </a:rPr>
              <a:t>EDM, </a:t>
            </a:r>
            <a:r>
              <a:rPr lang="ko-KR" altLang="en-US" sz="1100">
                <a:solidFill>
                  <a:prstClr val="black"/>
                </a:solidFill>
              </a:rPr>
              <a:t>사내</a:t>
            </a:r>
            <a:r>
              <a:rPr lang="en-US" altLang="ko-KR" sz="1100">
                <a:solidFill>
                  <a:prstClr val="black"/>
                </a:solidFill>
              </a:rPr>
              <a:t>/</a:t>
            </a:r>
            <a:r>
              <a:rPr lang="ko-KR" altLang="en-US" sz="1100">
                <a:solidFill>
                  <a:prstClr val="black"/>
                </a:solidFill>
              </a:rPr>
              <a:t>외 정보 연계 활용 적용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FB3703-9984-4850-B96B-5B075CCB7115}"/>
              </a:ext>
            </a:extLst>
          </p:cNvPr>
          <p:cNvSpPr/>
          <p:nvPr/>
        </p:nvSpPr>
        <p:spPr bwMode="gray">
          <a:xfrm>
            <a:off x="3497440" y="4950266"/>
            <a:ext cx="951560" cy="44041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보안성 검토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F30189-7D97-4880-A9C2-20AF576B3C9F}"/>
              </a:ext>
            </a:extLst>
          </p:cNvPr>
          <p:cNvSpPr/>
          <p:nvPr/>
        </p:nvSpPr>
        <p:spPr bwMode="gray">
          <a:xfrm>
            <a:off x="5326912" y="4950266"/>
            <a:ext cx="3726999" cy="99053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기능 개선 및 완성도 향상 추진 과제 수행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483565-9883-4EB5-AE14-3F2B7685FC8C}"/>
              </a:ext>
            </a:extLst>
          </p:cNvPr>
          <p:cNvSpPr/>
          <p:nvPr/>
        </p:nvSpPr>
        <p:spPr bwMode="gray">
          <a:xfrm>
            <a:off x="4789949" y="4085913"/>
            <a:ext cx="4263963" cy="4404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보안 필터링</a:t>
            </a:r>
            <a:r>
              <a:rPr lang="en-US" altLang="ko-KR" sz="1100">
                <a:solidFill>
                  <a:prstClr val="black"/>
                </a:solidFill>
              </a:rPr>
              <a:t>/</a:t>
            </a:r>
            <a:r>
              <a:rPr lang="ko-KR" altLang="en-US" sz="1100">
                <a:solidFill>
                  <a:prstClr val="black"/>
                </a:solidFill>
              </a:rPr>
              <a:t>가드레일 기능 적용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75950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  <p:par>
              <p:cTn id="3"/>
            </p:par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224253" y="144000"/>
            <a:ext cx="9457574" cy="576064"/>
          </a:xfrm>
        </p:spPr>
        <p:txBody>
          <a:bodyPr/>
          <a:lstStyle/>
          <a:p>
            <a:r>
              <a:rPr lang="en-US" altLang="ko-KR" sz="2800" b="1"/>
              <a:t>【</a:t>
            </a:r>
            <a:r>
              <a:rPr lang="ko-KR" altLang="en-US" sz="2800" b="1"/>
              <a:t>별첨</a:t>
            </a:r>
            <a:r>
              <a:rPr lang="en-US" altLang="ko-KR" sz="2800" b="1"/>
              <a:t>】 </a:t>
            </a:r>
            <a:r>
              <a:rPr lang="en-US" altLang="ko-KR" sz="2800" b="1">
                <a:latin typeface="+mn-ea"/>
              </a:rPr>
              <a:t>EDM </a:t>
            </a:r>
            <a:r>
              <a:rPr lang="ko-KR" altLang="en-US" sz="2800" b="1">
                <a:latin typeface="+mn-ea"/>
              </a:rPr>
              <a:t>문서 검색</a:t>
            </a:r>
            <a:r>
              <a:rPr lang="en-US" altLang="ko-KR" sz="2800" b="1">
                <a:latin typeface="+mn-ea"/>
              </a:rPr>
              <a:t>/</a:t>
            </a:r>
            <a:r>
              <a:rPr lang="ko-KR" altLang="en-US" sz="2800" b="1">
                <a:latin typeface="+mn-ea"/>
              </a:rPr>
              <a:t>조회</a:t>
            </a:r>
            <a:r>
              <a:rPr lang="en-US" altLang="ko-KR" sz="2800" b="1">
                <a:latin typeface="+mn-ea"/>
              </a:rPr>
              <a:t>/</a:t>
            </a:r>
            <a:r>
              <a:rPr lang="ko-KR" altLang="en-US" sz="2800" b="1">
                <a:latin typeface="+mn-ea"/>
              </a:rPr>
              <a:t>사본생성</a:t>
            </a:r>
            <a:r>
              <a:rPr lang="ko-KR" altLang="en-US" sz="2800" b="1"/>
              <a:t> </a:t>
            </a:r>
            <a:r>
              <a:rPr lang="en-US" altLang="ko-KR" sz="2800" b="1"/>
              <a:t>AS-IS</a:t>
            </a:r>
            <a:r>
              <a:rPr lang="ko-KR" altLang="en-US" sz="2800" b="1">
                <a:latin typeface="+mn-ea"/>
              </a:rPr>
              <a:t> </a:t>
            </a:r>
            <a:endParaRPr lang="ko-KR" altLang="en-US" sz="2000" b="1" dirty="0"/>
          </a:p>
        </p:txBody>
      </p:sp>
      <p:sp>
        <p:nvSpPr>
          <p:cNvPr id="70" name="텍스트 개체 틀 2"/>
          <p:cNvSpPr txBox="1">
            <a:spLocks/>
          </p:cNvSpPr>
          <p:nvPr/>
        </p:nvSpPr>
        <p:spPr>
          <a:xfrm>
            <a:off x="319188" y="889154"/>
            <a:ext cx="9457574" cy="614390"/>
          </a:xfrm>
          <a:prstGeom prst="rect">
            <a:avLst/>
          </a:prstGeom>
        </p:spPr>
        <p:txBody>
          <a:bodyPr>
            <a:noAutofit/>
          </a:bodyPr>
          <a:lstStyle>
            <a:lvl1pPr marL="0" indent="-287986" algn="l" defTabSz="1219140" rtl="0" eaLnBrk="1" latinLnBrk="1" hangingPunct="1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79976" indent="-239989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23968" indent="143992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263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+mn-ea"/>
              </a:rPr>
              <a:t>주간 업무 보고서 작성</a:t>
            </a:r>
            <a:endParaRPr lang="en-US" altLang="ko-KR" dirty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3143" y="1503544"/>
            <a:ext cx="8742784" cy="492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55589" y="1845425"/>
            <a:ext cx="1325612" cy="532015"/>
            <a:chOff x="1239458" y="1845425"/>
            <a:chExt cx="1325612" cy="53201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EDM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통합 검색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00768" y="1845425"/>
            <a:ext cx="1325612" cy="532015"/>
            <a:chOff x="3184637" y="1845425"/>
            <a:chExt cx="1325612" cy="53201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3184637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EDM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84637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My Drive</a:t>
              </a:r>
              <a:endParaRPr kumimoji="0" lang="en-US" altLang="ko-KR" sz="1000" b="0" i="0" u="none" strike="noStrike" kern="0" cap="none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5345947" y="1845425"/>
            <a:ext cx="1325612" cy="532015"/>
            <a:chOff x="5129816" y="1845425"/>
            <a:chExt cx="1325612" cy="532015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5129816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MS</a:t>
              </a:r>
              <a:r>
                <a:rPr lang="ko-KR" altLang="en-US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 </a:t>
              </a: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Office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129816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내용 조회</a:t>
              </a: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파악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291126" y="1845425"/>
            <a:ext cx="1325612" cy="532015"/>
            <a:chOff x="7074995" y="1845425"/>
            <a:chExt cx="1325612" cy="532015"/>
          </a:xfrm>
        </p:grpSpPr>
        <p:sp>
          <p:nvSpPr>
            <p:cNvPr id="101" name="직사각형 100"/>
            <p:cNvSpPr/>
            <p:nvPr/>
          </p:nvSpPr>
          <p:spPr bwMode="auto">
            <a:xfrm>
              <a:off x="7074995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MS Office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7074995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spc="-3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주간 업무 보고서 작성</a:t>
              </a:r>
              <a:endParaRPr kumimoji="0" lang="en-US" altLang="ko-KR" sz="1000" b="0" i="0" u="none" strike="noStrike" kern="0" cap="none" spc="-30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3" name="직선 화살표 연결선 102"/>
          <p:cNvCxnSpPr/>
          <p:nvPr/>
        </p:nvCxnSpPr>
        <p:spPr bwMode="auto">
          <a:xfrm>
            <a:off x="2781201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직선 화살표 연결선 134"/>
          <p:cNvCxnSpPr/>
          <p:nvPr/>
        </p:nvCxnSpPr>
        <p:spPr bwMode="auto">
          <a:xfrm>
            <a:off x="4726380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직선 화살표 연결선 135"/>
          <p:cNvCxnSpPr/>
          <p:nvPr/>
        </p:nvCxnSpPr>
        <p:spPr bwMode="auto">
          <a:xfrm>
            <a:off x="6671559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타원 7"/>
          <p:cNvSpPr/>
          <p:nvPr/>
        </p:nvSpPr>
        <p:spPr>
          <a:xfrm>
            <a:off x="1361014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5269372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7214551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E40EA2-630F-4F2F-A6A4-35397A4B812A}"/>
              </a:ext>
            </a:extLst>
          </p:cNvPr>
          <p:cNvSpPr txBox="1"/>
          <p:nvPr/>
        </p:nvSpPr>
        <p:spPr>
          <a:xfrm>
            <a:off x="1958872" y="1598190"/>
            <a:ext cx="918066" cy="24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endParaRPr lang="ko-KR" altLang="en-US" sz="10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EF5C1C-520C-4A8D-AD1D-28C92E28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8" y="2990090"/>
            <a:ext cx="4120824" cy="1372327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DB92F87-B2B8-4C53-8DAB-FD03375D8679}"/>
              </a:ext>
            </a:extLst>
          </p:cNvPr>
          <p:cNvSpPr txBox="1"/>
          <p:nvPr/>
        </p:nvSpPr>
        <p:spPr bwMode="auto">
          <a:xfrm>
            <a:off x="319188" y="2767094"/>
            <a:ext cx="3810673" cy="2132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EDM &gt; 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통합검색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8C96DFD-0A77-4393-8BD8-260BAE89441E}"/>
              </a:ext>
            </a:extLst>
          </p:cNvPr>
          <p:cNvSpPr/>
          <p:nvPr/>
        </p:nvSpPr>
        <p:spPr>
          <a:xfrm>
            <a:off x="93076" y="256838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3208C8E-6564-4EC9-80C4-8618EE31B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6" y="4887766"/>
            <a:ext cx="3077239" cy="126864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D4B6082-3C2A-4BA6-9ECF-3BF682F0524A}"/>
              </a:ext>
            </a:extLst>
          </p:cNvPr>
          <p:cNvSpPr txBox="1"/>
          <p:nvPr/>
        </p:nvSpPr>
        <p:spPr bwMode="auto">
          <a:xfrm>
            <a:off x="340454" y="4673264"/>
            <a:ext cx="3810673" cy="2132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EDM &gt; My Drive (</a:t>
            </a: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내 소유 파일</a:t>
            </a: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D8AE337-C28A-4257-8591-81AA5269F577}"/>
              </a:ext>
            </a:extLst>
          </p:cNvPr>
          <p:cNvCxnSpPr>
            <a:cxnSpLocks/>
            <a:stCxn id="89" idx="0"/>
            <a:endCxn id="74" idx="0"/>
          </p:cNvCxnSpPr>
          <p:nvPr/>
        </p:nvCxnSpPr>
        <p:spPr>
          <a:xfrm rot="16200000" flipV="1">
            <a:off x="4063574" y="-99754"/>
            <a:ext cx="12700" cy="3890358"/>
          </a:xfrm>
          <a:prstGeom prst="bentConnector3">
            <a:avLst>
              <a:gd name="adj1" fmla="val 1800000"/>
            </a:avLst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70D7BCA-33D5-48CB-887E-248EE34630DF}"/>
              </a:ext>
            </a:extLst>
          </p:cNvPr>
          <p:cNvSpPr/>
          <p:nvPr/>
        </p:nvSpPr>
        <p:spPr>
          <a:xfrm>
            <a:off x="3282527" y="170649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CDF784-4018-4144-B8FF-24B39A76E35F}"/>
              </a:ext>
            </a:extLst>
          </p:cNvPr>
          <p:cNvSpPr/>
          <p:nvPr/>
        </p:nvSpPr>
        <p:spPr>
          <a:xfrm>
            <a:off x="1139134" y="2984562"/>
            <a:ext cx="2592000" cy="2229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39C6A6D-78EC-43F2-8411-CEA155523ABA}"/>
              </a:ext>
            </a:extLst>
          </p:cNvPr>
          <p:cNvSpPr/>
          <p:nvPr/>
        </p:nvSpPr>
        <p:spPr>
          <a:xfrm>
            <a:off x="181957" y="5295634"/>
            <a:ext cx="957177" cy="25843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23B1DA05-C5BD-4AF3-8649-5E9B108DA7C1}"/>
              </a:ext>
            </a:extLst>
          </p:cNvPr>
          <p:cNvSpPr/>
          <p:nvPr/>
        </p:nvSpPr>
        <p:spPr>
          <a:xfrm>
            <a:off x="105372" y="4547264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20044FA-E67D-4CA9-B595-6ED74C85FF39}"/>
              </a:ext>
            </a:extLst>
          </p:cNvPr>
          <p:cNvCxnSpPr>
            <a:cxnSpLocks/>
            <a:stCxn id="89" idx="0"/>
            <a:endCxn id="76" idx="0"/>
          </p:cNvCxnSpPr>
          <p:nvPr/>
        </p:nvCxnSpPr>
        <p:spPr>
          <a:xfrm rot="16200000" flipV="1">
            <a:off x="5036164" y="872835"/>
            <a:ext cx="12700" cy="1945179"/>
          </a:xfrm>
          <a:prstGeom prst="bentConnector3">
            <a:avLst>
              <a:gd name="adj1" fmla="val 1800000"/>
            </a:avLst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AB6E383-629D-4A21-A1B8-E13B438249B3}"/>
              </a:ext>
            </a:extLst>
          </p:cNvPr>
          <p:cNvSpPr txBox="1"/>
          <p:nvPr/>
        </p:nvSpPr>
        <p:spPr>
          <a:xfrm>
            <a:off x="3954442" y="1598190"/>
            <a:ext cx="918066" cy="249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>
                <a:latin typeface="맑은 고딕" panose="020B0503020000020004" pitchFamily="50" charset="-127"/>
                <a:ea typeface="맑은 고딕" panose="020B0503020000020004" pitchFamily="50" charset="-127"/>
              </a:rPr>
              <a:t>반복</a:t>
            </a:r>
            <a:endParaRPr lang="ko-KR" altLang="en-US" sz="10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0F37D0A-7956-4DEA-99CF-878CCA06C4F7}"/>
              </a:ext>
            </a:extLst>
          </p:cNvPr>
          <p:cNvSpPr txBox="1"/>
          <p:nvPr/>
        </p:nvSpPr>
        <p:spPr bwMode="auto">
          <a:xfrm>
            <a:off x="4726380" y="2502308"/>
            <a:ext cx="3810673" cy="2132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altLang="ko-KR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MS Office &gt; PPT, Word, Excel</a:t>
            </a: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79CFF1C8-959B-4756-B06C-CBF4C393FC13}"/>
              </a:ext>
            </a:extLst>
          </p:cNvPr>
          <p:cNvSpPr/>
          <p:nvPr/>
        </p:nvSpPr>
        <p:spPr>
          <a:xfrm>
            <a:off x="4504054" y="2477807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401CF439-58A2-4D1F-87B3-6673126D2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935" y="4893929"/>
            <a:ext cx="4038053" cy="18739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3790D8F-FD70-47BF-AB95-5343420C0D43}"/>
              </a:ext>
            </a:extLst>
          </p:cNvPr>
          <p:cNvSpPr txBox="1"/>
          <p:nvPr/>
        </p:nvSpPr>
        <p:spPr bwMode="auto">
          <a:xfrm>
            <a:off x="4484588" y="5554071"/>
            <a:ext cx="3810673" cy="21325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36000" tIns="36000" rIns="36000" bIns="36000" rtlCol="0">
            <a:spAutoFit/>
          </a:bodyPr>
          <a:lstStyle/>
          <a:p>
            <a:pPr algn="l">
              <a:lnSpc>
                <a:spcPts val="1200"/>
              </a:lnSpc>
            </a:pPr>
            <a:r>
              <a:rPr lang="ko-KR" altLang="en-US" sz="900" b="1">
                <a:latin typeface="맑은 고딕" panose="020B0503020000020004" pitchFamily="50" charset="-127"/>
                <a:ea typeface="맑은 고딕" panose="020B0503020000020004" pitchFamily="50" charset="-127"/>
              </a:rPr>
              <a:t>보고서 작성</a:t>
            </a:r>
            <a:endParaRPr lang="en-US" altLang="ko-KR" sz="9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589D9FC-55C9-4D37-928A-5476687EFA43}"/>
              </a:ext>
            </a:extLst>
          </p:cNvPr>
          <p:cNvSpPr/>
          <p:nvPr/>
        </p:nvSpPr>
        <p:spPr>
          <a:xfrm>
            <a:off x="4267132" y="5469737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A4744E-0C76-4E1B-8CA9-76BBDB7F4390}"/>
              </a:ext>
            </a:extLst>
          </p:cNvPr>
          <p:cNvSpPr/>
          <p:nvPr/>
        </p:nvSpPr>
        <p:spPr>
          <a:xfrm>
            <a:off x="586088" y="1456595"/>
            <a:ext cx="1096775" cy="26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검색</a:t>
            </a: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조회 반복</a:t>
            </a:r>
            <a:endParaRPr lang="ko-KR" altLang="en-US" sz="900" dirty="0">
              <a:solidFill>
                <a:srgbClr val="007AC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4D73DA5-CE19-4793-858B-E6520837720D}"/>
              </a:ext>
            </a:extLst>
          </p:cNvPr>
          <p:cNvSpPr/>
          <p:nvPr/>
        </p:nvSpPr>
        <p:spPr bwMode="gray">
          <a:xfrm>
            <a:off x="3935560" y="906705"/>
            <a:ext cx="5460367" cy="44041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문제점 </a:t>
            </a:r>
            <a:r>
              <a:rPr lang="en-US" altLang="ko-KR" sz="1100">
                <a:solidFill>
                  <a:prstClr val="black"/>
                </a:solidFill>
              </a:rPr>
              <a:t>: EDM</a:t>
            </a:r>
            <a:r>
              <a:rPr lang="ko-KR" altLang="en-US" sz="1100">
                <a:solidFill>
                  <a:prstClr val="black"/>
                </a:solidFill>
              </a:rPr>
              <a:t>상에서 필요한 자료 검색</a:t>
            </a:r>
            <a:r>
              <a:rPr lang="en-US" altLang="ko-KR" sz="1100">
                <a:solidFill>
                  <a:prstClr val="black"/>
                </a:solidFill>
              </a:rPr>
              <a:t> &gt; MS Office </a:t>
            </a:r>
            <a:r>
              <a:rPr lang="ko-KR" altLang="en-US" sz="1100">
                <a:solidFill>
                  <a:prstClr val="black"/>
                </a:solidFill>
              </a:rPr>
              <a:t>열람 과정의 반복 수행 필요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en-US" altLang="ko-KR" sz="1100">
                <a:solidFill>
                  <a:prstClr val="black"/>
                </a:solidFill>
              </a:rPr>
              <a:t>※ </a:t>
            </a:r>
            <a:r>
              <a:rPr lang="ko-KR" altLang="en-US" sz="1100">
                <a:solidFill>
                  <a:prstClr val="black"/>
                </a:solidFill>
              </a:rPr>
              <a:t>월간 </a:t>
            </a:r>
            <a:r>
              <a:rPr lang="en-US" altLang="ko-KR" sz="1100">
                <a:solidFill>
                  <a:prstClr val="black"/>
                </a:solidFill>
              </a:rPr>
              <a:t>EDM </a:t>
            </a:r>
            <a:r>
              <a:rPr lang="ko-KR" altLang="en-US" sz="1100">
                <a:solidFill>
                  <a:prstClr val="black"/>
                </a:solidFill>
              </a:rPr>
              <a:t>검색 </a:t>
            </a:r>
            <a:r>
              <a:rPr lang="en-US" altLang="ko-KR" sz="1100">
                <a:solidFill>
                  <a:prstClr val="black"/>
                </a:solidFill>
              </a:rPr>
              <a:t>24</a:t>
            </a:r>
            <a:r>
              <a:rPr lang="ko-KR" altLang="en-US" sz="1100">
                <a:solidFill>
                  <a:prstClr val="black"/>
                </a:solidFill>
              </a:rPr>
              <a:t>만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조회 </a:t>
            </a:r>
            <a:r>
              <a:rPr lang="en-US" altLang="ko-KR" sz="1100">
                <a:solidFill>
                  <a:prstClr val="black"/>
                </a:solidFill>
              </a:rPr>
              <a:t>54</a:t>
            </a:r>
            <a:r>
              <a:rPr lang="ko-KR" altLang="en-US" sz="1100">
                <a:solidFill>
                  <a:prstClr val="black"/>
                </a:solidFill>
              </a:rPr>
              <a:t>만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사본생성 </a:t>
            </a:r>
            <a:r>
              <a:rPr lang="en-US" altLang="ko-KR" sz="1100">
                <a:solidFill>
                  <a:prstClr val="black"/>
                </a:solidFill>
              </a:rPr>
              <a:t>31</a:t>
            </a:r>
            <a:r>
              <a:rPr lang="ko-KR" altLang="en-US" sz="1100">
                <a:solidFill>
                  <a:prstClr val="black"/>
                </a:solidFill>
              </a:rPr>
              <a:t>만 건 발생 중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61EE4F-6614-4DC8-9C7D-DF92492AA471}"/>
              </a:ext>
            </a:extLst>
          </p:cNvPr>
          <p:cNvSpPr/>
          <p:nvPr/>
        </p:nvSpPr>
        <p:spPr>
          <a:xfrm>
            <a:off x="4792935" y="2719405"/>
            <a:ext cx="2901256" cy="199242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426F7A-F0FF-4996-A5D2-C01CCC588F33}"/>
              </a:ext>
            </a:extLst>
          </p:cNvPr>
          <p:cNvSpPr/>
          <p:nvPr/>
        </p:nvSpPr>
        <p:spPr>
          <a:xfrm>
            <a:off x="5462569" y="2868112"/>
            <a:ext cx="2793446" cy="184371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7ADB5C-5E67-4871-BB26-D00490E35333}"/>
              </a:ext>
            </a:extLst>
          </p:cNvPr>
          <p:cNvSpPr/>
          <p:nvPr/>
        </p:nvSpPr>
        <p:spPr>
          <a:xfrm>
            <a:off x="6328348" y="3209985"/>
            <a:ext cx="3401533" cy="1717307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B7515F5-DCB8-4028-A3D5-1869BD10995A}"/>
              </a:ext>
            </a:extLst>
          </p:cNvPr>
          <p:cNvSpPr/>
          <p:nvPr/>
        </p:nvSpPr>
        <p:spPr>
          <a:xfrm>
            <a:off x="6967853" y="3550513"/>
            <a:ext cx="3359756" cy="156413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3175CD6-B956-45F4-BE31-81A12368A904}"/>
              </a:ext>
            </a:extLst>
          </p:cNvPr>
          <p:cNvSpPr/>
          <p:nvPr/>
        </p:nvSpPr>
        <p:spPr>
          <a:xfrm>
            <a:off x="4154186" y="5320984"/>
            <a:ext cx="4676802" cy="1449469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C8A222-C127-4B00-89CD-F2B0C90DBD6D}"/>
              </a:ext>
            </a:extLst>
          </p:cNvPr>
          <p:cNvSpPr txBox="1"/>
          <p:nvPr/>
        </p:nvSpPr>
        <p:spPr>
          <a:xfrm>
            <a:off x="4953000" y="3016088"/>
            <a:ext cx="1484458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문서 </a:t>
            </a:r>
            <a:r>
              <a:rPr lang="en-US" altLang="ko-KR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1</a:t>
            </a:r>
            <a:endParaRPr lang="ko-KR" altLang="en-US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9BF446-9B42-4FA1-8421-A1B649AE4BFE}"/>
              </a:ext>
            </a:extLst>
          </p:cNvPr>
          <p:cNvSpPr txBox="1"/>
          <p:nvPr/>
        </p:nvSpPr>
        <p:spPr>
          <a:xfrm>
            <a:off x="5272874" y="3235121"/>
            <a:ext cx="1484458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문서 </a:t>
            </a:r>
            <a:r>
              <a:rPr lang="en-US" altLang="ko-KR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2</a:t>
            </a:r>
            <a:endParaRPr lang="ko-KR" altLang="en-US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CDEE9F-C551-422F-9197-FDDA2FEB6E92}"/>
              </a:ext>
            </a:extLst>
          </p:cNvPr>
          <p:cNvSpPr txBox="1"/>
          <p:nvPr/>
        </p:nvSpPr>
        <p:spPr>
          <a:xfrm>
            <a:off x="5903457" y="3533154"/>
            <a:ext cx="1484458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문서 </a:t>
            </a:r>
            <a:r>
              <a:rPr lang="en-US" altLang="ko-KR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3</a:t>
            </a:r>
            <a:endParaRPr lang="ko-KR" altLang="en-US" sz="14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697580-DAEA-44B7-9BE8-BE6BB22AC60D}"/>
              </a:ext>
            </a:extLst>
          </p:cNvPr>
          <p:cNvSpPr txBox="1"/>
          <p:nvPr/>
        </p:nvSpPr>
        <p:spPr>
          <a:xfrm>
            <a:off x="6649198" y="3885529"/>
            <a:ext cx="1484458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문서 </a:t>
            </a:r>
            <a:r>
              <a:rPr lang="en-US" altLang="ko-KR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4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54344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224253" y="144000"/>
            <a:ext cx="9457574" cy="576064"/>
          </a:xfrm>
        </p:spPr>
        <p:txBody>
          <a:bodyPr/>
          <a:lstStyle/>
          <a:p>
            <a:r>
              <a:rPr lang="en-US" altLang="ko-KR" sz="2800" b="1"/>
              <a:t>【</a:t>
            </a:r>
            <a:r>
              <a:rPr lang="ko-KR" altLang="en-US" sz="2800" b="1"/>
              <a:t>별첨</a:t>
            </a:r>
            <a:r>
              <a:rPr lang="en-US" altLang="ko-KR" sz="2800" b="1"/>
              <a:t>】 </a:t>
            </a:r>
            <a:r>
              <a:rPr lang="en-US" altLang="ko-KR" sz="2800" b="1">
                <a:latin typeface="+mn-ea"/>
              </a:rPr>
              <a:t>EDM </a:t>
            </a:r>
            <a:r>
              <a:rPr lang="ko-KR" altLang="en-US" sz="2800" b="1">
                <a:latin typeface="+mn-ea"/>
              </a:rPr>
              <a:t>문서 검색</a:t>
            </a:r>
            <a:r>
              <a:rPr lang="en-US" altLang="ko-KR" sz="2800" b="1">
                <a:latin typeface="+mn-ea"/>
              </a:rPr>
              <a:t>/</a:t>
            </a:r>
            <a:r>
              <a:rPr lang="ko-KR" altLang="en-US" sz="2800" b="1">
                <a:latin typeface="+mn-ea"/>
              </a:rPr>
              <a:t>조회</a:t>
            </a:r>
            <a:r>
              <a:rPr lang="en-US" altLang="ko-KR" sz="2800" b="1">
                <a:latin typeface="+mn-ea"/>
              </a:rPr>
              <a:t>/</a:t>
            </a:r>
            <a:r>
              <a:rPr lang="ko-KR" altLang="en-US" sz="2800" b="1">
                <a:latin typeface="+mn-ea"/>
              </a:rPr>
              <a:t>사본생성 </a:t>
            </a:r>
            <a:r>
              <a:rPr lang="en-US" altLang="ko-KR" sz="2800" b="1">
                <a:latin typeface="+mn-ea"/>
              </a:rPr>
              <a:t>TO-BE</a:t>
            </a:r>
            <a:r>
              <a:rPr lang="ko-KR" altLang="en-US" sz="2800" b="1">
                <a:latin typeface="+mn-ea"/>
              </a:rPr>
              <a:t> </a:t>
            </a:r>
            <a:endParaRPr lang="ko-KR" altLang="en-US" sz="2000" b="1" dirty="0"/>
          </a:p>
        </p:txBody>
      </p:sp>
      <p:sp>
        <p:nvSpPr>
          <p:cNvPr id="70" name="텍스트 개체 틀 2"/>
          <p:cNvSpPr txBox="1">
            <a:spLocks/>
          </p:cNvSpPr>
          <p:nvPr/>
        </p:nvSpPr>
        <p:spPr>
          <a:xfrm>
            <a:off x="319188" y="889154"/>
            <a:ext cx="9457574" cy="614390"/>
          </a:xfrm>
          <a:prstGeom prst="rect">
            <a:avLst/>
          </a:prstGeom>
        </p:spPr>
        <p:txBody>
          <a:bodyPr>
            <a:noAutofit/>
          </a:bodyPr>
          <a:lstStyle>
            <a:lvl1pPr marL="0" indent="-287986" algn="l" defTabSz="1219140" rtl="0" eaLnBrk="1" latinLnBrk="1" hangingPunct="1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79976" indent="-239989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23968" indent="143992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263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주간 업무 보고서 작성 </a:t>
            </a:r>
            <a:r>
              <a:rPr lang="en-US" altLang="ko-KR"/>
              <a:t>: Chat Pro </a:t>
            </a:r>
            <a:r>
              <a:rPr lang="ko-KR" altLang="en-US"/>
              <a:t>초안 작성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3143" y="1503544"/>
            <a:ext cx="8742784" cy="492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088" y="1456595"/>
            <a:ext cx="934871" cy="26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한번에 조회</a:t>
            </a:r>
            <a:endParaRPr lang="ko-KR" altLang="en-US" sz="900" dirty="0">
              <a:solidFill>
                <a:srgbClr val="007AC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3AA81C1-B518-48E2-8E6A-A8E0FC67B81D}"/>
              </a:ext>
            </a:extLst>
          </p:cNvPr>
          <p:cNvGrpSpPr/>
          <p:nvPr/>
        </p:nvGrpSpPr>
        <p:grpSpPr>
          <a:xfrm>
            <a:off x="1455589" y="1845425"/>
            <a:ext cx="1325612" cy="532015"/>
            <a:chOff x="1239458" y="1845425"/>
            <a:chExt cx="1325612" cy="5320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246FE6B-3370-469B-A71D-1DC791280FCB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4B5CDFB-ED61-4BB9-8D8C-D8B54278FF9F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프롬프트 작성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D39D627-EE23-49E9-B157-6184C80CFCCE}"/>
              </a:ext>
            </a:extLst>
          </p:cNvPr>
          <p:cNvGrpSpPr/>
          <p:nvPr/>
        </p:nvGrpSpPr>
        <p:grpSpPr>
          <a:xfrm>
            <a:off x="3400768" y="1845425"/>
            <a:ext cx="1325612" cy="532015"/>
            <a:chOff x="3184637" y="1845425"/>
            <a:chExt cx="1325612" cy="53201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B63C4CF-834E-467C-B842-DED742DB3F50}"/>
                </a:ext>
              </a:extLst>
            </p:cNvPr>
            <p:cNvSpPr/>
            <p:nvPr/>
          </p:nvSpPr>
          <p:spPr bwMode="auto">
            <a:xfrm>
              <a:off x="3184637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6FB04D6-47B1-4D2B-8AC1-7B9968357B7F}"/>
                </a:ext>
              </a:extLst>
            </p:cNvPr>
            <p:cNvSpPr/>
            <p:nvPr/>
          </p:nvSpPr>
          <p:spPr bwMode="auto">
            <a:xfrm>
              <a:off x="3184637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문서 통합 검색</a:t>
              </a:r>
              <a:endParaRPr kumimoji="0" lang="en-US" altLang="ko-KR" sz="1000" b="0" i="0" u="none" strike="noStrike" kern="0" cap="none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310DBDB-9A61-4C47-96DC-4183AA01EFDB}"/>
              </a:ext>
            </a:extLst>
          </p:cNvPr>
          <p:cNvGrpSpPr/>
          <p:nvPr/>
        </p:nvGrpSpPr>
        <p:grpSpPr>
          <a:xfrm>
            <a:off x="5345947" y="1845425"/>
            <a:ext cx="1325612" cy="532015"/>
            <a:chOff x="5129816" y="1845425"/>
            <a:chExt cx="1325612" cy="53201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26C1E704-A73D-4470-B4AA-E80245706C8B}"/>
                </a:ext>
              </a:extLst>
            </p:cNvPr>
            <p:cNvSpPr/>
            <p:nvPr/>
          </p:nvSpPr>
          <p:spPr bwMode="auto">
            <a:xfrm>
              <a:off x="5129816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39860F-ECCF-48F2-A138-4875A001B50F}"/>
                </a:ext>
              </a:extLst>
            </p:cNvPr>
            <p:cNvSpPr/>
            <p:nvPr/>
          </p:nvSpPr>
          <p:spPr bwMode="auto">
            <a:xfrm>
              <a:off x="5129816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</a:rPr>
                <a:t>참고할 문서 선택</a:t>
              </a:r>
              <a:endParaRPr kumimoji="0" lang="en-US" altLang="ko-KR" sz="1000" b="0" i="0" u="none" strike="noStrike" kern="0" cap="none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52BF89B7-ABDB-497A-9EAE-62E50528D513}"/>
              </a:ext>
            </a:extLst>
          </p:cNvPr>
          <p:cNvGrpSpPr/>
          <p:nvPr/>
        </p:nvGrpSpPr>
        <p:grpSpPr>
          <a:xfrm>
            <a:off x="7291126" y="1845425"/>
            <a:ext cx="1325612" cy="532015"/>
            <a:chOff x="7074995" y="1845425"/>
            <a:chExt cx="1325612" cy="532015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2BE18D8-CF47-4D42-A24F-3E6685AE3ACC}"/>
                </a:ext>
              </a:extLst>
            </p:cNvPr>
            <p:cNvSpPr/>
            <p:nvPr/>
          </p:nvSpPr>
          <p:spPr bwMode="auto">
            <a:xfrm>
              <a:off x="7074995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4EE4851-DF5C-4C26-B51D-112D0642012A}"/>
                </a:ext>
              </a:extLst>
            </p:cNvPr>
            <p:cNvSpPr/>
            <p:nvPr/>
          </p:nvSpPr>
          <p:spPr bwMode="auto">
            <a:xfrm>
              <a:off x="7074995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50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주간업무 보고 내용 확인</a:t>
              </a:r>
              <a:endParaRPr kumimoji="0" lang="en-US" altLang="ko-KR" sz="1000" b="0" i="0" u="none" strike="noStrike" kern="0" cap="none" spc="-50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A5ED198-BA5D-4BBE-8A74-39E38FBBA1E1}"/>
              </a:ext>
            </a:extLst>
          </p:cNvPr>
          <p:cNvCxnSpPr/>
          <p:nvPr/>
        </p:nvCxnSpPr>
        <p:spPr bwMode="auto">
          <a:xfrm>
            <a:off x="2781201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565964F-28FA-4131-B2AB-F5ED88876979}"/>
              </a:ext>
            </a:extLst>
          </p:cNvPr>
          <p:cNvCxnSpPr/>
          <p:nvPr/>
        </p:nvCxnSpPr>
        <p:spPr bwMode="auto">
          <a:xfrm>
            <a:off x="4726380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9B0B03A-D3F3-4DDA-B9AE-39FE20BBCA9E}"/>
              </a:ext>
            </a:extLst>
          </p:cNvPr>
          <p:cNvCxnSpPr/>
          <p:nvPr/>
        </p:nvCxnSpPr>
        <p:spPr bwMode="auto">
          <a:xfrm>
            <a:off x="6671559" y="2103027"/>
            <a:ext cx="619567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6DF6478D-B77C-4ED5-A908-461C235FFABF}"/>
              </a:ext>
            </a:extLst>
          </p:cNvPr>
          <p:cNvSpPr/>
          <p:nvPr/>
        </p:nvSpPr>
        <p:spPr>
          <a:xfrm>
            <a:off x="1361014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4C4160FB-F0C2-4FA4-A0A0-F68CFE60828A}"/>
              </a:ext>
            </a:extLst>
          </p:cNvPr>
          <p:cNvSpPr/>
          <p:nvPr/>
        </p:nvSpPr>
        <p:spPr>
          <a:xfrm>
            <a:off x="5269372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1C1B473-8832-4400-8468-20945C62FB57}"/>
              </a:ext>
            </a:extLst>
          </p:cNvPr>
          <p:cNvSpPr/>
          <p:nvPr/>
        </p:nvSpPr>
        <p:spPr>
          <a:xfrm>
            <a:off x="7214551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BFB59B73-0485-48A3-8DD5-C2C745888475}"/>
              </a:ext>
            </a:extLst>
          </p:cNvPr>
          <p:cNvSpPr/>
          <p:nvPr/>
        </p:nvSpPr>
        <p:spPr>
          <a:xfrm>
            <a:off x="3282527" y="170649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21BBF6-4ACD-4CA5-997E-0A9F6E15A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8" y="2788359"/>
            <a:ext cx="3605404" cy="17780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546259-3B38-46C8-8858-9EDD55CF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954" y="4171139"/>
            <a:ext cx="3326749" cy="1778090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8D282ACA-7F09-4485-A8E3-98BA3D681491}"/>
              </a:ext>
            </a:extLst>
          </p:cNvPr>
          <p:cNvSpPr/>
          <p:nvPr/>
        </p:nvSpPr>
        <p:spPr>
          <a:xfrm>
            <a:off x="2970725" y="4283924"/>
            <a:ext cx="497061" cy="16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내 문서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A3F8D8-F1D2-4950-950E-95062156F2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11" t="12343" r="11910" b="-4712"/>
          <a:stretch/>
        </p:blipFill>
        <p:spPr>
          <a:xfrm>
            <a:off x="1965325" y="4292486"/>
            <a:ext cx="636056" cy="214166"/>
          </a:xfrm>
          <a:prstGeom prst="rect">
            <a:avLst/>
          </a:prstGeom>
        </p:spPr>
      </p:pic>
      <p:sp>
        <p:nvSpPr>
          <p:cNvPr id="99" name="직사각형 98">
            <a:extLst>
              <a:ext uri="{FF2B5EF4-FFF2-40B4-BE49-F238E27FC236}">
                <a16:creationId xmlns:a16="http://schemas.microsoft.com/office/drawing/2014/main" id="{5B2B5A9A-E91E-493F-B0B7-B04DE9CB2A29}"/>
              </a:ext>
            </a:extLst>
          </p:cNvPr>
          <p:cNvSpPr/>
          <p:nvPr/>
        </p:nvSpPr>
        <p:spPr>
          <a:xfrm>
            <a:off x="2626534" y="4283924"/>
            <a:ext cx="324000" cy="16162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>
              <a:lnSpc>
                <a:spcPts val="1500"/>
              </a:lnSpc>
            </a:pPr>
            <a:r>
              <a:rPr lang="ko-KR" altLang="en-US" sz="700" b="1">
                <a:latin typeface="맑은 고딕" panose="020B0503020000020004" pitchFamily="50" charset="-127"/>
              </a:rPr>
              <a:t>검색</a:t>
            </a:r>
            <a:endParaRPr lang="ko-KR" altLang="en-US" sz="700" b="1" dirty="0">
              <a:latin typeface="맑은 고딕" panose="020B0503020000020004" pitchFamily="50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B84A763-D57C-441E-9693-0CD8B091D288}"/>
              </a:ext>
            </a:extLst>
          </p:cNvPr>
          <p:cNvSpPr/>
          <p:nvPr/>
        </p:nvSpPr>
        <p:spPr>
          <a:xfrm>
            <a:off x="2236008" y="4551422"/>
            <a:ext cx="2578347" cy="28092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ko-KR" altLang="en-US" sz="700" b="1">
                <a:latin typeface="맑은 고딕" panose="020B0503020000020004" pitchFamily="50" charset="-127"/>
              </a:rPr>
              <a:t>생성형 </a:t>
            </a:r>
            <a:r>
              <a:rPr lang="en-US" altLang="ko-KR" sz="700" b="1">
                <a:latin typeface="맑은 고딕" panose="020B0503020000020004" pitchFamily="50" charset="-127"/>
              </a:rPr>
              <a:t>AI </a:t>
            </a:r>
            <a:r>
              <a:rPr lang="ko-KR" altLang="en-US" sz="700" b="1">
                <a:latin typeface="맑은 고딕" panose="020B0503020000020004" pitchFamily="50" charset="-127"/>
              </a:rPr>
              <a:t>시나리오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MIS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5E48DCB-1F6E-4785-83AD-D62D90DD0F35}"/>
              </a:ext>
            </a:extLst>
          </p:cNvPr>
          <p:cNvSpPr/>
          <p:nvPr/>
        </p:nvSpPr>
        <p:spPr>
          <a:xfrm>
            <a:off x="2236008" y="4904098"/>
            <a:ext cx="2578347" cy="28092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en-US" altLang="ko-KR" sz="700" b="1">
                <a:latin typeface="맑은 고딕" panose="020B0503020000020004" pitchFamily="50" charset="-127"/>
              </a:rPr>
              <a:t>Aaaaaaaaaaa</a:t>
            </a:r>
          </a:p>
          <a:p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MIS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7A88BB2-C16F-4187-AF3F-75B2BAC21324}"/>
              </a:ext>
            </a:extLst>
          </p:cNvPr>
          <p:cNvSpPr/>
          <p:nvPr/>
        </p:nvSpPr>
        <p:spPr>
          <a:xfrm>
            <a:off x="2236008" y="5256774"/>
            <a:ext cx="2578347" cy="28092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ko-KR" altLang="en-US" sz="700" b="1">
                <a:latin typeface="맑은 고딕" panose="020B0503020000020004" pitchFamily="50" charset="-127"/>
              </a:rPr>
              <a:t>ㅇㅇㅇㅇㅇㅇㅇㅇㅇㅇㅇㅇㅇㅇㅇ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MIS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8DDB890-AB7C-4428-AA73-F31373214164}"/>
              </a:ext>
            </a:extLst>
          </p:cNvPr>
          <p:cNvSpPr/>
          <p:nvPr/>
        </p:nvSpPr>
        <p:spPr>
          <a:xfrm>
            <a:off x="2236008" y="5609450"/>
            <a:ext cx="2578347" cy="28092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0" bIns="0" anchor="ctr" anchorCtr="0">
            <a:noAutofit/>
          </a:bodyPr>
          <a:lstStyle/>
          <a:p>
            <a:r>
              <a:rPr lang="ko-KR" altLang="en-US" sz="700" b="1">
                <a:latin typeface="맑은 고딕" panose="020B0503020000020004" pitchFamily="50" charset="-127"/>
              </a:rPr>
              <a:t>ㄱㄱㄱㄱㄱㄱㄱㄱㄱㄱㄱㄱㄱㄱㄱㄱ</a:t>
            </a:r>
            <a:endParaRPr lang="en-US" altLang="ko-KR" sz="700" b="1">
              <a:latin typeface="맑은 고딕" panose="020B0503020000020004" pitchFamily="50" charset="-127"/>
            </a:endParaRPr>
          </a:p>
          <a:p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MIS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7321EF3-58B3-4F0E-8EC6-F942D4710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0" y="5613171"/>
            <a:ext cx="247685" cy="2572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AB00894-B8CF-45DA-AAA5-C02FD64C2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185" y="5254342"/>
            <a:ext cx="276264" cy="257211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0B921D13-24C0-4CC8-ABFF-5BE01903E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185" y="4895691"/>
            <a:ext cx="276264" cy="257211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766CA6A3-0E0A-40EA-A361-4B1F83FAC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0185" y="4533311"/>
            <a:ext cx="276264" cy="25721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154A1B-D1DF-4141-9C0B-972042035C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575" y="4612160"/>
            <a:ext cx="108000" cy="10800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4993FFE-8AD7-46C8-8210-77FA890D92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575" y="4971674"/>
            <a:ext cx="108000" cy="108000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C1CADD74-E5CA-41B6-A0A6-4FC627D165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1575" y="5695914"/>
            <a:ext cx="108000" cy="10800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20EB9CA-41FA-40F0-BC44-EDE8BE1136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5961" y="5320369"/>
            <a:ext cx="96632" cy="108000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DBB5057D-A674-446F-A8D1-2FCC09E96A89}"/>
              </a:ext>
            </a:extLst>
          </p:cNvPr>
          <p:cNvSpPr/>
          <p:nvPr/>
        </p:nvSpPr>
        <p:spPr>
          <a:xfrm>
            <a:off x="4941275" y="4269863"/>
            <a:ext cx="180000" cy="18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8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→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F6E3337-39F7-484C-9824-44F4B4B619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3094" y="2609028"/>
            <a:ext cx="4483027" cy="1287162"/>
          </a:xfrm>
          <a:prstGeom prst="rect">
            <a:avLst/>
          </a:prstGeom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78E58E7-4C94-4F6A-818C-25BE3C2D77CD}"/>
              </a:ext>
            </a:extLst>
          </p:cNvPr>
          <p:cNvSpPr/>
          <p:nvPr/>
        </p:nvSpPr>
        <p:spPr>
          <a:xfrm>
            <a:off x="1764956" y="4531038"/>
            <a:ext cx="247685" cy="1437808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A7707E4-2FFE-46EC-9640-BC09F5FCF74D}"/>
              </a:ext>
            </a:extLst>
          </p:cNvPr>
          <p:cNvSpPr/>
          <p:nvPr/>
        </p:nvSpPr>
        <p:spPr>
          <a:xfrm>
            <a:off x="4864117" y="4150609"/>
            <a:ext cx="338777" cy="400813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958764F-766D-4E77-9D6F-37608092A4A4}"/>
              </a:ext>
            </a:extLst>
          </p:cNvPr>
          <p:cNvCxnSpPr/>
          <p:nvPr/>
        </p:nvCxnSpPr>
        <p:spPr>
          <a:xfrm>
            <a:off x="319188" y="3970866"/>
            <a:ext cx="3374614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>
            <a:extLst>
              <a:ext uri="{FF2B5EF4-FFF2-40B4-BE49-F238E27FC236}">
                <a16:creationId xmlns:a16="http://schemas.microsoft.com/office/drawing/2014/main" id="{724777BE-3BB7-45E7-BFF3-F61D76D06764}"/>
              </a:ext>
            </a:extLst>
          </p:cNvPr>
          <p:cNvSpPr/>
          <p:nvPr/>
        </p:nvSpPr>
        <p:spPr>
          <a:xfrm>
            <a:off x="98253" y="361572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C77E0BF5-7351-4971-A6AA-ACB19F2B62D2}"/>
              </a:ext>
            </a:extLst>
          </p:cNvPr>
          <p:cNvSpPr/>
          <p:nvPr/>
        </p:nvSpPr>
        <p:spPr>
          <a:xfrm>
            <a:off x="2570584" y="4086177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4BCDA22-230F-485B-BC8A-D4CAD0FE0EA7}"/>
              </a:ext>
            </a:extLst>
          </p:cNvPr>
          <p:cNvSpPr/>
          <p:nvPr/>
        </p:nvSpPr>
        <p:spPr>
          <a:xfrm>
            <a:off x="1544627" y="5079674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86F703-5456-4CD5-9CA6-A76426EAD654}"/>
              </a:ext>
            </a:extLst>
          </p:cNvPr>
          <p:cNvSpPr/>
          <p:nvPr/>
        </p:nvSpPr>
        <p:spPr>
          <a:xfrm>
            <a:off x="5293771" y="2513763"/>
            <a:ext cx="4562471" cy="35652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spcAft>
                <a:spcPts val="600"/>
              </a:spcAft>
            </a:pPr>
            <a:endParaRPr lang="ko-KR" altLang="en-US" sz="1200" kern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2060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D86F39EF-98D1-45AA-96CA-14D60E554FF8}"/>
              </a:ext>
            </a:extLst>
          </p:cNvPr>
          <p:cNvSpPr/>
          <p:nvPr/>
        </p:nvSpPr>
        <p:spPr>
          <a:xfrm>
            <a:off x="5179493" y="261333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A6D8F4B-F57C-413E-8AB7-3AD63C8168D0}"/>
              </a:ext>
            </a:extLst>
          </p:cNvPr>
          <p:cNvSpPr/>
          <p:nvPr/>
        </p:nvSpPr>
        <p:spPr>
          <a:xfrm>
            <a:off x="3108587" y="2352080"/>
            <a:ext cx="1978427" cy="26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프롬프트 의도파악 후 자동 검색</a:t>
            </a:r>
            <a:endParaRPr lang="ko-KR" altLang="en-US" sz="900" dirty="0">
              <a:solidFill>
                <a:srgbClr val="007AC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CD73383-6372-4E87-82D2-C877F9DE034E}"/>
              </a:ext>
            </a:extLst>
          </p:cNvPr>
          <p:cNvSpPr/>
          <p:nvPr/>
        </p:nvSpPr>
        <p:spPr>
          <a:xfrm>
            <a:off x="5534852" y="4069504"/>
            <a:ext cx="4266387" cy="1899341"/>
          </a:xfrm>
          <a:prstGeom prst="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6" name="Picture 2" descr="C:\Users\최재필\AppData\Local\Microsoft\Windows\Temporary Internet Files\Content.IE5\N10GX9IL\MC900442150[1].PNG">
            <a:hlinkClick r:id="rId10" action="ppaction://hlinksldjump"/>
            <a:extLst>
              <a:ext uri="{FF2B5EF4-FFF2-40B4-BE49-F238E27FC236}">
                <a16:creationId xmlns:a16="http://schemas.microsoft.com/office/drawing/2014/main" id="{5EAE3B64-DC0D-4716-9131-2B154300B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lum bright="30000"/>
            <a:grayscl/>
          </a:blip>
          <a:srcRect/>
          <a:stretch>
            <a:fillRect/>
          </a:stretch>
        </p:blipFill>
        <p:spPr bwMode="auto">
          <a:xfrm>
            <a:off x="9467562" y="415633"/>
            <a:ext cx="28693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2ED8FB26-E3C0-4318-844E-B51C453439E1}"/>
              </a:ext>
            </a:extLst>
          </p:cNvPr>
          <p:cNvSpPr/>
          <p:nvPr/>
        </p:nvSpPr>
        <p:spPr bwMode="gray">
          <a:xfrm>
            <a:off x="6825000" y="906705"/>
            <a:ext cx="2921121" cy="440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prstClr val="black"/>
                </a:solidFill>
              </a:rPr>
              <a:t>개선점 </a:t>
            </a:r>
            <a:r>
              <a:rPr lang="en-US" altLang="ko-KR" sz="1100" b="1">
                <a:solidFill>
                  <a:prstClr val="black"/>
                </a:solidFill>
              </a:rPr>
              <a:t>: </a:t>
            </a:r>
            <a:r>
              <a:rPr lang="ko-KR" altLang="en-US" sz="1100" b="1">
                <a:solidFill>
                  <a:prstClr val="black"/>
                </a:solidFill>
              </a:rPr>
              <a:t>프롬프트만으로 참고할 문서 검색 후</a:t>
            </a:r>
            <a:endParaRPr lang="en-US" altLang="ko-KR" sz="1100" b="1">
              <a:solidFill>
                <a:prstClr val="black"/>
              </a:solidFill>
            </a:endParaRPr>
          </a:p>
          <a:p>
            <a:pPr algn="ctr"/>
            <a:r>
              <a:rPr lang="en-US" altLang="ko-KR" sz="1100" b="1">
                <a:solidFill>
                  <a:prstClr val="black"/>
                </a:solidFill>
              </a:rPr>
              <a:t> </a:t>
            </a:r>
            <a:r>
              <a:rPr lang="ko-KR" altLang="en-US" sz="1100" b="1">
                <a:solidFill>
                  <a:prstClr val="black"/>
                </a:solidFill>
              </a:rPr>
              <a:t>필요 문서 초안 작성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573347-8954-4CA9-BF69-C898A9BD5E78}"/>
              </a:ext>
            </a:extLst>
          </p:cNvPr>
          <p:cNvSpPr txBox="1"/>
          <p:nvPr/>
        </p:nvSpPr>
        <p:spPr>
          <a:xfrm>
            <a:off x="5610789" y="4346130"/>
            <a:ext cx="1484458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400" kern="0" spc="-3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</a:rPr>
              <a:t>보고서 초안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88875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224253" y="144000"/>
            <a:ext cx="9457574" cy="576064"/>
          </a:xfrm>
        </p:spPr>
        <p:txBody>
          <a:bodyPr/>
          <a:lstStyle/>
          <a:p>
            <a:r>
              <a:rPr lang="en-US" altLang="ko-KR" sz="2800" b="1"/>
              <a:t>【</a:t>
            </a:r>
            <a:r>
              <a:rPr lang="ko-KR" altLang="en-US" sz="2800" b="1"/>
              <a:t>별첨</a:t>
            </a:r>
            <a:r>
              <a:rPr lang="en-US" altLang="ko-KR" sz="2800" b="1"/>
              <a:t>】 </a:t>
            </a:r>
            <a:r>
              <a:rPr lang="ko-KR" altLang="en-US" sz="2800" b="1">
                <a:latin typeface="+mn-ea"/>
              </a:rPr>
              <a:t>인사</a:t>
            </a:r>
            <a:r>
              <a:rPr lang="en-US" altLang="ko-KR" sz="2800" b="1">
                <a:latin typeface="+mn-ea"/>
              </a:rPr>
              <a:t>/</a:t>
            </a:r>
            <a:r>
              <a:rPr lang="ko-KR" altLang="en-US" sz="2800" b="1">
                <a:latin typeface="+mn-ea"/>
              </a:rPr>
              <a:t>총무</a:t>
            </a:r>
            <a:r>
              <a:rPr lang="en-US" altLang="ko-KR" sz="2800" b="1">
                <a:latin typeface="+mn-ea"/>
              </a:rPr>
              <a:t>/</a:t>
            </a:r>
            <a:r>
              <a:rPr lang="ko-KR" altLang="en-US" sz="2800" b="1">
                <a:latin typeface="+mn-ea"/>
              </a:rPr>
              <a:t>복리 </a:t>
            </a:r>
            <a:r>
              <a:rPr lang="en-US" altLang="ko-KR" sz="2800" b="1">
                <a:latin typeface="+mn-ea"/>
              </a:rPr>
              <a:t>FAQ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AS-IS</a:t>
            </a:r>
            <a:endParaRPr lang="ko-KR" altLang="en-US" sz="2000" b="1" dirty="0"/>
          </a:p>
        </p:txBody>
      </p:sp>
      <p:sp>
        <p:nvSpPr>
          <p:cNvPr id="132" name="직사각형 131"/>
          <p:cNvSpPr/>
          <p:nvPr/>
        </p:nvSpPr>
        <p:spPr>
          <a:xfrm>
            <a:off x="653143" y="1503544"/>
            <a:ext cx="8742784" cy="492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303184" y="1845425"/>
            <a:ext cx="836878" cy="532015"/>
            <a:chOff x="1239458" y="1845425"/>
            <a:chExt cx="1325612" cy="532015"/>
          </a:xfrm>
        </p:grpSpPr>
        <p:sp>
          <p:nvSpPr>
            <p:cNvPr id="74" name="직사각형 73"/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출장 시스템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내 </a:t>
              </a: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출장 조회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552234" y="1845425"/>
            <a:ext cx="835012" cy="532015"/>
            <a:chOff x="3184637" y="1845425"/>
            <a:chExt cx="1325612" cy="532015"/>
          </a:xfrm>
        </p:grpSpPr>
        <p:sp>
          <p:nvSpPr>
            <p:cNvPr id="76" name="직사각형 75"/>
            <p:cNvSpPr/>
            <p:nvPr/>
          </p:nvSpPr>
          <p:spPr bwMode="auto">
            <a:xfrm>
              <a:off x="3184637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차량 포탈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직사각형 76"/>
            <p:cNvSpPr/>
            <p:nvPr/>
          </p:nvSpPr>
          <p:spPr bwMode="auto">
            <a:xfrm>
              <a:off x="3184637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-100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시간표 다운로드</a:t>
              </a:r>
              <a:endParaRPr kumimoji="0" lang="en-US" altLang="ko-KR" sz="900" b="0" i="0" u="none" strike="noStrike" kern="0" cap="none" spc="-100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988480" y="1845425"/>
            <a:ext cx="1325612" cy="532015"/>
            <a:chOff x="5129816" y="1845425"/>
            <a:chExt cx="1325612" cy="532015"/>
          </a:xfrm>
        </p:grpSpPr>
        <p:sp>
          <p:nvSpPr>
            <p:cNvPr id="89" name="직사각형 88"/>
            <p:cNvSpPr/>
            <p:nvPr/>
          </p:nvSpPr>
          <p:spPr bwMode="auto">
            <a:xfrm>
              <a:off x="5129816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IT Portal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129816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-5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IT Helpdesk </a:t>
              </a:r>
              <a:r>
                <a:rPr lang="en-US" altLang="ko-KR" sz="1000" kern="0" spc="-5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VOC</a:t>
              </a:r>
              <a:r>
                <a:rPr lang="ko-KR" altLang="en-US" sz="1000" kern="0" spc="-5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 확인</a:t>
              </a:r>
              <a:endParaRPr kumimoji="0" lang="en-US" altLang="ko-KR" sz="1000" b="0" i="0" u="none" strike="noStrike" kern="0" cap="none" spc="-5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3" name="직선 화살표 연결선 102"/>
          <p:cNvCxnSpPr/>
          <p:nvPr/>
        </p:nvCxnSpPr>
        <p:spPr bwMode="auto">
          <a:xfrm>
            <a:off x="2137730" y="2103027"/>
            <a:ext cx="504000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타원 7"/>
          <p:cNvSpPr/>
          <p:nvPr/>
        </p:nvSpPr>
        <p:spPr>
          <a:xfrm>
            <a:off x="1208609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A4744E-0C76-4E1B-8CA9-76BBDB7F4390}"/>
              </a:ext>
            </a:extLst>
          </p:cNvPr>
          <p:cNvSpPr/>
          <p:nvPr/>
        </p:nvSpPr>
        <p:spPr>
          <a:xfrm>
            <a:off x="586088" y="1456595"/>
            <a:ext cx="3223959" cy="26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개별 시스템 확인 및 담당자 확인후 메일</a:t>
            </a: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유선 연락 필요</a:t>
            </a:r>
            <a:endParaRPr lang="ko-KR" altLang="en-US" sz="900" dirty="0">
              <a:solidFill>
                <a:srgbClr val="007AC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AC300AD-22E5-4027-8750-ABF64FD17D6C}"/>
              </a:ext>
            </a:extLst>
          </p:cNvPr>
          <p:cNvGrpSpPr/>
          <p:nvPr/>
        </p:nvGrpSpPr>
        <p:grpSpPr>
          <a:xfrm>
            <a:off x="2623466" y="1845425"/>
            <a:ext cx="836878" cy="532015"/>
            <a:chOff x="1239458" y="1845425"/>
            <a:chExt cx="1325612" cy="53201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5F889E-2168-4BA1-B77C-8BA59DA8AC6C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출장 시스템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12F3CAF-76C8-4D5D-85D5-BB7F0C7D9949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baseline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매뉴얼 조회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1" name="타원 70">
            <a:extLst>
              <a:ext uri="{FF2B5EF4-FFF2-40B4-BE49-F238E27FC236}">
                <a16:creationId xmlns:a16="http://schemas.microsoft.com/office/drawing/2014/main" id="{670D7BCA-33D5-48CB-887E-248EE34630DF}"/>
              </a:ext>
            </a:extLst>
          </p:cNvPr>
          <p:cNvSpPr/>
          <p:nvPr/>
        </p:nvSpPr>
        <p:spPr>
          <a:xfrm>
            <a:off x="2512056" y="170649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733E0B-E0DB-46B8-96D5-2C0810D8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9" y="4754973"/>
            <a:ext cx="2630465" cy="16121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6FB507-B3BD-4FBE-A116-5A5A841C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06" y="2432825"/>
            <a:ext cx="2957714" cy="11102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36D056B-3CE7-417C-A256-FFFBE7371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73" y="3117702"/>
            <a:ext cx="2630466" cy="15199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B2C42256-3763-4651-B723-7AA083B0DF63}"/>
              </a:ext>
            </a:extLst>
          </p:cNvPr>
          <p:cNvSpPr/>
          <p:nvPr/>
        </p:nvSpPr>
        <p:spPr>
          <a:xfrm>
            <a:off x="40320" y="230682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FEA53A2-9E99-4A37-BFAC-8F647CDDA49E}"/>
              </a:ext>
            </a:extLst>
          </p:cNvPr>
          <p:cNvSpPr/>
          <p:nvPr/>
        </p:nvSpPr>
        <p:spPr>
          <a:xfrm>
            <a:off x="93088" y="463897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368E4EED-B166-41C0-9C4D-30F9AA8F3BCE}"/>
              </a:ext>
            </a:extLst>
          </p:cNvPr>
          <p:cNvGrpSpPr/>
          <p:nvPr/>
        </p:nvGrpSpPr>
        <p:grpSpPr>
          <a:xfrm>
            <a:off x="5892854" y="1845425"/>
            <a:ext cx="835012" cy="532015"/>
            <a:chOff x="3184637" y="1845425"/>
            <a:chExt cx="1325612" cy="532015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B2C9AFA4-8E3F-4265-B0E5-19A9C7639BC2}"/>
                </a:ext>
              </a:extLst>
            </p:cNvPr>
            <p:cNvSpPr/>
            <p:nvPr/>
          </p:nvSpPr>
          <p:spPr bwMode="auto">
            <a:xfrm>
              <a:off x="3184637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차량 포탈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B77BD7A-AD1B-49F5-85F2-3BEE98DE1322}"/>
                </a:ext>
              </a:extLst>
            </p:cNvPr>
            <p:cNvSpPr/>
            <p:nvPr/>
          </p:nvSpPr>
          <p:spPr bwMode="auto">
            <a:xfrm>
              <a:off x="3184637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노선 정보 확인</a:t>
              </a:r>
              <a:endParaRPr kumimoji="0" lang="en-US" altLang="ko-KR" sz="1000" b="0" i="0" u="none" strike="noStrike" kern="0" cap="none" spc="-100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3505675-9E11-47DE-85C9-F0C8C8367C10}"/>
              </a:ext>
            </a:extLst>
          </p:cNvPr>
          <p:cNvCxnSpPr/>
          <p:nvPr/>
        </p:nvCxnSpPr>
        <p:spPr bwMode="auto">
          <a:xfrm>
            <a:off x="5388922" y="2103027"/>
            <a:ext cx="504000" cy="0"/>
          </a:xfrm>
          <a:prstGeom prst="straightConnector1">
            <a:avLst/>
          </a:prstGeom>
          <a:gradFill rotWithShape="1">
            <a:gsLst>
              <a:gs pos="0">
                <a:srgbClr val="FF00FF">
                  <a:gamma/>
                  <a:tint val="0"/>
                  <a:invGamma/>
                </a:srgbClr>
              </a:gs>
              <a:gs pos="100000">
                <a:srgbClr val="FF00FF"/>
              </a:gs>
            </a:gsLst>
            <a:path path="rect">
              <a:fillToRect l="50000" t="50000" r="50000" b="50000"/>
            </a:path>
          </a:gradFill>
          <a:ln w="38100" cap="flat" cmpd="sng" algn="ctr">
            <a:solidFill>
              <a:srgbClr val="007AC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8" name="타원 137"/>
          <p:cNvSpPr/>
          <p:nvPr/>
        </p:nvSpPr>
        <p:spPr>
          <a:xfrm>
            <a:off x="4456567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5766739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048B089-05CB-44BA-A2F2-CB9E47759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9605" y="2547429"/>
            <a:ext cx="2162918" cy="20863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B95C5B1-EFD6-4E1D-AA6B-55B0B24AC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185" y="4187720"/>
            <a:ext cx="2267902" cy="212097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01E8F24F-13EA-4475-94BE-03165183D697}"/>
              </a:ext>
            </a:extLst>
          </p:cNvPr>
          <p:cNvSpPr/>
          <p:nvPr/>
        </p:nvSpPr>
        <p:spPr>
          <a:xfrm>
            <a:off x="3302787" y="2446573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A04734B2-D38B-44CB-92D1-2841944C4E67}"/>
              </a:ext>
            </a:extLst>
          </p:cNvPr>
          <p:cNvSpPr/>
          <p:nvPr/>
        </p:nvSpPr>
        <p:spPr>
          <a:xfrm>
            <a:off x="3454843" y="4076001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4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714F3F04-6397-4684-8BC9-09706B910B34}"/>
              </a:ext>
            </a:extLst>
          </p:cNvPr>
          <p:cNvGrpSpPr/>
          <p:nvPr/>
        </p:nvGrpSpPr>
        <p:grpSpPr>
          <a:xfrm>
            <a:off x="3462159" y="1845425"/>
            <a:ext cx="836878" cy="532015"/>
            <a:chOff x="1239458" y="1845425"/>
            <a:chExt cx="1325612" cy="53201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17BA7D0-A548-4411-8FDB-1F6FEA0189C3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출장 담당자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E02237F-3842-43F8-A468-6BC6ADFB4D33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baseline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메일</a:t>
              </a:r>
              <a:r>
                <a:rPr kumimoji="0" lang="en-US" altLang="ko-KR" sz="1000" b="0" i="0" u="none" strike="noStrike" kern="0" cap="none" spc="-100" normalizeH="0" baseline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ko-KR" altLang="en-US" sz="1000" b="0" i="0" u="none" strike="noStrike" kern="0" cap="none" spc="-100" normalizeH="0" baseline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전화 확인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0A74F621-2C2D-4D8B-BD45-D55E7AA2DD8D}"/>
              </a:ext>
            </a:extLst>
          </p:cNvPr>
          <p:cNvGrpSpPr/>
          <p:nvPr/>
        </p:nvGrpSpPr>
        <p:grpSpPr>
          <a:xfrm>
            <a:off x="8314092" y="1845425"/>
            <a:ext cx="836878" cy="532015"/>
            <a:chOff x="1239458" y="1845425"/>
            <a:chExt cx="1325612" cy="53201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739AD93-77E0-42DD-A8EE-0F8B5B2EA4D3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IT </a:t>
              </a: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서비스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DCC7D97-175B-4A92-AE23-8DFBA1B210D5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26471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baseline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전화 확인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3" name="타원 82">
            <a:extLst>
              <a:ext uri="{FF2B5EF4-FFF2-40B4-BE49-F238E27FC236}">
                <a16:creationId xmlns:a16="http://schemas.microsoft.com/office/drawing/2014/main" id="{15954058-F130-49CF-AF05-7E5DB46C3571}"/>
              </a:ext>
            </a:extLst>
          </p:cNvPr>
          <p:cNvSpPr/>
          <p:nvPr/>
        </p:nvSpPr>
        <p:spPr>
          <a:xfrm>
            <a:off x="6837862" y="1689162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C934557-0CD3-4918-A5C2-E02EC20128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9115" y="2526294"/>
            <a:ext cx="2195819" cy="335803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00C2A7D-DA6B-4794-A016-162F607DF1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5120" y="2452421"/>
            <a:ext cx="2436973" cy="24676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7176AC55-583D-4F81-BCAB-C7062A3383DE}"/>
              </a:ext>
            </a:extLst>
          </p:cNvPr>
          <p:cNvSpPr/>
          <p:nvPr/>
        </p:nvSpPr>
        <p:spPr>
          <a:xfrm>
            <a:off x="9394989" y="237744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5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4DD7FB-6A99-4E2B-8472-74B1CC378DD1}"/>
              </a:ext>
            </a:extLst>
          </p:cNvPr>
          <p:cNvSpPr/>
          <p:nvPr/>
        </p:nvSpPr>
        <p:spPr>
          <a:xfrm>
            <a:off x="6158838" y="4993921"/>
            <a:ext cx="2070762" cy="2229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25B8983-8CA5-4CC1-97FE-8CB875DE03CC}"/>
              </a:ext>
            </a:extLst>
          </p:cNvPr>
          <p:cNvSpPr/>
          <p:nvPr/>
        </p:nvSpPr>
        <p:spPr>
          <a:xfrm>
            <a:off x="691577" y="2445077"/>
            <a:ext cx="1446153" cy="2229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348C82D-65EE-415D-B88E-041AEC788103}"/>
              </a:ext>
            </a:extLst>
          </p:cNvPr>
          <p:cNvSpPr/>
          <p:nvPr/>
        </p:nvSpPr>
        <p:spPr>
          <a:xfrm>
            <a:off x="4299037" y="3914296"/>
            <a:ext cx="653963" cy="222996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ko-KR" altLang="en-US" sz="1400" b="1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E6742A4-FFA9-494E-BC22-5868F7044EA8}"/>
              </a:ext>
            </a:extLst>
          </p:cNvPr>
          <p:cNvSpPr/>
          <p:nvPr/>
        </p:nvSpPr>
        <p:spPr bwMode="gray">
          <a:xfrm>
            <a:off x="3810047" y="906705"/>
            <a:ext cx="5871781" cy="440415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prstClr val="black"/>
                </a:solidFill>
              </a:rPr>
              <a:t>문제점 </a:t>
            </a:r>
            <a:r>
              <a:rPr lang="en-US" altLang="ko-KR" sz="1100">
                <a:solidFill>
                  <a:prstClr val="black"/>
                </a:solidFill>
              </a:rPr>
              <a:t>: </a:t>
            </a:r>
            <a:r>
              <a:rPr lang="ko-KR" altLang="en-US" sz="1100">
                <a:solidFill>
                  <a:prstClr val="black"/>
                </a:solidFill>
              </a:rPr>
              <a:t>인사</a:t>
            </a:r>
            <a:r>
              <a:rPr lang="en-US" altLang="ko-KR" sz="1100">
                <a:solidFill>
                  <a:prstClr val="black"/>
                </a:solidFill>
              </a:rPr>
              <a:t>/</a:t>
            </a:r>
            <a:r>
              <a:rPr lang="ko-KR" altLang="en-US" sz="1100">
                <a:solidFill>
                  <a:prstClr val="black"/>
                </a:solidFill>
              </a:rPr>
              <a:t>총무</a:t>
            </a:r>
            <a:r>
              <a:rPr lang="en-US" altLang="ko-KR" sz="1100">
                <a:solidFill>
                  <a:prstClr val="black"/>
                </a:solidFill>
              </a:rPr>
              <a:t>/</a:t>
            </a:r>
            <a:r>
              <a:rPr lang="ko-KR" altLang="en-US" sz="1100">
                <a:solidFill>
                  <a:prstClr val="black"/>
                </a:solidFill>
              </a:rPr>
              <a:t>복리 관련 정보 확인 시 개별 시스템 접속 혹은 담당자 개별 연락 필요</a:t>
            </a:r>
            <a:endParaRPr lang="en-US" altLang="ko-KR" sz="1100">
              <a:solidFill>
                <a:prstClr val="black"/>
              </a:solidFill>
            </a:endParaRPr>
          </a:p>
          <a:p>
            <a:pPr algn="ctr"/>
            <a:r>
              <a:rPr lang="en-US" altLang="ko-KR" sz="1100">
                <a:solidFill>
                  <a:prstClr val="black"/>
                </a:solidFill>
              </a:rPr>
              <a:t>※ </a:t>
            </a:r>
            <a:r>
              <a:rPr lang="ko-KR" altLang="en-US" sz="1100">
                <a:solidFill>
                  <a:prstClr val="black"/>
                </a:solidFill>
              </a:rPr>
              <a:t>월간 출장정보 조회 </a:t>
            </a:r>
            <a:r>
              <a:rPr lang="en-US" altLang="ko-KR" sz="1100">
                <a:solidFill>
                  <a:prstClr val="black"/>
                </a:solidFill>
              </a:rPr>
              <a:t>10</a:t>
            </a:r>
            <a:r>
              <a:rPr lang="ko-KR" altLang="en-US" sz="1100">
                <a:solidFill>
                  <a:prstClr val="black"/>
                </a:solidFill>
              </a:rPr>
              <a:t>만건</a:t>
            </a:r>
            <a:r>
              <a:rPr lang="en-US" altLang="ko-KR" sz="1100">
                <a:solidFill>
                  <a:prstClr val="black"/>
                </a:solidFill>
              </a:rPr>
              <a:t>, </a:t>
            </a:r>
            <a:r>
              <a:rPr lang="ko-KR" altLang="en-US" sz="1100">
                <a:solidFill>
                  <a:prstClr val="black"/>
                </a:solidFill>
              </a:rPr>
              <a:t>차량정보 조회 </a:t>
            </a:r>
            <a:r>
              <a:rPr lang="en-US" altLang="ko-KR" sz="1100">
                <a:solidFill>
                  <a:prstClr val="black"/>
                </a:solidFill>
              </a:rPr>
              <a:t>3</a:t>
            </a:r>
            <a:r>
              <a:rPr lang="ko-KR" altLang="en-US" sz="1100">
                <a:solidFill>
                  <a:prstClr val="black"/>
                </a:solidFill>
              </a:rPr>
              <a:t>만건</a:t>
            </a:r>
            <a:r>
              <a:rPr lang="en-US" altLang="ko-KR" sz="1100">
                <a:solidFill>
                  <a:prstClr val="black"/>
                </a:solidFill>
              </a:rPr>
              <a:t>, IT FAQ </a:t>
            </a:r>
            <a:r>
              <a:rPr lang="ko-KR" altLang="en-US" sz="1100">
                <a:solidFill>
                  <a:prstClr val="black"/>
                </a:solidFill>
              </a:rPr>
              <a:t>조회 </a:t>
            </a:r>
            <a:r>
              <a:rPr lang="en-US" altLang="ko-KR" sz="1100">
                <a:solidFill>
                  <a:prstClr val="black"/>
                </a:solidFill>
              </a:rPr>
              <a:t>1</a:t>
            </a:r>
            <a:r>
              <a:rPr lang="ko-KR" altLang="en-US" sz="1100">
                <a:solidFill>
                  <a:prstClr val="black"/>
                </a:solidFill>
              </a:rPr>
              <a:t>만건 발생 중 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70" name="텍스트 개체 틀 2"/>
          <p:cNvSpPr txBox="1">
            <a:spLocks/>
          </p:cNvSpPr>
          <p:nvPr/>
        </p:nvSpPr>
        <p:spPr>
          <a:xfrm>
            <a:off x="319188" y="889154"/>
            <a:ext cx="9457574" cy="614390"/>
          </a:xfrm>
          <a:prstGeom prst="rect">
            <a:avLst/>
          </a:prstGeom>
        </p:spPr>
        <p:txBody>
          <a:bodyPr>
            <a:noAutofit/>
          </a:bodyPr>
          <a:lstStyle>
            <a:lvl1pPr marL="0" indent="-287986" algn="l" defTabSz="1219140" rtl="0" eaLnBrk="1" latinLnBrk="1" hangingPunct="1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79976" indent="-239989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23968" indent="143992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263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+mn-ea"/>
              </a:rPr>
              <a:t>회사생활 정보 확인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36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1"/>
          <p:cNvSpPr>
            <a:spLocks noGrp="1"/>
          </p:cNvSpPr>
          <p:nvPr>
            <p:ph type="title"/>
          </p:nvPr>
        </p:nvSpPr>
        <p:spPr>
          <a:xfrm>
            <a:off x="224253" y="144000"/>
            <a:ext cx="9457574" cy="576064"/>
          </a:xfrm>
        </p:spPr>
        <p:txBody>
          <a:bodyPr/>
          <a:lstStyle/>
          <a:p>
            <a:r>
              <a:rPr lang="en-US" altLang="ko-KR" sz="2800" b="1"/>
              <a:t>【</a:t>
            </a:r>
            <a:r>
              <a:rPr lang="ko-KR" altLang="en-US" sz="2800" b="1"/>
              <a:t>별첨</a:t>
            </a:r>
            <a:r>
              <a:rPr lang="en-US" altLang="ko-KR" sz="2800" b="1"/>
              <a:t>】 </a:t>
            </a:r>
            <a:r>
              <a:rPr lang="ko-KR" altLang="en-US" sz="2800" b="1">
                <a:latin typeface="+mn-ea"/>
              </a:rPr>
              <a:t>인사</a:t>
            </a:r>
            <a:r>
              <a:rPr lang="en-US" altLang="ko-KR" sz="2800" b="1">
                <a:latin typeface="+mn-ea"/>
              </a:rPr>
              <a:t>/</a:t>
            </a:r>
            <a:r>
              <a:rPr lang="ko-KR" altLang="en-US" sz="2800" b="1">
                <a:latin typeface="+mn-ea"/>
              </a:rPr>
              <a:t>총무</a:t>
            </a:r>
            <a:r>
              <a:rPr lang="en-US" altLang="ko-KR" sz="2800" b="1">
                <a:latin typeface="+mn-ea"/>
              </a:rPr>
              <a:t>/</a:t>
            </a:r>
            <a:r>
              <a:rPr lang="ko-KR" altLang="en-US" sz="2800" b="1">
                <a:latin typeface="+mn-ea"/>
              </a:rPr>
              <a:t>복리 </a:t>
            </a:r>
            <a:r>
              <a:rPr lang="en-US" altLang="ko-KR" sz="2800" b="1">
                <a:latin typeface="+mn-ea"/>
              </a:rPr>
              <a:t>FAQ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TO-BE</a:t>
            </a:r>
            <a:endParaRPr lang="ko-KR" altLang="en-US" sz="2000" b="1" dirty="0"/>
          </a:p>
        </p:txBody>
      </p:sp>
      <p:sp>
        <p:nvSpPr>
          <p:cNvPr id="70" name="텍스트 개체 틀 2"/>
          <p:cNvSpPr txBox="1">
            <a:spLocks/>
          </p:cNvSpPr>
          <p:nvPr/>
        </p:nvSpPr>
        <p:spPr>
          <a:xfrm>
            <a:off x="319188" y="889154"/>
            <a:ext cx="9457574" cy="614390"/>
          </a:xfrm>
          <a:prstGeom prst="rect">
            <a:avLst/>
          </a:prstGeom>
        </p:spPr>
        <p:txBody>
          <a:bodyPr>
            <a:noAutofit/>
          </a:bodyPr>
          <a:lstStyle>
            <a:lvl1pPr marL="0" indent="-287986" algn="l" defTabSz="1219140" rtl="0" eaLnBrk="1" latinLnBrk="1" hangingPunct="1">
              <a:spcBef>
                <a:spcPts val="0"/>
              </a:spcBef>
              <a:spcAft>
                <a:spcPts val="1200"/>
              </a:spcAft>
              <a:buClr>
                <a:srgbClr val="007AC2"/>
              </a:buClr>
              <a:buFont typeface="Wingdings" panose="05000000000000000000" pitchFamily="2" charset="2"/>
              <a:buChar char="§"/>
              <a:defRPr sz="24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479976" indent="-239989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-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623968" indent="143992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맑은 고딕" panose="020B0503020000020004" pitchFamily="50" charset="-127"/>
              <a:buChar char="·"/>
              <a:defRPr sz="1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0" indent="0" algn="l" defTabSz="1219140" rtl="0" eaLnBrk="1" latinLnBrk="1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»"/>
              <a:defRPr sz="1867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335263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+mn-ea"/>
              </a:rPr>
              <a:t>회사생활 정보 확인 </a:t>
            </a:r>
            <a:r>
              <a:rPr lang="en-US" altLang="ko-KR">
                <a:latin typeface="+mn-ea"/>
              </a:rPr>
              <a:t>: Chat Pro </a:t>
            </a:r>
            <a:r>
              <a:rPr lang="ko-KR" altLang="en-US">
                <a:latin typeface="+mn-ea"/>
              </a:rPr>
              <a:t>활용</a:t>
            </a:r>
            <a:endParaRPr lang="en-US" altLang="ko-KR" dirty="0">
              <a:latin typeface="+mn-ea"/>
            </a:endParaRPr>
          </a:p>
        </p:txBody>
      </p:sp>
      <p:sp>
        <p:nvSpPr>
          <p:cNvPr id="132" name="직사각형 131"/>
          <p:cNvSpPr/>
          <p:nvPr/>
        </p:nvSpPr>
        <p:spPr>
          <a:xfrm>
            <a:off x="653143" y="1503544"/>
            <a:ext cx="8742784" cy="49287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6088" y="1456595"/>
            <a:ext cx="934871" cy="26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한번에 조회</a:t>
            </a:r>
            <a:endParaRPr lang="ko-KR" altLang="en-US" sz="900" dirty="0">
              <a:solidFill>
                <a:srgbClr val="007AC2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FF310D-241B-4A33-8055-A7ABE4FC5891}"/>
              </a:ext>
            </a:extLst>
          </p:cNvPr>
          <p:cNvGrpSpPr/>
          <p:nvPr/>
        </p:nvGrpSpPr>
        <p:grpSpPr>
          <a:xfrm>
            <a:off x="236471" y="2968880"/>
            <a:ext cx="3802517" cy="3395828"/>
            <a:chOff x="236471" y="2731812"/>
            <a:chExt cx="3802517" cy="33958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0F8A261-152F-422F-B29F-F0DF59D0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6471" y="2731812"/>
              <a:ext cx="3802517" cy="138458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A556424-232A-4900-BE0D-F74B205E5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188" y="4114776"/>
              <a:ext cx="3365772" cy="2012864"/>
            </a:xfrm>
            <a:prstGeom prst="rect">
              <a:avLst/>
            </a:prstGeom>
          </p:spPr>
        </p:pic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C4EEA830-9072-4EF7-A2FC-4EF422A3F9DE}"/>
                </a:ext>
              </a:extLst>
            </p:cNvPr>
            <p:cNvSpPr/>
            <p:nvPr/>
          </p:nvSpPr>
          <p:spPr>
            <a:xfrm>
              <a:off x="510073" y="4644932"/>
              <a:ext cx="3174887" cy="85442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0" bIns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비용귀속부서는 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C1140060 / MIS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팀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일당선지급부서는 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[SDC]HQ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로 되어있습니다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동행 출장자는 민철기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PL, 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세부일정은 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5/26 ~ 5/30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일입니다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>
                <a:spcAft>
                  <a:spcPts val="200"/>
                </a:spcAft>
              </a:pPr>
              <a:endParaRPr lang="en-US" altLang="ko-KR" sz="43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>
                <a:spcAft>
                  <a:spcPts val="200"/>
                </a:spcAft>
              </a:pP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정산신청 방법은 아래와 같습니다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. 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출장시스템을 통해서 출장품의 정보를 클릭후 정산신청 가능합니다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>
                <a:spcAft>
                  <a:spcPts val="200"/>
                </a:spcAft>
              </a:pP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기본정보</a:t>
              </a: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, 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방문처정보는 출장 품의시 내용이 자동반영되며 수정 필요시 내용 변경 필요</a:t>
              </a:r>
              <a:endParaRPr lang="en-US" altLang="ko-KR" sz="43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>
                <a:spcAft>
                  <a:spcPts val="200"/>
                </a:spcAft>
              </a:pP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신용카드 사용정보 입력</a:t>
              </a:r>
              <a:endParaRPr lang="en-US" altLang="ko-KR" sz="43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>
                <a:spcAft>
                  <a:spcPts val="200"/>
                </a:spcAft>
              </a:pPr>
              <a:r>
                <a:rPr lang="en-US" altLang="ko-KR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- </a:t>
              </a: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초과내역 및 정산내역 구분별 확인</a:t>
              </a:r>
              <a:endParaRPr lang="en-US" altLang="ko-KR" sz="43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>
                <a:spcAft>
                  <a:spcPts val="200"/>
                </a:spcAft>
              </a:pPr>
              <a:endParaRPr lang="ko-KR" altLang="en-US" sz="43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69F8D17-3FF3-4C06-B6F3-9BAACF22D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504" y="5499361"/>
              <a:ext cx="3283456" cy="61439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AEA54B-3ED9-4244-9B95-9F09FE33F739}"/>
              </a:ext>
            </a:extLst>
          </p:cNvPr>
          <p:cNvGrpSpPr/>
          <p:nvPr/>
        </p:nvGrpSpPr>
        <p:grpSpPr>
          <a:xfrm>
            <a:off x="3794102" y="2540645"/>
            <a:ext cx="3502761" cy="2829162"/>
            <a:chOff x="4114564" y="3016083"/>
            <a:chExt cx="3502761" cy="282916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E4A79DD-76CC-4133-B706-A7C0B344C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4564" y="3016083"/>
              <a:ext cx="2745620" cy="726487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B7D566E9-15AB-4D53-AAE1-E6FC049B5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35434" y="3669395"/>
              <a:ext cx="3385445" cy="811166"/>
            </a:xfrm>
            <a:prstGeom prst="rect">
              <a:avLst/>
            </a:prstGeom>
          </p:spPr>
        </p:pic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EB7FE2B-1413-4A2B-97A8-B6DD5BA66920}"/>
                </a:ext>
              </a:extLst>
            </p:cNvPr>
            <p:cNvSpPr/>
            <p:nvPr/>
          </p:nvSpPr>
          <p:spPr>
            <a:xfrm>
              <a:off x="4305294" y="4076500"/>
              <a:ext cx="3174887" cy="23088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0" rIns="0" bIns="0" anchor="ctr" anchorCtr="0">
              <a:no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430">
                  <a:solidFill>
                    <a:schemeClr val="bg1">
                      <a:lumMod val="50000"/>
                    </a:schemeClr>
                  </a:solidFill>
                  <a:latin typeface="맑은 고딕" panose="020B0503020000020004" pitchFamily="50" charset="-127"/>
                </a:rPr>
                <a:t>버스 시간표는 아래 정보를 확인해주세요</a:t>
              </a:r>
              <a:endParaRPr lang="en-US" altLang="ko-KR" sz="43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  <a:p>
              <a:pPr>
                <a:spcAft>
                  <a:spcPts val="200"/>
                </a:spcAft>
              </a:pPr>
              <a:endParaRPr lang="ko-KR" altLang="en-US" sz="43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472C05F-734D-41AF-8197-CDB7E1D17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76580" y="4615958"/>
              <a:ext cx="3340745" cy="614390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42A6BA13-FD18-4451-A050-BA45FCFB2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76580" y="4254476"/>
              <a:ext cx="3340745" cy="347994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EAFA1616-1D40-4F46-B798-4171F8A81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37423" y="5295449"/>
              <a:ext cx="3283456" cy="549796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5066FD-4056-4676-9338-9F2F207B32D0}"/>
              </a:ext>
            </a:extLst>
          </p:cNvPr>
          <p:cNvGrpSpPr/>
          <p:nvPr/>
        </p:nvGrpSpPr>
        <p:grpSpPr>
          <a:xfrm>
            <a:off x="7151805" y="3646880"/>
            <a:ext cx="2432820" cy="2648537"/>
            <a:chOff x="6838536" y="3646880"/>
            <a:chExt cx="2432820" cy="2648537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44896E5-9AAB-47EA-B052-3BE31487D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38536" y="3646880"/>
              <a:ext cx="1960621" cy="464052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833787C-DB6F-4491-A28B-FAA07C2EE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08549" y="4237028"/>
              <a:ext cx="1890608" cy="205838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51C297B-14B5-4ACC-964C-6467BB0D3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98680" y="4089557"/>
              <a:ext cx="2372676" cy="276501"/>
            </a:xfrm>
            <a:prstGeom prst="rect">
              <a:avLst/>
            </a:prstGeom>
          </p:spPr>
        </p:pic>
      </p:grpSp>
      <p:pic>
        <p:nvPicPr>
          <p:cNvPr id="130" name="그림 129">
            <a:extLst>
              <a:ext uri="{FF2B5EF4-FFF2-40B4-BE49-F238E27FC236}">
                <a16:creationId xmlns:a16="http://schemas.microsoft.com/office/drawing/2014/main" id="{2094D6CB-8804-41C9-A61F-E5C17796B5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973" b="69484"/>
          <a:stretch/>
        </p:blipFill>
        <p:spPr>
          <a:xfrm>
            <a:off x="7221818" y="6100073"/>
            <a:ext cx="2562006" cy="167777"/>
          </a:xfrm>
          <a:prstGeom prst="rect">
            <a:avLst/>
          </a:prstGeom>
        </p:spPr>
      </p:pic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4B17F05-49FE-4B0E-9EDB-26D3B2433800}"/>
              </a:ext>
            </a:extLst>
          </p:cNvPr>
          <p:cNvGrpSpPr/>
          <p:nvPr/>
        </p:nvGrpSpPr>
        <p:grpSpPr>
          <a:xfrm>
            <a:off x="1455589" y="1845425"/>
            <a:ext cx="1325612" cy="678195"/>
            <a:chOff x="1239458" y="1845425"/>
            <a:chExt cx="1325612" cy="678195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BF2FF0B-BC01-4BAF-91FD-54E1BAC19978}"/>
                </a:ext>
              </a:extLst>
            </p:cNvPr>
            <p:cNvSpPr/>
            <p:nvPr/>
          </p:nvSpPr>
          <p:spPr bwMode="auto">
            <a:xfrm>
              <a:off x="1239458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A7BA1686-6043-4716-8739-400D19E34D4F}"/>
                </a:ext>
              </a:extLst>
            </p:cNvPr>
            <p:cNvSpPr/>
            <p:nvPr/>
          </p:nvSpPr>
          <p:spPr bwMode="auto">
            <a:xfrm>
              <a:off x="1239458" y="2112728"/>
              <a:ext cx="1325612" cy="410892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프롬프트 작성</a:t>
              </a:r>
              <a:endParaRPr kumimoji="0" lang="en-US" altLang="ko-KR" sz="1000" b="0" i="0" u="none" strike="noStrike" kern="0" cap="none" spc="0" normalizeH="0" baseline="0" noProof="0">
                <a:ln w="0" cap="sq">
                  <a:solidFill>
                    <a:prstClr val="black">
                      <a:alpha val="0"/>
                    </a:prstClr>
                  </a:solidFill>
                  <a:miter lim="800000"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-10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출장정보</a:t>
              </a:r>
              <a:r>
                <a:rPr kumimoji="0" lang="en-US" altLang="ko-KR" sz="1000" b="0" i="0" u="none" strike="noStrike" kern="0" cap="none" spc="-10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, </a:t>
              </a:r>
              <a:r>
                <a:rPr kumimoji="0" lang="ko-KR" altLang="en-US" sz="1000" b="0" i="0" u="none" strike="noStrike" kern="0" cap="none" spc="-10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정산방법 확인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33AE0FB-0123-4076-A107-90C22B69FAED}"/>
              </a:ext>
            </a:extLst>
          </p:cNvPr>
          <p:cNvGrpSpPr/>
          <p:nvPr/>
        </p:nvGrpSpPr>
        <p:grpSpPr>
          <a:xfrm>
            <a:off x="3400768" y="1845425"/>
            <a:ext cx="1325612" cy="678195"/>
            <a:chOff x="3184637" y="1845425"/>
            <a:chExt cx="1325612" cy="678195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A251229-C393-4731-97CF-C5F39D3E7FA0}"/>
                </a:ext>
              </a:extLst>
            </p:cNvPr>
            <p:cNvSpPr/>
            <p:nvPr/>
          </p:nvSpPr>
          <p:spPr bwMode="auto">
            <a:xfrm>
              <a:off x="3184637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  <a:effectLst/>
                  <a:uLnTx/>
                  <a:uFillTx/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37BCED67-9B7B-477D-BCE0-A55C77D4577E}"/>
                </a:ext>
              </a:extLst>
            </p:cNvPr>
            <p:cNvSpPr/>
            <p:nvPr/>
          </p:nvSpPr>
          <p:spPr bwMode="auto">
            <a:xfrm>
              <a:off x="3184637" y="2112727"/>
              <a:ext cx="1325612" cy="410893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</a:rPr>
                <a:t>프롬프트 작성</a:t>
              </a:r>
              <a:endParaRPr lang="en-US" altLang="ko-KR" sz="1000" ker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파우치 시간 확인</a:t>
              </a:r>
              <a:endParaRPr kumimoji="0" lang="en-US" altLang="ko-KR" sz="1000" b="0" i="0" u="none" strike="noStrike" kern="0" cap="none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B9BC45C0-A859-46A1-907E-432E8594BE92}"/>
              </a:ext>
            </a:extLst>
          </p:cNvPr>
          <p:cNvGrpSpPr/>
          <p:nvPr/>
        </p:nvGrpSpPr>
        <p:grpSpPr>
          <a:xfrm>
            <a:off x="5345947" y="1845425"/>
            <a:ext cx="1325612" cy="676899"/>
            <a:chOff x="5129816" y="1845425"/>
            <a:chExt cx="1325612" cy="67689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9352FB7-02B6-4EAB-BB61-10F4D8F6CF92}"/>
                </a:ext>
              </a:extLst>
            </p:cNvPr>
            <p:cNvSpPr/>
            <p:nvPr/>
          </p:nvSpPr>
          <p:spPr bwMode="auto">
            <a:xfrm>
              <a:off x="5129816" y="1845425"/>
              <a:ext cx="1325612" cy="271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00" kern="0">
                  <a:ln w="0" cap="sq">
                    <a:solidFill>
                      <a:prstClr val="black">
                        <a:alpha val="0"/>
                      </a:prstClr>
                    </a:solidFill>
                    <a:miter lim="800000"/>
                  </a:ln>
                  <a:solidFill>
                    <a:prstClr val="black"/>
                  </a:solidFill>
                </a:rPr>
                <a:t>Chat Pro</a:t>
              </a:r>
              <a:endParaRPr kumimoji="0" lang="en-US" altLang="ko-KR" sz="1000" b="0" i="0" u="none" strike="noStrike" kern="0" cap="none" spc="-100" normalizeH="0" baseline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88ADA8E-6B8E-49C1-BCF3-217832B5983A}"/>
                </a:ext>
              </a:extLst>
            </p:cNvPr>
            <p:cNvSpPr/>
            <p:nvPr/>
          </p:nvSpPr>
          <p:spPr bwMode="auto">
            <a:xfrm>
              <a:off x="5129816" y="2112728"/>
              <a:ext cx="1325612" cy="409596"/>
            </a:xfrm>
            <a:prstGeom prst="rect">
              <a:avLst/>
            </a:prstGeom>
            <a:solidFill>
              <a:sysClr val="window" lastClr="FFFFFF"/>
            </a:solidFill>
            <a:ln w="3175" algn="ctr">
              <a:solidFill>
                <a:sysClr val="window" lastClr="FFFFFF">
                  <a:lumMod val="50000"/>
                </a:sysClr>
              </a:solidFill>
              <a:miter lim="800000"/>
              <a:headEnd/>
              <a:tailEnd/>
            </a:ln>
            <a:effectLst/>
          </p:spPr>
          <p:txBody>
            <a:bodyPr lIns="31688" tIns="0" rIns="31688" bIns="0" rtlCol="0" anchor="ctr"/>
            <a:lstStyle/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</a:rPr>
                <a:t>프롬프트 작성</a:t>
              </a:r>
              <a:endParaRPr lang="en-US" altLang="ko-KR" sz="1000" kern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</a:endParaRPr>
            </a:p>
            <a:p>
              <a:pPr marL="0" marR="0" lvl="0" indent="0" algn="ctr" defTabSz="68538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0" cap="none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IT VOC </a:t>
              </a:r>
              <a:r>
                <a:rPr kumimoji="0" lang="ko-KR" altLang="en-US" sz="1000" b="0" i="0" u="none" strike="noStrike" kern="0" cap="none" normalizeH="0" noProof="0">
                  <a:ln w="0">
                    <a:solidFill>
                      <a:srgbClr val="0B4355">
                        <a:alpha val="5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</a:rPr>
                <a:t>확인</a:t>
              </a:r>
              <a:endParaRPr kumimoji="0" lang="en-US" altLang="ko-KR" sz="1000" b="0" i="0" u="none" strike="noStrike" kern="0" cap="none" normalizeH="0" noProof="0" dirty="0">
                <a:ln w="0">
                  <a:solidFill>
                    <a:srgbClr val="0B4355">
                      <a:alpha val="500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43" name="타원 142">
            <a:extLst>
              <a:ext uri="{FF2B5EF4-FFF2-40B4-BE49-F238E27FC236}">
                <a16:creationId xmlns:a16="http://schemas.microsoft.com/office/drawing/2014/main" id="{B035D06D-C6BA-40D3-ABAC-478ABA19A1C0}"/>
              </a:ext>
            </a:extLst>
          </p:cNvPr>
          <p:cNvSpPr/>
          <p:nvPr/>
        </p:nvSpPr>
        <p:spPr>
          <a:xfrm>
            <a:off x="1361014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A8EC007B-39EE-4FE4-A941-0B97E642BC4A}"/>
              </a:ext>
            </a:extLst>
          </p:cNvPr>
          <p:cNvSpPr/>
          <p:nvPr/>
        </p:nvSpPr>
        <p:spPr>
          <a:xfrm>
            <a:off x="5269372" y="1690185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E9D551DF-2D9F-4793-8BAA-5C1F0C81DAE9}"/>
              </a:ext>
            </a:extLst>
          </p:cNvPr>
          <p:cNvSpPr/>
          <p:nvPr/>
        </p:nvSpPr>
        <p:spPr>
          <a:xfrm>
            <a:off x="3282527" y="170649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39141C0-0AB0-4182-9B7C-771D27B0D596}"/>
              </a:ext>
            </a:extLst>
          </p:cNvPr>
          <p:cNvSpPr/>
          <p:nvPr/>
        </p:nvSpPr>
        <p:spPr>
          <a:xfrm>
            <a:off x="593981" y="2470616"/>
            <a:ext cx="1978427" cy="261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900">
                <a:solidFill>
                  <a:srgbClr val="007AC2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900">
                <a:solidFill>
                  <a:srgbClr val="007AC2"/>
                </a:solidFill>
                <a:latin typeface="맑은 고딕" panose="020B0503020000020004" pitchFamily="50" charset="-127"/>
              </a:rPr>
              <a:t>프롬프트 의도파악 후 자동 검색</a:t>
            </a:r>
            <a:endParaRPr lang="ko-KR" altLang="en-US" sz="900" dirty="0">
              <a:solidFill>
                <a:srgbClr val="007AC2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5DBFEE0B-B594-4D22-9DBE-7BA1D8075169}"/>
              </a:ext>
            </a:extLst>
          </p:cNvPr>
          <p:cNvSpPr/>
          <p:nvPr/>
        </p:nvSpPr>
        <p:spPr>
          <a:xfrm>
            <a:off x="334088" y="350036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95E00572-62F7-4D50-9FD9-AA031C2845F8}"/>
              </a:ext>
            </a:extLst>
          </p:cNvPr>
          <p:cNvSpPr/>
          <p:nvPr/>
        </p:nvSpPr>
        <p:spPr>
          <a:xfrm>
            <a:off x="3748510" y="267055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A10C64B4-14E2-4E62-A944-3FFB642CF84B}"/>
              </a:ext>
            </a:extLst>
          </p:cNvPr>
          <p:cNvSpPr/>
          <p:nvPr/>
        </p:nvSpPr>
        <p:spPr>
          <a:xfrm>
            <a:off x="7085949" y="3564050"/>
            <a:ext cx="252000" cy="252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+mn-ea"/>
              </a:rPr>
              <a:t>3</a:t>
            </a:r>
            <a:endParaRPr lang="ko-KR" altLang="en-US" sz="1200" b="1" kern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9" name="Picture 2" descr="C:\Users\최재필\AppData\Local\Microsoft\Windows\Temporary Internet Files\Content.IE5\N10GX9IL\MC900442150[1].PNG">
            <a:hlinkClick r:id="rId12" action="ppaction://hlinksldjump"/>
            <a:extLst>
              <a:ext uri="{FF2B5EF4-FFF2-40B4-BE49-F238E27FC236}">
                <a16:creationId xmlns:a16="http://schemas.microsoft.com/office/drawing/2014/main" id="{26519318-BA7F-4200-BB46-8C3B7AE55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lum bright="30000"/>
            <a:grayscl/>
          </a:blip>
          <a:srcRect/>
          <a:stretch>
            <a:fillRect/>
          </a:stretch>
        </p:blipFill>
        <p:spPr bwMode="auto">
          <a:xfrm>
            <a:off x="9467562" y="415633"/>
            <a:ext cx="28693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37C66A-A195-4943-BD34-504A51B08589}"/>
              </a:ext>
            </a:extLst>
          </p:cNvPr>
          <p:cNvSpPr/>
          <p:nvPr/>
        </p:nvSpPr>
        <p:spPr bwMode="gray">
          <a:xfrm>
            <a:off x="5961000" y="906705"/>
            <a:ext cx="3785121" cy="4404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>
                <a:solidFill>
                  <a:prstClr val="black"/>
                </a:solidFill>
              </a:rPr>
              <a:t>개선점 </a:t>
            </a:r>
            <a:r>
              <a:rPr lang="en-US" altLang="ko-KR" sz="1100" b="1">
                <a:solidFill>
                  <a:prstClr val="black"/>
                </a:solidFill>
              </a:rPr>
              <a:t>: </a:t>
            </a:r>
            <a:r>
              <a:rPr lang="ko-KR" altLang="en-US" sz="1100" b="1">
                <a:solidFill>
                  <a:prstClr val="black"/>
                </a:solidFill>
              </a:rPr>
              <a:t>하나의 프롬프트</a:t>
            </a:r>
            <a:r>
              <a:rPr lang="en-US" altLang="ko-KR" sz="1100" b="1">
                <a:solidFill>
                  <a:prstClr val="black"/>
                </a:solidFill>
              </a:rPr>
              <a:t> </a:t>
            </a:r>
            <a:r>
              <a:rPr lang="ko-KR" altLang="en-US" sz="1100" b="1">
                <a:solidFill>
                  <a:prstClr val="black"/>
                </a:solidFill>
              </a:rPr>
              <a:t>창에서 사내 정보 일괄 조회</a:t>
            </a:r>
            <a:endParaRPr lang="ko-KR" altLang="en-US" sz="11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3366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Samsung Display A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CE2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msung Display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144000" tIns="144000" rIns="0" bIns="0" rtlCol="0" anchor="t"/>
      <a:lstStyle>
        <a:defPPr marL="0" indent="180000" algn="l">
          <a:spcAft>
            <a:spcPts val="900"/>
          </a:spcAft>
          <a:buFont typeface="Arial" panose="020B0604020202020204" pitchFamily="34" charset="0"/>
          <a:buChar char="•"/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CCB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bg2">
              <a:lumMod val="90000"/>
            </a:schemeClr>
          </a:solidFill>
        </a:ln>
      </a:spPr>
      <a:bodyPr wrap="square" rtlCol="0" anchor="ctr">
        <a:spAutoFit/>
      </a:bodyPr>
      <a:lstStyle>
        <a:defPPr algn="ctr">
          <a:spcAft>
            <a:spcPts val="600"/>
          </a:spcAft>
          <a:defRPr sz="1200" kern="0">
            <a:ln>
              <a:solidFill>
                <a:prstClr val="white">
                  <a:alpha val="0"/>
                </a:prstClr>
              </a:solidFill>
            </a:ln>
            <a:solidFill>
              <a:srgbClr val="002060"/>
            </a:solidFill>
            <a:latin typeface="+mn-ea"/>
          </a:defRPr>
        </a:defPPr>
      </a:lstStyle>
    </a:spDef>
    <a:txDef>
      <a:spPr>
        <a:solidFill>
          <a:sysClr val="window" lastClr="FFFFFF">
            <a:lumMod val="95000"/>
          </a:sysClr>
        </a:solidFill>
      </a:spPr>
      <a:bodyPr wrap="square" rtlCol="0">
        <a:spAutoFit/>
      </a:bodyPr>
      <a:lstStyle>
        <a:defPPr marL="0" marR="0" indent="0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300"/>
          </a:spcAft>
          <a:buClrTx/>
          <a:buSzTx/>
          <a:buFontTx/>
          <a:buNone/>
          <a:tabLst/>
          <a:defRPr sz="1050" kern="0" smtClean="0">
            <a:ln>
              <a:solidFill>
                <a:prstClr val="white">
                  <a:alpha val="0"/>
                </a:prstClr>
              </a:solidFill>
            </a:ln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113455</TotalTime>
  <Words>1516</Words>
  <Application>Microsoft Office PowerPoint</Application>
  <PresentationFormat>A4 용지(210x297mm)</PresentationFormat>
  <Paragraphs>468</Paragraphs>
  <Slides>11</Slides>
  <Notes>4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HY견고딕</vt:lpstr>
      <vt:lpstr>나눔스퀘어</vt:lpstr>
      <vt:lpstr>나눔스퀘어 Bold</vt:lpstr>
      <vt:lpstr>나눔스퀘어 ExtraBold</vt:lpstr>
      <vt:lpstr>맑은 고딕</vt:lpstr>
      <vt:lpstr>Arial</vt:lpstr>
      <vt:lpstr>Segoe UI</vt:lpstr>
      <vt:lpstr>Wingdings</vt:lpstr>
      <vt:lpstr>Blank</vt:lpstr>
      <vt:lpstr>1_Office 테마</vt:lpstr>
      <vt:lpstr>1_Blank</vt:lpstr>
      <vt:lpstr>SCCB 테마</vt:lpstr>
      <vt:lpstr>think-cell 슬라이드</vt:lpstr>
      <vt:lpstr>범용 생성형 AI 전사 적용 </vt:lpstr>
      <vt:lpstr>전사 오픈 내용</vt:lpstr>
      <vt:lpstr>추진 방향</vt:lpstr>
      <vt:lpstr>추진 방향 .. 기능 리스트</vt:lpstr>
      <vt:lpstr>향후 일정</vt:lpstr>
      <vt:lpstr>【별첨】 EDM 문서 검색/조회/사본생성 AS-IS </vt:lpstr>
      <vt:lpstr>【별첨】 EDM 문서 검색/조회/사본생성 TO-BE </vt:lpstr>
      <vt:lpstr>【별첨】 인사/총무/복리 FAQ AS-IS</vt:lpstr>
      <vt:lpstr>【별첨】 인사/총무/복리 FAQ TO-BE</vt:lpstr>
      <vt:lpstr>【별첨】 외부서비스 검색 AS-IS</vt:lpstr>
      <vt:lpstr>【별첨】 외부서비스 검색 TO-BE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최재필  / MIS팀(생기硏) / 삼성디스플레이</cp:lastModifiedBy>
  <cp:revision>13110</cp:revision>
  <cp:lastPrinted>2025-01-22T00:18:59Z</cp:lastPrinted>
  <dcterms:created xsi:type="dcterms:W3CDTF">2017-11-28T03:35:25Z</dcterms:created>
  <dcterms:modified xsi:type="dcterms:W3CDTF">2025-06-10T06:25:13Z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D86A7C964284FC7DE23B19F2ECF6EE51276E9B0E288E7E5B662518E23749745E</vt:lpwstr>
  </property>
  <property fmtid="{D5CDD505-2E9C-101B-9397-08002B2CF9AE}" pid="2" name="NSCPROP">
    <vt:lpwstr>NSCCustomProperty</vt:lpwstr>
  </property>
</Properties>
</file>