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1" r:id="rId3"/>
    <p:sldId id="278" r:id="rId4"/>
    <p:sldId id="28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2" autoAdjust="0"/>
  </p:normalViewPr>
  <p:slideViewPr>
    <p:cSldViewPr snapToGrid="0" showGuides="1">
      <p:cViewPr>
        <p:scale>
          <a:sx n="90" d="100"/>
          <a:sy n="90" d="100"/>
        </p:scale>
        <p:origin x="326" y="-53"/>
      </p:cViewPr>
      <p:guideLst>
        <p:guide orient="horz" pos="119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D020-97E5-A998-D77F-F8E91887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07DA-0C5D-F831-DADC-2C6DC50C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897-16A7-6096-5AE6-A3CEFC1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8F0EB-E575-637B-5A88-3AD9868D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81D4F-D0FF-1603-0C09-E474B94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1C1A-33A8-8CB1-2062-F605AB5B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6A2E-BFF0-AC59-2560-26D5BA6B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8F18-1A2B-0BC9-BCD2-4421986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718C-0F1D-2848-B508-5212A3B6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14A3-60C8-5E83-7ADD-86D3460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89A9D-4C57-D5F9-5BBE-35644E9A9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99433-232E-E04A-1583-BAA7CBBA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3A027-328B-2189-111B-771486A3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786-05D8-B77E-1119-2D9CB9D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CB0B2-C809-CA5F-B211-1945B03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63BE-5E32-A7AB-C86B-9284BC6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8A095-73CA-1004-53E7-A6D6666F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5F59-7591-3BDA-B685-666B26E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1F45-6067-7695-1321-729B816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AFB56-16EC-80B0-590C-EE35F2F6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35B2-1E1F-521E-F230-ECC8626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BBC1-1ABD-0B3E-3C7C-EBD937F1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AEF5-54C9-BA0C-79F1-7D70033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3C302-914B-D016-D048-0D1091A7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7195-DBC0-67D2-7243-09F6ABB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3879-9D54-C1F9-6FF4-B91B57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E3FD3-65C5-1379-ED76-4C352122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3C102-CBCE-4867-FC20-F3443C25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58AB-F32D-31B5-F15C-274B1A0B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9B4C4-5531-199C-A550-284B427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B755-0774-AD2F-95A3-21D37EE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5964-924F-D8E5-8EA6-F404CD62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7281-A63F-EF91-2D0A-F43382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F352B-642E-46C5-7D3F-422FCDA6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E2868-9542-E79D-EEA9-6C931767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97444-F17A-F0B3-58E4-EB80983D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B33AF-B3B1-A6A2-22EA-10C452AD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42705-643E-21AC-C486-6B99260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60A3FB-E7CC-1000-062B-B11302D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4AA8-F3AD-8582-6713-4D7DCCA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01218-2BE0-6864-6948-219B7E0A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250103-D698-20F8-91A5-982977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1B8-E5A0-0FBF-7771-183A6F8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3FE14-B78F-4F7C-BDFA-5F73102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0913E2-E121-F744-B71F-BB7B8D4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D150-02FA-5D26-6D31-1A517940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B667-95AF-14F6-6843-A128B6F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16015-B5AB-751F-5BF9-B3192A0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D40F2-6311-DFFD-B25E-6AABF377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F8E0E-6769-AF8E-F461-A1D38F6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84653-99C6-E726-0CC8-5193F9E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31AEF-E703-82EA-AA23-98FE1BE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740F-E33D-E0F1-A5C9-6CBF8226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59195-BD5E-32A6-6810-4DFC1270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387F9-9F2F-C39C-FB5D-F01CA394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2D60-707B-1BC1-EA93-B927B4A9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955A0-C462-E9EC-E024-EC30A104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ABBE3-1EDF-2B39-5CC3-CEF7242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8BBA2-3E10-5F20-2FEA-BDC23FBD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3F05D-BBC9-BAE3-4147-85498846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58D1-7040-8EBF-634B-B4C5B4420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F7944-7554-D3D1-BEFF-BBEB17DD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71837-C599-4FFB-8552-0AABAD04A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7C7EB-8C7F-DF1D-401D-0302C8D3BB01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관리자 기능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DA38B07-3316-19E7-EC3C-668496E17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98343"/>
              </p:ext>
            </p:extLst>
          </p:nvPr>
        </p:nvGraphicFramePr>
        <p:xfrm>
          <a:off x="457200" y="825499"/>
          <a:ext cx="11404600" cy="475200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659467">
                  <a:extLst>
                    <a:ext uri="{9D8B030D-6E8A-4147-A177-3AD203B41FA5}">
                      <a16:colId xmlns:a16="http://schemas.microsoft.com/office/drawing/2014/main" val="1582572438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502966484"/>
                    </a:ext>
                  </a:extLst>
                </a:gridCol>
                <a:gridCol w="3056467">
                  <a:extLst>
                    <a:ext uri="{9D8B030D-6E8A-4147-A177-3AD203B41FA5}">
                      <a16:colId xmlns:a16="http://schemas.microsoft.com/office/drawing/2014/main" val="2315592056"/>
                    </a:ext>
                  </a:extLst>
                </a:gridCol>
                <a:gridCol w="4318000">
                  <a:extLst>
                    <a:ext uri="{9D8B030D-6E8A-4147-A177-3AD203B41FA5}">
                      <a16:colId xmlns:a16="http://schemas.microsoft.com/office/drawing/2014/main" val="2591934789"/>
                    </a:ext>
                  </a:extLst>
                </a:gridCol>
              </a:tblGrid>
              <a:tr h="1840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u="none" strike="noStrike" dirty="0">
                          <a:effectLst/>
                        </a:rPr>
                        <a:t>기능 분류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u="none" strike="noStrike" dirty="0">
                          <a:effectLst/>
                        </a:rPr>
                        <a:t>세부 기능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u="none" strike="noStrike" dirty="0">
                          <a:effectLst/>
                        </a:rPr>
                        <a:t>핵심 목적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u="none" strike="noStrike" dirty="0">
                          <a:effectLst/>
                        </a:rPr>
                        <a:t>기능 설명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5852607"/>
                  </a:ext>
                </a:extLst>
              </a:tr>
              <a:tr h="368131"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시스템 운영 및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모니터링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대시보드 모니터링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시스템 안정성 확보 및 운영 효율성 향상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시스템 전체 상태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성능 지표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사용량 통계를 실시간으로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 err="1">
                          <a:effectLst/>
                        </a:rPr>
                        <a:t>시각화하여</a:t>
                      </a:r>
                      <a:r>
                        <a:rPr lang="ko-KR" altLang="en-US" sz="1200" u="none" strike="noStrike" dirty="0">
                          <a:effectLst/>
                        </a:rPr>
                        <a:t> 제공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08837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로그 추적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문제 발생 시 신속한 원인 파악 및 해결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사용자 활동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시스템 이벤트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오류 발생 등 모든 로그를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수집하고 분석 가능한 형태로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801693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초기 환경 설정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시스템 초기 구축 및 설정 변경 시 일관성 보장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1200" u="none" strike="noStrike" dirty="0">
                          <a:effectLst/>
                        </a:rPr>
                        <a:t>RAG </a:t>
                      </a:r>
                      <a:r>
                        <a:rPr lang="ko-KR" altLang="en-US" sz="1200" u="none" strike="noStrike" dirty="0">
                          <a:effectLst/>
                        </a:rPr>
                        <a:t>모델 파라미터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데이터베이스 연결</a:t>
                      </a:r>
                      <a:r>
                        <a:rPr lang="en-US" altLang="ko-KR" sz="1200" u="none" strike="noStrike" dirty="0">
                          <a:effectLst/>
                        </a:rPr>
                        <a:t>, API </a:t>
                      </a:r>
                      <a:r>
                        <a:rPr lang="ko-KR" altLang="en-US" sz="1200" u="none" strike="noStrike" dirty="0">
                          <a:effectLst/>
                        </a:rPr>
                        <a:t>설정 등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시스템 기본 구성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318348"/>
                  </a:ext>
                </a:extLst>
              </a:tr>
              <a:tr h="368131"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사용자 및 권한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역할별 접근 권한 관리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정보 보안 및 업무 역할에 맞는 접근 제어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관리자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일반 사용자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게스트 등 역할에 따른 세분화된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권한 체계 구축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745787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사용자 그룹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조직 구조에 맞는 효율적인 사용자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부서별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프로젝트별 사용자 그룹 생성 및 관리 기능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223446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권한 기반 필터링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민감 정보 보호 및 업무 효율성 향상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사용자 권한에 따라 접근 가능한 데이터 및 기능을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동적으로 필터링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006492"/>
                  </a:ext>
                </a:extLst>
              </a:tr>
              <a:tr h="368131"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보안 관리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1200" u="none" strike="noStrike" dirty="0">
                          <a:effectLst/>
                        </a:rPr>
                        <a:t>IP </a:t>
                      </a:r>
                      <a:r>
                        <a:rPr lang="ko-KR" altLang="en-US" sz="1200" u="none" strike="noStrike" dirty="0">
                          <a:effectLst/>
                        </a:rPr>
                        <a:t>기반 네트워크 접근 제어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외부 위협으로부터 시스템 보호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허용된 </a:t>
                      </a:r>
                      <a:r>
                        <a:rPr lang="en-US" altLang="ko-KR" sz="1200" u="none" strike="noStrike" dirty="0">
                          <a:effectLst/>
                        </a:rPr>
                        <a:t>IP </a:t>
                      </a:r>
                      <a:r>
                        <a:rPr lang="ko-KR" altLang="en-US" sz="1200" u="none" strike="noStrike" dirty="0">
                          <a:effectLst/>
                        </a:rPr>
                        <a:t>주소 또는 대역에서만 시스템 접근을 허용하는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화이트리스트 관리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693800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보안 프로파일 설정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다층적 보안 체계 구축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암호화 정책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세션 관리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인증 방식 등 보안 관련 정책 설정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37180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보안 필터링 및 가드레일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실시간 보안 위협 방어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악성 입력 탐지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비정상적 접근 패턴 차단 등 실시간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보안 위협 대응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934590"/>
                  </a:ext>
                </a:extLst>
              </a:tr>
              <a:tr h="368131"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언어 및 정보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ctr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유출 방지</a:t>
                      </a:r>
                      <a:endParaRPr lang="ko-KR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언어 필터링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건전한 서비스 환경 유지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비속어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혐오 표현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부적절한 언어를 실시간으로 탐지하고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차단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3860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기밀 정보 유출 방지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컴플라이언스 준수 및 정보 보안 강화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개인정보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기업 기밀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민감한 데이터가 포함된 응답을 </a:t>
                      </a:r>
                      <a:endParaRPr lang="en-US" altLang="ko-KR" sz="1200" u="none" strike="noStrike" dirty="0">
                        <a:effectLst/>
                      </a:endParaRPr>
                    </a:p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사전에 차단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697820"/>
                  </a:ext>
                </a:extLst>
              </a:tr>
              <a:tr h="368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가드레일 정책 설정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>
                          <a:effectLst/>
                        </a:rPr>
                        <a:t>서비스 품질 및 안전성 보장</a:t>
                      </a:r>
                      <a:endParaRPr lang="ko-KR" altLang="en-US" sz="12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1200" u="none" strike="noStrike" dirty="0">
                          <a:effectLst/>
                        </a:rPr>
                        <a:t>허용</a:t>
                      </a:r>
                      <a:r>
                        <a:rPr lang="en-US" altLang="ko-KR" sz="1200" u="none" strike="noStrike" dirty="0">
                          <a:effectLst/>
                        </a:rPr>
                        <a:t>/</a:t>
                      </a:r>
                      <a:r>
                        <a:rPr lang="ko-KR" altLang="en-US" sz="1200" u="none" strike="noStrike" dirty="0">
                          <a:effectLst/>
                        </a:rPr>
                        <a:t>차단할 주제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키워드</a:t>
                      </a:r>
                      <a:r>
                        <a:rPr lang="en-US" altLang="ko-KR" sz="1200" u="none" strike="noStrike" dirty="0">
                          <a:effectLst/>
                        </a:rPr>
                        <a:t>, </a:t>
                      </a:r>
                      <a:r>
                        <a:rPr lang="ko-KR" altLang="en-US" sz="1200" u="none" strike="noStrike" dirty="0">
                          <a:effectLst/>
                        </a:rPr>
                        <a:t>응답 패턴 등을 사전에 정의하여 자동 필터링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917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8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6CE21-600F-C47A-CDD7-01597AAE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8A902-0C7F-3BD8-BEA5-F79DFD988D16}"/>
              </a:ext>
            </a:extLst>
          </p:cNvPr>
          <p:cNvGraphicFramePr>
            <a:graphicFrameLocks noGrp="1"/>
          </p:cNvGraphicFramePr>
          <p:nvPr/>
        </p:nvGraphicFramePr>
        <p:xfrm>
          <a:off x="740833" y="1092198"/>
          <a:ext cx="10710333" cy="4368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653">
                  <a:extLst>
                    <a:ext uri="{9D8B030D-6E8A-4147-A177-3AD203B41FA5}">
                      <a16:colId xmlns:a16="http://schemas.microsoft.com/office/drawing/2014/main" val="725422503"/>
                    </a:ext>
                  </a:extLst>
                </a:gridCol>
                <a:gridCol w="1550448">
                  <a:extLst>
                    <a:ext uri="{9D8B030D-6E8A-4147-A177-3AD203B41FA5}">
                      <a16:colId xmlns:a16="http://schemas.microsoft.com/office/drawing/2014/main" val="1391111360"/>
                    </a:ext>
                  </a:extLst>
                </a:gridCol>
                <a:gridCol w="1672852">
                  <a:extLst>
                    <a:ext uri="{9D8B030D-6E8A-4147-A177-3AD203B41FA5}">
                      <a16:colId xmlns:a16="http://schemas.microsoft.com/office/drawing/2014/main" val="2372973162"/>
                    </a:ext>
                  </a:extLst>
                </a:gridCol>
                <a:gridCol w="2060465">
                  <a:extLst>
                    <a:ext uri="{9D8B030D-6E8A-4147-A177-3AD203B41FA5}">
                      <a16:colId xmlns:a16="http://schemas.microsoft.com/office/drawing/2014/main" val="1845707514"/>
                    </a:ext>
                  </a:extLst>
                </a:gridCol>
                <a:gridCol w="1407643">
                  <a:extLst>
                    <a:ext uri="{9D8B030D-6E8A-4147-A177-3AD203B41FA5}">
                      <a16:colId xmlns:a16="http://schemas.microsoft.com/office/drawing/2014/main" val="4040395116"/>
                    </a:ext>
                  </a:extLst>
                </a:gridCol>
                <a:gridCol w="2305272">
                  <a:extLst>
                    <a:ext uri="{9D8B030D-6E8A-4147-A177-3AD203B41FA5}">
                      <a16:colId xmlns:a16="http://schemas.microsoft.com/office/drawing/2014/main" val="3467924084"/>
                    </a:ext>
                  </a:extLst>
                </a:gridCol>
              </a:tblGrid>
              <a:tr h="3754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Open Web UI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LangGraph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N8N Or </a:t>
                      </a:r>
                      <a:r>
                        <a:rPr lang="en-US" sz="1600" u="none" strike="noStrike" dirty="0" err="1">
                          <a:effectLst/>
                        </a:rPr>
                        <a:t>Dify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Docling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Jupyter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Ollama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663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ComfyUI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LangChain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Gemma3 4B, GPT-Oss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23671"/>
                  </a:ext>
                </a:extLst>
              </a:tr>
              <a:tr h="443706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u="none" strike="noStrike" dirty="0">
                          <a:effectLst/>
                        </a:rPr>
                        <a:t>컨테이너 </a:t>
                      </a:r>
                      <a:r>
                        <a:rPr lang="en-US" sz="1600" u="none" strike="noStrike" dirty="0">
                          <a:effectLst/>
                        </a:rPr>
                        <a:t>Engine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62172"/>
                  </a:ext>
                </a:extLst>
              </a:tr>
              <a:tr h="375444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Linux 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19138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81140"/>
                  </a:ext>
                </a:extLst>
              </a:tr>
              <a:tr h="375444"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Postgre</a:t>
                      </a:r>
                      <a:r>
                        <a:rPr lang="en-US" sz="1600" u="none" strike="noStrike" dirty="0">
                          <a:effectLst/>
                        </a:rPr>
                        <a:t> 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Milvus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Elasticsearch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Grapana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Trafilatura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MCPO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22920"/>
                  </a:ext>
                </a:extLst>
              </a:tr>
              <a:tr h="375444"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Kibana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67352"/>
                  </a:ext>
                </a:extLst>
              </a:tr>
              <a:tr h="375444"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Logstash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Promethus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Arther Ai Guardrail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1798"/>
                  </a:ext>
                </a:extLst>
              </a:tr>
              <a:tr h="37544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err="1">
                          <a:effectLst/>
                        </a:rPr>
                        <a:t>Filebeat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Searxng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63131"/>
                  </a:ext>
                </a:extLst>
              </a:tr>
              <a:tr h="460772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u="none" strike="noStrike" dirty="0">
                          <a:effectLst/>
                        </a:rPr>
                        <a:t>컨테이너 </a:t>
                      </a:r>
                      <a:r>
                        <a:rPr lang="en-US" sz="1600" u="none" strike="noStrike" dirty="0">
                          <a:effectLst/>
                        </a:rPr>
                        <a:t>Engine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51447"/>
                  </a:ext>
                </a:extLst>
              </a:tr>
              <a:tr h="375444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Linux 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252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DAB5E87-8AF7-86E0-156F-16993D945BB2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EAEAA-F47A-3119-A8EA-B4C293160E5F}"/>
              </a:ext>
            </a:extLst>
          </p:cNvPr>
          <p:cNvSpPr txBox="1"/>
          <p:nvPr/>
        </p:nvSpPr>
        <p:spPr>
          <a:xfrm>
            <a:off x="681568" y="75025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B953D-CADA-87C2-B57B-BB6A8840B675}"/>
              </a:ext>
            </a:extLst>
          </p:cNvPr>
          <p:cNvSpPr txBox="1"/>
          <p:nvPr/>
        </p:nvSpPr>
        <p:spPr>
          <a:xfrm>
            <a:off x="681568" y="2736293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57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81E09-9D3D-BD81-E456-E050DE5D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3E0BFC-87D2-D847-FA1F-5896F476E78D}"/>
              </a:ext>
            </a:extLst>
          </p:cNvPr>
          <p:cNvSpPr/>
          <p:nvPr/>
        </p:nvSpPr>
        <p:spPr>
          <a:xfrm>
            <a:off x="2887134" y="635001"/>
            <a:ext cx="4588934" cy="5816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00AD-CEBA-0A76-FF8B-CB113FB8BFA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4EFA70-F480-6969-C15E-F9F344F71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48841"/>
              </p:ext>
            </p:extLst>
          </p:nvPr>
        </p:nvGraphicFramePr>
        <p:xfrm>
          <a:off x="5590111" y="804954"/>
          <a:ext cx="148849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230417813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Open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4219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ComfyUI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246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BB46EE-35F4-692D-6FAB-32D18412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1974"/>
              </p:ext>
            </p:extLst>
          </p:nvPr>
        </p:nvGraphicFramePr>
        <p:xfrm>
          <a:off x="5590110" y="1875393"/>
          <a:ext cx="148849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7">
                  <a:extLst>
                    <a:ext uri="{9D8B030D-6E8A-4147-A177-3AD203B41FA5}">
                      <a16:colId xmlns:a16="http://schemas.microsoft.com/office/drawing/2014/main" val="386070184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LangGraph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7668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LangChain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956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Docling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659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3B9C3C0-9DAF-47F8-49B1-86DB5D07E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6912"/>
              </p:ext>
            </p:extLst>
          </p:nvPr>
        </p:nvGraphicFramePr>
        <p:xfrm>
          <a:off x="5590111" y="2709063"/>
          <a:ext cx="148849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165156746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Arther Ai Guardrail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7905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Searxng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0218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E3B5A6-F504-83A4-AF91-F684DC325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9216"/>
              </p:ext>
            </p:extLst>
          </p:nvPr>
        </p:nvGraphicFramePr>
        <p:xfrm>
          <a:off x="5590111" y="3352233"/>
          <a:ext cx="1488496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6">
                  <a:extLst>
                    <a:ext uri="{9D8B030D-6E8A-4147-A177-3AD203B41FA5}">
                      <a16:colId xmlns:a16="http://schemas.microsoft.com/office/drawing/2014/main" val="165397795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Postgre</a:t>
                      </a:r>
                      <a:r>
                        <a:rPr lang="en-US" sz="1200" u="none" strike="noStrike" dirty="0">
                          <a:effectLst/>
                        </a:rPr>
                        <a:t> 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9973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Milvus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7176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C0D132-3405-4D7B-6322-443A7C12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49771"/>
              </p:ext>
            </p:extLst>
          </p:nvPr>
        </p:nvGraphicFramePr>
        <p:xfrm>
          <a:off x="5590111" y="4638573"/>
          <a:ext cx="148849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6">
                  <a:extLst>
                    <a:ext uri="{9D8B030D-6E8A-4147-A177-3AD203B41FA5}">
                      <a16:colId xmlns:a16="http://schemas.microsoft.com/office/drawing/2014/main" val="4787778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LLM/</a:t>
                      </a:r>
                      <a:r>
                        <a:rPr lang="en-US" sz="1200" u="none" strike="noStrike" dirty="0" err="1">
                          <a:effectLst/>
                        </a:rPr>
                        <a:t>Ollama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9097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Gemma3 4B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1549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u="none" strike="noStrike" dirty="0">
                          <a:effectLst/>
                        </a:rPr>
                        <a:t>GPT-Oss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249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731FFBA-2DDC-CE90-D4D7-9F1BC20A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49339"/>
              </p:ext>
            </p:extLst>
          </p:nvPr>
        </p:nvGraphicFramePr>
        <p:xfrm>
          <a:off x="5590110" y="5472243"/>
          <a:ext cx="1488497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7">
                  <a:extLst>
                    <a:ext uri="{9D8B030D-6E8A-4147-A177-3AD203B41FA5}">
                      <a16:colId xmlns:a16="http://schemas.microsoft.com/office/drawing/2014/main" val="352260174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Arther Ai Guardrail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7341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297B37-B2D9-3FE7-A8CB-E6CF6A03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36908"/>
              </p:ext>
            </p:extLst>
          </p:nvPr>
        </p:nvGraphicFramePr>
        <p:xfrm>
          <a:off x="5590110" y="5924916"/>
          <a:ext cx="1488496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6">
                  <a:extLst>
                    <a:ext uri="{9D8B030D-6E8A-4147-A177-3AD203B41FA5}">
                      <a16:colId xmlns:a16="http://schemas.microsoft.com/office/drawing/2014/main" val="423979265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Open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9229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ComfyUI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3707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4D07EE8-67E6-BF9D-19EF-CAB0925E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22082"/>
              </p:ext>
            </p:extLst>
          </p:nvPr>
        </p:nvGraphicFramePr>
        <p:xfrm>
          <a:off x="3104429" y="2683072"/>
          <a:ext cx="1488498" cy="171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3791508889"/>
                    </a:ext>
                  </a:extLst>
                </a:gridCol>
              </a:tblGrid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Elasticsearch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08589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Logstash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71401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Kibana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06225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Filebeat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35270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Promethus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60663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grapana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85660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trafilatura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2439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MCPO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376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0772531-B730-D61F-251B-D230AA828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79218"/>
              </p:ext>
            </p:extLst>
          </p:nvPr>
        </p:nvGraphicFramePr>
        <p:xfrm>
          <a:off x="5590111" y="1439657"/>
          <a:ext cx="1488498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165397795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N8N Or </a:t>
                      </a:r>
                      <a:r>
                        <a:rPr lang="en-US" sz="1200" u="none" strike="noStrike" dirty="0" err="1">
                          <a:effectLst/>
                        </a:rPr>
                        <a:t>dify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997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BEE2AA2-97BC-1AC6-05B0-72C0F4CA25F6}"/>
              </a:ext>
            </a:extLst>
          </p:cNvPr>
          <p:cNvSpPr txBox="1"/>
          <p:nvPr/>
        </p:nvSpPr>
        <p:spPr>
          <a:xfrm>
            <a:off x="7586609" y="888197"/>
            <a:ext cx="241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사용자 질문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1D940-AF4F-783D-AD7E-E424F7718AD7}"/>
              </a:ext>
            </a:extLst>
          </p:cNvPr>
          <p:cNvSpPr txBox="1"/>
          <p:nvPr/>
        </p:nvSpPr>
        <p:spPr>
          <a:xfrm>
            <a:off x="7586609" y="1371373"/>
            <a:ext cx="241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사용자 요청 분배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4A528F-AE44-5DE9-3B95-7F7DF662E974}"/>
              </a:ext>
            </a:extLst>
          </p:cNvPr>
          <p:cNvSpPr txBox="1"/>
          <p:nvPr/>
        </p:nvSpPr>
        <p:spPr>
          <a:xfrm>
            <a:off x="7586609" y="1888417"/>
            <a:ext cx="3764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질문 분석</a:t>
            </a:r>
            <a:endParaRPr lang="en-US" altLang="ko-KR" sz="1400" b="1" dirty="0"/>
          </a:p>
          <a:p>
            <a:r>
              <a:rPr lang="ko-KR" altLang="en-US" sz="1400" dirty="0"/>
              <a:t>   의도 파악 및 키워드 추출</a:t>
            </a:r>
            <a:r>
              <a:rPr lang="en-US" altLang="ko-KR" sz="1400" dirty="0"/>
              <a:t>, </a:t>
            </a:r>
            <a:r>
              <a:rPr lang="ko-KR" altLang="en-US" sz="1400" dirty="0"/>
              <a:t>처리 전략 결정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4A3DF4-B8E6-3FC9-D5C2-CF0526EBF862}"/>
              </a:ext>
            </a:extLst>
          </p:cNvPr>
          <p:cNvSpPr txBox="1"/>
          <p:nvPr/>
        </p:nvSpPr>
        <p:spPr>
          <a:xfrm>
            <a:off x="7586609" y="2738969"/>
            <a:ext cx="4111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400" b="1" dirty="0"/>
              <a:t>4. </a:t>
            </a:r>
            <a:r>
              <a:rPr lang="ko-KR" altLang="en-US" sz="1400" b="1" dirty="0"/>
              <a:t>부적절한 내용 필터링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필요한 내용 추가 검색 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3D658-C708-80CC-081D-80EA01408F43}"/>
              </a:ext>
            </a:extLst>
          </p:cNvPr>
          <p:cNvSpPr txBox="1"/>
          <p:nvPr/>
        </p:nvSpPr>
        <p:spPr>
          <a:xfrm>
            <a:off x="7586609" y="3282484"/>
            <a:ext cx="3764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벡터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키워드 검색 </a:t>
            </a:r>
            <a:endParaRPr lang="en-US" altLang="ko-KR" sz="1400" b="1" dirty="0"/>
          </a:p>
          <a:p>
            <a:r>
              <a:rPr lang="ko-KR" altLang="en-US" sz="1400" dirty="0">
                <a:latin typeface="+mn-ea"/>
              </a:rPr>
              <a:t>   유사한문서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해당 단어 포함검색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B49D9F-DB0D-4A77-0C80-18691BB0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52445"/>
              </p:ext>
            </p:extLst>
          </p:nvPr>
        </p:nvGraphicFramePr>
        <p:xfrm>
          <a:off x="5590110" y="3995403"/>
          <a:ext cx="1488497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7">
                  <a:extLst>
                    <a:ext uri="{9D8B030D-6E8A-4147-A177-3AD203B41FA5}">
                      <a16:colId xmlns:a16="http://schemas.microsoft.com/office/drawing/2014/main" val="386070184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LangGraph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7668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LangChain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9567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C18E8D6-8B33-B73A-31CB-1C8510AED3D8}"/>
              </a:ext>
            </a:extLst>
          </p:cNvPr>
          <p:cNvSpPr txBox="1"/>
          <p:nvPr/>
        </p:nvSpPr>
        <p:spPr>
          <a:xfrm>
            <a:off x="7586609" y="4736708"/>
            <a:ext cx="3764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7. AI </a:t>
            </a:r>
            <a:r>
              <a:rPr lang="ko-KR" altLang="en-US" sz="1400" b="1" dirty="0"/>
              <a:t>답변 생성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EE0CF-F043-2775-BE2D-85AC1DD1104C}"/>
              </a:ext>
            </a:extLst>
          </p:cNvPr>
          <p:cNvSpPr txBox="1"/>
          <p:nvPr/>
        </p:nvSpPr>
        <p:spPr>
          <a:xfrm>
            <a:off x="7586609" y="5420079"/>
            <a:ext cx="3764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부적절한 답변 필터링</a:t>
            </a:r>
            <a:endParaRPr lang="en-US" altLang="ko-KR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1C323-E610-3AD2-3004-23E301D43B03}"/>
              </a:ext>
            </a:extLst>
          </p:cNvPr>
          <p:cNvSpPr txBox="1"/>
          <p:nvPr/>
        </p:nvSpPr>
        <p:spPr>
          <a:xfrm>
            <a:off x="7586609" y="3941905"/>
            <a:ext cx="472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컨텍스트 조합</a:t>
            </a:r>
            <a:endParaRPr lang="en-US" altLang="ko-KR" sz="1400" b="1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검색된 문서들 </a:t>
            </a:r>
            <a:r>
              <a:rPr lang="en-US" altLang="ko-KR" sz="1400" dirty="0"/>
              <a:t>+</a:t>
            </a:r>
            <a:r>
              <a:rPr lang="ko-KR" altLang="en-US" sz="1400" dirty="0"/>
              <a:t> 사용자 질문</a:t>
            </a:r>
            <a:r>
              <a:rPr lang="en-US" altLang="ko-KR" sz="1400" dirty="0"/>
              <a:t> → LLM </a:t>
            </a:r>
            <a:r>
              <a:rPr lang="ko-KR" altLang="en-US" sz="1400" dirty="0"/>
              <a:t>호출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72904D-253B-4972-9B34-0CA3C197D66B}"/>
              </a:ext>
            </a:extLst>
          </p:cNvPr>
          <p:cNvSpPr txBox="1"/>
          <p:nvPr/>
        </p:nvSpPr>
        <p:spPr>
          <a:xfrm>
            <a:off x="7586609" y="5954056"/>
            <a:ext cx="241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9. </a:t>
            </a:r>
            <a:r>
              <a:rPr lang="ko-KR" altLang="en-US" sz="1400" b="1" dirty="0">
                <a:latin typeface="+mn-ea"/>
              </a:rPr>
              <a:t>사용자 질문에 대한 답변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ECB78C-4057-17B0-6F01-87BA383BEA1D}"/>
              </a:ext>
            </a:extLst>
          </p:cNvPr>
          <p:cNvSpPr txBox="1"/>
          <p:nvPr/>
        </p:nvSpPr>
        <p:spPr>
          <a:xfrm>
            <a:off x="516394" y="2673736"/>
            <a:ext cx="23154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0. </a:t>
            </a:r>
            <a:r>
              <a:rPr lang="ko-KR" altLang="en-US" sz="1400" b="1" dirty="0">
                <a:latin typeface="+mn-ea"/>
              </a:rPr>
              <a:t>모니터링 및 이력 관리</a:t>
            </a:r>
            <a:endParaRPr lang="en-US" altLang="ko-KR" sz="1400" b="1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시스템 성능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알람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질문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답변 리드타임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시스템간 </a:t>
            </a:r>
            <a:r>
              <a:rPr lang="en-US" altLang="ko-KR" sz="1400" dirty="0">
                <a:latin typeface="+mn-ea"/>
              </a:rPr>
              <a:t>I/F 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773ECC-CB9F-829A-F050-0F0B7E15B536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6334360" y="1185954"/>
            <a:ext cx="0" cy="25370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348EB0-A647-B683-3E75-72EE1CD52AF3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6334358" y="1630157"/>
            <a:ext cx="2" cy="24523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D40FF0-CA8E-A81C-B9A4-1928A5D28CB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334358" y="2446893"/>
            <a:ext cx="2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10879E4-8599-9585-901D-6141AB70F5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334359" y="309006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496A6A-249A-25B8-15BC-1D6C2EC9D0E5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6334358" y="373323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75290E4-337E-0704-BF66-833F6D0E3909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>
            <a:off x="6334358" y="437640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C3FC602-B110-D2EB-B999-4E2CA60E920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34358" y="521007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EDECEB-41FF-1F8A-82B5-A0F8D40B8C5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34358" y="5662743"/>
            <a:ext cx="0" cy="26217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CB76F5D-B070-689A-0210-6BF79D06D2D3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rot="10800000" flipV="1">
            <a:off x="3848679" y="995454"/>
            <a:ext cx="1741433" cy="168761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9FF3E02-4172-9482-D872-0059E86B8C1B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rot="10800000">
            <a:off x="4592927" y="3538641"/>
            <a:ext cx="997184" cy="4093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82194A8-3E92-3080-0A96-050217CE9ADA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3848678" y="4394208"/>
            <a:ext cx="1741432" cy="172120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65F4B8-33C1-BA7A-CC02-6215DC9495DB}"/>
              </a:ext>
            </a:extLst>
          </p:cNvPr>
          <p:cNvSpPr txBox="1"/>
          <p:nvPr/>
        </p:nvSpPr>
        <p:spPr>
          <a:xfrm>
            <a:off x="3104428" y="15062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시작시간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C5E9F2-9E06-BA45-7E15-59247DF84244}"/>
              </a:ext>
            </a:extLst>
          </p:cNvPr>
          <p:cNvSpPr txBox="1"/>
          <p:nvPr/>
        </p:nvSpPr>
        <p:spPr>
          <a:xfrm>
            <a:off x="4691409" y="30089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검색시간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24D96D-42BC-3F69-B459-7AEE07C705E9}"/>
              </a:ext>
            </a:extLst>
          </p:cNvPr>
          <p:cNvSpPr txBox="1"/>
          <p:nvPr/>
        </p:nvSpPr>
        <p:spPr>
          <a:xfrm>
            <a:off x="3076444" y="57938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완료시간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7DABE2-24B5-F4BA-89BF-C1D953E60A84}"/>
              </a:ext>
            </a:extLst>
          </p:cNvPr>
          <p:cNvSpPr txBox="1"/>
          <p:nvPr/>
        </p:nvSpPr>
        <p:spPr>
          <a:xfrm>
            <a:off x="3789448" y="397226"/>
            <a:ext cx="249459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컨테이너환경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01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E61FD-26E5-2635-756E-37B9C318A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B31ED-05C1-07D3-2B95-E67D71A522A2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en-US" altLang="ko-KR" sz="2000" b="1" dirty="0">
                <a:latin typeface="Nanum Gothic"/>
              </a:rPr>
              <a:t>WBS </a:t>
            </a:r>
            <a:r>
              <a:rPr lang="ko-KR" altLang="en-US" sz="2000" b="1" dirty="0">
                <a:latin typeface="Nanum Gothic"/>
              </a:rPr>
              <a:t>일정 계획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C7FFC7-3B12-EC9B-9F1A-110557A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5" y="685799"/>
            <a:ext cx="11336866" cy="5401734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개체 9">
            <a:extLst>
              <a:ext uri="{FF2B5EF4-FFF2-40B4-BE49-F238E27FC236}">
                <a16:creationId xmlns:a16="http://schemas.microsoft.com/office/drawing/2014/main" id="{CFE62E2A-BDD5-6B5A-BB0D-71AE15AE98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739830"/>
              </p:ext>
            </p:extLst>
          </p:nvPr>
        </p:nvGraphicFramePr>
        <p:xfrm>
          <a:off x="10905066" y="224577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3" imgW="914400" imgH="792417" progId="Excel.SheetMacroEnabled.12">
                  <p:embed/>
                </p:oleObj>
              </mc:Choice>
              <mc:Fallback>
                <p:oleObj name="Macro-Enabled Worksheet" showAsIcon="1" r:id="rId3" imgW="914400" imgH="792417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5066" y="224577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897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480</Words>
  <Application>Microsoft Office PowerPoint</Application>
  <PresentationFormat>와이드스크린</PresentationFormat>
  <Paragraphs>135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Nanum Gothic</vt:lpstr>
      <vt:lpstr>맑은 고딕</vt:lpstr>
      <vt:lpstr>Arial</vt:lpstr>
      <vt:lpstr>Office 테마</vt:lpstr>
      <vt:lpstr>Microsoft Excel 매크로 사용 워크시트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taeyuong park</dc:creator>
  <cp:lastModifiedBy>taeyuong park</cp:lastModifiedBy>
  <cp:revision>26</cp:revision>
  <dcterms:created xsi:type="dcterms:W3CDTF">2025-09-10T04:42:02Z</dcterms:created>
  <dcterms:modified xsi:type="dcterms:W3CDTF">2025-09-11T09:17:07Z</dcterms:modified>
</cp:coreProperties>
</file>