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6" r:id="rId4"/>
    <p:sldId id="274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59" r:id="rId13"/>
    <p:sldId id="261" r:id="rId14"/>
    <p:sldId id="276" r:id="rId15"/>
    <p:sldId id="279" r:id="rId16"/>
    <p:sldId id="278" r:id="rId17"/>
    <p:sldId id="260" r:id="rId18"/>
    <p:sldId id="280" r:id="rId19"/>
    <p:sldId id="275" r:id="rId20"/>
    <p:sldId id="277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372" autoAdjust="0"/>
  </p:normalViewPr>
  <p:slideViewPr>
    <p:cSldViewPr snapToGrid="0" showGuides="1">
      <p:cViewPr>
        <p:scale>
          <a:sx n="90" d="100"/>
          <a:sy n="90" d="100"/>
        </p:scale>
        <p:origin x="326" y="14"/>
      </p:cViewPr>
      <p:guideLst>
        <p:guide orient="horz" pos="119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46B368-FF2E-49F3-99C0-1A53D02CCF0E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FD4207CF-4723-4E6A-ACFE-E3DA001A408A}">
      <dgm:prSet phldrT="[텍스트]" custT="1"/>
      <dgm:spPr>
        <a:solidFill>
          <a:schemeClr val="bg1">
            <a:lumMod val="95000"/>
          </a:schemeClr>
        </a:solidFill>
      </dgm:spPr>
      <dgm:t>
        <a:bodyPr anchor="ctr"/>
        <a:lstStyle/>
        <a:p>
          <a:pPr latinLnBrk="1">
            <a:buNone/>
          </a:pPr>
          <a:endParaRPr lang="en-US" altLang="ko-KR" sz="1800" b="0" i="0" dirty="0">
            <a:effectLst/>
            <a:latin typeface="Noto Sans KR" panose="020B0200000000000000" pitchFamily="50" charset="-127"/>
            <a:ea typeface="Noto Sans KR" panose="020B0200000000000000" pitchFamily="50" charset="-127"/>
          </a:endParaRPr>
        </a:p>
        <a:p>
          <a:pPr latinLnBrk="1">
            <a:buNone/>
          </a:pPr>
          <a:endParaRPr lang="en-US" altLang="ko-KR" sz="1800" b="0" i="0" dirty="0">
            <a:effectLst/>
            <a:latin typeface="Noto Sans KR" panose="020B0200000000000000" pitchFamily="50" charset="-127"/>
            <a:ea typeface="Noto Sans KR" panose="020B0200000000000000" pitchFamily="50" charset="-127"/>
          </a:endParaRPr>
        </a:p>
        <a:p>
          <a:pPr latinLnBrk="1">
            <a:buNone/>
          </a:pPr>
          <a:r>
            <a:rPr lang="en-US" altLang="ko-KR" sz="1200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Next.js, </a:t>
          </a:r>
        </a:p>
        <a:p>
          <a:pPr latinLnBrk="1">
            <a:buNone/>
          </a:pPr>
          <a:r>
            <a:rPr lang="en-US" altLang="ko-KR" sz="1200" b="0" i="0" dirty="0" err="1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FastAPI</a:t>
          </a:r>
          <a:endParaRPr lang="en-US" altLang="ko-KR" sz="1100" b="0" i="0" dirty="0">
            <a:effectLst/>
            <a:latin typeface="Noto Sans KR" panose="020B0200000000000000" pitchFamily="50" charset="-127"/>
            <a:ea typeface="Noto Sans KR" panose="020B0200000000000000" pitchFamily="50" charset="-127"/>
          </a:endParaRPr>
        </a:p>
        <a:p>
          <a:pPr latinLnBrk="1">
            <a:buNone/>
          </a:pPr>
          <a:r>
            <a:rPr lang="en-US" altLang="ko-KR" sz="1800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 </a:t>
          </a:r>
          <a:endParaRPr lang="ko-KR" altLang="en-US" dirty="0"/>
        </a:p>
      </dgm:t>
    </dgm:pt>
    <dgm:pt modelId="{AD328E7D-226A-4A7B-A72E-E02E525EC99D}" type="parTrans" cxnId="{9A33F8B8-6E77-4BBE-8F57-06E700DBFA39}">
      <dgm:prSet/>
      <dgm:spPr/>
      <dgm:t>
        <a:bodyPr/>
        <a:lstStyle/>
        <a:p>
          <a:pPr latinLnBrk="1"/>
          <a:endParaRPr lang="ko-KR" altLang="en-US"/>
        </a:p>
      </dgm:t>
    </dgm:pt>
    <dgm:pt modelId="{EF1EC46F-66FC-4597-B827-1E40463DCF14}" type="sibTrans" cxnId="{9A33F8B8-6E77-4BBE-8F57-06E700DBFA39}">
      <dgm:prSet/>
      <dgm:spPr/>
      <dgm:t>
        <a:bodyPr/>
        <a:lstStyle/>
        <a:p>
          <a:pPr latinLnBrk="1"/>
          <a:endParaRPr lang="ko-KR" altLang="en-US"/>
        </a:p>
      </dgm:t>
    </dgm:pt>
    <dgm:pt modelId="{978A289C-8B23-46CB-9B99-7D44AA0260E8}">
      <dgm:prSet phldrT="[텍스트]"/>
      <dgm:spPr>
        <a:solidFill>
          <a:schemeClr val="bg1">
            <a:lumMod val="75000"/>
          </a:schemeClr>
        </a:solidFill>
      </dgm:spPr>
      <dgm:t>
        <a:bodyPr/>
        <a:lstStyle/>
        <a:p>
          <a:pPr latinLnBrk="1">
            <a:buNone/>
          </a:pPr>
          <a:r>
            <a:rPr lang="en-US" altLang="ko-KR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LangGraph, </a:t>
          </a:r>
        </a:p>
        <a:p>
          <a:pPr latinLnBrk="1">
            <a:buNone/>
          </a:pPr>
          <a:r>
            <a:rPr lang="ko-KR" altLang="en-US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한글 </a:t>
          </a:r>
          <a:r>
            <a:rPr lang="en-US" altLang="ko-KR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Embedding, </a:t>
          </a:r>
        </a:p>
        <a:p>
          <a:pPr latinLnBrk="1">
            <a:buNone/>
          </a:pPr>
          <a:r>
            <a:rPr lang="en-US" altLang="ko-KR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Multi-LLM, </a:t>
          </a:r>
          <a:r>
            <a:rPr lang="en-US" altLang="ko-KR" b="0" i="0" dirty="0" err="1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Dify</a:t>
          </a:r>
          <a:r>
            <a:rPr lang="en-US" altLang="ko-KR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, n8n</a:t>
          </a:r>
          <a:endParaRPr lang="ko-KR" altLang="en-US" dirty="0"/>
        </a:p>
      </dgm:t>
    </dgm:pt>
    <dgm:pt modelId="{CA5BCBEB-3C3B-4840-8EBE-3AD46A39F7B0}" type="parTrans" cxnId="{8EAC92BB-C697-4509-8B86-9439CA78E19A}">
      <dgm:prSet/>
      <dgm:spPr/>
      <dgm:t>
        <a:bodyPr/>
        <a:lstStyle/>
        <a:p>
          <a:pPr latinLnBrk="1"/>
          <a:endParaRPr lang="ko-KR" altLang="en-US"/>
        </a:p>
      </dgm:t>
    </dgm:pt>
    <dgm:pt modelId="{74A8CA56-CB09-49AB-A0CC-C50C128BA681}" type="sibTrans" cxnId="{8EAC92BB-C697-4509-8B86-9439CA78E19A}">
      <dgm:prSet/>
      <dgm:spPr/>
      <dgm:t>
        <a:bodyPr/>
        <a:lstStyle/>
        <a:p>
          <a:pPr latinLnBrk="1"/>
          <a:endParaRPr lang="ko-KR" altLang="en-US"/>
        </a:p>
      </dgm:t>
    </dgm:pt>
    <dgm:pt modelId="{AC7BC3CE-CF81-4BFF-BA0E-50829CAF7B50}">
      <dgm:prSet phldrT="[텍스트]"/>
      <dgm:spPr>
        <a:solidFill>
          <a:schemeClr val="bg1">
            <a:lumMod val="65000"/>
          </a:schemeClr>
        </a:solidFill>
      </dgm:spPr>
      <dgm:t>
        <a:bodyPr/>
        <a:lstStyle/>
        <a:p>
          <a:pPr latinLnBrk="1">
            <a:buNone/>
          </a:pPr>
          <a:r>
            <a:rPr lang="en-US" altLang="ko-KR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PostgreSQL, Milvus, Elasticsearch</a:t>
          </a:r>
          <a:endParaRPr lang="ko-KR" altLang="en-US" dirty="0"/>
        </a:p>
      </dgm:t>
    </dgm:pt>
    <dgm:pt modelId="{32ACBEDC-337C-46C6-BEFB-7B07508E98CE}" type="parTrans" cxnId="{2B0139EC-8019-4927-B9D1-35F73AEA2F21}">
      <dgm:prSet/>
      <dgm:spPr/>
      <dgm:t>
        <a:bodyPr/>
        <a:lstStyle/>
        <a:p>
          <a:pPr latinLnBrk="1"/>
          <a:endParaRPr lang="ko-KR" altLang="en-US"/>
        </a:p>
      </dgm:t>
    </dgm:pt>
    <dgm:pt modelId="{0081357D-241E-4CB9-84DA-A3A6701DA499}" type="sibTrans" cxnId="{2B0139EC-8019-4927-B9D1-35F73AEA2F21}">
      <dgm:prSet/>
      <dgm:spPr/>
      <dgm:t>
        <a:bodyPr/>
        <a:lstStyle/>
        <a:p>
          <a:pPr latinLnBrk="1"/>
          <a:endParaRPr lang="ko-KR" altLang="en-US"/>
        </a:p>
      </dgm:t>
    </dgm:pt>
    <dgm:pt modelId="{CECF2AD0-23CC-4F11-86DF-85CF65E5A656}">
      <dgm:prSet phldrT="[텍스트]" phldr="0" custT="1"/>
      <dgm:spPr>
        <a:solidFill>
          <a:schemeClr val="bg1">
            <a:lumMod val="50000"/>
          </a:schemeClr>
        </a:solidFill>
      </dgm:spPr>
      <dgm:t>
        <a:bodyPr/>
        <a:lstStyle/>
        <a:p>
          <a:pPr latinLnBrk="1">
            <a:buNone/>
          </a:pPr>
          <a:r>
            <a:rPr lang="ko-KR" altLang="en-US" sz="14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rPr>
            <a:t>가드레일</a:t>
          </a:r>
          <a:r>
            <a:rPr lang="en-US" altLang="ko-KR" sz="1400" b="0" i="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, </a:t>
          </a:r>
          <a:r>
            <a:rPr lang="ko-KR" altLang="en-US" sz="1400" b="0" i="0" dirty="0" err="1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메트릭스</a:t>
          </a:r>
          <a:r>
            <a:rPr lang="en-US" altLang="ko-KR" sz="1400" b="0" i="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(</a:t>
          </a:r>
          <a:r>
            <a:rPr lang="en-US" altLang="ko-KR" sz="1400" b="0" i="0" dirty="0" err="1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Promethus</a:t>
          </a:r>
          <a:r>
            <a:rPr lang="en-US" altLang="ko-KR" sz="1400" b="0" i="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, Grafana)</a:t>
          </a:r>
          <a:endParaRPr lang="ko-KR" altLang="en-US" sz="1400" dirty="0">
            <a:solidFill>
              <a:schemeClr val="bg1"/>
            </a:solidFill>
          </a:endParaRPr>
        </a:p>
      </dgm:t>
    </dgm:pt>
    <dgm:pt modelId="{5B6A48D2-903D-4E06-BEAD-60DB7BA7EA50}" type="parTrans" cxnId="{45A7F8DE-06E6-40F8-9DBD-67E6CF6044DD}">
      <dgm:prSet/>
      <dgm:spPr/>
      <dgm:t>
        <a:bodyPr/>
        <a:lstStyle/>
        <a:p>
          <a:pPr latinLnBrk="1"/>
          <a:endParaRPr lang="ko-KR" altLang="en-US"/>
        </a:p>
      </dgm:t>
    </dgm:pt>
    <dgm:pt modelId="{8CBF417F-BC37-4D3D-BC43-C8F26B56901D}" type="sibTrans" cxnId="{45A7F8DE-06E6-40F8-9DBD-67E6CF6044DD}">
      <dgm:prSet/>
      <dgm:spPr/>
      <dgm:t>
        <a:bodyPr/>
        <a:lstStyle/>
        <a:p>
          <a:pPr latinLnBrk="1"/>
          <a:endParaRPr lang="ko-KR" altLang="en-US"/>
        </a:p>
      </dgm:t>
    </dgm:pt>
    <dgm:pt modelId="{A4D4D908-1CB8-405F-B017-ECE52B59AA88}">
      <dgm:prSet phldrT="[텍스트]" phldr="0" custT="1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pPr latinLnBrk="1">
            <a:buNone/>
          </a:pPr>
          <a:r>
            <a:rPr lang="en-US" altLang="ko-KR" sz="1600" b="0" i="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CI/CD &amp; </a:t>
          </a:r>
          <a:r>
            <a:rPr lang="ko-KR" altLang="en-US" sz="1600" b="0" i="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인프라 </a:t>
          </a:r>
          <a:r>
            <a:rPr lang="en-US" altLang="ko-KR" sz="1600" b="0" i="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(</a:t>
          </a:r>
          <a:r>
            <a:rPr lang="en-US" altLang="ko-KR" sz="1600" b="0" i="0" dirty="0" err="1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Podman</a:t>
          </a:r>
          <a:r>
            <a:rPr lang="en-US" altLang="ko-KR" sz="1600" b="0" i="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, </a:t>
          </a:r>
          <a:r>
            <a:rPr lang="en-US" altLang="ko-KR" sz="1800" b="0" i="0" dirty="0" err="1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Github</a:t>
          </a:r>
          <a:r>
            <a:rPr lang="en-US" altLang="ko-KR" sz="1600" b="0" i="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 CI</a:t>
          </a:r>
          <a:r>
            <a:rPr lang="en-US" altLang="ko-KR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rPr>
            <a:t> </a:t>
          </a:r>
          <a:r>
            <a: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rPr>
            <a:t>등</a:t>
          </a:r>
          <a:r>
            <a:rPr lang="en-US" altLang="ko-KR" sz="1600" b="0" i="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)</a:t>
          </a:r>
          <a:endParaRPr lang="ko-KR" altLang="en-US" sz="1600" dirty="0">
            <a:solidFill>
              <a:schemeClr val="bg1"/>
            </a:solidFill>
          </a:endParaRPr>
        </a:p>
      </dgm:t>
    </dgm:pt>
    <dgm:pt modelId="{739006D7-19D5-491B-9A4F-80A6468031A9}" type="parTrans" cxnId="{670F5FB3-AEF8-4774-B086-3D6DB0D8FC7B}">
      <dgm:prSet/>
      <dgm:spPr/>
      <dgm:t>
        <a:bodyPr/>
        <a:lstStyle/>
        <a:p>
          <a:pPr latinLnBrk="1"/>
          <a:endParaRPr lang="ko-KR" altLang="en-US"/>
        </a:p>
      </dgm:t>
    </dgm:pt>
    <dgm:pt modelId="{6F330865-DF53-496E-B330-F5FEA0AD3872}" type="sibTrans" cxnId="{670F5FB3-AEF8-4774-B086-3D6DB0D8FC7B}">
      <dgm:prSet/>
      <dgm:spPr/>
      <dgm:t>
        <a:bodyPr/>
        <a:lstStyle/>
        <a:p>
          <a:pPr latinLnBrk="1"/>
          <a:endParaRPr lang="ko-KR" altLang="en-US"/>
        </a:p>
      </dgm:t>
    </dgm:pt>
    <dgm:pt modelId="{E298928B-C690-4BCC-A9E4-B2B3A0FE0D9D}" type="pres">
      <dgm:prSet presAssocID="{DE46B368-FF2E-49F3-99C0-1A53D02CCF0E}" presName="Name0" presStyleCnt="0">
        <dgm:presLayoutVars>
          <dgm:dir/>
          <dgm:animLvl val="lvl"/>
          <dgm:resizeHandles val="exact"/>
        </dgm:presLayoutVars>
      </dgm:prSet>
      <dgm:spPr/>
    </dgm:pt>
    <dgm:pt modelId="{C66BE57C-E50A-4A2A-9D19-192E13CC2AD6}" type="pres">
      <dgm:prSet presAssocID="{FD4207CF-4723-4E6A-ACFE-E3DA001A408A}" presName="Name8" presStyleCnt="0"/>
      <dgm:spPr/>
    </dgm:pt>
    <dgm:pt modelId="{12EEFF30-88C9-4DA9-9E6D-A98C3D484449}" type="pres">
      <dgm:prSet presAssocID="{FD4207CF-4723-4E6A-ACFE-E3DA001A408A}" presName="level" presStyleLbl="node1" presStyleIdx="0" presStyleCnt="5">
        <dgm:presLayoutVars>
          <dgm:chMax val="1"/>
          <dgm:bulletEnabled val="1"/>
        </dgm:presLayoutVars>
      </dgm:prSet>
      <dgm:spPr/>
    </dgm:pt>
    <dgm:pt modelId="{E412F30F-85C3-4AB4-B1C2-89AEDD158E86}" type="pres">
      <dgm:prSet presAssocID="{FD4207CF-4723-4E6A-ACFE-E3DA001A408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042D1E74-39C1-46E8-AFE4-10E99BE491BF}" type="pres">
      <dgm:prSet presAssocID="{978A289C-8B23-46CB-9B99-7D44AA0260E8}" presName="Name8" presStyleCnt="0"/>
      <dgm:spPr/>
    </dgm:pt>
    <dgm:pt modelId="{D6FA62CC-7A72-47EE-AA18-4F755FC8E988}" type="pres">
      <dgm:prSet presAssocID="{978A289C-8B23-46CB-9B99-7D44AA0260E8}" presName="level" presStyleLbl="node1" presStyleIdx="1" presStyleCnt="5">
        <dgm:presLayoutVars>
          <dgm:chMax val="1"/>
          <dgm:bulletEnabled val="1"/>
        </dgm:presLayoutVars>
      </dgm:prSet>
      <dgm:spPr/>
    </dgm:pt>
    <dgm:pt modelId="{D39A119B-AE8B-473C-87E8-416078C0C63A}" type="pres">
      <dgm:prSet presAssocID="{978A289C-8B23-46CB-9B99-7D44AA0260E8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4CE3C074-2D37-473A-9927-692D2599DE12}" type="pres">
      <dgm:prSet presAssocID="{AC7BC3CE-CF81-4BFF-BA0E-50829CAF7B50}" presName="Name8" presStyleCnt="0"/>
      <dgm:spPr/>
    </dgm:pt>
    <dgm:pt modelId="{B13B0F8C-310C-4B16-A58A-9F05B8E3F4BB}" type="pres">
      <dgm:prSet presAssocID="{AC7BC3CE-CF81-4BFF-BA0E-50829CAF7B50}" presName="level" presStyleLbl="node1" presStyleIdx="2" presStyleCnt="5">
        <dgm:presLayoutVars>
          <dgm:chMax val="1"/>
          <dgm:bulletEnabled val="1"/>
        </dgm:presLayoutVars>
      </dgm:prSet>
      <dgm:spPr/>
    </dgm:pt>
    <dgm:pt modelId="{5B38DA9E-54DC-4C3A-A98B-A44F12716419}" type="pres">
      <dgm:prSet presAssocID="{AC7BC3CE-CF81-4BFF-BA0E-50829CAF7B5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EE5860FA-52FA-42E6-9CD7-53B1CE3B0273}" type="pres">
      <dgm:prSet presAssocID="{CECF2AD0-23CC-4F11-86DF-85CF65E5A656}" presName="Name8" presStyleCnt="0"/>
      <dgm:spPr/>
    </dgm:pt>
    <dgm:pt modelId="{C8458B6B-A20A-4742-A22C-63E34159843E}" type="pres">
      <dgm:prSet presAssocID="{CECF2AD0-23CC-4F11-86DF-85CF65E5A656}" presName="level" presStyleLbl="node1" presStyleIdx="3" presStyleCnt="5">
        <dgm:presLayoutVars>
          <dgm:chMax val="1"/>
          <dgm:bulletEnabled val="1"/>
        </dgm:presLayoutVars>
      </dgm:prSet>
      <dgm:spPr/>
    </dgm:pt>
    <dgm:pt modelId="{050AB597-328D-4775-B6FC-9E9AE13FC26A}" type="pres">
      <dgm:prSet presAssocID="{CECF2AD0-23CC-4F11-86DF-85CF65E5A65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6DB48EE-712C-48DB-8E23-E07BDF6A0B33}" type="pres">
      <dgm:prSet presAssocID="{A4D4D908-1CB8-405F-B017-ECE52B59AA88}" presName="Name8" presStyleCnt="0"/>
      <dgm:spPr/>
    </dgm:pt>
    <dgm:pt modelId="{4E7E46F2-FD2B-44D2-BAB0-C99FEDDD95A9}" type="pres">
      <dgm:prSet presAssocID="{A4D4D908-1CB8-405F-B017-ECE52B59AA88}" presName="level" presStyleLbl="node1" presStyleIdx="4" presStyleCnt="5">
        <dgm:presLayoutVars>
          <dgm:chMax val="1"/>
          <dgm:bulletEnabled val="1"/>
        </dgm:presLayoutVars>
      </dgm:prSet>
      <dgm:spPr/>
    </dgm:pt>
    <dgm:pt modelId="{030C0669-EB15-47EA-9337-635C6E8C144F}" type="pres">
      <dgm:prSet presAssocID="{A4D4D908-1CB8-405F-B017-ECE52B59AA88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C9204F05-A2B8-4004-9428-D1111096700E}" type="presOf" srcId="{AC7BC3CE-CF81-4BFF-BA0E-50829CAF7B50}" destId="{5B38DA9E-54DC-4C3A-A98B-A44F12716419}" srcOrd="1" destOrd="0" presId="urn:microsoft.com/office/officeart/2005/8/layout/pyramid1"/>
    <dgm:cxn modelId="{4C48B708-E9E3-42F9-8CA7-EB13448E6B78}" type="presOf" srcId="{DE46B368-FF2E-49F3-99C0-1A53D02CCF0E}" destId="{E298928B-C690-4BCC-A9E4-B2B3A0FE0D9D}" srcOrd="0" destOrd="0" presId="urn:microsoft.com/office/officeart/2005/8/layout/pyramid1"/>
    <dgm:cxn modelId="{E502A913-A093-42F5-8AE3-90FF2A58FE58}" type="presOf" srcId="{FD4207CF-4723-4E6A-ACFE-E3DA001A408A}" destId="{E412F30F-85C3-4AB4-B1C2-89AEDD158E86}" srcOrd="1" destOrd="0" presId="urn:microsoft.com/office/officeart/2005/8/layout/pyramid1"/>
    <dgm:cxn modelId="{B83DC940-7338-49C4-AB06-2970DFD7588A}" type="presOf" srcId="{FD4207CF-4723-4E6A-ACFE-E3DA001A408A}" destId="{12EEFF30-88C9-4DA9-9E6D-A98C3D484449}" srcOrd="0" destOrd="0" presId="urn:microsoft.com/office/officeart/2005/8/layout/pyramid1"/>
    <dgm:cxn modelId="{ACC89881-3FB4-4116-B671-C393D0DED19E}" type="presOf" srcId="{CECF2AD0-23CC-4F11-86DF-85CF65E5A656}" destId="{050AB597-328D-4775-B6FC-9E9AE13FC26A}" srcOrd="1" destOrd="0" presId="urn:microsoft.com/office/officeart/2005/8/layout/pyramid1"/>
    <dgm:cxn modelId="{02B75F82-0687-4D9D-BC3E-43087F0A333A}" type="presOf" srcId="{978A289C-8B23-46CB-9B99-7D44AA0260E8}" destId="{D6FA62CC-7A72-47EE-AA18-4F755FC8E988}" srcOrd="0" destOrd="0" presId="urn:microsoft.com/office/officeart/2005/8/layout/pyramid1"/>
    <dgm:cxn modelId="{971D2FA3-3DB6-4B7B-A6FD-AD1057726A0A}" type="presOf" srcId="{978A289C-8B23-46CB-9B99-7D44AA0260E8}" destId="{D39A119B-AE8B-473C-87E8-416078C0C63A}" srcOrd="1" destOrd="0" presId="urn:microsoft.com/office/officeart/2005/8/layout/pyramid1"/>
    <dgm:cxn modelId="{A97F9AB0-40FB-40E0-AB95-9802CF84D1FA}" type="presOf" srcId="{A4D4D908-1CB8-405F-B017-ECE52B59AA88}" destId="{030C0669-EB15-47EA-9337-635C6E8C144F}" srcOrd="1" destOrd="0" presId="urn:microsoft.com/office/officeart/2005/8/layout/pyramid1"/>
    <dgm:cxn modelId="{670F5FB3-AEF8-4774-B086-3D6DB0D8FC7B}" srcId="{DE46B368-FF2E-49F3-99C0-1A53D02CCF0E}" destId="{A4D4D908-1CB8-405F-B017-ECE52B59AA88}" srcOrd="4" destOrd="0" parTransId="{739006D7-19D5-491B-9A4F-80A6468031A9}" sibTransId="{6F330865-DF53-496E-B330-F5FEA0AD3872}"/>
    <dgm:cxn modelId="{9A33F8B8-6E77-4BBE-8F57-06E700DBFA39}" srcId="{DE46B368-FF2E-49F3-99C0-1A53D02CCF0E}" destId="{FD4207CF-4723-4E6A-ACFE-E3DA001A408A}" srcOrd="0" destOrd="0" parTransId="{AD328E7D-226A-4A7B-A72E-E02E525EC99D}" sibTransId="{EF1EC46F-66FC-4597-B827-1E40463DCF14}"/>
    <dgm:cxn modelId="{8EAC92BB-C697-4509-8B86-9439CA78E19A}" srcId="{DE46B368-FF2E-49F3-99C0-1A53D02CCF0E}" destId="{978A289C-8B23-46CB-9B99-7D44AA0260E8}" srcOrd="1" destOrd="0" parTransId="{CA5BCBEB-3C3B-4840-8EBE-3AD46A39F7B0}" sibTransId="{74A8CA56-CB09-49AB-A0CC-C50C128BA681}"/>
    <dgm:cxn modelId="{7C3DFAD5-8021-43A4-A40C-154A53A87DAF}" type="presOf" srcId="{CECF2AD0-23CC-4F11-86DF-85CF65E5A656}" destId="{C8458B6B-A20A-4742-A22C-63E34159843E}" srcOrd="0" destOrd="0" presId="urn:microsoft.com/office/officeart/2005/8/layout/pyramid1"/>
    <dgm:cxn modelId="{44A94CDE-2D04-45CD-B57B-4DAE0A302F09}" type="presOf" srcId="{A4D4D908-1CB8-405F-B017-ECE52B59AA88}" destId="{4E7E46F2-FD2B-44D2-BAB0-C99FEDDD95A9}" srcOrd="0" destOrd="0" presId="urn:microsoft.com/office/officeart/2005/8/layout/pyramid1"/>
    <dgm:cxn modelId="{45A7F8DE-06E6-40F8-9DBD-67E6CF6044DD}" srcId="{DE46B368-FF2E-49F3-99C0-1A53D02CCF0E}" destId="{CECF2AD0-23CC-4F11-86DF-85CF65E5A656}" srcOrd="3" destOrd="0" parTransId="{5B6A48D2-903D-4E06-BEAD-60DB7BA7EA50}" sibTransId="{8CBF417F-BC37-4D3D-BC43-C8F26B56901D}"/>
    <dgm:cxn modelId="{2B0139EC-8019-4927-B9D1-35F73AEA2F21}" srcId="{DE46B368-FF2E-49F3-99C0-1A53D02CCF0E}" destId="{AC7BC3CE-CF81-4BFF-BA0E-50829CAF7B50}" srcOrd="2" destOrd="0" parTransId="{32ACBEDC-337C-46C6-BEFB-7B07508E98CE}" sibTransId="{0081357D-241E-4CB9-84DA-A3A6701DA499}"/>
    <dgm:cxn modelId="{880312F7-393B-4BAF-B4FA-00D757ACA1AE}" type="presOf" srcId="{AC7BC3CE-CF81-4BFF-BA0E-50829CAF7B50}" destId="{B13B0F8C-310C-4B16-A58A-9F05B8E3F4BB}" srcOrd="0" destOrd="0" presId="urn:microsoft.com/office/officeart/2005/8/layout/pyramid1"/>
    <dgm:cxn modelId="{47F83718-0DC0-4459-B710-BAC93324C74D}" type="presParOf" srcId="{E298928B-C690-4BCC-A9E4-B2B3A0FE0D9D}" destId="{C66BE57C-E50A-4A2A-9D19-192E13CC2AD6}" srcOrd="0" destOrd="0" presId="urn:microsoft.com/office/officeart/2005/8/layout/pyramid1"/>
    <dgm:cxn modelId="{10080AC5-ABEA-4808-9D52-0970442AF119}" type="presParOf" srcId="{C66BE57C-E50A-4A2A-9D19-192E13CC2AD6}" destId="{12EEFF30-88C9-4DA9-9E6D-A98C3D484449}" srcOrd="0" destOrd="0" presId="urn:microsoft.com/office/officeart/2005/8/layout/pyramid1"/>
    <dgm:cxn modelId="{F9485B86-468D-41F4-83F6-EED13D938997}" type="presParOf" srcId="{C66BE57C-E50A-4A2A-9D19-192E13CC2AD6}" destId="{E412F30F-85C3-4AB4-B1C2-89AEDD158E86}" srcOrd="1" destOrd="0" presId="urn:microsoft.com/office/officeart/2005/8/layout/pyramid1"/>
    <dgm:cxn modelId="{5EE25F6A-FAFA-49CA-82E5-30E2ACB6DB15}" type="presParOf" srcId="{E298928B-C690-4BCC-A9E4-B2B3A0FE0D9D}" destId="{042D1E74-39C1-46E8-AFE4-10E99BE491BF}" srcOrd="1" destOrd="0" presId="urn:microsoft.com/office/officeart/2005/8/layout/pyramid1"/>
    <dgm:cxn modelId="{B859A1BF-6EBB-455A-918D-235D7AB2DD33}" type="presParOf" srcId="{042D1E74-39C1-46E8-AFE4-10E99BE491BF}" destId="{D6FA62CC-7A72-47EE-AA18-4F755FC8E988}" srcOrd="0" destOrd="0" presId="urn:microsoft.com/office/officeart/2005/8/layout/pyramid1"/>
    <dgm:cxn modelId="{A0F991D2-A97F-47DC-BF6B-ADA4ECDF25A8}" type="presParOf" srcId="{042D1E74-39C1-46E8-AFE4-10E99BE491BF}" destId="{D39A119B-AE8B-473C-87E8-416078C0C63A}" srcOrd="1" destOrd="0" presId="urn:microsoft.com/office/officeart/2005/8/layout/pyramid1"/>
    <dgm:cxn modelId="{2521FCFA-799F-4BE5-801F-F1FF554BE2A4}" type="presParOf" srcId="{E298928B-C690-4BCC-A9E4-B2B3A0FE0D9D}" destId="{4CE3C074-2D37-473A-9927-692D2599DE12}" srcOrd="2" destOrd="0" presId="urn:microsoft.com/office/officeart/2005/8/layout/pyramid1"/>
    <dgm:cxn modelId="{29F2470E-4443-4F8F-8AED-E0A890E7C09B}" type="presParOf" srcId="{4CE3C074-2D37-473A-9927-692D2599DE12}" destId="{B13B0F8C-310C-4B16-A58A-9F05B8E3F4BB}" srcOrd="0" destOrd="0" presId="urn:microsoft.com/office/officeart/2005/8/layout/pyramid1"/>
    <dgm:cxn modelId="{89605A3B-27AD-4F9A-B3B0-3E58FE8126D0}" type="presParOf" srcId="{4CE3C074-2D37-473A-9927-692D2599DE12}" destId="{5B38DA9E-54DC-4C3A-A98B-A44F12716419}" srcOrd="1" destOrd="0" presId="urn:microsoft.com/office/officeart/2005/8/layout/pyramid1"/>
    <dgm:cxn modelId="{63610E2B-48A9-4792-9E2C-295BEA2C6AC8}" type="presParOf" srcId="{E298928B-C690-4BCC-A9E4-B2B3A0FE0D9D}" destId="{EE5860FA-52FA-42E6-9CD7-53B1CE3B0273}" srcOrd="3" destOrd="0" presId="urn:microsoft.com/office/officeart/2005/8/layout/pyramid1"/>
    <dgm:cxn modelId="{51A4AB8C-BD98-4451-A94C-24579FD31C9C}" type="presParOf" srcId="{EE5860FA-52FA-42E6-9CD7-53B1CE3B0273}" destId="{C8458B6B-A20A-4742-A22C-63E34159843E}" srcOrd="0" destOrd="0" presId="urn:microsoft.com/office/officeart/2005/8/layout/pyramid1"/>
    <dgm:cxn modelId="{30F1A813-E30E-4773-BB7F-CA6FC1114AA6}" type="presParOf" srcId="{EE5860FA-52FA-42E6-9CD7-53B1CE3B0273}" destId="{050AB597-328D-4775-B6FC-9E9AE13FC26A}" srcOrd="1" destOrd="0" presId="urn:microsoft.com/office/officeart/2005/8/layout/pyramid1"/>
    <dgm:cxn modelId="{A06A5DE0-8E09-431B-AD8E-29FD8E6D473B}" type="presParOf" srcId="{E298928B-C690-4BCC-A9E4-B2B3A0FE0D9D}" destId="{86DB48EE-712C-48DB-8E23-E07BDF6A0B33}" srcOrd="4" destOrd="0" presId="urn:microsoft.com/office/officeart/2005/8/layout/pyramid1"/>
    <dgm:cxn modelId="{B703D454-1E46-409F-A006-DA384EC8975E}" type="presParOf" srcId="{86DB48EE-712C-48DB-8E23-E07BDF6A0B33}" destId="{4E7E46F2-FD2B-44D2-BAB0-C99FEDDD95A9}" srcOrd="0" destOrd="0" presId="urn:microsoft.com/office/officeart/2005/8/layout/pyramid1"/>
    <dgm:cxn modelId="{2701C258-51EB-498B-AFBF-7D2EFD399DCE}" type="presParOf" srcId="{86DB48EE-712C-48DB-8E23-E07BDF6A0B33}" destId="{030C0669-EB15-47EA-9337-635C6E8C144F}" srcOrd="1" destOrd="0" presId="urn:microsoft.com/office/officeart/2005/8/layout/pyramid1"/>
  </dgm:cxnLst>
  <dgm:bg>
    <a:solidFill>
      <a:schemeClr val="bg1"/>
    </a:solidFill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EFF30-88C9-4DA9-9E6D-A98C3D484449}">
      <dsp:nvSpPr>
        <dsp:cNvPr id="0" name=""/>
        <dsp:cNvSpPr/>
      </dsp:nvSpPr>
      <dsp:spPr>
        <a:xfrm>
          <a:off x="3288030" y="0"/>
          <a:ext cx="1644015" cy="1137439"/>
        </a:xfrm>
        <a:prstGeom prst="trapezoid">
          <a:avLst>
            <a:gd name="adj" fmla="val 72268"/>
          </a:avLst>
        </a:prstGeom>
        <a:solidFill>
          <a:schemeClr val="bg1">
            <a:lumMod val="9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800" b="0" i="0" kern="1200" dirty="0">
            <a:effectLst/>
            <a:latin typeface="Noto Sans KR" panose="020B0200000000000000" pitchFamily="50" charset="-127"/>
            <a:ea typeface="Noto Sans KR" panose="020B0200000000000000" pitchFamily="50" charset="-127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altLang="ko-KR" sz="1800" b="0" i="0" kern="1200" dirty="0">
            <a:effectLst/>
            <a:latin typeface="Noto Sans KR" panose="020B0200000000000000" pitchFamily="50" charset="-127"/>
            <a:ea typeface="Noto Sans KR" panose="020B0200000000000000" pitchFamily="50" charset="-127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0" i="0" kern="120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Next.js, </a:t>
          </a: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200" b="0" i="0" kern="1200" dirty="0" err="1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FastAPI</a:t>
          </a:r>
          <a:endParaRPr lang="en-US" altLang="ko-KR" sz="1100" b="0" i="0" kern="1200" dirty="0">
            <a:effectLst/>
            <a:latin typeface="Noto Sans KR" panose="020B0200000000000000" pitchFamily="50" charset="-127"/>
            <a:ea typeface="Noto Sans KR" panose="020B0200000000000000" pitchFamily="50" charset="-127"/>
          </a:endParaRPr>
        </a:p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800" b="0" i="0" kern="120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 </a:t>
          </a:r>
          <a:endParaRPr lang="ko-KR" altLang="en-US" kern="1200" dirty="0"/>
        </a:p>
      </dsp:txBody>
      <dsp:txXfrm>
        <a:off x="3288030" y="0"/>
        <a:ext cx="1644015" cy="1137439"/>
      </dsp:txXfrm>
    </dsp:sp>
    <dsp:sp modelId="{D6FA62CC-7A72-47EE-AA18-4F755FC8E988}">
      <dsp:nvSpPr>
        <dsp:cNvPr id="0" name=""/>
        <dsp:cNvSpPr/>
      </dsp:nvSpPr>
      <dsp:spPr>
        <a:xfrm>
          <a:off x="2466022" y="1137439"/>
          <a:ext cx="3288030" cy="1137439"/>
        </a:xfrm>
        <a:prstGeom prst="trapezoid">
          <a:avLst>
            <a:gd name="adj" fmla="val 72268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0" i="0" kern="120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LangGraph, </a:t>
          </a: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b="0" i="0" kern="120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한글 </a:t>
          </a:r>
          <a:r>
            <a:rPr lang="en-US" altLang="ko-KR" sz="1300" b="0" i="0" kern="120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Embedding, </a:t>
          </a:r>
        </a:p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0" i="0" kern="120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Multi-LLM, </a:t>
          </a:r>
          <a:r>
            <a:rPr lang="en-US" altLang="ko-KR" sz="1300" b="0" i="0" kern="1200" dirty="0" err="1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Dify</a:t>
          </a:r>
          <a:r>
            <a:rPr lang="en-US" altLang="ko-KR" sz="1300" b="0" i="0" kern="120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, n8n</a:t>
          </a:r>
          <a:endParaRPr lang="ko-KR" altLang="en-US" sz="1300" kern="1200" dirty="0"/>
        </a:p>
      </dsp:txBody>
      <dsp:txXfrm>
        <a:off x="3041427" y="1137439"/>
        <a:ext cx="2137219" cy="1137439"/>
      </dsp:txXfrm>
    </dsp:sp>
    <dsp:sp modelId="{B13B0F8C-310C-4B16-A58A-9F05B8E3F4BB}">
      <dsp:nvSpPr>
        <dsp:cNvPr id="0" name=""/>
        <dsp:cNvSpPr/>
      </dsp:nvSpPr>
      <dsp:spPr>
        <a:xfrm>
          <a:off x="1644015" y="2274879"/>
          <a:ext cx="4932045" cy="1137439"/>
        </a:xfrm>
        <a:prstGeom prst="trapezoid">
          <a:avLst>
            <a:gd name="adj" fmla="val 72268"/>
          </a:avLst>
        </a:prstGeom>
        <a:solidFill>
          <a:schemeClr val="bg1">
            <a:lumMod val="6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b="0" i="0" kern="1200" dirty="0"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PostgreSQL, Milvus, Elasticsearch</a:t>
          </a:r>
          <a:endParaRPr lang="ko-KR" altLang="en-US" sz="1300" kern="1200" dirty="0"/>
        </a:p>
      </dsp:txBody>
      <dsp:txXfrm>
        <a:off x="2507122" y="2274879"/>
        <a:ext cx="3205829" cy="1137439"/>
      </dsp:txXfrm>
    </dsp:sp>
    <dsp:sp modelId="{C8458B6B-A20A-4742-A22C-63E34159843E}">
      <dsp:nvSpPr>
        <dsp:cNvPr id="0" name=""/>
        <dsp:cNvSpPr/>
      </dsp:nvSpPr>
      <dsp:spPr>
        <a:xfrm>
          <a:off x="822007" y="3412319"/>
          <a:ext cx="6576060" cy="1137439"/>
        </a:xfrm>
        <a:prstGeom prst="trapezoid">
          <a:avLst>
            <a:gd name="adj" fmla="val 72268"/>
          </a:avLst>
        </a:prstGeom>
        <a:solidFill>
          <a:schemeClr val="bg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rPr>
            <a:t>가드레일</a:t>
          </a:r>
          <a:r>
            <a:rPr lang="en-US" altLang="ko-KR" sz="1400" b="0" i="0" kern="120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, </a:t>
          </a:r>
          <a:r>
            <a:rPr lang="ko-KR" altLang="en-US" sz="1400" b="0" i="0" kern="1200" dirty="0" err="1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메트릭스</a:t>
          </a:r>
          <a:r>
            <a:rPr lang="en-US" altLang="ko-KR" sz="1400" b="0" i="0" kern="120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(</a:t>
          </a:r>
          <a:r>
            <a:rPr lang="en-US" altLang="ko-KR" sz="1400" b="0" i="0" kern="1200" dirty="0" err="1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Promethus</a:t>
          </a:r>
          <a:r>
            <a:rPr lang="en-US" altLang="ko-KR" sz="1400" b="0" i="0" kern="120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, Grafana)</a:t>
          </a:r>
          <a:endParaRPr lang="ko-KR" altLang="en-US" sz="1400" kern="1200" dirty="0">
            <a:solidFill>
              <a:schemeClr val="bg1"/>
            </a:solidFill>
          </a:endParaRPr>
        </a:p>
      </dsp:txBody>
      <dsp:txXfrm>
        <a:off x="1972817" y="3412319"/>
        <a:ext cx="4274439" cy="1137439"/>
      </dsp:txXfrm>
    </dsp:sp>
    <dsp:sp modelId="{4E7E46F2-FD2B-44D2-BAB0-C99FEDDD95A9}">
      <dsp:nvSpPr>
        <dsp:cNvPr id="0" name=""/>
        <dsp:cNvSpPr/>
      </dsp:nvSpPr>
      <dsp:spPr>
        <a:xfrm>
          <a:off x="0" y="4549759"/>
          <a:ext cx="8220075" cy="1137439"/>
        </a:xfrm>
        <a:prstGeom prst="trapezoid">
          <a:avLst>
            <a:gd name="adj" fmla="val 72268"/>
          </a:avLst>
        </a:prstGeom>
        <a:solidFill>
          <a:schemeClr val="tx1">
            <a:lumMod val="65000"/>
            <a:lumOff val="3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b="0" i="0" kern="120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CI/CD &amp; </a:t>
          </a:r>
          <a:r>
            <a:rPr lang="ko-KR" altLang="en-US" sz="1600" b="0" i="0" kern="120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인프라 </a:t>
          </a:r>
          <a:r>
            <a:rPr lang="en-US" altLang="ko-KR" sz="1600" b="0" i="0" kern="120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(</a:t>
          </a:r>
          <a:r>
            <a:rPr lang="en-US" altLang="ko-KR" sz="1600" b="0" i="0" kern="1200" dirty="0" err="1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Podman</a:t>
          </a:r>
          <a:r>
            <a:rPr lang="en-US" altLang="ko-KR" sz="1600" b="0" i="0" kern="120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, </a:t>
          </a:r>
          <a:r>
            <a:rPr lang="en-US" altLang="ko-KR" sz="1800" b="0" i="0" kern="1200" dirty="0" err="1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Github</a:t>
          </a:r>
          <a:r>
            <a:rPr lang="en-US" altLang="ko-KR" sz="1600" b="0" i="0" kern="120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 CI</a:t>
          </a:r>
          <a:r>
            <a:rPr lang="en-US" altLang="ko-KR" sz="1600" kern="12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rPr>
            <a:t> </a:t>
          </a:r>
          <a:r>
            <a:rPr lang="ko-KR" altLang="en-US" sz="1600" kern="12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rPr>
            <a:t>등</a:t>
          </a:r>
          <a:r>
            <a:rPr lang="en-US" altLang="ko-KR" sz="1600" b="0" i="0" kern="1200" dirty="0">
              <a:solidFill>
                <a:schemeClr val="bg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rPr>
            <a:t>)</a:t>
          </a:r>
          <a:endParaRPr lang="ko-KR" altLang="en-US" sz="1600" kern="1200" dirty="0">
            <a:solidFill>
              <a:schemeClr val="bg1"/>
            </a:solidFill>
          </a:endParaRPr>
        </a:p>
      </dsp:txBody>
      <dsp:txXfrm>
        <a:off x="1438513" y="4549759"/>
        <a:ext cx="5343048" cy="1137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8D020-97E5-A998-D77F-F8E918870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8B07DA-0C5D-F831-DADC-2C6DC50C3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A9897-16A7-6096-5AE6-A3CEFC1C5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98F0EB-E575-637B-5A88-3AD9868D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81D4F-D0FF-1603-0C09-E474B943E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409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1F1C1A-33A8-8CB1-2062-F605AB5BF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316A2E-BFF0-AC59-2560-26D5BA6B9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818F18-1A2B-0BC9-BCD2-44219862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A0718C-0F1D-2848-B508-5212A3B64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1A14A3-60C8-5E83-7ADD-86D3460B9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673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E89A9D-4C57-D5F9-5BBE-35644E9A9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D99433-232E-E04A-1583-BAA7CBBA4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83A027-328B-2189-111B-771486A3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4F786-05D8-B77E-1119-2D9CB9D7F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CB0B2-C809-CA5F-B211-1945B034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287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163BE-5E32-A7AB-C86B-9284BC63C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8A095-73CA-1004-53E7-A6D6666FC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D5F59-7591-3BDA-B685-666B26EC4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7F1F45-6067-7695-1321-729B8165F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AFB56-16EC-80B0-590C-EE35F2F6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146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D35B2-1E1F-521E-F230-ECC86260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01BBC1-1ABD-0B3E-3C7C-EBD937F18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51AEF5-54C9-BA0C-79F1-7D70033B6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3C302-914B-D016-D048-0D1091A74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07195-DBC0-67D2-7243-09F6ABBB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9308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A3879-9D54-C1F9-6FF4-B91B5746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0E3FD3-65C5-1379-ED76-4C3521228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D3C102-CBCE-4867-FC20-F3443C25D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7858AB-F32D-31B5-F15C-274B1A0B8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329B4C4-5531-199C-A550-284B427B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42B755-0774-AD2F-95A3-21D37EE84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18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45964-924F-D8E5-8EA6-F404CD62A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5B7281-A63F-EF91-2D0A-F433828ACF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CF352B-642E-46C5-7D3F-422FCDA6C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5E2868-9542-E79D-EEA9-6C931767A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197444-F17A-F0B3-58E4-EB80983D5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4B33AF-B3B1-A6A2-22EA-10C452ADF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E542705-643E-21AC-C486-6B992606D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60A3FB-E7CC-1000-062B-B11302DD3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65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94AA8-F3AD-8582-6713-4D7DCCAB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D01218-2BE0-6864-6948-219B7E0A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250103-D698-20F8-91A5-982977035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B381B8-E5A0-0FBF-7771-183A6F8C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3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53FE14-B78F-4F7C-BDFA-5F731021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0913E2-E121-F744-B71F-BB7B8D4E7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65D150-02FA-5D26-6D31-1A5179408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086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2B667-95AF-14F6-6843-A128B6F9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16015-B5AB-751F-5BF9-B3192A0D8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CD40F2-6311-DFFD-B25E-6AABF377E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FF8E0E-6769-AF8E-F461-A1D38F6FD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584653-99C6-E726-0CC8-5193F9ED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831AEF-E703-82EA-AA23-98FE1BE5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58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40740F-E33D-E0F1-A5C9-6CBF8226C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659195-BD5E-32A6-6810-4DFC1270E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9387F9-9F2F-C39C-FB5D-F01CA3948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712D60-707B-1BC1-EA93-B927B4A92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42BE8-40CA-429A-A4A0-3061457423D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8955A0-C462-E9EC-E024-EC30A1043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0ABBE3-1EDF-2B39-5CC3-CEF72422E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7826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98BBA2-3E10-5F20-2FEA-BDC23FBD4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D3F05D-BBC9-BAE3-4147-854988462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1958D1-7040-8EBF-634B-B4C5B4420A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42BE8-40CA-429A-A4A0-3061457423D5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7F7944-7554-D3D1-BEFF-BBEB17DDE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471837-C599-4FFB-8552-0AABAD04A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1FC2D-9B66-4101-BBB8-4C9511F803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907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5D2C29-561A-16F3-A9FF-6092EB8B021A}"/>
              </a:ext>
            </a:extLst>
          </p:cNvPr>
          <p:cNvSpPr txBox="1"/>
          <p:nvPr/>
        </p:nvSpPr>
        <p:spPr>
          <a:xfrm>
            <a:off x="1662050" y="956581"/>
            <a:ext cx="8570521" cy="4729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altLang="ko-KR" sz="3600" b="1" i="0" u="sng" dirty="0">
                <a:effectLst/>
                <a:latin typeface="+mn-ea"/>
              </a:rPr>
              <a:t>[</a:t>
            </a:r>
            <a:r>
              <a:rPr lang="ko-KR" altLang="en-US" sz="3600" b="1" i="0" u="sng" dirty="0">
                <a:effectLst/>
                <a:latin typeface="+mn-ea"/>
              </a:rPr>
              <a:t>생성형 </a:t>
            </a:r>
            <a:r>
              <a:rPr lang="en-US" altLang="ko-KR" sz="3600" b="1" i="0" u="sng" dirty="0">
                <a:effectLst/>
                <a:latin typeface="+mn-ea"/>
              </a:rPr>
              <a:t>AI </a:t>
            </a:r>
            <a:r>
              <a:rPr lang="ko-KR" altLang="en-US" sz="3600" b="1" i="0" u="sng" dirty="0">
                <a:effectLst/>
                <a:latin typeface="+mn-ea"/>
              </a:rPr>
              <a:t>시스템 설명</a:t>
            </a:r>
            <a:r>
              <a:rPr lang="en-US" altLang="ko-KR" sz="3600" b="1" u="sng" dirty="0">
                <a:latin typeface="+mn-ea"/>
              </a:rPr>
              <a:t>]</a:t>
            </a:r>
            <a:endParaRPr lang="en-US" altLang="ko-KR" sz="3600" b="1" i="0" u="sng" dirty="0">
              <a:effectLst/>
              <a:latin typeface="+mn-ea"/>
            </a:endParaRPr>
          </a:p>
          <a:p>
            <a:pPr algn="l">
              <a:lnSpc>
                <a:spcPct val="150000"/>
              </a:lnSpc>
              <a:buNone/>
            </a:pPr>
            <a:endParaRPr lang="en-US" altLang="ko-KR" sz="2400" b="1" dirty="0">
              <a:latin typeface="+mn-ea"/>
            </a:endParaRPr>
          </a:p>
          <a:p>
            <a:pPr algn="l">
              <a:lnSpc>
                <a:spcPct val="150000"/>
              </a:lnSpc>
              <a:buNone/>
            </a:pPr>
            <a:r>
              <a:rPr lang="ko-KR" altLang="en-US" sz="2400" b="1" i="0" dirty="0">
                <a:effectLst/>
                <a:latin typeface="+mn-ea"/>
              </a:rPr>
              <a:t>목차</a:t>
            </a:r>
          </a:p>
          <a:p>
            <a:pPr marL="457200" indent="-457200" algn="l">
              <a:lnSpc>
                <a:spcPct val="150000"/>
              </a:lnSpc>
              <a:buAutoNum type="arabicPlain"/>
            </a:pPr>
            <a:r>
              <a:rPr lang="ko-KR" altLang="en-US" sz="2400" dirty="0">
                <a:latin typeface="+mn-ea"/>
              </a:rPr>
              <a:t>화면설명</a:t>
            </a:r>
            <a:endParaRPr lang="en-US" altLang="ko-KR" sz="2400" dirty="0">
              <a:latin typeface="+mn-ea"/>
            </a:endParaRPr>
          </a:p>
          <a:p>
            <a:pPr marL="457200" indent="-457200" algn="l">
              <a:lnSpc>
                <a:spcPct val="150000"/>
              </a:lnSpc>
              <a:buAutoNum type="arabicPlain" startAt="2"/>
            </a:pPr>
            <a:r>
              <a:rPr lang="ko-KR" altLang="en-US" sz="2400" b="0" i="0" dirty="0">
                <a:effectLst/>
                <a:latin typeface="+mn-ea"/>
              </a:rPr>
              <a:t>아키텍처 계층별 상세 구조</a:t>
            </a:r>
            <a:endParaRPr lang="en-US" altLang="ko-KR" sz="2400" b="0" i="0" dirty="0">
              <a:effectLst/>
              <a:latin typeface="+mn-ea"/>
            </a:endParaRPr>
          </a:p>
          <a:p>
            <a:pPr marL="457200" indent="-457200">
              <a:lnSpc>
                <a:spcPct val="150000"/>
              </a:lnSpc>
              <a:buFontTx/>
              <a:buAutoNum type="arabicPlain" startAt="2"/>
            </a:pPr>
            <a:r>
              <a:rPr lang="ko-KR" altLang="en-US" sz="2400" dirty="0">
                <a:latin typeface="+mn-ea"/>
              </a:rPr>
              <a:t>기술 스택 및 구성 요소</a:t>
            </a:r>
            <a:endParaRPr lang="en-US" altLang="ko-KR" sz="24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Tx/>
              <a:buAutoNum type="arabicPlain" startAt="2"/>
            </a:pPr>
            <a:r>
              <a:rPr lang="en-US" altLang="ko-KR" sz="2400" b="0" i="0" dirty="0">
                <a:effectLst/>
                <a:latin typeface="+mn-ea"/>
              </a:rPr>
              <a:t>RAG </a:t>
            </a:r>
            <a:r>
              <a:rPr lang="ko-KR" altLang="en-US" sz="2400" b="0" i="0" dirty="0">
                <a:effectLst/>
                <a:latin typeface="+mn-ea"/>
              </a:rPr>
              <a:t>파이프라인 </a:t>
            </a:r>
            <a:endParaRPr lang="en-US" altLang="ko-KR" sz="2400" dirty="0">
              <a:latin typeface="+mn-ea"/>
            </a:endParaRPr>
          </a:p>
          <a:p>
            <a:pPr marL="457200" indent="-457200">
              <a:lnSpc>
                <a:spcPct val="150000"/>
              </a:lnSpc>
              <a:buFontTx/>
              <a:buAutoNum type="arabicPlain" startAt="2"/>
            </a:pPr>
            <a:r>
              <a:rPr lang="ko-KR" altLang="en-US" sz="2400" dirty="0">
                <a:latin typeface="+mn-ea"/>
              </a:rPr>
              <a:t>외부 연계 방법</a:t>
            </a:r>
            <a:endParaRPr lang="ko-KR" altLang="en-US" sz="2400" b="0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9572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9BA6FE1-AEE6-39B2-F235-49E6CFC25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4" y="188913"/>
            <a:ext cx="8985077" cy="6437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ABB076-A7FB-097F-D123-FF0278B31E3B}"/>
              </a:ext>
            </a:extLst>
          </p:cNvPr>
          <p:cNvSpPr txBox="1"/>
          <p:nvPr/>
        </p:nvSpPr>
        <p:spPr>
          <a:xfrm>
            <a:off x="9248602" y="178224"/>
            <a:ext cx="2699558" cy="644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관리자기능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+mn-ea"/>
              </a:rPr>
              <a:t>Guardrail </a:t>
            </a:r>
            <a:r>
              <a:rPr lang="ko-KR" altLang="en-US" sz="1400" dirty="0">
                <a:latin typeface="+mn-ea"/>
              </a:rPr>
              <a:t>관리</a:t>
            </a:r>
            <a:endParaRPr lang="en-US" altLang="ko-KR" sz="1400" dirty="0">
              <a:latin typeface="+mn-ea"/>
            </a:endParaRPr>
          </a:p>
          <a:p>
            <a:r>
              <a:rPr lang="ko-KR" altLang="en-US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분류 별 </a:t>
            </a:r>
            <a:r>
              <a:rPr lang="en-US" altLang="ko-KR" sz="1200" dirty="0"/>
              <a:t>Guardrail</a:t>
            </a:r>
            <a:r>
              <a:rPr lang="ko-KR" altLang="en-US" sz="1200" dirty="0"/>
              <a:t> 적용 현황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/>
              <a:t>. Guard</a:t>
            </a:r>
            <a:r>
              <a:rPr lang="ko-KR" altLang="en-US" sz="1200" dirty="0"/>
              <a:t> </a:t>
            </a:r>
            <a:r>
              <a:rPr lang="en-US" altLang="ko-KR" sz="1200" dirty="0"/>
              <a:t>rail</a:t>
            </a:r>
            <a:r>
              <a:rPr lang="ko-KR" altLang="en-US" sz="1200" dirty="0"/>
              <a:t> 추가</a:t>
            </a:r>
            <a:r>
              <a:rPr lang="en-US" altLang="ko-KR" sz="1200" dirty="0">
                <a:latin typeface="+mn-ea"/>
              </a:rPr>
              <a:t>  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424CD-5C62-0BE9-C392-E817FCD8D910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1. </a:t>
            </a:r>
            <a:r>
              <a:rPr lang="ko-KR" altLang="en-US" sz="2000" b="1" dirty="0">
                <a:latin typeface="+mn-ea"/>
              </a:rPr>
              <a:t>화면 설명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531855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B751EB-BC2B-CFC5-9135-EA9096945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" y="188913"/>
            <a:ext cx="8992379" cy="6437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B7A056-BC62-5B8C-1542-0B451CEB3E45}"/>
              </a:ext>
            </a:extLst>
          </p:cNvPr>
          <p:cNvSpPr txBox="1"/>
          <p:nvPr/>
        </p:nvSpPr>
        <p:spPr>
          <a:xfrm>
            <a:off x="9248602" y="178224"/>
            <a:ext cx="2699558" cy="644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관리자기능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+mn-ea"/>
              </a:rPr>
              <a:t>Guardrail </a:t>
            </a:r>
            <a:r>
              <a:rPr lang="ko-KR" altLang="en-US" sz="1400" dirty="0">
                <a:latin typeface="+mn-ea"/>
              </a:rPr>
              <a:t>상세 내역 확인</a:t>
            </a:r>
            <a:endParaRPr lang="en-US" altLang="ko-KR" sz="1400" dirty="0">
              <a:latin typeface="+mn-ea"/>
            </a:endParaRPr>
          </a:p>
          <a:p>
            <a:r>
              <a:rPr lang="ko-KR" altLang="en-US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적용되고 있는 </a:t>
            </a:r>
            <a:r>
              <a:rPr lang="en-US" altLang="ko-KR" sz="1200" dirty="0"/>
              <a:t>Guard </a:t>
            </a:r>
            <a:r>
              <a:rPr lang="ko-KR" altLang="en-US" sz="1200" dirty="0"/>
              <a:t>내역 확인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8CDC78-614F-D8A2-AFAC-36450ACF1D11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+mn-ea"/>
              </a:rPr>
              <a:t>화면 설명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5658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다이어그램 4">
            <a:extLst>
              <a:ext uri="{FF2B5EF4-FFF2-40B4-BE49-F238E27FC236}">
                <a16:creationId xmlns:a16="http://schemas.microsoft.com/office/drawing/2014/main" id="{D312F500-C6B5-EDB8-18D4-6996D4AD2C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6485161"/>
              </p:ext>
            </p:extLst>
          </p:nvPr>
        </p:nvGraphicFramePr>
        <p:xfrm>
          <a:off x="3381375" y="690949"/>
          <a:ext cx="8220075" cy="5687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4525602-8F90-B025-A06C-D952FA9E4AC7}"/>
              </a:ext>
            </a:extLst>
          </p:cNvPr>
          <p:cNvSpPr txBox="1"/>
          <p:nvPr/>
        </p:nvSpPr>
        <p:spPr>
          <a:xfrm>
            <a:off x="742950" y="958334"/>
            <a:ext cx="2724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latinLnBrk="1"/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애플리케이션 레이어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CAC587-6A30-E849-892F-2CA417D81885}"/>
              </a:ext>
            </a:extLst>
          </p:cNvPr>
          <p:cNvSpPr txBox="1"/>
          <p:nvPr/>
        </p:nvSpPr>
        <p:spPr>
          <a:xfrm>
            <a:off x="742950" y="2091899"/>
            <a:ext cx="2724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latinLnBrk="1"/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AI &amp; RAG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오케스트레이션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A7591F-AF32-3C17-57F5-1A53A2EFFDD5}"/>
              </a:ext>
            </a:extLst>
          </p:cNvPr>
          <p:cNvSpPr txBox="1"/>
          <p:nvPr/>
        </p:nvSpPr>
        <p:spPr>
          <a:xfrm>
            <a:off x="742950" y="3250942"/>
            <a:ext cx="2724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latinLnBrk="1"/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하이브리드 검색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DB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04194E-DD63-5EA5-40E2-DF4514A9984D}"/>
              </a:ext>
            </a:extLst>
          </p:cNvPr>
          <p:cNvSpPr txBox="1"/>
          <p:nvPr/>
        </p:nvSpPr>
        <p:spPr>
          <a:xfrm>
            <a:off x="742950" y="4423201"/>
            <a:ext cx="2724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latinLnBrk="1"/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보안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&amp;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모니터링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1F8280-CAC4-E281-2C1A-BEECB5A7A421}"/>
              </a:ext>
            </a:extLst>
          </p:cNvPr>
          <p:cNvSpPr txBox="1"/>
          <p:nvPr/>
        </p:nvSpPr>
        <p:spPr>
          <a:xfrm>
            <a:off x="742950" y="5681185"/>
            <a:ext cx="27241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latinLnBrk="1"/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CI/CD &amp;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인프라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76549AD-330A-5845-BA43-CC4E70C9D3E6}"/>
              </a:ext>
            </a:extLst>
          </p:cNvPr>
          <p:cNvCxnSpPr>
            <a:stCxn id="8" idx="3"/>
          </p:cNvCxnSpPr>
          <p:nvPr/>
        </p:nvCxnSpPr>
        <p:spPr>
          <a:xfrm>
            <a:off x="3467100" y="1143000"/>
            <a:ext cx="3695700" cy="9525"/>
          </a:xfrm>
          <a:prstGeom prst="straightConnector1">
            <a:avLst/>
          </a:prstGeom>
          <a:ln w="12700"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91C6EA9-8964-A401-32C9-2A85E885941C}"/>
              </a:ext>
            </a:extLst>
          </p:cNvPr>
          <p:cNvCxnSpPr>
            <a:cxnSpLocks/>
          </p:cNvCxnSpPr>
          <p:nvPr/>
        </p:nvCxnSpPr>
        <p:spPr>
          <a:xfrm>
            <a:off x="3467100" y="2308831"/>
            <a:ext cx="2847975" cy="0"/>
          </a:xfrm>
          <a:prstGeom prst="straightConnector1">
            <a:avLst/>
          </a:prstGeom>
          <a:ln w="12700"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813F907-888E-8D98-255F-15C34E9596E9}"/>
              </a:ext>
            </a:extLst>
          </p:cNvPr>
          <p:cNvCxnSpPr>
            <a:cxnSpLocks/>
          </p:cNvCxnSpPr>
          <p:nvPr/>
        </p:nvCxnSpPr>
        <p:spPr>
          <a:xfrm>
            <a:off x="3467100" y="3435608"/>
            <a:ext cx="2038350" cy="0"/>
          </a:xfrm>
          <a:prstGeom prst="straightConnector1">
            <a:avLst/>
          </a:prstGeom>
          <a:ln w="12700"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C435398-12C9-3BBB-1605-C3E911CB730A}"/>
              </a:ext>
            </a:extLst>
          </p:cNvPr>
          <p:cNvCxnSpPr>
            <a:cxnSpLocks/>
          </p:cNvCxnSpPr>
          <p:nvPr/>
        </p:nvCxnSpPr>
        <p:spPr>
          <a:xfrm>
            <a:off x="3467100" y="4607867"/>
            <a:ext cx="1200150" cy="0"/>
          </a:xfrm>
          <a:prstGeom prst="straightConnector1">
            <a:avLst/>
          </a:prstGeom>
          <a:ln w="12700"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A496683-A8BC-BEC1-3DE4-3A5FE4B2B28C}"/>
              </a:ext>
            </a:extLst>
          </p:cNvPr>
          <p:cNvCxnSpPr>
            <a:cxnSpLocks/>
          </p:cNvCxnSpPr>
          <p:nvPr/>
        </p:nvCxnSpPr>
        <p:spPr>
          <a:xfrm>
            <a:off x="3467100" y="5865851"/>
            <a:ext cx="295275" cy="0"/>
          </a:xfrm>
          <a:prstGeom prst="straightConnector1">
            <a:avLst/>
          </a:prstGeom>
          <a:ln w="12700"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D95E3CE-CFE3-3696-156B-14B4C1AFEE5A}"/>
              </a:ext>
            </a:extLst>
          </p:cNvPr>
          <p:cNvSpPr txBox="1"/>
          <p:nvPr/>
        </p:nvSpPr>
        <p:spPr>
          <a:xfrm>
            <a:off x="263525" y="155407"/>
            <a:ext cx="36957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2. </a:t>
            </a:r>
            <a:r>
              <a:rPr lang="ko-KR" altLang="en-US" sz="2000" b="1" dirty="0">
                <a:latin typeface="+mn-ea"/>
              </a:rPr>
              <a:t>아키텍처 계층별 상세 구조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69379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E346EE-A8D0-C2C1-3A52-636E93135563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0"/>
              </a:spcAft>
            </a:pPr>
            <a:r>
              <a:rPr lang="en-US" altLang="ko-KR" sz="2000" b="1" dirty="0">
                <a:latin typeface="+mn-ea"/>
              </a:rPr>
              <a:t>3. </a:t>
            </a:r>
            <a:r>
              <a:rPr lang="ko-KR" altLang="en-US" sz="2000" b="1" dirty="0">
                <a:latin typeface="+mn-ea"/>
              </a:rPr>
              <a:t>기술 스택 및 구성 요소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80444C4-B456-D0F0-4A80-A3D2214BD5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254378"/>
              </p:ext>
            </p:extLst>
          </p:nvPr>
        </p:nvGraphicFramePr>
        <p:xfrm>
          <a:off x="654874" y="1087658"/>
          <a:ext cx="10420350" cy="5465543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1707573">
                  <a:extLst>
                    <a:ext uri="{9D8B030D-6E8A-4147-A177-3AD203B41FA5}">
                      <a16:colId xmlns:a16="http://schemas.microsoft.com/office/drawing/2014/main" val="3645902229"/>
                    </a:ext>
                  </a:extLst>
                </a:gridCol>
                <a:gridCol w="2950152">
                  <a:extLst>
                    <a:ext uri="{9D8B030D-6E8A-4147-A177-3AD203B41FA5}">
                      <a16:colId xmlns:a16="http://schemas.microsoft.com/office/drawing/2014/main" val="918182450"/>
                    </a:ext>
                  </a:extLst>
                </a:gridCol>
                <a:gridCol w="5762625">
                  <a:extLst>
                    <a:ext uri="{9D8B030D-6E8A-4147-A177-3AD203B41FA5}">
                      <a16:colId xmlns:a16="http://schemas.microsoft.com/office/drawing/2014/main" val="1255311263"/>
                    </a:ext>
                  </a:extLst>
                </a:gridCol>
              </a:tblGrid>
              <a:tr h="5168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처리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상세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919784"/>
                  </a:ext>
                </a:extLst>
              </a:tr>
              <a:tr h="904416"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buNone/>
                      </a:pPr>
                      <a:r>
                        <a:rPr lang="ko-KR" altLang="en-US" b="1" i="0" dirty="0" err="1">
                          <a:effectLst/>
                          <a:latin typeface="+mn-ea"/>
                        </a:rPr>
                        <a:t>프론트엔드</a:t>
                      </a:r>
                      <a:endParaRPr lang="ko-KR" altLang="en-US" b="1" i="0" dirty="0">
                        <a:effectLst/>
                        <a:latin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>
                          <a:effectLst/>
                          <a:latin typeface="+mn-ea"/>
                        </a:rPr>
                        <a:t>- Next.js </a:t>
                      </a:r>
                      <a:r>
                        <a:rPr lang="ko-KR" altLang="en-US" b="0" i="0" dirty="0">
                          <a:effectLst/>
                          <a:latin typeface="+mn-ea"/>
                        </a:rPr>
                        <a:t>기반 반응형 웹 </a:t>
                      </a:r>
                      <a:endParaRPr lang="en-US" altLang="ko-KR" sz="18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반응형 웹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모바일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태블릿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/PC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모든 화면에 최적화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빠른 로딩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서버사이드 렌더링으로 첫 화면이 빨리 뜸 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실시간 채팅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WebSocket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으로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AI LLM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과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실시간 대화 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컴포넌트화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재사용 가능한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UI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블록들로 구성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932357"/>
                  </a:ext>
                </a:extLst>
              </a:tr>
              <a:tr h="904416"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buNone/>
                      </a:pPr>
                      <a:r>
                        <a:rPr lang="ko-KR" altLang="en-US" b="1" i="0" dirty="0" err="1">
                          <a:effectLst/>
                          <a:latin typeface="+mn-ea"/>
                        </a:rPr>
                        <a:t>백엔드</a:t>
                      </a:r>
                      <a:endParaRPr lang="ko-KR" altLang="en-US" b="1" i="0" dirty="0">
                        <a:effectLst/>
                        <a:latin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i="0" dirty="0">
                          <a:effectLst/>
                          <a:latin typeface="+mn-ea"/>
                        </a:rPr>
                        <a:t>- </a:t>
                      </a:r>
                      <a:r>
                        <a:rPr lang="en-US" altLang="ko-KR" b="0" i="0" dirty="0" err="1">
                          <a:effectLst/>
                          <a:latin typeface="+mn-ea"/>
                        </a:rPr>
                        <a:t>FastAPI</a:t>
                      </a:r>
                      <a:endParaRPr lang="en-US" altLang="ko-KR" b="0" i="0" dirty="0">
                        <a:effectLst/>
                        <a:latin typeface="+mn-ea"/>
                      </a:endParaRPr>
                    </a:p>
                    <a:p>
                      <a:pPr latinLnBrk="1"/>
                      <a:r>
                        <a:rPr lang="en-US" altLang="ko-KR" b="0" i="0" dirty="0">
                          <a:effectLst/>
                          <a:latin typeface="+mn-ea"/>
                        </a:rPr>
                        <a:t>- Python</a:t>
                      </a:r>
                      <a:endParaRPr lang="en-US" altLang="ko-KR" sz="18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비동기 처리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여러 요청을 동시에 빠르게 처리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자동 문서화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API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명세서가 자동으로 생성됨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타입 안전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데이터 타입 검증으로 오류 방지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AI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친화적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머신러닝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라이브러리와 완벽 호환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056875"/>
                  </a:ext>
                </a:extLst>
              </a:tr>
              <a:tr h="1902971"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buNone/>
                      </a:pPr>
                      <a:r>
                        <a:rPr lang="ko-KR" altLang="en-US" b="1" i="0" dirty="0">
                          <a:effectLst/>
                          <a:latin typeface="+mn-ea"/>
                        </a:rPr>
                        <a:t>데이터베이스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>
                          <a:effectLst/>
                          <a:latin typeface="+mn-ea"/>
                        </a:rPr>
                        <a:t>- PostgreSQL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>
                          <a:effectLst/>
                          <a:latin typeface="+mn-ea"/>
                        </a:rPr>
                        <a:t>- Milvus </a:t>
                      </a:r>
                      <a:r>
                        <a:rPr lang="ko-KR" altLang="en-US" b="0" i="0" dirty="0">
                          <a:effectLst/>
                          <a:latin typeface="+mn-ea"/>
                        </a:rPr>
                        <a:t>벡터 </a:t>
                      </a:r>
                      <a:r>
                        <a:rPr lang="en-US" altLang="ko-KR" b="0" i="0" dirty="0">
                          <a:effectLst/>
                          <a:latin typeface="+mn-ea"/>
                        </a:rPr>
                        <a:t>DB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>
                          <a:effectLst/>
                          <a:latin typeface="+mn-ea"/>
                        </a:rPr>
                        <a:t>- Elasticsearch </a:t>
                      </a:r>
                      <a:endParaRPr lang="en-US" altLang="ko-KR" sz="18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사용자 정보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200" dirty="0"/>
                        <a:t> 대화 이력 저장 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/>
                        <a:t>ACID </a:t>
                      </a:r>
                      <a:r>
                        <a:rPr lang="ko-KR" altLang="en-US" sz="1200" dirty="0"/>
                        <a:t>보장으로 데이터 안전성 확보 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복잡한 관계 데이터 처리에 최적화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벡터 검색 전용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의미적 유사성으로 문서 찾기 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정확한 매칭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유사어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를 검색하면 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벡터로 계산된 유사한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문서 찾음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GPU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가속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수백만 개 문서에서도 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0.1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초 내 검색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dirty="0">
                          <a:effectLst/>
                          <a:latin typeface="+mn-ea"/>
                          <a:ea typeface="+mn-ea"/>
                        </a:rPr>
                        <a:t>전문검색</a:t>
                      </a:r>
                      <a:r>
                        <a:rPr lang="en-US" altLang="ko-KR" sz="1200" b="0" i="0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0" i="0" dirty="0">
                          <a:effectLst/>
                          <a:latin typeface="+mn-ea"/>
                          <a:ea typeface="+mn-ea"/>
                        </a:rPr>
                        <a:t>정확한 키워드 매칭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dirty="0">
                          <a:effectLst/>
                          <a:latin typeface="+mn-ea"/>
                          <a:ea typeface="+mn-ea"/>
                        </a:rPr>
                        <a:t>실시간</a:t>
                      </a:r>
                      <a:r>
                        <a:rPr lang="en-US" altLang="ko-KR" sz="1200" b="0" i="0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0" i="0" dirty="0">
                          <a:effectLst/>
                          <a:latin typeface="+mn-ea"/>
                          <a:ea typeface="+mn-ea"/>
                        </a:rPr>
                        <a:t>문서 추가 즉시 검색 가능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0" i="0" dirty="0">
                          <a:effectLst/>
                          <a:latin typeface="+mn-ea"/>
                          <a:ea typeface="+mn-ea"/>
                        </a:rPr>
                        <a:t>복합검색</a:t>
                      </a:r>
                      <a:r>
                        <a:rPr lang="en-US" altLang="ko-KR" sz="1200" b="0" i="0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b="0" i="0" dirty="0">
                          <a:effectLst/>
                          <a:latin typeface="+mn-ea"/>
                          <a:ea typeface="+mn-ea"/>
                        </a:rPr>
                        <a:t>여러 조건 조합 검색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86259"/>
                  </a:ext>
                </a:extLst>
              </a:tr>
              <a:tr h="1236931">
                <a:tc>
                  <a:txBody>
                    <a:bodyPr/>
                    <a:lstStyle/>
                    <a:p>
                      <a:pPr algn="l">
                        <a:spcBef>
                          <a:spcPts val="1500"/>
                        </a:spcBef>
                        <a:buNone/>
                      </a:pPr>
                      <a:r>
                        <a:rPr lang="en-US" altLang="ko-KR" b="1" i="0" dirty="0">
                          <a:effectLst/>
                          <a:latin typeface="+mn-ea"/>
                        </a:rPr>
                        <a:t>S/W</a:t>
                      </a:r>
                      <a:r>
                        <a:rPr lang="ko-KR" altLang="en-US" b="1" i="0" dirty="0">
                          <a:effectLst/>
                          <a:latin typeface="+mn-ea"/>
                        </a:rPr>
                        <a:t> 인프라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>
                          <a:effectLst/>
                          <a:latin typeface="+mn-ea"/>
                        </a:rPr>
                        <a:t>- </a:t>
                      </a:r>
                      <a:r>
                        <a:rPr lang="en-US" altLang="ko-KR" b="0" i="0" dirty="0" err="1">
                          <a:effectLst/>
                          <a:latin typeface="+mn-ea"/>
                        </a:rPr>
                        <a:t>Podman</a:t>
                      </a:r>
                      <a:r>
                        <a:rPr lang="en-US" altLang="ko-KR" b="0" i="0" dirty="0">
                          <a:effectLst/>
                          <a:latin typeface="+mn-ea"/>
                        </a:rPr>
                        <a:t> </a:t>
                      </a:r>
                      <a:r>
                        <a:rPr lang="ko-KR" altLang="en-US" b="0" i="0" dirty="0">
                          <a:effectLst/>
                          <a:latin typeface="+mn-ea"/>
                        </a:rPr>
                        <a:t>컨테이너</a:t>
                      </a:r>
                      <a:endParaRPr lang="en-US" altLang="ko-KR" b="0" i="0" dirty="0">
                        <a:effectLst/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>
                          <a:effectLst/>
                          <a:latin typeface="+mn-ea"/>
                        </a:rPr>
                        <a:t>- Redis </a:t>
                      </a:r>
                      <a:r>
                        <a:rPr lang="ko-KR" altLang="en-US" b="0" i="0" dirty="0" err="1">
                          <a:effectLst/>
                          <a:latin typeface="+mn-ea"/>
                        </a:rPr>
                        <a:t>캐싱</a:t>
                      </a:r>
                      <a:endParaRPr lang="en-US" altLang="ko-KR" b="0" i="0" dirty="0">
                        <a:effectLst/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 i="0" dirty="0">
                          <a:effectLst/>
                          <a:latin typeface="+mn-ea"/>
                        </a:rPr>
                        <a:t>- NGINX </a:t>
                      </a:r>
                      <a:r>
                        <a:rPr lang="ko-KR" altLang="en-US" b="0" i="0" dirty="0">
                          <a:effectLst/>
                          <a:latin typeface="+mn-ea"/>
                        </a:rPr>
                        <a:t>웹 서버</a:t>
                      </a:r>
                      <a:endParaRPr lang="en-US" altLang="ko-KR" sz="18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격리된 환경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각 서비스가 독립적으로 실행 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보안 강화</a:t>
                      </a:r>
                      <a:r>
                        <a:rPr lang="en-US" altLang="ko-KR" sz="1200" dirty="0"/>
                        <a:t>: root </a:t>
                      </a:r>
                      <a:r>
                        <a:rPr lang="ko-KR" altLang="en-US" sz="1200" dirty="0"/>
                        <a:t>권한 없이도 실행 가능 </a:t>
                      </a:r>
                      <a:endParaRPr lang="en-US" altLang="ko-KR" sz="1200" dirty="0"/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/>
                        <a:t>쉬운 배포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 err="1"/>
                        <a:t>개발→테스트→운영</a:t>
                      </a:r>
                      <a:r>
                        <a:rPr lang="ko-KR" altLang="en-US" sz="1200" dirty="0"/>
                        <a:t> 환경 동일하게 구성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디스크가 아닌 메모리에 데이터 저장 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캐싱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자주 쓰는 검색 결과 임시 저장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세션 관리</a:t>
                      </a:r>
                      <a:r>
                        <a:rPr lang="en-US" altLang="ko-KR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ko-KR" altLang="en-US" sz="12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사용자 로그인 상태 유지</a:t>
                      </a:r>
                      <a:endParaRPr lang="en-US" altLang="ko-KR"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2508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46AE84-A4E6-81D2-5D44-8AF4C2B8F6F3}"/>
              </a:ext>
            </a:extLst>
          </p:cNvPr>
          <p:cNvSpPr txBox="1"/>
          <p:nvPr/>
        </p:nvSpPr>
        <p:spPr>
          <a:xfrm>
            <a:off x="621970" y="718326"/>
            <a:ext cx="10453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b="0" i="0" dirty="0">
                <a:effectLst/>
                <a:latin typeface="+mn-ea"/>
              </a:rPr>
              <a:t>최신 기술 스택을 활용한 확장성 있는 아키텍처로 구성 </a:t>
            </a:r>
            <a:r>
              <a:rPr lang="en-US" altLang="ko-KR" b="0" i="0" dirty="0">
                <a:effectLst/>
                <a:latin typeface="+mn-ea"/>
              </a:rPr>
              <a:t>: </a:t>
            </a:r>
            <a:r>
              <a:rPr lang="ko-KR" altLang="en-US" b="0" i="0" dirty="0">
                <a:effectLst/>
                <a:latin typeface="+mn-ea"/>
              </a:rPr>
              <a:t>컨테이너화 및 유연한 배포</a:t>
            </a:r>
            <a:r>
              <a:rPr lang="en-US" altLang="ko-KR" b="0" i="0" dirty="0">
                <a:effectLst/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b="0" i="0" dirty="0">
                <a:effectLst/>
                <a:latin typeface="+mn-ea"/>
              </a:rPr>
              <a:t>확장 가능</a:t>
            </a:r>
            <a:endParaRPr lang="en-US" altLang="ko-KR" b="0" i="0" dirty="0"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51330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103985-04FF-F507-3345-18C6842957DE}"/>
              </a:ext>
            </a:extLst>
          </p:cNvPr>
          <p:cNvSpPr txBox="1"/>
          <p:nvPr/>
        </p:nvSpPr>
        <p:spPr>
          <a:xfrm>
            <a:off x="435429" y="869408"/>
            <a:ext cx="11048999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/>
              <a:t>사용자 질문 </a:t>
            </a:r>
            <a:r>
              <a:rPr lang="en-US" altLang="ko-KR" dirty="0"/>
              <a:t>(Chatbot</a:t>
            </a:r>
            <a:r>
              <a:rPr lang="ko-KR" altLang="en-US" dirty="0"/>
              <a:t> </a:t>
            </a:r>
            <a:r>
              <a:rPr lang="en-US" altLang="ko-KR" dirty="0"/>
              <a:t>UI)</a:t>
            </a:r>
          </a:p>
          <a:p>
            <a:r>
              <a:rPr lang="en-US" altLang="ko-KR" dirty="0"/>
              <a:t>            </a:t>
            </a:r>
            <a:r>
              <a:rPr lang="ko-KR" altLang="en-US" dirty="0"/>
              <a:t>→ </a:t>
            </a:r>
            <a:r>
              <a:rPr lang="en-US" altLang="ko-KR" dirty="0"/>
              <a:t>NGINX (</a:t>
            </a:r>
            <a:r>
              <a:rPr lang="ko-KR" altLang="en-US" dirty="0"/>
              <a:t>라우팅</a:t>
            </a:r>
            <a:r>
              <a:rPr lang="en-US" altLang="ko-KR" dirty="0"/>
              <a:t>)                              </a:t>
            </a:r>
          </a:p>
          <a:p>
            <a:r>
              <a:rPr lang="en-US" altLang="ko-KR" dirty="0"/>
              <a:t>               : </a:t>
            </a:r>
            <a:r>
              <a:rPr lang="ko-KR" altLang="en-US" dirty="0"/>
              <a:t>사용자 요청을 어디로 보낼 지 결정 </a:t>
            </a:r>
            <a:r>
              <a:rPr lang="en-US" altLang="ko-KR" dirty="0"/>
              <a:t>: </a:t>
            </a:r>
            <a:r>
              <a:rPr lang="ko-KR" altLang="en-US" dirty="0"/>
              <a:t>여러 서버 중 가장 여유로운 곳으로 전달</a:t>
            </a:r>
            <a:endParaRPr lang="en-US" altLang="ko-KR" dirty="0"/>
          </a:p>
          <a:p>
            <a:r>
              <a:rPr lang="en-US" altLang="ko-KR" dirty="0"/>
              <a:t>            → Next.js (</a:t>
            </a:r>
            <a:r>
              <a:rPr lang="ko-KR" altLang="en-US" dirty="0"/>
              <a:t>화면 처리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           : </a:t>
            </a:r>
            <a:r>
              <a:rPr lang="ko-KR" altLang="en-US" dirty="0"/>
              <a:t>상태 관리</a:t>
            </a:r>
            <a:r>
              <a:rPr lang="en-US" altLang="ko-KR" dirty="0"/>
              <a:t>:</a:t>
            </a:r>
            <a:r>
              <a:rPr lang="ko-KR" altLang="en-US" dirty="0"/>
              <a:t> 로딩 </a:t>
            </a:r>
            <a:r>
              <a:rPr lang="ko-KR" altLang="en-US" dirty="0" err="1"/>
              <a:t>스피너</a:t>
            </a:r>
            <a:r>
              <a:rPr lang="ko-KR" altLang="en-US" dirty="0"/>
              <a:t> 활성화</a:t>
            </a:r>
            <a:r>
              <a:rPr lang="en-US" altLang="ko-KR" dirty="0"/>
              <a:t>, API</a:t>
            </a:r>
            <a:r>
              <a:rPr lang="ko-KR" altLang="en-US" dirty="0"/>
              <a:t> 호출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 err="1"/>
              <a:t>FastAPI</a:t>
            </a:r>
            <a:r>
              <a:rPr lang="en-US" altLang="ko-KR" dirty="0"/>
              <a:t> </a:t>
            </a:r>
            <a:r>
              <a:rPr lang="ko-KR" altLang="en-US" dirty="0"/>
              <a:t>서버로 질문 데이터 전송</a:t>
            </a:r>
            <a:endParaRPr lang="en-US" altLang="ko-KR" dirty="0"/>
          </a:p>
          <a:p>
            <a:r>
              <a:rPr lang="en-US" altLang="ko-KR" dirty="0"/>
              <a:t>            → </a:t>
            </a:r>
            <a:r>
              <a:rPr lang="en-US" altLang="ko-KR" dirty="0" err="1"/>
              <a:t>FastAPI</a:t>
            </a:r>
            <a:r>
              <a:rPr lang="en-US" altLang="ko-KR" dirty="0"/>
              <a:t> (AI </a:t>
            </a:r>
            <a:r>
              <a:rPr lang="ko-KR" altLang="en-US" dirty="0"/>
              <a:t>처리</a:t>
            </a:r>
            <a:r>
              <a:rPr lang="en-US" altLang="ko-KR" dirty="0"/>
              <a:t>, Python) </a:t>
            </a:r>
          </a:p>
          <a:p>
            <a:r>
              <a:rPr lang="en-US" altLang="ko-KR" dirty="0"/>
              <a:t>               : </a:t>
            </a:r>
            <a:r>
              <a:rPr lang="ko-KR" altLang="en-US" dirty="0"/>
              <a:t>질문 분석</a:t>
            </a:r>
            <a:r>
              <a:rPr lang="en-US" altLang="ko-KR" dirty="0"/>
              <a:t>:</a:t>
            </a:r>
            <a:r>
              <a:rPr lang="ko-KR" altLang="en-US" dirty="0"/>
              <a:t> 의도 파악 및 키워드 추출</a:t>
            </a:r>
            <a:r>
              <a:rPr lang="en-US" altLang="ko-KR" dirty="0"/>
              <a:t>, </a:t>
            </a:r>
            <a:r>
              <a:rPr lang="ko-KR" altLang="en-US" dirty="0"/>
              <a:t>처리 전략 결정</a:t>
            </a:r>
            <a:r>
              <a:rPr lang="en-US" altLang="ko-KR" dirty="0"/>
              <a:t>:</a:t>
            </a:r>
            <a:r>
              <a:rPr lang="ko-KR" altLang="en-US" dirty="0"/>
              <a:t> 어떤 검색 방식을 사용할 지 판단</a:t>
            </a:r>
            <a:endParaRPr lang="en-US" altLang="ko-KR" dirty="0"/>
          </a:p>
          <a:p>
            <a:r>
              <a:rPr lang="en-US" altLang="ko-KR" dirty="0"/>
              <a:t>            → Redis (</a:t>
            </a:r>
            <a:r>
              <a:rPr lang="ko-KR" altLang="en-US" dirty="0"/>
              <a:t>캐시 확인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           : </a:t>
            </a:r>
            <a:r>
              <a:rPr lang="ko-KR" altLang="en-US" dirty="0"/>
              <a:t>빠른 확인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이 질문 전에 답한 적 있나</a:t>
            </a:r>
            <a:r>
              <a:rPr lang="en-US" altLang="ko-KR" dirty="0"/>
              <a:t>?“</a:t>
            </a:r>
          </a:p>
          <a:p>
            <a:r>
              <a:rPr lang="en-US" altLang="ko-KR" dirty="0"/>
              <a:t>                      </a:t>
            </a:r>
            <a:r>
              <a:rPr lang="ko-KR" altLang="en-US" dirty="0"/>
              <a:t>캐시 히트</a:t>
            </a:r>
            <a:r>
              <a:rPr lang="en-US" altLang="ko-KR" dirty="0"/>
              <a:t>:</a:t>
            </a:r>
            <a:r>
              <a:rPr lang="ko-KR" altLang="en-US" dirty="0"/>
              <a:t> 있으면 바로 답변 반환</a:t>
            </a:r>
            <a:r>
              <a:rPr lang="en-US" altLang="ko-KR" dirty="0"/>
              <a:t>, </a:t>
            </a:r>
            <a:r>
              <a:rPr lang="ko-KR" altLang="en-US" dirty="0"/>
              <a:t>캐시 미스</a:t>
            </a:r>
            <a:r>
              <a:rPr lang="en-US" altLang="ko-KR" dirty="0"/>
              <a:t>:</a:t>
            </a:r>
            <a:r>
              <a:rPr lang="ko-KR" altLang="en-US" dirty="0"/>
              <a:t> 없으면 실제 검색 단계로 진행</a:t>
            </a:r>
            <a:r>
              <a:rPr lang="en-US" altLang="ko-KR" dirty="0"/>
              <a:t>    </a:t>
            </a:r>
          </a:p>
          <a:p>
            <a:r>
              <a:rPr lang="en-US" altLang="ko-KR" dirty="0"/>
              <a:t>            → Milvus + Elasticsearch (</a:t>
            </a:r>
            <a:r>
              <a:rPr lang="ko-KR" altLang="en-US" dirty="0"/>
              <a:t>문서 검색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           : Milvus (</a:t>
            </a:r>
            <a:r>
              <a:rPr lang="ko-KR" altLang="en-US" dirty="0"/>
              <a:t>의미 검색</a:t>
            </a:r>
            <a:r>
              <a:rPr lang="en-US" altLang="ko-KR" dirty="0"/>
              <a:t>) : </a:t>
            </a:r>
            <a:r>
              <a:rPr lang="ko-KR" altLang="en-US" dirty="0"/>
              <a:t>벡터로 변환</a:t>
            </a:r>
            <a:r>
              <a:rPr lang="en-US" altLang="ko-KR" dirty="0"/>
              <a:t>, </a:t>
            </a:r>
            <a:r>
              <a:rPr lang="ko-KR" altLang="en-US" dirty="0"/>
              <a:t>의미적으로 유사한 문서들 찾기</a:t>
            </a:r>
            <a:endParaRPr lang="en-US" altLang="ko-KR" dirty="0"/>
          </a:p>
          <a:p>
            <a:r>
              <a:rPr lang="en-US" altLang="ko-KR" dirty="0"/>
              <a:t>               : Elasticsearch (</a:t>
            </a:r>
            <a:r>
              <a:rPr lang="ko-KR" altLang="en-US" dirty="0"/>
              <a:t>키워드 검색</a:t>
            </a:r>
            <a:r>
              <a:rPr lang="en-US" altLang="ko-KR" dirty="0"/>
              <a:t>) : </a:t>
            </a:r>
            <a:r>
              <a:rPr lang="ko-KR" altLang="en-US" dirty="0"/>
              <a:t>제목</a:t>
            </a:r>
            <a:r>
              <a:rPr lang="en-US" altLang="ko-KR" dirty="0"/>
              <a:t>,</a:t>
            </a:r>
            <a:r>
              <a:rPr lang="ko-KR" altLang="en-US" dirty="0"/>
              <a:t> 본문에서 해당 단어가 포함된 문서 찾기</a:t>
            </a:r>
            <a:endParaRPr lang="en-US" altLang="ko-KR" dirty="0"/>
          </a:p>
          <a:p>
            <a:r>
              <a:rPr lang="en-US" altLang="ko-KR" dirty="0"/>
              <a:t>            → PostgreSQL (</a:t>
            </a:r>
            <a:r>
              <a:rPr lang="ko-KR" altLang="en-US" dirty="0"/>
              <a:t>데이터 조회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           : </a:t>
            </a:r>
            <a:r>
              <a:rPr lang="ko-KR" altLang="en-US" dirty="0"/>
              <a:t>사용자 정보</a:t>
            </a:r>
            <a:r>
              <a:rPr lang="en-US" altLang="ko-KR" dirty="0"/>
              <a:t>: </a:t>
            </a:r>
            <a:r>
              <a:rPr lang="ko-KR" altLang="en-US" dirty="0"/>
              <a:t>이전 대화 맥락</a:t>
            </a:r>
            <a:r>
              <a:rPr lang="en-US" altLang="ko-KR" dirty="0"/>
              <a:t>,</a:t>
            </a:r>
            <a:r>
              <a:rPr lang="ko-KR" altLang="en-US" dirty="0"/>
              <a:t> 선호도 확인</a:t>
            </a:r>
            <a:r>
              <a:rPr lang="en-US" altLang="ko-KR" dirty="0"/>
              <a:t>, </a:t>
            </a:r>
            <a:r>
              <a:rPr lang="ko-KR" altLang="en-US" dirty="0"/>
              <a:t>문서 메타데이터</a:t>
            </a:r>
            <a:r>
              <a:rPr lang="en-US" altLang="ko-KR" dirty="0"/>
              <a:t>: </a:t>
            </a:r>
            <a:r>
              <a:rPr lang="ko-KR" altLang="en-US" dirty="0"/>
              <a:t>찾은 문서들의 상세 정보</a:t>
            </a:r>
            <a:endParaRPr lang="en-US" altLang="ko-KR" dirty="0"/>
          </a:p>
          <a:p>
            <a:r>
              <a:rPr lang="en-US" altLang="ko-KR" dirty="0"/>
              <a:t>                </a:t>
            </a:r>
            <a:r>
              <a:rPr lang="ko-KR" altLang="en-US" dirty="0"/>
              <a:t>대화 이력</a:t>
            </a:r>
            <a:r>
              <a:rPr lang="en-US" altLang="ko-KR" dirty="0"/>
              <a:t>: </a:t>
            </a:r>
            <a:r>
              <a:rPr lang="ko-KR" altLang="en-US" dirty="0"/>
              <a:t>이전 </a:t>
            </a:r>
            <a:r>
              <a:rPr lang="ko-KR" altLang="en-US" dirty="0" err="1"/>
              <a:t>질문들과의</a:t>
            </a:r>
            <a:r>
              <a:rPr lang="ko-KR" altLang="en-US" dirty="0"/>
              <a:t> 연관성 파악</a:t>
            </a:r>
            <a:endParaRPr lang="en-US" altLang="ko-KR" dirty="0"/>
          </a:p>
          <a:p>
            <a:r>
              <a:rPr lang="en-US" altLang="ko-KR" dirty="0"/>
              <a:t>            → AI </a:t>
            </a:r>
            <a:r>
              <a:rPr lang="ko-KR" altLang="en-US" dirty="0"/>
              <a:t>답변 생성 </a:t>
            </a:r>
            <a:endParaRPr lang="en-US" altLang="ko-KR" dirty="0"/>
          </a:p>
          <a:p>
            <a:r>
              <a:rPr lang="en-US" altLang="ko-KR" dirty="0"/>
              <a:t>               : </a:t>
            </a:r>
            <a:r>
              <a:rPr lang="ko-KR" altLang="en-US" dirty="0"/>
              <a:t>컨텍스트 조합</a:t>
            </a:r>
            <a:r>
              <a:rPr lang="en-US" altLang="ko-KR" dirty="0"/>
              <a:t>:</a:t>
            </a:r>
            <a:r>
              <a:rPr lang="ko-KR" altLang="en-US" dirty="0"/>
              <a:t> 검색된 문서들 </a:t>
            </a:r>
            <a:r>
              <a:rPr lang="en-US" altLang="ko-KR" dirty="0"/>
              <a:t>+</a:t>
            </a:r>
            <a:r>
              <a:rPr lang="ko-KR" altLang="en-US" dirty="0"/>
              <a:t> 사용자 질문</a:t>
            </a:r>
            <a:r>
              <a:rPr lang="en-US" altLang="ko-KR" dirty="0"/>
              <a:t>, LLM </a:t>
            </a:r>
            <a:r>
              <a:rPr lang="ko-KR" altLang="en-US" dirty="0"/>
              <a:t>호출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GPT/Claude </a:t>
            </a:r>
            <a:r>
              <a:rPr lang="ko-KR" altLang="en-US" dirty="0"/>
              <a:t>등에게 답변 요청</a:t>
            </a:r>
            <a:endParaRPr lang="en-US" altLang="ko-KR" dirty="0"/>
          </a:p>
          <a:p>
            <a:r>
              <a:rPr lang="en-US" altLang="ko-KR" dirty="0"/>
              <a:t>                 </a:t>
            </a:r>
            <a:r>
              <a:rPr lang="ko-KR" altLang="en-US" dirty="0"/>
              <a:t>답변 검증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할루시네이션</a:t>
            </a:r>
            <a:r>
              <a:rPr lang="ko-KR" altLang="en-US" dirty="0"/>
              <a:t> 체크</a:t>
            </a:r>
            <a:r>
              <a:rPr lang="en-US" altLang="ko-KR" dirty="0"/>
              <a:t>,</a:t>
            </a:r>
            <a:r>
              <a:rPr lang="ko-KR" altLang="en-US" dirty="0"/>
              <a:t> 품질 확인</a:t>
            </a:r>
            <a:endParaRPr lang="en-US" altLang="ko-KR" dirty="0"/>
          </a:p>
          <a:p>
            <a:r>
              <a:rPr lang="ko-KR" altLang="en-US" dirty="0"/>
              <a:t>→ 사용자에게 응답</a:t>
            </a:r>
            <a:r>
              <a:rPr lang="en-US" altLang="ko-KR" dirty="0"/>
              <a:t>(Chatbot</a:t>
            </a:r>
            <a:r>
              <a:rPr lang="ko-KR" altLang="en-US" dirty="0"/>
              <a:t> </a:t>
            </a:r>
            <a:r>
              <a:rPr lang="en-US" altLang="ko-KR" dirty="0"/>
              <a:t>UI)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09C0C-2D3A-F916-4E62-AB757AF901BA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0"/>
              </a:spcAft>
            </a:pPr>
            <a:r>
              <a:rPr lang="en-US" altLang="ko-KR" sz="2000" b="1" dirty="0">
                <a:latin typeface="+mn-ea"/>
              </a:rPr>
              <a:t>3. </a:t>
            </a:r>
            <a:r>
              <a:rPr lang="ko-KR" altLang="en-US" sz="2000" b="1" dirty="0">
                <a:latin typeface="+mn-ea"/>
              </a:rPr>
              <a:t>기술 스택 및 구성 요소</a:t>
            </a:r>
          </a:p>
        </p:txBody>
      </p:sp>
    </p:spTree>
    <p:extLst>
      <p:ext uri="{BB962C8B-B14F-4D97-AF65-F5344CB8AC3E}">
        <p14:creationId xmlns:p14="http://schemas.microsoft.com/office/powerpoint/2010/main" val="2134436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AA94A30-58C1-CB89-1879-E659EE226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957219"/>
              </p:ext>
            </p:extLst>
          </p:nvPr>
        </p:nvGraphicFramePr>
        <p:xfrm>
          <a:off x="740833" y="1092198"/>
          <a:ext cx="10710333" cy="43688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13653">
                  <a:extLst>
                    <a:ext uri="{9D8B030D-6E8A-4147-A177-3AD203B41FA5}">
                      <a16:colId xmlns:a16="http://schemas.microsoft.com/office/drawing/2014/main" val="725422503"/>
                    </a:ext>
                  </a:extLst>
                </a:gridCol>
                <a:gridCol w="1550448">
                  <a:extLst>
                    <a:ext uri="{9D8B030D-6E8A-4147-A177-3AD203B41FA5}">
                      <a16:colId xmlns:a16="http://schemas.microsoft.com/office/drawing/2014/main" val="1391111360"/>
                    </a:ext>
                  </a:extLst>
                </a:gridCol>
                <a:gridCol w="1672852">
                  <a:extLst>
                    <a:ext uri="{9D8B030D-6E8A-4147-A177-3AD203B41FA5}">
                      <a16:colId xmlns:a16="http://schemas.microsoft.com/office/drawing/2014/main" val="2372973162"/>
                    </a:ext>
                  </a:extLst>
                </a:gridCol>
                <a:gridCol w="2060465">
                  <a:extLst>
                    <a:ext uri="{9D8B030D-6E8A-4147-A177-3AD203B41FA5}">
                      <a16:colId xmlns:a16="http://schemas.microsoft.com/office/drawing/2014/main" val="1845707514"/>
                    </a:ext>
                  </a:extLst>
                </a:gridCol>
                <a:gridCol w="1407643">
                  <a:extLst>
                    <a:ext uri="{9D8B030D-6E8A-4147-A177-3AD203B41FA5}">
                      <a16:colId xmlns:a16="http://schemas.microsoft.com/office/drawing/2014/main" val="4040395116"/>
                    </a:ext>
                  </a:extLst>
                </a:gridCol>
                <a:gridCol w="2305272">
                  <a:extLst>
                    <a:ext uri="{9D8B030D-6E8A-4147-A177-3AD203B41FA5}">
                      <a16:colId xmlns:a16="http://schemas.microsoft.com/office/drawing/2014/main" val="3467924084"/>
                    </a:ext>
                  </a:extLst>
                </a:gridCol>
              </a:tblGrid>
              <a:tr h="37544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Open Web UI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LangGraph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N8N Or </a:t>
                      </a:r>
                      <a:r>
                        <a:rPr lang="en-US" sz="1600" u="none" strike="noStrike" dirty="0" err="1">
                          <a:effectLst/>
                        </a:rPr>
                        <a:t>Dify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 err="1">
                          <a:effectLst/>
                        </a:rPr>
                        <a:t>Docling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 err="1">
                          <a:effectLst/>
                        </a:rPr>
                        <a:t>Jupyter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 err="1">
                          <a:effectLst/>
                        </a:rPr>
                        <a:t>Ollama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816631"/>
                  </a:ext>
                </a:extLst>
              </a:tr>
              <a:tr h="46077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 err="1">
                          <a:effectLst/>
                        </a:rPr>
                        <a:t>ComfyUI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 err="1">
                          <a:effectLst/>
                        </a:rPr>
                        <a:t>LangChain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Gemma3 4B, GPT-Oss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123671"/>
                  </a:ext>
                </a:extLst>
              </a:tr>
              <a:tr h="443706">
                <a:tc gridSpan="6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u="none" strike="noStrike" dirty="0">
                          <a:effectLst/>
                        </a:rPr>
                        <a:t>컨테이너 </a:t>
                      </a:r>
                      <a:r>
                        <a:rPr lang="en-US" sz="1600" u="none" strike="noStrike" dirty="0">
                          <a:effectLst/>
                        </a:rPr>
                        <a:t>Engine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462172"/>
                  </a:ext>
                </a:extLst>
              </a:tr>
              <a:tr h="375444">
                <a:tc gridSpan="6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Linux 9.4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19138"/>
                  </a:ext>
                </a:extLst>
              </a:tr>
              <a:tr h="37544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ko-KR" altLang="en-US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881140"/>
                  </a:ext>
                </a:extLst>
              </a:tr>
              <a:tr h="375444">
                <a:tc rowSpan="4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 err="1">
                          <a:effectLst/>
                        </a:rPr>
                        <a:t>Postgre</a:t>
                      </a:r>
                      <a:r>
                        <a:rPr lang="en-US" sz="1600" u="none" strike="noStrike" dirty="0">
                          <a:effectLst/>
                        </a:rPr>
                        <a:t> DB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Milvus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Elasticsearch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Grapana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 err="1">
                          <a:effectLst/>
                        </a:rPr>
                        <a:t>Trafilatura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MCPO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722920"/>
                  </a:ext>
                </a:extLst>
              </a:tr>
              <a:tr h="375444">
                <a:tc vMerge="1"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Kibana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/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967352"/>
                  </a:ext>
                </a:extLst>
              </a:tr>
              <a:tr h="375444">
                <a:tc vMerge="1"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Logstash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 err="1">
                          <a:effectLst/>
                        </a:rPr>
                        <a:t>Promethus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Arther Ai Guardrail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5071798"/>
                  </a:ext>
                </a:extLst>
              </a:tr>
              <a:tr h="37544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u="none" strike="noStrike" dirty="0" err="1">
                          <a:effectLst/>
                        </a:rPr>
                        <a:t>Filebeat</a:t>
                      </a:r>
                      <a:endParaRPr lang="en-US" altLang="ko-KR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 err="1">
                          <a:effectLst/>
                        </a:rPr>
                        <a:t>Searxng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4563131"/>
                  </a:ext>
                </a:extLst>
              </a:tr>
              <a:tr h="460772">
                <a:tc gridSpan="6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u="none" strike="noStrike" dirty="0">
                          <a:effectLst/>
                        </a:rPr>
                        <a:t>컨테이너 </a:t>
                      </a:r>
                      <a:r>
                        <a:rPr lang="en-US" sz="1600" u="none" strike="noStrike" dirty="0">
                          <a:effectLst/>
                        </a:rPr>
                        <a:t>Engine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251447"/>
                  </a:ext>
                </a:extLst>
              </a:tr>
              <a:tr h="375444">
                <a:tc gridSpan="6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Linux 9.4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3252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7C7C7EB-8C7F-DF1D-401D-0302C8D3BB01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0"/>
              </a:spcAft>
            </a:pPr>
            <a:r>
              <a:rPr lang="en-US" altLang="ko-KR" sz="2000" b="1" dirty="0">
                <a:latin typeface="+mn-ea"/>
              </a:rPr>
              <a:t>3. </a:t>
            </a:r>
            <a:r>
              <a:rPr lang="ko-KR" altLang="en-US" sz="2000" b="1" dirty="0">
                <a:latin typeface="+mn-ea"/>
              </a:rPr>
              <a:t>기술 스택 및 구성 요소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6B4273-7413-3E7F-A824-B6A0E5F46572}"/>
              </a:ext>
            </a:extLst>
          </p:cNvPr>
          <p:cNvSpPr txBox="1"/>
          <p:nvPr/>
        </p:nvSpPr>
        <p:spPr>
          <a:xfrm>
            <a:off x="681568" y="750250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APP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327E96-6946-1094-2566-758AD726E5E2}"/>
              </a:ext>
            </a:extLst>
          </p:cNvPr>
          <p:cNvSpPr txBox="1"/>
          <p:nvPr/>
        </p:nvSpPr>
        <p:spPr>
          <a:xfrm>
            <a:off x="681568" y="2736293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</a:t>
            </a:r>
            <a:r>
              <a:rPr lang="ko-KR" altLang="en-US" dirty="0"/>
              <a:t> </a:t>
            </a:r>
            <a:r>
              <a:rPr lang="en-US" altLang="ko-KR" dirty="0"/>
              <a:t>SERVER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885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81E09-9D3D-BD81-E456-E050DE5DF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AE3E0BFC-87D2-D847-FA1F-5896F476E78D}"/>
              </a:ext>
            </a:extLst>
          </p:cNvPr>
          <p:cNvSpPr/>
          <p:nvPr/>
        </p:nvSpPr>
        <p:spPr>
          <a:xfrm>
            <a:off x="2887134" y="635001"/>
            <a:ext cx="4588934" cy="58166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3400AD-CEBA-0A76-FF8B-CB113FB8BFA7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0"/>
              </a:spcAft>
            </a:pPr>
            <a:r>
              <a:rPr lang="en-US" altLang="ko-KR" sz="2000" b="1" dirty="0">
                <a:latin typeface="+mn-ea"/>
              </a:rPr>
              <a:t>3. </a:t>
            </a:r>
            <a:r>
              <a:rPr lang="ko-KR" altLang="en-US" sz="2000" b="1" dirty="0">
                <a:latin typeface="+mn-ea"/>
              </a:rPr>
              <a:t>기술 스택 및 구성 요소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04EFA70-F480-6969-C15E-F9F344F71E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548841"/>
              </p:ext>
            </p:extLst>
          </p:nvPr>
        </p:nvGraphicFramePr>
        <p:xfrm>
          <a:off x="5590111" y="804954"/>
          <a:ext cx="1488498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8498">
                  <a:extLst>
                    <a:ext uri="{9D8B030D-6E8A-4147-A177-3AD203B41FA5}">
                      <a16:colId xmlns:a16="http://schemas.microsoft.com/office/drawing/2014/main" val="2304178138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Open Web UI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142197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 err="1">
                          <a:effectLst/>
                        </a:rPr>
                        <a:t>ComfyUI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7224650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EBB46EE-35F4-692D-6FAB-32D18412D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491974"/>
              </p:ext>
            </p:extLst>
          </p:nvPr>
        </p:nvGraphicFramePr>
        <p:xfrm>
          <a:off x="5590110" y="1875393"/>
          <a:ext cx="1488497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8497">
                  <a:extLst>
                    <a:ext uri="{9D8B030D-6E8A-4147-A177-3AD203B41FA5}">
                      <a16:colId xmlns:a16="http://schemas.microsoft.com/office/drawing/2014/main" val="3860701846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LangGraph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57668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 err="1">
                          <a:effectLst/>
                        </a:rPr>
                        <a:t>LangChain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89567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 err="1">
                          <a:effectLst/>
                        </a:rPr>
                        <a:t>Docling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065944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3B9C3C0-9DAF-47F8-49B1-86DB5D07EA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86912"/>
              </p:ext>
            </p:extLst>
          </p:nvPr>
        </p:nvGraphicFramePr>
        <p:xfrm>
          <a:off x="5590111" y="2709063"/>
          <a:ext cx="1488498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8498">
                  <a:extLst>
                    <a:ext uri="{9D8B030D-6E8A-4147-A177-3AD203B41FA5}">
                      <a16:colId xmlns:a16="http://schemas.microsoft.com/office/drawing/2014/main" val="1651567462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Arther Ai Guardrail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5579051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 err="1">
                          <a:effectLst/>
                        </a:rPr>
                        <a:t>Searxng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502186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3FE3B5A6-F504-83A4-AF91-F684DC325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89216"/>
              </p:ext>
            </p:extLst>
          </p:nvPr>
        </p:nvGraphicFramePr>
        <p:xfrm>
          <a:off x="5590111" y="3352233"/>
          <a:ext cx="1488496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8496">
                  <a:extLst>
                    <a:ext uri="{9D8B030D-6E8A-4147-A177-3AD203B41FA5}">
                      <a16:colId xmlns:a16="http://schemas.microsoft.com/office/drawing/2014/main" val="1653977954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 err="1">
                          <a:effectLst/>
                        </a:rPr>
                        <a:t>Postgre</a:t>
                      </a:r>
                      <a:r>
                        <a:rPr lang="en-US" sz="1200" u="none" strike="noStrike" dirty="0">
                          <a:effectLst/>
                        </a:rPr>
                        <a:t> DB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699733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Milvus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271762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DC0D132-3405-4D7B-6322-443A7C12A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149771"/>
              </p:ext>
            </p:extLst>
          </p:nvPr>
        </p:nvGraphicFramePr>
        <p:xfrm>
          <a:off x="5590111" y="4638573"/>
          <a:ext cx="1488496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8496">
                  <a:extLst>
                    <a:ext uri="{9D8B030D-6E8A-4147-A177-3AD203B41FA5}">
                      <a16:colId xmlns:a16="http://schemas.microsoft.com/office/drawing/2014/main" val="47877780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LLM/</a:t>
                      </a:r>
                      <a:r>
                        <a:rPr lang="en-US" sz="1200" u="none" strike="noStrike" dirty="0" err="1">
                          <a:effectLst/>
                        </a:rPr>
                        <a:t>Ollama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490979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Gemma3 4B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161549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200" u="none" strike="noStrike" dirty="0">
                          <a:effectLst/>
                        </a:rPr>
                        <a:t>GPT-Oss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024903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B731FFBA-2DDC-CE90-D4D7-9F1BC20AD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849339"/>
              </p:ext>
            </p:extLst>
          </p:nvPr>
        </p:nvGraphicFramePr>
        <p:xfrm>
          <a:off x="5590110" y="5472243"/>
          <a:ext cx="1488497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8497">
                  <a:extLst>
                    <a:ext uri="{9D8B030D-6E8A-4147-A177-3AD203B41FA5}">
                      <a16:colId xmlns:a16="http://schemas.microsoft.com/office/drawing/2014/main" val="3522601749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Arther Ai Guardrail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073415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E297B37-B2D9-3FE7-A8CB-E6CF6A039C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036908"/>
              </p:ext>
            </p:extLst>
          </p:nvPr>
        </p:nvGraphicFramePr>
        <p:xfrm>
          <a:off x="5590110" y="5924916"/>
          <a:ext cx="1488496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8496">
                  <a:extLst>
                    <a:ext uri="{9D8B030D-6E8A-4147-A177-3AD203B41FA5}">
                      <a16:colId xmlns:a16="http://schemas.microsoft.com/office/drawing/2014/main" val="4239792657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Open Web UI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892298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 err="1">
                          <a:effectLst/>
                        </a:rPr>
                        <a:t>ComfyUI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83707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4D07EE8-67E6-BF9D-19EF-CAB0925ED0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122082"/>
              </p:ext>
            </p:extLst>
          </p:nvPr>
        </p:nvGraphicFramePr>
        <p:xfrm>
          <a:off x="3104429" y="2683072"/>
          <a:ext cx="1488498" cy="17111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8498">
                  <a:extLst>
                    <a:ext uri="{9D8B030D-6E8A-4147-A177-3AD203B41FA5}">
                      <a16:colId xmlns:a16="http://schemas.microsoft.com/office/drawing/2014/main" val="3791508889"/>
                    </a:ext>
                  </a:extLst>
                </a:gridCol>
              </a:tblGrid>
              <a:tr h="21389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Elasticsearch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508589"/>
                  </a:ext>
                </a:extLst>
              </a:tr>
              <a:tr h="21389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Logstash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571401"/>
                  </a:ext>
                </a:extLst>
              </a:tr>
              <a:tr h="21389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Kibana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006225"/>
                  </a:ext>
                </a:extLst>
              </a:tr>
              <a:tr h="21389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 err="1">
                          <a:effectLst/>
                        </a:rPr>
                        <a:t>Filebeat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635270"/>
                  </a:ext>
                </a:extLst>
              </a:tr>
              <a:tr h="21389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 err="1">
                          <a:effectLst/>
                        </a:rPr>
                        <a:t>Promethus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860663"/>
                  </a:ext>
                </a:extLst>
              </a:tr>
              <a:tr h="21389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 err="1">
                          <a:effectLst/>
                        </a:rPr>
                        <a:t>grapana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85660"/>
                  </a:ext>
                </a:extLst>
              </a:tr>
              <a:tr h="21389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 err="1">
                          <a:effectLst/>
                        </a:rPr>
                        <a:t>trafilatura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4802439"/>
                  </a:ext>
                </a:extLst>
              </a:tr>
              <a:tr h="21389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MCPO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73764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60772531-B730-D61F-251B-D230AA828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779218"/>
              </p:ext>
            </p:extLst>
          </p:nvPr>
        </p:nvGraphicFramePr>
        <p:xfrm>
          <a:off x="5590111" y="1439657"/>
          <a:ext cx="1488498" cy="190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8498">
                  <a:extLst>
                    <a:ext uri="{9D8B030D-6E8A-4147-A177-3AD203B41FA5}">
                      <a16:colId xmlns:a16="http://schemas.microsoft.com/office/drawing/2014/main" val="1653977954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N8N Or </a:t>
                      </a:r>
                      <a:r>
                        <a:rPr lang="en-US" sz="1200" u="none" strike="noStrike" dirty="0" err="1">
                          <a:effectLst/>
                        </a:rPr>
                        <a:t>dify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469973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BEE2AA2-97BC-1AC6-05B0-72C0F4CA25F6}"/>
              </a:ext>
            </a:extLst>
          </p:cNvPr>
          <p:cNvSpPr txBox="1"/>
          <p:nvPr/>
        </p:nvSpPr>
        <p:spPr>
          <a:xfrm>
            <a:off x="7586609" y="888197"/>
            <a:ext cx="2416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사용자 질문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31D940-AF4F-783D-AD7E-E424F7718AD7}"/>
              </a:ext>
            </a:extLst>
          </p:cNvPr>
          <p:cNvSpPr txBox="1"/>
          <p:nvPr/>
        </p:nvSpPr>
        <p:spPr>
          <a:xfrm>
            <a:off x="7586609" y="1371373"/>
            <a:ext cx="2416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2. </a:t>
            </a:r>
            <a:r>
              <a:rPr lang="ko-KR" altLang="en-US" sz="1400" b="1" dirty="0"/>
              <a:t>사용자 요청 분배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4A528F-AE44-5DE9-3B95-7F7DF662E974}"/>
              </a:ext>
            </a:extLst>
          </p:cNvPr>
          <p:cNvSpPr txBox="1"/>
          <p:nvPr/>
        </p:nvSpPr>
        <p:spPr>
          <a:xfrm>
            <a:off x="7586609" y="1888417"/>
            <a:ext cx="37649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3. </a:t>
            </a:r>
            <a:r>
              <a:rPr lang="ko-KR" altLang="en-US" sz="1400" b="1" dirty="0"/>
              <a:t>질문 분석</a:t>
            </a:r>
            <a:endParaRPr lang="en-US" altLang="ko-KR" sz="1400" b="1" dirty="0"/>
          </a:p>
          <a:p>
            <a:r>
              <a:rPr lang="ko-KR" altLang="en-US" sz="1400" dirty="0"/>
              <a:t>   의도 파악 및 키워드 추출</a:t>
            </a:r>
            <a:r>
              <a:rPr lang="en-US" altLang="ko-KR" sz="1400" dirty="0"/>
              <a:t>, </a:t>
            </a:r>
            <a:r>
              <a:rPr lang="ko-KR" altLang="en-US" sz="1400" dirty="0"/>
              <a:t>처리 전략 결정</a:t>
            </a:r>
            <a:endParaRPr lang="en-US" altLang="ko-KR" sz="14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4A3DF4-B8E6-3FC9-D5C2-CF0526EBF862}"/>
              </a:ext>
            </a:extLst>
          </p:cNvPr>
          <p:cNvSpPr txBox="1"/>
          <p:nvPr/>
        </p:nvSpPr>
        <p:spPr>
          <a:xfrm>
            <a:off x="7586609" y="2738969"/>
            <a:ext cx="41118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 sz="1200"/>
            </a:lvl1pPr>
          </a:lstStyle>
          <a:p>
            <a:r>
              <a:rPr lang="en-US" altLang="ko-KR" sz="1400" b="1" dirty="0"/>
              <a:t>4. </a:t>
            </a:r>
            <a:r>
              <a:rPr lang="ko-KR" altLang="en-US" sz="1400" b="1" dirty="0"/>
              <a:t>부적절한 내용 필터링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필요한 내용 추가 검색 </a:t>
            </a:r>
            <a:endParaRPr lang="en-US" altLang="ko-KR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B3D658-C708-80CC-081D-80EA01408F43}"/>
              </a:ext>
            </a:extLst>
          </p:cNvPr>
          <p:cNvSpPr txBox="1"/>
          <p:nvPr/>
        </p:nvSpPr>
        <p:spPr>
          <a:xfrm>
            <a:off x="7586609" y="3282484"/>
            <a:ext cx="37649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5. </a:t>
            </a:r>
            <a:r>
              <a:rPr lang="ko-KR" altLang="en-US" sz="1400" b="1" dirty="0"/>
              <a:t>벡터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키워드 검색 </a:t>
            </a:r>
            <a:endParaRPr lang="en-US" altLang="ko-KR" sz="1400" b="1" dirty="0"/>
          </a:p>
          <a:p>
            <a:r>
              <a:rPr lang="ko-KR" altLang="en-US" sz="1400" dirty="0">
                <a:latin typeface="+mn-ea"/>
              </a:rPr>
              <a:t>   유사한문서</a:t>
            </a:r>
            <a:r>
              <a:rPr lang="en-US" altLang="ko-KR" sz="1400" dirty="0">
                <a:latin typeface="+mn-ea"/>
              </a:rPr>
              <a:t>,</a:t>
            </a:r>
            <a:r>
              <a:rPr lang="ko-KR" altLang="en-US" sz="1400" dirty="0">
                <a:latin typeface="+mn-ea"/>
              </a:rPr>
              <a:t>해당 단어 포함검색</a:t>
            </a:r>
            <a:endParaRPr lang="en-US" altLang="ko-KR" sz="1400" dirty="0">
              <a:latin typeface="+mn-ea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8B49D9F-DB0D-4A77-0C80-18691BB063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752445"/>
              </p:ext>
            </p:extLst>
          </p:nvPr>
        </p:nvGraphicFramePr>
        <p:xfrm>
          <a:off x="5590110" y="3995403"/>
          <a:ext cx="1488497" cy="381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8497">
                  <a:extLst>
                    <a:ext uri="{9D8B030D-6E8A-4147-A177-3AD203B41FA5}">
                      <a16:colId xmlns:a16="http://schemas.microsoft.com/office/drawing/2014/main" val="3860701846"/>
                    </a:ext>
                  </a:extLst>
                </a:gridCol>
              </a:tblGrid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LangGraph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576684"/>
                  </a:ext>
                </a:extLst>
              </a:tr>
              <a:tr h="16764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200" u="none" strike="noStrike" dirty="0" err="1">
                          <a:effectLst/>
                        </a:rPr>
                        <a:t>LangChain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5895678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4C18E8D6-8B33-B73A-31CB-1C8510AED3D8}"/>
              </a:ext>
            </a:extLst>
          </p:cNvPr>
          <p:cNvSpPr txBox="1"/>
          <p:nvPr/>
        </p:nvSpPr>
        <p:spPr>
          <a:xfrm>
            <a:off x="7586609" y="4736708"/>
            <a:ext cx="37649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7. AI </a:t>
            </a:r>
            <a:r>
              <a:rPr lang="ko-KR" altLang="en-US" sz="1400" b="1" dirty="0"/>
              <a:t>답변 생성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7EE0CF-F043-2775-BE2D-85AC1DD1104C}"/>
              </a:ext>
            </a:extLst>
          </p:cNvPr>
          <p:cNvSpPr txBox="1"/>
          <p:nvPr/>
        </p:nvSpPr>
        <p:spPr>
          <a:xfrm>
            <a:off x="7586609" y="5420079"/>
            <a:ext cx="376497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8. </a:t>
            </a:r>
            <a:r>
              <a:rPr lang="ko-KR" altLang="en-US" sz="1400" b="1" dirty="0"/>
              <a:t>부적절한 답변 필터링</a:t>
            </a:r>
            <a:endParaRPr lang="en-US" altLang="ko-KR" sz="14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1C323-E610-3AD2-3004-23E301D43B03}"/>
              </a:ext>
            </a:extLst>
          </p:cNvPr>
          <p:cNvSpPr txBox="1"/>
          <p:nvPr/>
        </p:nvSpPr>
        <p:spPr>
          <a:xfrm>
            <a:off x="7586609" y="3941905"/>
            <a:ext cx="4726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6. </a:t>
            </a:r>
            <a:r>
              <a:rPr lang="ko-KR" altLang="en-US" sz="1400" b="1" dirty="0"/>
              <a:t>컨텍스트 조합</a:t>
            </a:r>
            <a:endParaRPr lang="en-US" altLang="ko-KR" sz="1400" b="1" dirty="0"/>
          </a:p>
          <a:p>
            <a:r>
              <a:rPr lang="en-US" altLang="ko-KR" sz="1400" dirty="0"/>
              <a:t>   </a:t>
            </a:r>
            <a:r>
              <a:rPr lang="ko-KR" altLang="en-US" sz="1400" dirty="0"/>
              <a:t>검색된 문서들 </a:t>
            </a:r>
            <a:r>
              <a:rPr lang="en-US" altLang="ko-KR" sz="1400" dirty="0"/>
              <a:t>+</a:t>
            </a:r>
            <a:r>
              <a:rPr lang="ko-KR" altLang="en-US" sz="1400" dirty="0"/>
              <a:t> 사용자 질문</a:t>
            </a:r>
            <a:r>
              <a:rPr lang="en-US" altLang="ko-KR" sz="1400" dirty="0"/>
              <a:t> → LLM </a:t>
            </a:r>
            <a:r>
              <a:rPr lang="ko-KR" altLang="en-US" sz="1400" dirty="0"/>
              <a:t>호출</a:t>
            </a:r>
            <a:endParaRPr lang="en-US" altLang="ko-KR" sz="140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72904D-253B-4972-9B34-0CA3C197D66B}"/>
              </a:ext>
            </a:extLst>
          </p:cNvPr>
          <p:cNvSpPr txBox="1"/>
          <p:nvPr/>
        </p:nvSpPr>
        <p:spPr>
          <a:xfrm>
            <a:off x="7586609" y="5954056"/>
            <a:ext cx="2416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+mn-ea"/>
              </a:rPr>
              <a:t>9. </a:t>
            </a:r>
            <a:r>
              <a:rPr lang="ko-KR" altLang="en-US" sz="1400" b="1" dirty="0">
                <a:latin typeface="+mn-ea"/>
              </a:rPr>
              <a:t>사용자 질문에 대한 답변</a:t>
            </a:r>
            <a:endParaRPr lang="en-US" altLang="ko-KR" sz="1400" b="1" dirty="0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ECB78C-4057-17B0-6F01-87BA383BEA1D}"/>
              </a:ext>
            </a:extLst>
          </p:cNvPr>
          <p:cNvSpPr txBox="1"/>
          <p:nvPr/>
        </p:nvSpPr>
        <p:spPr>
          <a:xfrm>
            <a:off x="516394" y="2673736"/>
            <a:ext cx="231546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+mn-ea"/>
              </a:rPr>
              <a:t>0. </a:t>
            </a:r>
            <a:r>
              <a:rPr lang="ko-KR" altLang="en-US" sz="1400" b="1" dirty="0">
                <a:latin typeface="+mn-ea"/>
              </a:rPr>
              <a:t>모니터링 및 이력 관리</a:t>
            </a:r>
            <a:endParaRPr lang="en-US" altLang="ko-KR" sz="1400" b="1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시스템 성능</a:t>
            </a:r>
            <a:r>
              <a:rPr lang="en-US" altLang="ko-KR" sz="1400" dirty="0">
                <a:latin typeface="+mn-ea"/>
              </a:rPr>
              <a:t>, </a:t>
            </a:r>
            <a:r>
              <a:rPr lang="ko-KR" altLang="en-US" sz="1400" dirty="0">
                <a:latin typeface="+mn-ea"/>
              </a:rPr>
              <a:t>알람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질문</a:t>
            </a:r>
            <a:r>
              <a:rPr lang="en-US" altLang="ko-KR" sz="1400" dirty="0">
                <a:latin typeface="+mn-ea"/>
              </a:rPr>
              <a:t>-</a:t>
            </a:r>
            <a:r>
              <a:rPr lang="ko-KR" altLang="en-US" sz="1400" dirty="0">
                <a:latin typeface="+mn-ea"/>
              </a:rPr>
              <a:t>답변 리드타임 </a:t>
            </a:r>
            <a:endParaRPr lang="en-US" altLang="ko-KR" sz="14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 시스템간 </a:t>
            </a:r>
            <a:r>
              <a:rPr lang="en-US" altLang="ko-KR" sz="1400" dirty="0">
                <a:latin typeface="+mn-ea"/>
              </a:rPr>
              <a:t>I/F 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F5773ECC-CB9F-829A-F050-0F0B7E15B536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>
            <a:off x="6334360" y="1185954"/>
            <a:ext cx="0" cy="25370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EE348EB0-A647-B683-3E75-72EE1CD52AF3}"/>
              </a:ext>
            </a:extLst>
          </p:cNvPr>
          <p:cNvCxnSpPr>
            <a:cxnSpLocks/>
            <a:stCxn id="19" idx="2"/>
            <a:endCxn id="10" idx="0"/>
          </p:cNvCxnSpPr>
          <p:nvPr/>
        </p:nvCxnSpPr>
        <p:spPr>
          <a:xfrm flipH="1">
            <a:off x="6334358" y="1630157"/>
            <a:ext cx="2" cy="245236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3FD40FF0-CA8E-A81C-B9A4-1928A5D28CB8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334358" y="2446893"/>
            <a:ext cx="2" cy="26217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10879E4-8599-9585-901D-6141AB70F5C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6334359" y="3090063"/>
            <a:ext cx="1" cy="26217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D496A6A-249A-25B8-15BC-1D6C2EC9D0E5}"/>
              </a:ext>
            </a:extLst>
          </p:cNvPr>
          <p:cNvCxnSpPr>
            <a:cxnSpLocks/>
            <a:stCxn id="12" idx="2"/>
            <a:endCxn id="28" idx="0"/>
          </p:cNvCxnSpPr>
          <p:nvPr/>
        </p:nvCxnSpPr>
        <p:spPr>
          <a:xfrm flipH="1">
            <a:off x="6334358" y="3733233"/>
            <a:ext cx="1" cy="26217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075290E4-337E-0704-BF66-833F6D0E3909}"/>
              </a:ext>
            </a:extLst>
          </p:cNvPr>
          <p:cNvCxnSpPr>
            <a:cxnSpLocks/>
            <a:stCxn id="28" idx="2"/>
            <a:endCxn id="13" idx="0"/>
          </p:cNvCxnSpPr>
          <p:nvPr/>
        </p:nvCxnSpPr>
        <p:spPr>
          <a:xfrm>
            <a:off x="6334358" y="4376403"/>
            <a:ext cx="1" cy="26217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5C3FC602-B110-D2EB-B999-4E2CA60E920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6334358" y="5210073"/>
            <a:ext cx="1" cy="262170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5EDECEB-41FF-1F8A-82B5-A0F8D40B8C5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334358" y="5662743"/>
            <a:ext cx="0" cy="262173"/>
          </a:xfrm>
          <a:prstGeom prst="straightConnector1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0CB76F5D-B070-689A-0210-6BF79D06D2D3}"/>
              </a:ext>
            </a:extLst>
          </p:cNvPr>
          <p:cNvCxnSpPr>
            <a:cxnSpLocks/>
            <a:stCxn id="5" idx="1"/>
            <a:endCxn id="16" idx="0"/>
          </p:cNvCxnSpPr>
          <p:nvPr/>
        </p:nvCxnSpPr>
        <p:spPr>
          <a:xfrm rot="10800000" flipV="1">
            <a:off x="3848679" y="995454"/>
            <a:ext cx="1741433" cy="1687618"/>
          </a:xfrm>
          <a:prstGeom prst="bentConnector2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29FF3E02-4172-9482-D872-0059E86B8C1B}"/>
              </a:ext>
            </a:extLst>
          </p:cNvPr>
          <p:cNvCxnSpPr>
            <a:cxnSpLocks/>
            <a:stCxn id="12" idx="1"/>
            <a:endCxn id="16" idx="3"/>
          </p:cNvCxnSpPr>
          <p:nvPr/>
        </p:nvCxnSpPr>
        <p:spPr>
          <a:xfrm rot="10800000">
            <a:off x="4592927" y="3538641"/>
            <a:ext cx="997184" cy="4093"/>
          </a:xfrm>
          <a:prstGeom prst="bentConnector3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582194A8-3E92-3080-0A96-050217CE9ADA}"/>
              </a:ext>
            </a:extLst>
          </p:cNvPr>
          <p:cNvCxnSpPr>
            <a:cxnSpLocks/>
            <a:stCxn id="15" idx="1"/>
            <a:endCxn id="16" idx="2"/>
          </p:cNvCxnSpPr>
          <p:nvPr/>
        </p:nvCxnSpPr>
        <p:spPr>
          <a:xfrm rot="10800000">
            <a:off x="3848678" y="4394208"/>
            <a:ext cx="1741432" cy="1721208"/>
          </a:xfrm>
          <a:prstGeom prst="bentConnector2">
            <a:avLst/>
          </a:prstGeom>
          <a:ln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265F4B8-33C1-BA7A-CC02-6215DC9495DB}"/>
              </a:ext>
            </a:extLst>
          </p:cNvPr>
          <p:cNvSpPr txBox="1"/>
          <p:nvPr/>
        </p:nvSpPr>
        <p:spPr>
          <a:xfrm>
            <a:off x="3104428" y="150622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시작시간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3C5E9F2-9E06-BA45-7E15-59247DF84244}"/>
              </a:ext>
            </a:extLst>
          </p:cNvPr>
          <p:cNvSpPr txBox="1"/>
          <p:nvPr/>
        </p:nvSpPr>
        <p:spPr>
          <a:xfrm>
            <a:off x="4691409" y="300899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검색시간</a:t>
            </a:r>
            <a:endParaRPr lang="ko-KR" altLang="en-US" sz="12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024D96D-42BC-3F69-B459-7AEE07C705E9}"/>
              </a:ext>
            </a:extLst>
          </p:cNvPr>
          <p:cNvSpPr txBox="1"/>
          <p:nvPr/>
        </p:nvSpPr>
        <p:spPr>
          <a:xfrm>
            <a:off x="3076444" y="5793829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완료시간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7DABE2-24B5-F4BA-89BF-C1D953E60A84}"/>
              </a:ext>
            </a:extLst>
          </p:cNvPr>
          <p:cNvSpPr txBox="1"/>
          <p:nvPr/>
        </p:nvSpPr>
        <p:spPr>
          <a:xfrm>
            <a:off x="3789448" y="397226"/>
            <a:ext cx="2494594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리눅스</a:t>
            </a:r>
            <a:r>
              <a:rPr lang="en-US" altLang="ko-KR" dirty="0"/>
              <a:t>/</a:t>
            </a:r>
            <a:r>
              <a:rPr lang="ko-KR" altLang="en-US" dirty="0"/>
              <a:t>컨테이너환경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2018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27400F-77A5-993C-256A-67E161B0C51D}"/>
              </a:ext>
            </a:extLst>
          </p:cNvPr>
          <p:cNvSpPr txBox="1"/>
          <p:nvPr/>
        </p:nvSpPr>
        <p:spPr>
          <a:xfrm>
            <a:off x="885825" y="744975"/>
            <a:ext cx="10763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LangGraph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기반 고급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RAG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파이프라인으로 정확한 정보 검색과 문서 요약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및 </a:t>
            </a:r>
            <a:r>
              <a:rPr lang="en-US" altLang="ko-KR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b="0" i="0" dirty="0"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벡터 검색과 키워드 검색을 결합한 하이브리드 방식을 통해 검색 정확도를 높임</a:t>
            </a:r>
            <a:endParaRPr lang="en-US" altLang="ko-KR" b="0" i="0" dirty="0"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B3D006-357C-8B8A-87C2-9F0515B6E73F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2250"/>
              </a:spcAft>
            </a:pPr>
            <a:r>
              <a:rPr lang="en-US" altLang="ko-KR" sz="2000" b="1" dirty="0">
                <a:latin typeface="Nanum Gothic"/>
              </a:rPr>
              <a:t>4. RAG </a:t>
            </a:r>
            <a:r>
              <a:rPr lang="ko-KR" altLang="en-US" sz="2000" b="1" dirty="0">
                <a:latin typeface="Nanum Gothic"/>
              </a:rPr>
              <a:t>파이프라인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8055AE5-2BB9-D36C-27E3-657FD99DD9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871344"/>
              </p:ext>
            </p:extLst>
          </p:nvPr>
        </p:nvGraphicFramePr>
        <p:xfrm>
          <a:off x="959427" y="1510685"/>
          <a:ext cx="10420350" cy="4842491"/>
        </p:xfrm>
        <a:graphic>
          <a:graphicData uri="http://schemas.openxmlformats.org/drawingml/2006/table">
            <a:tbl>
              <a:tblPr firstRow="1">
                <a:tableStyleId>{7E9639D4-E3E2-4D34-9284-5A2195B3D0D7}</a:tableStyleId>
              </a:tblPr>
              <a:tblGrid>
                <a:gridCol w="1227340">
                  <a:extLst>
                    <a:ext uri="{9D8B030D-6E8A-4147-A177-3AD203B41FA5}">
                      <a16:colId xmlns:a16="http://schemas.microsoft.com/office/drawing/2014/main" val="3645902229"/>
                    </a:ext>
                  </a:extLst>
                </a:gridCol>
                <a:gridCol w="3430385">
                  <a:extLst>
                    <a:ext uri="{9D8B030D-6E8A-4147-A177-3AD203B41FA5}">
                      <a16:colId xmlns:a16="http://schemas.microsoft.com/office/drawing/2014/main" val="918182450"/>
                    </a:ext>
                  </a:extLst>
                </a:gridCol>
                <a:gridCol w="5762625">
                  <a:extLst>
                    <a:ext uri="{9D8B030D-6E8A-4147-A177-3AD203B41FA5}">
                      <a16:colId xmlns:a16="http://schemas.microsoft.com/office/drawing/2014/main" val="1255311263"/>
                    </a:ext>
                  </a:extLst>
                </a:gridCol>
              </a:tblGrid>
              <a:tr h="4966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단계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처리 흐름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+mn-ea"/>
                          <a:ea typeface="+mn-ea"/>
                        </a:rPr>
                        <a:t>상세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919784"/>
                  </a:ext>
                </a:extLst>
              </a:tr>
              <a:tr h="869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effectLst/>
                          <a:latin typeface="+mn-ea"/>
                          <a:ea typeface="+mn-ea"/>
                        </a:rPr>
                        <a:t>Step 1</a:t>
                      </a:r>
                      <a:endParaRPr lang="en-US" altLang="ko-KR" sz="1800" b="1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  <a:t>사용자 질의 처리</a:t>
                      </a:r>
                      <a:b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800" b="0" dirty="0">
                          <a:effectLst/>
                          <a:latin typeface="+mn-ea"/>
                          <a:ea typeface="+mn-ea"/>
                        </a:rPr>
                        <a:t>(Query Processing)</a:t>
                      </a:r>
                      <a:endParaRPr lang="en-US" altLang="ko-KR" sz="18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사용자의 자연어 질문을 분석하고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전처리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질문 의도 파악 및 키워드 추출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검색에 최적화된 형태로 쿼리 변환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질문 유형 분류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사실 질문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추론 질문 등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)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1932357"/>
                  </a:ext>
                </a:extLst>
              </a:tr>
              <a:tr h="869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effectLst/>
                          <a:latin typeface="+mn-ea"/>
                          <a:ea typeface="+mn-ea"/>
                        </a:rPr>
                        <a:t>Step 2</a:t>
                      </a:r>
                      <a:endParaRPr lang="en-US" altLang="ko-KR" sz="1800" b="1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  <a:t>하이브리드 문서 검색</a:t>
                      </a:r>
                      <a:endParaRPr lang="en-US" altLang="ko-KR" sz="1800" b="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effectLst/>
                          <a:latin typeface="+mn-ea"/>
                          <a:ea typeface="+mn-ea"/>
                        </a:rPr>
                        <a:t>(Vector + Keyword Search)</a:t>
                      </a:r>
                      <a:endParaRPr lang="en-US" altLang="ko-KR" sz="18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벡터 검색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의미적 유사성 기반으로 문서 검색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키워드 검색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정확한 용어 매칭 기반 검색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두 방식의 결과를 조합하여 더 정확한 검색 결과 확보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검색 결과 스코어링 및 랭킹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056875"/>
                  </a:ext>
                </a:extLst>
              </a:tr>
              <a:tr h="869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effectLst/>
                          <a:latin typeface="+mn-ea"/>
                          <a:ea typeface="+mn-ea"/>
                        </a:rPr>
                        <a:t>Step 3</a:t>
                      </a:r>
                      <a:endParaRPr lang="en-US" altLang="ko-KR" sz="1800" b="1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  <a:t>컨텍스트 생성</a:t>
                      </a:r>
                      <a:b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800" b="0" dirty="0">
                          <a:effectLst/>
                          <a:latin typeface="+mn-ea"/>
                          <a:ea typeface="+mn-ea"/>
                        </a:rPr>
                        <a:t>(Context Generation)</a:t>
                      </a:r>
                      <a:endParaRPr lang="en-US" altLang="ko-KR" sz="18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검색된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문서들에서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관련성 높은 부분 추출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문서 </a:t>
                      </a: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청크들을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 적절한 순서로 배열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LLM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입력에 맞는 컨텍스트 포맷 구성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토큰 제한을 고려한 컨텍스트 크기 조정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5486259"/>
                  </a:ext>
                </a:extLst>
              </a:tr>
              <a:tr h="869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effectLst/>
                          <a:latin typeface="+mn-ea"/>
                          <a:ea typeface="+mn-ea"/>
                        </a:rPr>
                        <a:t>Step 4</a:t>
                      </a:r>
                      <a:endParaRPr lang="en-US" altLang="ko-KR" sz="1800" b="1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>
                          <a:effectLst/>
                          <a:latin typeface="+mn-ea"/>
                          <a:ea typeface="+mn-ea"/>
                        </a:rPr>
                        <a:t>LLM </a:t>
                      </a:r>
                      <a: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  <a:t>응답 생성</a:t>
                      </a:r>
                      <a:b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800" b="0" dirty="0">
                          <a:effectLst/>
                          <a:latin typeface="+mn-ea"/>
                          <a:ea typeface="+mn-ea"/>
                        </a:rPr>
                        <a:t>(Multi-LLM Response)</a:t>
                      </a:r>
                      <a:endParaRPr lang="en-US" altLang="ko-KR" sz="18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여러 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LLM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모델을 활용한 답변 생성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각 모델의 강점을 활용한 다양한 관점의 응답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앙상블 기법으로 더 신뢰할 수 있는 답변 도출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컨텍스트와 질문을 종합한 최종 응답 생성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13250857"/>
                  </a:ext>
                </a:extLst>
              </a:tr>
              <a:tr h="8691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effectLst/>
                          <a:latin typeface="+mn-ea"/>
                          <a:ea typeface="+mn-ea"/>
                        </a:rPr>
                        <a:t>Step 5</a:t>
                      </a:r>
                      <a:endParaRPr lang="en-US" altLang="ko-KR" sz="1800" b="1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  <a:t>응답 검증 및 필터링</a:t>
                      </a:r>
                      <a:b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1800" b="0" dirty="0">
                          <a:effectLst/>
                          <a:latin typeface="+mn-ea"/>
                          <a:ea typeface="+mn-ea"/>
                        </a:rPr>
                        <a:t>(Response Validation)</a:t>
                      </a:r>
                      <a:endParaRPr lang="en-US" altLang="ko-KR" sz="18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생성된 응답의 사실성 검증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 err="1">
                          <a:latin typeface="+mn-ea"/>
                          <a:ea typeface="+mn-ea"/>
                        </a:rPr>
                        <a:t>할루시네이션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환각</a:t>
                      </a:r>
                      <a:r>
                        <a:rPr lang="en-US" altLang="ko-KR" sz="1200" dirty="0"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탐지 및 제거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부적절한 내용 필터링 </a:t>
                      </a:r>
                      <a:endParaRPr lang="en-US" altLang="ko-KR" sz="1200" dirty="0">
                        <a:latin typeface="+mn-ea"/>
                        <a:ea typeface="+mn-ea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dirty="0">
                          <a:latin typeface="+mn-ea"/>
                          <a:ea typeface="+mn-ea"/>
                        </a:rPr>
                        <a:t>답변 품질 평가 및 최종 승인</a:t>
                      </a:r>
                      <a:endParaRPr lang="en-US" altLang="ko-KR" sz="1200" b="0" i="0" dirty="0">
                        <a:effectLst/>
                        <a:latin typeface="+mn-ea"/>
                        <a:ea typeface="+mn-ea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30118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531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E61FD-26E5-2635-756E-37B9C318A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2B31ED-05C1-07D3-2B95-E67D71A522A2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2250"/>
              </a:spcAft>
            </a:pPr>
            <a:r>
              <a:rPr lang="en-US" altLang="ko-KR" sz="2000" b="1" dirty="0">
                <a:latin typeface="Nanum Gothic"/>
              </a:rPr>
              <a:t>WBS </a:t>
            </a:r>
            <a:r>
              <a:rPr lang="ko-KR" altLang="en-US" sz="2000" b="1" dirty="0">
                <a:latin typeface="Nanum Gothic"/>
              </a:rPr>
              <a:t>일정 계획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2EB77A-2DF2-B4C4-B238-6D3964D1C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7" y="685800"/>
            <a:ext cx="11463866" cy="496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9723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218587-3350-F5D9-6959-193D26CE1569}"/>
              </a:ext>
            </a:extLst>
          </p:cNvPr>
          <p:cNvSpPr txBox="1"/>
          <p:nvPr/>
        </p:nvSpPr>
        <p:spPr>
          <a:xfrm>
            <a:off x="356879" y="842233"/>
            <a:ext cx="530369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b="1" i="0" dirty="0">
                <a:solidFill>
                  <a:srgbClr val="000000"/>
                </a:solidFill>
                <a:effectLst/>
                <a:latin typeface="+mn-ea"/>
              </a:rPr>
              <a:t>AI Gateway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+mn-ea"/>
              </a:rPr>
              <a:t>아키텍처 보안과 확장성의 균형</a:t>
            </a:r>
            <a:endParaRPr lang="en-US" altLang="ko-KR" b="1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None/>
            </a:pPr>
            <a:endParaRPr lang="ko-KR" altLang="en-US" b="1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 다중 보안 계층 구조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+mn-ea"/>
              </a:rPr>
              <a:t>내부망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(Air-Gap)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과 외부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AI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서비스 사이에 가드레일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, DMZ,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게이트웨이를 배치하여 데이터 보안을 완벽하게 보장</a:t>
            </a:r>
            <a:endParaRPr lang="en-US" altLang="ko-KR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모든 민감정보는 외부로 전달되지 않도록 철저히 통제</a:t>
            </a:r>
            <a:endParaRPr lang="en-US" altLang="ko-KR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비즈니스 연속성과 유연한 확장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최신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AI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기술이 출시되어도 아키텍처 변경 없이 즉시 연동 가능</a:t>
            </a:r>
            <a:endParaRPr lang="en-US" altLang="ko-KR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서비스 중단 없이 새로운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+mn-ea"/>
              </a:rPr>
              <a:t>AI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+mn-ea"/>
              </a:rPr>
              <a:t>역량을 지속적으로 확보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0222E93-024B-EDD5-F587-212F46BBB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0384" y="842233"/>
            <a:ext cx="5701129" cy="53956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EA700B-B545-7DCE-50A4-D0266C84D1AE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0"/>
              </a:spcAft>
            </a:pPr>
            <a:r>
              <a:rPr lang="en-US" altLang="ko-KR" sz="2000" b="1" dirty="0">
                <a:latin typeface="+mn-ea"/>
              </a:rPr>
              <a:t>5. </a:t>
            </a:r>
            <a:r>
              <a:rPr lang="ko-KR" altLang="en-US" sz="2000" b="1" dirty="0">
                <a:latin typeface="+mn-ea"/>
              </a:rPr>
              <a:t>외부 연계 방법</a:t>
            </a:r>
          </a:p>
        </p:txBody>
      </p:sp>
    </p:spTree>
    <p:extLst>
      <p:ext uri="{BB962C8B-B14F-4D97-AF65-F5344CB8AC3E}">
        <p14:creationId xmlns:p14="http://schemas.microsoft.com/office/powerpoint/2010/main" val="2748320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98AC804-832C-62D5-2B7D-1E6664E3B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85" y="214454"/>
            <a:ext cx="8969517" cy="64386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C3855E-63B6-AB31-2F92-0A8102F2A422}"/>
              </a:ext>
            </a:extLst>
          </p:cNvPr>
          <p:cNvSpPr txBox="1"/>
          <p:nvPr/>
        </p:nvSpPr>
        <p:spPr>
          <a:xfrm>
            <a:off x="9248602" y="204929"/>
            <a:ext cx="2699558" cy="644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[Chat Bot]</a:t>
            </a:r>
          </a:p>
          <a:p>
            <a:endParaRPr lang="en-US" altLang="ko-KR" dirty="0"/>
          </a:p>
          <a:p>
            <a:r>
              <a:rPr lang="ko-KR" altLang="en-US" sz="1400" dirty="0">
                <a:latin typeface="+mn-ea"/>
              </a:rPr>
              <a:t>대화목록</a:t>
            </a:r>
            <a:endParaRPr lang="en-US" altLang="ko-KR" sz="14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. </a:t>
            </a:r>
            <a:r>
              <a:rPr lang="ko-KR" altLang="en-US" sz="1200" dirty="0">
                <a:latin typeface="+mn-ea"/>
              </a:rPr>
              <a:t>개인별 대화 이력 관리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. </a:t>
            </a:r>
            <a:r>
              <a:rPr lang="ko-KR" altLang="en-US" sz="1200" dirty="0">
                <a:latin typeface="+mn-ea"/>
              </a:rPr>
              <a:t>이전 대화 내용 확인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상단메뉴 링크</a:t>
            </a:r>
            <a:r>
              <a:rPr lang="ko-KR" altLang="en-US" sz="1200" dirty="0">
                <a:latin typeface="+mn-ea"/>
              </a:rPr>
              <a:t> 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. </a:t>
            </a:r>
            <a:r>
              <a:rPr lang="ko-KR" altLang="en-US" sz="1200" dirty="0">
                <a:latin typeface="+mn-ea"/>
              </a:rPr>
              <a:t>관리자화면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. </a:t>
            </a:r>
            <a:r>
              <a:rPr lang="ko-KR" altLang="en-US" sz="1200" dirty="0">
                <a:latin typeface="+mn-ea"/>
              </a:rPr>
              <a:t>사용자 개인정보 관리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. </a:t>
            </a:r>
            <a:r>
              <a:rPr lang="ko-KR" altLang="en-US" sz="1200" dirty="0">
                <a:latin typeface="+mn-ea"/>
              </a:rPr>
              <a:t>화면 스킨 변경 </a:t>
            </a:r>
            <a:r>
              <a:rPr lang="en-US" altLang="ko-KR" sz="1200" dirty="0">
                <a:latin typeface="+mn-ea"/>
              </a:rPr>
              <a:t>(</a:t>
            </a:r>
            <a:r>
              <a:rPr lang="ko-KR" altLang="en-US" sz="1200" dirty="0">
                <a:latin typeface="+mn-ea"/>
              </a:rPr>
              <a:t>주간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야간 등</a:t>
            </a:r>
            <a:r>
              <a:rPr lang="en-US" altLang="ko-KR" sz="1200" dirty="0">
                <a:latin typeface="+mn-ea"/>
              </a:rPr>
              <a:t>)</a:t>
            </a:r>
            <a:endParaRPr lang="ko-KR" altLang="en-US" sz="1200" dirty="0">
              <a:latin typeface="+mn-ea"/>
            </a:endParaRPr>
          </a:p>
          <a:p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대화샘플</a:t>
            </a:r>
            <a:endParaRPr lang="en-US" altLang="ko-KR" sz="1400" dirty="0">
              <a:latin typeface="+mn-ea"/>
            </a:endParaRPr>
          </a:p>
          <a:p>
            <a:r>
              <a:rPr lang="ko-KR" altLang="en-US" sz="1200" dirty="0"/>
              <a:t>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분류별 대화 질문 샘플 제공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LLM/</a:t>
            </a:r>
            <a:r>
              <a:rPr lang="ko-KR" altLang="en-US" sz="1400" dirty="0">
                <a:latin typeface="+mn-ea"/>
              </a:rPr>
              <a:t>검색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옵션 및 질문 창 </a:t>
            </a:r>
            <a:endParaRPr lang="en-US" altLang="ko-KR" sz="1400" dirty="0">
              <a:latin typeface="+mn-ea"/>
            </a:endParaRPr>
          </a:p>
          <a:p>
            <a:r>
              <a:rPr lang="ko-KR" altLang="en-US" sz="1200" dirty="0"/>
              <a:t> </a:t>
            </a:r>
            <a:r>
              <a:rPr lang="en-US" altLang="ko-KR" sz="1200" dirty="0">
                <a:latin typeface="+mn-ea"/>
              </a:rPr>
              <a:t>. </a:t>
            </a:r>
            <a:r>
              <a:rPr lang="ko-KR" altLang="en-US" sz="1200" dirty="0">
                <a:latin typeface="+mn-ea"/>
              </a:rPr>
              <a:t>질문 입력 및 파일 첨부 </a:t>
            </a:r>
            <a:r>
              <a:rPr lang="en-US" altLang="ko-KR" sz="1200" dirty="0">
                <a:latin typeface="+mn-ea"/>
              </a:rPr>
              <a:t> 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68C666-11B9-E1F1-A989-4040D95ECA38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1. </a:t>
            </a:r>
            <a:r>
              <a:rPr lang="ko-KR" altLang="en-US" sz="2000" b="1" dirty="0">
                <a:latin typeface="+mn-ea"/>
              </a:rPr>
              <a:t>화면 설명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214712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63EF6-214F-9834-2A19-13B3D5B24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5D3E6F-2D72-C988-4EC8-C6A8336C6C3E}"/>
              </a:ext>
            </a:extLst>
          </p:cNvPr>
          <p:cNvSpPr txBox="1"/>
          <p:nvPr/>
        </p:nvSpPr>
        <p:spPr>
          <a:xfrm>
            <a:off x="256236" y="781815"/>
            <a:ext cx="11493046" cy="167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핵심 기능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1: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멀티모델 라우팅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비용 최적화와 성능 향상의 균형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]</a:t>
            </a:r>
          </a:p>
          <a:p>
            <a:pPr algn="l">
              <a:buNone/>
            </a:pPr>
            <a:endParaRPr lang="ko-KR" altLang="en-US" sz="500" b="1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최적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AI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모델 자동 배분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질문의 복잡도와 중요도에 따라 적합한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AI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모델로 자동 연결하여 필요한 수준의 서비스 품질 제공</a:t>
            </a:r>
            <a:endParaRPr lang="en-US" altLang="ko-KR" sz="14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비용 효율성 극대화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단순 질문은 저비용 모델로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복잡한 업무는 고성능 모델로 처리하여 불필요한 비용 절감</a:t>
            </a:r>
            <a:endParaRPr lang="en-US" altLang="ko-KR" sz="14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유연한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AI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생태계 구축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신규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AI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솔루션을 서비스 중단 없이 즉시 통합하여 혁신 속도와 시장 대응력 </a:t>
            </a:r>
            <a:r>
              <a:rPr lang="ko-KR" altLang="en-US" sz="1400" dirty="0">
                <a:solidFill>
                  <a:srgbClr val="000000"/>
                </a:solidFill>
                <a:latin typeface="+mn-ea"/>
              </a:rPr>
              <a:t>증가</a:t>
            </a:r>
            <a:endParaRPr lang="en-US" altLang="ko-KR" sz="14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6986B6-B6C8-5189-08EA-80D7F43DF8E4}"/>
              </a:ext>
            </a:extLst>
          </p:cNvPr>
          <p:cNvSpPr txBox="1"/>
          <p:nvPr/>
        </p:nvSpPr>
        <p:spPr>
          <a:xfrm>
            <a:off x="256236" y="2736503"/>
            <a:ext cx="11507623" cy="167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핵심 기능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2: 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+mn-ea"/>
              </a:rPr>
              <a:t>시맨틱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+mn-ea"/>
              </a:rPr>
              <a:t>캐싱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성능 향상과 비용 절감 효과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]</a:t>
            </a:r>
          </a:p>
          <a:p>
            <a:pPr algn="l">
              <a:buNone/>
            </a:pPr>
            <a:endParaRPr lang="ko-KR" altLang="en-US" sz="500" b="1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의미 기반 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+mn-ea"/>
              </a:rPr>
              <a:t>캐싱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 시스템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단순 텍스트 일치가 아닌 질문의 의미적 유사성을 분석하여 유사 질문에 대한 기존 답변 재활용</a:t>
            </a:r>
            <a:endParaRPr lang="en-US" altLang="ko-KR" sz="14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응답 속도 및 사용자 경험 개선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+mn-ea"/>
              </a:rPr>
              <a:t>캐시된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 답변을 즉시 제공하여 대기 시간을  단축하고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일관된 고품질 응답 보장</a:t>
            </a:r>
            <a:endParaRPr lang="en-US" altLang="ko-KR" sz="14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API 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비용 절감 효과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외부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AI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호출 감소로 운영 비용을 최대 절감하며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서버 부하 감소로 시스템 안정성 향상</a:t>
            </a:r>
            <a:endParaRPr lang="en-US" altLang="ko-KR" sz="14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955A9-8F18-39A5-4656-4AF385F892B3}"/>
              </a:ext>
            </a:extLst>
          </p:cNvPr>
          <p:cNvSpPr txBox="1"/>
          <p:nvPr/>
        </p:nvSpPr>
        <p:spPr>
          <a:xfrm>
            <a:off x="256236" y="4691190"/>
            <a:ext cx="11507623" cy="16773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AI Gateway(AI/ML)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의 보안과 컴플라이언스 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[</a:t>
            </a: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리스크 관리를 위한 안전장치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]</a:t>
            </a:r>
          </a:p>
          <a:p>
            <a:pPr algn="l">
              <a:buNone/>
            </a:pPr>
            <a:endParaRPr lang="ko-KR" altLang="en-US" sz="500" b="1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개인정보 자동 </a:t>
            </a:r>
            <a:r>
              <a:rPr lang="ko-KR" altLang="en-US" sz="1400" b="1" i="0" dirty="0" err="1">
                <a:solidFill>
                  <a:srgbClr val="000000"/>
                </a:solidFill>
                <a:effectLst/>
                <a:latin typeface="+mn-ea"/>
              </a:rPr>
              <a:t>마스킹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:</a:t>
            </a:r>
            <a:endParaRPr lang="en-US" altLang="ko-KR" sz="1400" b="1" dirty="0">
              <a:solidFill>
                <a:srgbClr val="000000"/>
              </a:solidFill>
              <a:latin typeface="+mn-ea"/>
            </a:endParaRPr>
          </a:p>
          <a:p>
            <a:pPr algn="l"/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내부 정보가 외부로 유출되는 것을 원천 차단하고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필요한 최소한의 정보만 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API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로 전달하여 개인정보보호법과 규제 준수 </a:t>
            </a:r>
            <a:endParaRPr lang="en-US" altLang="ko-KR" sz="14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전체 트랜잭션 로깅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모든 요청과 응답을 기록하여 감사 추적이 가능하며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문제 발생 시 즉각적인 대응과 원인 분석 지원</a:t>
            </a:r>
            <a:endParaRPr lang="en-US" altLang="ko-KR" sz="1400" b="0" i="0" dirty="0">
              <a:solidFill>
                <a:srgbClr val="000000"/>
              </a:solidFill>
              <a:effectLst/>
              <a:latin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400" b="1" i="0" dirty="0">
                <a:solidFill>
                  <a:srgbClr val="000000"/>
                </a:solidFill>
                <a:effectLst/>
                <a:latin typeface="+mn-ea"/>
              </a:rPr>
              <a:t>고급 보안 정책 적용</a:t>
            </a:r>
            <a:r>
              <a:rPr lang="en-US" altLang="ko-KR" sz="1400" b="1" i="0" dirty="0">
                <a:solidFill>
                  <a:srgbClr val="000000"/>
                </a:solidFill>
                <a:effectLst/>
                <a:latin typeface="+mn-ea"/>
              </a:rPr>
              <a:t>:</a:t>
            </a:r>
          </a:p>
          <a:p>
            <a:pPr algn="l"/>
            <a:r>
              <a:rPr lang="en-US" altLang="ko-KR" sz="14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다단계 인증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/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인가 및 </a:t>
            </a:r>
            <a:r>
              <a:rPr lang="ko-KR" altLang="en-US" sz="1400" b="0" i="0" dirty="0" err="1">
                <a:solidFill>
                  <a:srgbClr val="000000"/>
                </a:solidFill>
                <a:effectLst/>
                <a:latin typeface="+mn-ea"/>
              </a:rPr>
              <a:t>호출량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 제한으로 무단 액세스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서비스 과부하</a:t>
            </a:r>
            <a:r>
              <a:rPr lang="en-US" altLang="ko-KR" sz="1400" b="0" i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b="0" i="0" dirty="0">
                <a:solidFill>
                  <a:srgbClr val="000000"/>
                </a:solidFill>
                <a:effectLst/>
                <a:latin typeface="+mn-ea"/>
              </a:rPr>
              <a:t>데이터 유출 등 핵심 보안 리스크를 효과적 통제</a:t>
            </a:r>
            <a:endParaRPr lang="en-US" altLang="ko-KR" sz="1400" b="0" i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B03A4D-5AD1-151D-373D-3E0A58068199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pPr>
              <a:spcAft>
                <a:spcPts val="3000"/>
              </a:spcAft>
            </a:pPr>
            <a:r>
              <a:rPr lang="en-US" altLang="ko-KR" sz="2000" b="1" dirty="0">
                <a:latin typeface="+mn-ea"/>
              </a:rPr>
              <a:t>5. </a:t>
            </a:r>
            <a:r>
              <a:rPr lang="ko-KR" altLang="en-US" sz="2000" b="1" dirty="0">
                <a:latin typeface="+mn-ea"/>
              </a:rPr>
              <a:t>외부 연계 방법</a:t>
            </a:r>
          </a:p>
        </p:txBody>
      </p:sp>
    </p:spTree>
    <p:extLst>
      <p:ext uri="{BB962C8B-B14F-4D97-AF65-F5344CB8AC3E}">
        <p14:creationId xmlns:p14="http://schemas.microsoft.com/office/powerpoint/2010/main" val="868328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74D2E43-A1EB-A15D-2605-E92FA8254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204930"/>
            <a:ext cx="8985077" cy="64481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75A997-B493-8F9A-6F0E-E7F476DA1DFC}"/>
              </a:ext>
            </a:extLst>
          </p:cNvPr>
          <p:cNvSpPr txBox="1"/>
          <p:nvPr/>
        </p:nvSpPr>
        <p:spPr>
          <a:xfrm>
            <a:off x="9248602" y="204929"/>
            <a:ext cx="2699558" cy="644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[Chat Bot]</a:t>
            </a:r>
          </a:p>
          <a:p>
            <a:endParaRPr lang="en-US" altLang="ko-KR" dirty="0"/>
          </a:p>
          <a:p>
            <a:r>
              <a:rPr lang="ko-KR" altLang="en-US" sz="1400" dirty="0">
                <a:latin typeface="+mn-ea"/>
              </a:rPr>
              <a:t>스킨 변경</a:t>
            </a:r>
            <a:endParaRPr lang="en-US" altLang="ko-KR" sz="14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. </a:t>
            </a:r>
            <a:r>
              <a:rPr lang="ko-KR" altLang="en-US" sz="1200" dirty="0">
                <a:latin typeface="+mn-ea"/>
              </a:rPr>
              <a:t>개인 </a:t>
            </a:r>
            <a:r>
              <a:rPr lang="en-US" altLang="ko-KR" sz="1200" dirty="0">
                <a:latin typeface="+mn-ea"/>
              </a:rPr>
              <a:t>PC </a:t>
            </a:r>
            <a:r>
              <a:rPr lang="ko-KR" altLang="en-US" sz="1200" dirty="0">
                <a:latin typeface="+mn-ea"/>
              </a:rPr>
              <a:t>스킨 변경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</a:t>
            </a:r>
            <a:r>
              <a:rPr lang="ko-KR" altLang="en-US" sz="1200" dirty="0">
                <a:latin typeface="+mn-ea"/>
              </a:rPr>
              <a:t>마지막 변경 스킨 반영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D151C-2041-C3EA-2150-C413A6AAAF5E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1. </a:t>
            </a:r>
            <a:r>
              <a:rPr lang="ko-KR" altLang="en-US" sz="2000" b="1" dirty="0">
                <a:latin typeface="+mn-ea"/>
              </a:rPr>
              <a:t>화면 설명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6545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BCC424E-419B-854E-6717-A82D06F87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88913"/>
            <a:ext cx="8985077" cy="64214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49C12D-E0B3-6F9B-D80F-6F44290FFAD9}"/>
              </a:ext>
            </a:extLst>
          </p:cNvPr>
          <p:cNvSpPr txBox="1"/>
          <p:nvPr/>
        </p:nvSpPr>
        <p:spPr>
          <a:xfrm>
            <a:off x="9248602" y="178224"/>
            <a:ext cx="2699558" cy="644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[Chat Bot]</a:t>
            </a:r>
          </a:p>
          <a:p>
            <a:endParaRPr lang="en-US" altLang="ko-KR" dirty="0"/>
          </a:p>
          <a:p>
            <a:r>
              <a:rPr lang="ko-KR" altLang="en-US" sz="1400" dirty="0">
                <a:latin typeface="+mn-ea"/>
              </a:rPr>
              <a:t>질문 입력</a:t>
            </a:r>
            <a:endParaRPr lang="en-US" altLang="ko-KR" sz="1400" dirty="0">
              <a:latin typeface="+mn-ea"/>
            </a:endParaRPr>
          </a:p>
          <a:p>
            <a:r>
              <a:rPr lang="ko-KR" altLang="en-US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질문에 대한 답변 확인 및 평가</a:t>
            </a:r>
            <a:endParaRPr lang="en-US" altLang="ko-KR" sz="1200" dirty="0"/>
          </a:p>
          <a:p>
            <a:r>
              <a:rPr lang="en-US" altLang="ko-KR" sz="1200" dirty="0">
                <a:latin typeface="+mn-ea"/>
              </a:rPr>
              <a:t>   </a:t>
            </a:r>
            <a:r>
              <a:rPr lang="ko-KR" altLang="en-US" sz="1200" dirty="0">
                <a:latin typeface="+mn-ea"/>
              </a:rPr>
              <a:t> 평가</a:t>
            </a:r>
            <a:r>
              <a:rPr lang="en-US" altLang="ko-KR" sz="1200" dirty="0">
                <a:latin typeface="+mn-ea"/>
              </a:rPr>
              <a:t>:</a:t>
            </a:r>
            <a:r>
              <a:rPr lang="ko-KR" altLang="en-US" sz="1200" dirty="0">
                <a:latin typeface="+mn-ea"/>
              </a:rPr>
              <a:t> 좋아요</a:t>
            </a:r>
            <a:r>
              <a:rPr lang="en-US" altLang="ko-KR" sz="1200" dirty="0">
                <a:latin typeface="+mn-ea"/>
              </a:rPr>
              <a:t>/</a:t>
            </a:r>
            <a:r>
              <a:rPr lang="ko-KR" altLang="en-US" sz="1200" dirty="0">
                <a:latin typeface="+mn-ea"/>
              </a:rPr>
              <a:t>싫어요 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  </a:t>
            </a:r>
            <a:r>
              <a:rPr lang="ko-KR" altLang="en-US" sz="1200" dirty="0">
                <a:latin typeface="+mn-ea"/>
              </a:rPr>
              <a:t>평가 방법 확정시 해당 내용 적용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C746A-24F5-2692-614B-778813978F7F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1. </a:t>
            </a:r>
            <a:r>
              <a:rPr lang="ko-KR" altLang="en-US" sz="2000" b="1" dirty="0">
                <a:latin typeface="+mn-ea"/>
              </a:rPr>
              <a:t>화면 설명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947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2AF968-7D10-E35B-FA79-5610F8812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88913"/>
            <a:ext cx="8985077" cy="6437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231177-8912-961A-538F-726E01EFB444}"/>
              </a:ext>
            </a:extLst>
          </p:cNvPr>
          <p:cNvSpPr txBox="1"/>
          <p:nvPr/>
        </p:nvSpPr>
        <p:spPr>
          <a:xfrm>
            <a:off x="9248602" y="178224"/>
            <a:ext cx="2699558" cy="644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[Chat Bot]</a:t>
            </a:r>
          </a:p>
          <a:p>
            <a:endParaRPr lang="en-US" altLang="ko-KR" dirty="0"/>
          </a:p>
          <a:p>
            <a:r>
              <a:rPr lang="ko-KR" altLang="en-US" sz="1400" dirty="0">
                <a:latin typeface="+mn-ea"/>
              </a:rPr>
              <a:t>대화 이력 확인</a:t>
            </a:r>
            <a:endParaRPr lang="en-US" altLang="ko-KR" sz="1400" dirty="0">
              <a:latin typeface="+mn-ea"/>
            </a:endParaRPr>
          </a:p>
          <a:p>
            <a:r>
              <a:rPr lang="ko-KR" altLang="en-US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개인별 대화 내용 확인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275C1-70B9-BB34-81D2-389B0D0E1A54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1. </a:t>
            </a:r>
            <a:r>
              <a:rPr lang="ko-KR" altLang="en-US" sz="2000" b="1" dirty="0">
                <a:latin typeface="+mn-ea"/>
              </a:rPr>
              <a:t>화면 설명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35876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1B7A98-38D9-DA07-6357-73C2DA889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78224"/>
            <a:ext cx="8985077" cy="64481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BBC331-CEE9-8316-C4B3-3AEE89A571F1}"/>
              </a:ext>
            </a:extLst>
          </p:cNvPr>
          <p:cNvSpPr txBox="1"/>
          <p:nvPr/>
        </p:nvSpPr>
        <p:spPr>
          <a:xfrm>
            <a:off x="9248602" y="178224"/>
            <a:ext cx="2699558" cy="644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관리자기능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sz="1400" dirty="0">
                <a:latin typeface="+mn-ea"/>
              </a:rPr>
              <a:t>문서관리</a:t>
            </a:r>
            <a:endParaRPr lang="en-US" altLang="ko-KR" sz="1400" dirty="0">
              <a:latin typeface="+mn-ea"/>
            </a:endParaRPr>
          </a:p>
          <a:p>
            <a:r>
              <a:rPr lang="ko-KR" altLang="en-US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관라자가</a:t>
            </a:r>
            <a:r>
              <a:rPr lang="ko-KR" altLang="en-US" sz="1200" dirty="0"/>
              <a:t> 필요한 문서 등록 </a:t>
            </a:r>
            <a:endParaRPr lang="en-US" altLang="ko-KR" sz="1200" dirty="0"/>
          </a:p>
          <a:p>
            <a:r>
              <a:rPr lang="en-US" altLang="ko-KR" sz="1200" dirty="0">
                <a:latin typeface="+mn-ea"/>
              </a:rPr>
              <a:t>   </a:t>
            </a:r>
            <a:r>
              <a:rPr lang="ko-KR" altLang="en-US" sz="1200" dirty="0">
                <a:latin typeface="+mn-ea"/>
              </a:rPr>
              <a:t>업로드 시 벡터화 기능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업로드 완료 시 업로드 리스트 및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 err="1"/>
              <a:t>청킹</a:t>
            </a:r>
            <a:r>
              <a:rPr lang="ko-KR" altLang="en-US" sz="1200" dirty="0"/>
              <a:t> 결과 및 정보 </a:t>
            </a:r>
            <a:r>
              <a:rPr lang="ko-KR" altLang="en-US" sz="1200" dirty="0">
                <a:latin typeface="+mn-ea"/>
              </a:rPr>
              <a:t>확인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1261E-0BB6-2236-3E26-02B4A789A137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1. </a:t>
            </a:r>
            <a:r>
              <a:rPr lang="ko-KR" altLang="en-US" sz="2000" b="1" dirty="0">
                <a:latin typeface="+mn-ea"/>
              </a:rPr>
              <a:t>화면 설명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9572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225BA7F-BD7C-9292-BFB5-7C51AEC87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88913"/>
            <a:ext cx="8985077" cy="6437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95A2ABF-039A-E4F2-9803-DD35B96F69F9}"/>
              </a:ext>
            </a:extLst>
          </p:cNvPr>
          <p:cNvSpPr txBox="1"/>
          <p:nvPr/>
        </p:nvSpPr>
        <p:spPr>
          <a:xfrm>
            <a:off x="9248602" y="178224"/>
            <a:ext cx="2699558" cy="644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관리자기능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sz="1400" dirty="0">
                <a:latin typeface="+mn-ea"/>
              </a:rPr>
              <a:t>문서관리</a:t>
            </a:r>
            <a:endParaRPr lang="en-US" altLang="ko-KR" sz="1400" dirty="0">
              <a:latin typeface="+mn-ea"/>
            </a:endParaRPr>
          </a:p>
          <a:p>
            <a:r>
              <a:rPr lang="ko-KR" altLang="en-US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관라자가</a:t>
            </a:r>
            <a:r>
              <a:rPr lang="ko-KR" altLang="en-US" sz="1200" dirty="0"/>
              <a:t> 필요한 문서 등록 </a:t>
            </a:r>
            <a:endParaRPr lang="en-US" altLang="ko-KR" sz="1200" dirty="0"/>
          </a:p>
          <a:p>
            <a:r>
              <a:rPr lang="en-US" altLang="ko-KR" sz="1200" dirty="0">
                <a:latin typeface="+mn-ea"/>
              </a:rPr>
              <a:t>   </a:t>
            </a:r>
            <a:r>
              <a:rPr lang="ko-KR" altLang="en-US" sz="1200" dirty="0">
                <a:latin typeface="+mn-ea"/>
              </a:rPr>
              <a:t>업로드 시 벡터화 기능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업로드 완료 시 업로드 리스트 및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 err="1"/>
              <a:t>청킹</a:t>
            </a:r>
            <a:r>
              <a:rPr lang="ko-KR" altLang="en-US" sz="1200" dirty="0"/>
              <a:t> 결과 및 정보 </a:t>
            </a:r>
            <a:r>
              <a:rPr lang="ko-KR" altLang="en-US" sz="1200" dirty="0">
                <a:latin typeface="+mn-ea"/>
              </a:rPr>
              <a:t>확인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0069D-9B5B-0DBD-82A7-E136F42ED98D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1. </a:t>
            </a:r>
            <a:r>
              <a:rPr lang="ko-KR" altLang="en-US" sz="2000" b="1" dirty="0">
                <a:latin typeface="+mn-ea"/>
              </a:rPr>
              <a:t>화면 설명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0925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312C4A2-5AC0-EB44-F157-7495C9939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26" y="188913"/>
            <a:ext cx="8954276" cy="64481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3671AE-91A2-6EA1-2F3F-F66350FF56AF}"/>
              </a:ext>
            </a:extLst>
          </p:cNvPr>
          <p:cNvSpPr txBox="1"/>
          <p:nvPr/>
        </p:nvSpPr>
        <p:spPr>
          <a:xfrm>
            <a:off x="9248602" y="178224"/>
            <a:ext cx="2699558" cy="644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관리자기능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ko-KR" altLang="en-US" sz="1400" dirty="0">
                <a:latin typeface="+mn-ea"/>
              </a:rPr>
              <a:t>문서관리</a:t>
            </a:r>
            <a:endParaRPr lang="en-US" altLang="ko-KR" sz="1400" dirty="0">
              <a:latin typeface="+mn-ea"/>
            </a:endParaRPr>
          </a:p>
          <a:p>
            <a:r>
              <a:rPr lang="ko-KR" altLang="en-US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관라자가</a:t>
            </a:r>
            <a:r>
              <a:rPr lang="ko-KR" altLang="en-US" sz="1200" dirty="0"/>
              <a:t> 필요한 문서 등록 </a:t>
            </a:r>
            <a:endParaRPr lang="en-US" altLang="ko-KR" sz="1200" dirty="0"/>
          </a:p>
          <a:p>
            <a:r>
              <a:rPr lang="en-US" altLang="ko-KR" sz="1200" dirty="0">
                <a:latin typeface="+mn-ea"/>
              </a:rPr>
              <a:t>   </a:t>
            </a:r>
            <a:r>
              <a:rPr lang="ko-KR" altLang="en-US" sz="1200" dirty="0">
                <a:latin typeface="+mn-ea"/>
              </a:rPr>
              <a:t>업로드 시 벡터화 기능</a:t>
            </a:r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업로드 완료 시 업로드 리스트 및</a:t>
            </a:r>
            <a:endParaRPr lang="en-US" altLang="ko-KR" sz="1200" dirty="0"/>
          </a:p>
          <a:p>
            <a:r>
              <a:rPr lang="en-US" altLang="ko-KR" sz="1200" dirty="0"/>
              <a:t>  </a:t>
            </a:r>
            <a:r>
              <a:rPr lang="ko-KR" altLang="en-US" sz="1200" dirty="0" err="1"/>
              <a:t>청킹</a:t>
            </a:r>
            <a:r>
              <a:rPr lang="ko-KR" altLang="en-US" sz="1200" dirty="0"/>
              <a:t> 결과 및 정보 </a:t>
            </a:r>
            <a:r>
              <a:rPr lang="ko-KR" altLang="en-US" sz="1200" dirty="0">
                <a:latin typeface="+mn-ea"/>
              </a:rPr>
              <a:t>확인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 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DD4DE-9E78-0884-1600-8B58BC54D5DC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1. </a:t>
            </a:r>
            <a:r>
              <a:rPr lang="ko-KR" altLang="en-US" sz="2000" b="1" dirty="0">
                <a:latin typeface="+mn-ea"/>
              </a:rPr>
              <a:t>화면 설명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62970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41EF8ED-EEE1-D823-3596-AF3E90971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25" y="188913"/>
            <a:ext cx="8985077" cy="64374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37B967-21F7-9B49-27E4-AF98A1131161}"/>
              </a:ext>
            </a:extLst>
          </p:cNvPr>
          <p:cNvSpPr txBox="1"/>
          <p:nvPr/>
        </p:nvSpPr>
        <p:spPr>
          <a:xfrm>
            <a:off x="9248602" y="178224"/>
            <a:ext cx="2699558" cy="64481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관리자기능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sz="1400" dirty="0">
                <a:latin typeface="+mn-ea"/>
              </a:rPr>
              <a:t>Guardrail </a:t>
            </a:r>
            <a:r>
              <a:rPr lang="ko-KR" altLang="en-US" sz="1400" dirty="0">
                <a:latin typeface="+mn-ea"/>
              </a:rPr>
              <a:t>관리</a:t>
            </a:r>
            <a:endParaRPr lang="en-US" altLang="ko-KR" sz="1400" dirty="0">
              <a:latin typeface="+mn-ea"/>
            </a:endParaRPr>
          </a:p>
          <a:p>
            <a:r>
              <a:rPr lang="ko-KR" altLang="en-US" dirty="0"/>
              <a:t> </a:t>
            </a:r>
            <a:r>
              <a:rPr lang="en-US" altLang="ko-KR" sz="1200" dirty="0"/>
              <a:t>. </a:t>
            </a:r>
            <a:r>
              <a:rPr lang="ko-KR" altLang="en-US" sz="1200" dirty="0"/>
              <a:t>분류 별 </a:t>
            </a:r>
            <a:r>
              <a:rPr lang="en-US" altLang="ko-KR" sz="1200" dirty="0"/>
              <a:t>Guardrail</a:t>
            </a:r>
            <a:r>
              <a:rPr lang="ko-KR" altLang="en-US" sz="1200" dirty="0"/>
              <a:t> 적용 현황</a:t>
            </a:r>
            <a:endParaRPr lang="en-US" altLang="ko-KR" sz="1200" dirty="0">
              <a:latin typeface="+mn-ea"/>
            </a:endParaRPr>
          </a:p>
          <a:p>
            <a:r>
              <a:rPr lang="en-US" altLang="ko-KR" sz="1200" dirty="0">
                <a:latin typeface="+mn-ea"/>
              </a:rPr>
              <a:t> </a:t>
            </a:r>
            <a:r>
              <a:rPr lang="en-US" altLang="ko-KR" sz="1200" dirty="0"/>
              <a:t>. Guard</a:t>
            </a:r>
            <a:r>
              <a:rPr lang="ko-KR" altLang="en-US" sz="1200" dirty="0"/>
              <a:t> </a:t>
            </a:r>
            <a:r>
              <a:rPr lang="en-US" altLang="ko-KR" sz="1200" dirty="0"/>
              <a:t>rail</a:t>
            </a:r>
            <a:r>
              <a:rPr lang="ko-KR" altLang="en-US" sz="1200" dirty="0"/>
              <a:t> 추가</a:t>
            </a:r>
            <a:r>
              <a:rPr lang="en-US" altLang="ko-KR" sz="1200" dirty="0">
                <a:latin typeface="+mn-ea"/>
              </a:rPr>
              <a:t>  </a:t>
            </a: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  <a:p>
            <a:endParaRPr lang="en-US" altLang="ko-KR" sz="12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4529E-F862-E048-2F09-6A25AD82EE87}"/>
              </a:ext>
            </a:extLst>
          </p:cNvPr>
          <p:cNvSpPr txBox="1"/>
          <p:nvPr/>
        </p:nvSpPr>
        <p:spPr>
          <a:xfrm>
            <a:off x="263525" y="155407"/>
            <a:ext cx="3327400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+mn-ea"/>
              </a:rPr>
              <a:t>1. </a:t>
            </a:r>
            <a:r>
              <a:rPr lang="ko-KR" altLang="en-US" sz="2000" b="1" dirty="0">
                <a:latin typeface="+mn-ea"/>
              </a:rPr>
              <a:t>화면 설명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9081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1575</Words>
  <Application>Microsoft Office PowerPoint</Application>
  <PresentationFormat>와이드스크린</PresentationFormat>
  <Paragraphs>423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Nanum Gothic</vt:lpstr>
      <vt:lpstr>Noto Sans KR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taeyuong park</dc:creator>
  <cp:lastModifiedBy>taeyuong park</cp:lastModifiedBy>
  <cp:revision>19</cp:revision>
  <dcterms:created xsi:type="dcterms:W3CDTF">2025-09-10T04:42:02Z</dcterms:created>
  <dcterms:modified xsi:type="dcterms:W3CDTF">2025-09-11T08:53:04Z</dcterms:modified>
</cp:coreProperties>
</file>