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18"/>
  </p:notesMasterIdLst>
  <p:sldIdLst>
    <p:sldId id="256" r:id="rId3"/>
    <p:sldId id="279" r:id="rId4"/>
    <p:sldId id="280" r:id="rId5"/>
    <p:sldId id="257" r:id="rId6"/>
    <p:sldId id="267" r:id="rId7"/>
    <p:sldId id="26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6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15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73513" y="1360488"/>
            <a:ext cx="4248150" cy="4248150"/>
          </a:xfrm>
          <a:prstGeom prst="ellipse">
            <a:avLst/>
          </a:prstGeom>
          <a:solidFill>
            <a:srgbClr val="EAEED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16213" y="2570163"/>
            <a:ext cx="6759575" cy="1947863"/>
          </a:xfrm>
          <a:prstGeom prst="rect">
            <a:avLst/>
          </a:prstGeom>
          <a:solidFill>
            <a:srgbClr val="DF6165"/>
          </a:solidFill>
          <a:ln w="38100">
            <a:solidFill>
              <a:srgbClr val="EA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KSO_BT1"/>
          <p:cNvSpPr>
            <a:spLocks noGrp="1"/>
          </p:cNvSpPr>
          <p:nvPr>
            <p:ph type="ctrTitle"/>
          </p:nvPr>
        </p:nvSpPr>
        <p:spPr>
          <a:xfrm>
            <a:off x="2743200" y="2689225"/>
            <a:ext cx="6731000" cy="10763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defRPr sz="40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368" name="KSO_BC1"/>
          <p:cNvSpPr>
            <a:spLocks noGrp="1"/>
          </p:cNvSpPr>
          <p:nvPr>
            <p:ph type="subTitle" idx="1"/>
          </p:nvPr>
        </p:nvSpPr>
        <p:spPr>
          <a:xfrm>
            <a:off x="2743200" y="3848100"/>
            <a:ext cx="6718300" cy="5207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kern="1200">
                <a:solidFill>
                  <a:schemeClr val="bg1"/>
                </a:solidFill>
              </a:defRPr>
            </a:lvl2pPr>
            <a:lvl3pPr marL="685800" lvl="2" indent="-685800" algn="ctr">
              <a:buNone/>
              <a:defRPr kern="1200">
                <a:solidFill>
                  <a:schemeClr val="bg1"/>
                </a:solidFill>
              </a:defRPr>
            </a:lvl3pPr>
            <a:lvl4pPr marL="1028700" lvl="3" indent="-1028700" algn="ctr">
              <a:buNone/>
              <a:defRPr kern="1200">
                <a:solidFill>
                  <a:schemeClr val="bg1"/>
                </a:solidFill>
              </a:defRPr>
            </a:lvl4pPr>
            <a:lvl5pPr marL="1371600" lvl="4" indent="-1371600" algn="ctr">
              <a:buNone/>
              <a:defRPr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KSO_FD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38200" y="142399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957712" y="142399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041699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344488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630238" y="606425"/>
            <a:ext cx="1091247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611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630238" y="1444625"/>
            <a:ext cx="10912475" cy="48831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44488"/>
            <a:ext cx="12192000" cy="138113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KSO_FD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70000"/>
        <a:buFont typeface="Wingdings" pitchFamily="2" charset="2"/>
        <a:buChar char="l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攻击与安全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朱赋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Vertical Access Control </a:t>
            </a:r>
            <a:r>
              <a:rPr lang="en-US" altLang="zh-CN"/>
              <a:t>- </a:t>
            </a:r>
            <a:r>
              <a:rPr lang="zh-CN" altLang="zh-CN"/>
              <a:t>权限提升攻击</a:t>
            </a:r>
          </a:p>
          <a:p>
            <a:pPr lvl="1"/>
            <a:r>
              <a:rPr>
                <a:ea typeface="宋体" charset="0"/>
                <a:sym typeface="+mn-ea"/>
              </a:rPr>
              <a:t>	</a:t>
            </a:r>
            <a:r>
              <a:rPr lang="zh-CN" altLang="zh-CN"/>
              <a:t>由于web应用程序没有做权限控制，或仅仅在菜单上做了权限控制，导致的恶意用户只要猜测其他管理页面的URL，就可以访问或控制其他角色拥有的数据或页面，达到权限提升目的。</a:t>
            </a:r>
          </a:p>
          <a:p>
            <a:pPr lvl="1"/>
            <a:r>
              <a:rPr>
                <a:ea typeface="宋体" charset="0"/>
                <a:sym typeface="+mn-ea"/>
              </a:rPr>
              <a:t>	</a:t>
            </a:r>
            <a:r>
              <a:rPr lang="zh-CN" altLang="zh-CN"/>
              <a:t>应在服务端做严格权限控制</a:t>
            </a:r>
            <a:r>
              <a:rPr lang="en-US" altLang="zh-CN"/>
              <a:t>, </a:t>
            </a:r>
            <a:r>
              <a:rPr lang="zh-CN" altLang="en-US">
                <a:ea typeface="宋体" charset="0"/>
              </a:rPr>
              <a:t>而不是仅在客户端限制展示的菜单</a:t>
            </a:r>
            <a:r>
              <a:rPr lang="en-US" altLang="zh-CN">
                <a:ea typeface="宋体" charset="0"/>
              </a:rPr>
              <a:t>.</a:t>
            </a:r>
          </a:p>
          <a:p>
            <a:pPr lvl="0"/>
            <a:endParaRPr lang="en-US" altLang="zh-CN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CN" sz="2400" dirty="0">
                <a:ea typeface="宋体" charset="0"/>
                <a:sym typeface="+mn-ea"/>
              </a:rPr>
              <a:t>Horizontal Access Control - </a:t>
            </a:r>
            <a:r>
              <a:rPr lang="zh-CN" altLang="en-US" sz="2400" dirty="0">
                <a:ea typeface="宋体" charset="0"/>
                <a:sym typeface="+mn-ea"/>
              </a:rPr>
              <a:t>访问控制攻击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sz="1800" dirty="0">
                <a:ea typeface="宋体" charset="0"/>
                <a:sym typeface="+mn-ea"/>
              </a:rPr>
              <a:t>Web应用程序接收到用户请求，修改某条数据时，没有判断数据的所属人，或判断数据所属人时，从用户提交的request参数（用户可控数据）中，获取了数据所属人id，导致恶意攻击者可以通过变换数据ID，或变换所属人id，修改不属于自己的数据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dirty="0">
                <a:ea typeface="宋体" charset="0"/>
                <a:sym typeface="+mn-ea"/>
              </a:rPr>
              <a:t>涉及用户相关信息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应从</a:t>
            </a:r>
            <a:r>
              <a:rPr lang="en-US" altLang="zh-CN" dirty="0">
                <a:ea typeface="宋体" charset="0"/>
                <a:sym typeface="+mn-ea"/>
              </a:rPr>
              <a:t>session</a:t>
            </a:r>
            <a:r>
              <a:rPr lang="zh-CN" altLang="en-US" dirty="0">
                <a:ea typeface="宋体" charset="0"/>
                <a:sym typeface="+mn-ea"/>
              </a:rPr>
              <a:t>或者</a:t>
            </a:r>
            <a:r>
              <a:rPr lang="en-US" altLang="zh-CN" dirty="0">
                <a:ea typeface="宋体" charset="0"/>
                <a:sym typeface="+mn-ea"/>
              </a:rPr>
              <a:t>cookie(</a:t>
            </a:r>
            <a:r>
              <a:rPr lang="zh-CN" altLang="en-US" dirty="0">
                <a:ea typeface="宋体" charset="0"/>
                <a:sym typeface="+mn-ea"/>
              </a:rPr>
              <a:t>需加密</a:t>
            </a:r>
            <a:r>
              <a:rPr lang="en-US" altLang="zh-CN" dirty="0">
                <a:ea typeface="宋体" charset="0"/>
                <a:sym typeface="+mn-ea"/>
              </a:rPr>
              <a:t>)</a:t>
            </a:r>
            <a:r>
              <a:rPr lang="zh-CN" altLang="en-US" dirty="0">
                <a:ea typeface="宋体" charset="0"/>
                <a:sym typeface="+mn-ea"/>
              </a:rPr>
              <a:t>等处中获取用户信息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而不是接受用户提交用户</a:t>
            </a:r>
            <a:r>
              <a:rPr lang="en-US" altLang="zh-CN" dirty="0">
                <a:ea typeface="宋体" charset="0"/>
                <a:sym typeface="+mn-ea"/>
              </a:rPr>
              <a:t>id</a:t>
            </a:r>
            <a:r>
              <a:rPr lang="zh-CN" altLang="en-US" dirty="0">
                <a:ea typeface="宋体" charset="0"/>
                <a:sym typeface="+mn-ea"/>
              </a:rPr>
              <a:t>等</a:t>
            </a:r>
            <a:r>
              <a:rPr lang="en-US" altLang="zh-CN" dirty="0">
                <a:ea typeface="宋体" charset="0"/>
                <a:sym typeface="+mn-ea"/>
              </a:rPr>
              <a:t>.</a:t>
            </a:r>
            <a:endParaRPr lang="zh-CN" altLang="en-US" sz="1800" dirty="0">
              <a:ea typeface="宋体" charset="0"/>
              <a:sym typeface="+mn-ea"/>
            </a:endParaRPr>
          </a:p>
          <a:p>
            <a:pPr lvl="1"/>
            <a:endParaRPr lang="zh-CN" altLang="en-US" sz="1800" dirty="0">
              <a:ea typeface="宋体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Session管理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Cookie httponly flag</a:t>
            </a:r>
          </a:p>
          <a:p>
            <a:pPr lvl="1"/>
            <a:r>
              <a:rPr lang="zh-CN" altLang="en-US" dirty="0"/>
              <a:t>设置后仅能在</a:t>
            </a:r>
            <a:r>
              <a:rPr lang="en-US" altLang="zh-CN" dirty="0"/>
              <a:t>http</a:t>
            </a:r>
            <a:r>
              <a:rPr lang="zh-CN" altLang="en-US" dirty="0">
                <a:ea typeface="宋体" charset="0"/>
              </a:rPr>
              <a:t>中使用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无法被脚本获取</a:t>
            </a:r>
          </a:p>
          <a:p>
            <a:pPr lvl="0"/>
            <a:r>
              <a:rPr lang="zh-CN" altLang="en-US" dirty="0">
                <a:ea typeface="宋体" charset="0"/>
              </a:rPr>
              <a:t>Cookie Secure flag</a:t>
            </a:r>
          </a:p>
          <a:p>
            <a:pPr lvl="1"/>
            <a:r>
              <a:rPr lang="zh-CN" altLang="en-US" dirty="0">
                <a:ea typeface="宋体" charset="0"/>
              </a:rPr>
              <a:t>设置后技能在</a:t>
            </a:r>
            <a:r>
              <a:rPr lang="en-US" altLang="zh-CN" dirty="0">
                <a:ea typeface="宋体" charset="0"/>
              </a:rPr>
              <a:t>https</a:t>
            </a:r>
            <a:r>
              <a:rPr lang="zh-CN" altLang="en-US" dirty="0">
                <a:ea typeface="宋体" charset="0"/>
              </a:rPr>
              <a:t>中使用</a:t>
            </a:r>
            <a:r>
              <a:rPr lang="en-US" altLang="zh-CN" dirty="0">
                <a:ea typeface="宋体" charset="0"/>
              </a:rPr>
              <a:t>cookie, </a:t>
            </a:r>
            <a:r>
              <a:rPr lang="zh-CN" altLang="en-US" dirty="0">
                <a:ea typeface="宋体" charset="0"/>
              </a:rPr>
              <a:t>即使被网络嗅探工具监控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对方也无法获得明文</a:t>
            </a:r>
            <a:r>
              <a:rPr lang="en-US" altLang="zh-CN" dirty="0">
                <a:ea typeface="宋体" charset="0"/>
              </a:rPr>
              <a:t>. </a:t>
            </a:r>
            <a:r>
              <a:rPr lang="zh-CN" altLang="en-US" dirty="0">
                <a:ea typeface="宋体" charset="0"/>
              </a:rPr>
              <a:t>适合全站</a:t>
            </a:r>
            <a:r>
              <a:rPr lang="en-US" altLang="zh-CN" dirty="0">
                <a:ea typeface="宋体" charset="0"/>
              </a:rPr>
              <a:t>https</a:t>
            </a:r>
            <a:r>
              <a:rPr lang="zh-CN" altLang="en-US" dirty="0">
                <a:ea typeface="宋体" charset="0"/>
              </a:rPr>
              <a:t>的</a:t>
            </a:r>
            <a:r>
              <a:rPr lang="en-US" altLang="zh-CN" dirty="0">
                <a:ea typeface="宋体" charset="0"/>
              </a:rPr>
              <a:t>web</a:t>
            </a:r>
            <a:r>
              <a:rPr lang="zh-CN" altLang="en-US" dirty="0">
                <a:ea typeface="宋体" charset="0"/>
              </a:rPr>
              <a:t>应用</a:t>
            </a:r>
          </a:p>
          <a:p>
            <a:pPr lvl="0"/>
            <a:r>
              <a:rPr lang="zh-CN" altLang="en-US" dirty="0">
                <a:ea typeface="宋体" charset="0"/>
              </a:rPr>
              <a:t>Session Expires</a:t>
            </a:r>
          </a:p>
          <a:p>
            <a:pPr lvl="1"/>
            <a:r>
              <a:rPr lang="zh-CN" altLang="en-US" dirty="0">
                <a:ea typeface="宋体" charset="0"/>
              </a:rPr>
              <a:t>一个是“即使一直在活动，也要失效”的时间，一个是“长时间不活动的失效时间”限制用户被网络监控窃取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后的影响范围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避免攻击者可以持续使用用户权限</a:t>
            </a:r>
            <a:r>
              <a:rPr lang="en-US" altLang="zh-CN" dirty="0">
                <a:ea typeface="宋体" charset="0"/>
              </a:rPr>
              <a:t>.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密码算法安全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Insecure Pseudo randomness</a:t>
            </a:r>
          </a:p>
          <a:p>
            <a:pPr lvl="1"/>
            <a:r>
              <a:rPr lang="zh-CN" altLang="en-US" dirty="0"/>
              <a:t>伪随机数算法不安全</a:t>
            </a:r>
            <a:r>
              <a:rPr lang="en-US" altLang="zh-CN" dirty="0"/>
              <a:t>, 如果知道用于计算任何一个值的那个整数，那么就可以算出从这个生成器返回的下一个值。该漏洞可能导致依赖随机数的应用（例如依靠随机数生成的图法签名）可能会被人破解。</a:t>
            </a:r>
            <a:r>
              <a:rPr lang="zh-CN" altLang="en-US" dirty="0">
                <a:ea typeface="宋体" charset="0"/>
              </a:rPr>
              <a:t>应使用</a:t>
            </a:r>
            <a:r>
              <a:rPr lang="en-US" altLang="zh-CN" dirty="0" err="1">
                <a:ea typeface="宋体" charset="0"/>
              </a:rPr>
              <a:t>secureRandom</a:t>
            </a:r>
            <a:r>
              <a:rPr lang="en-US" altLang="zh-CN" dirty="0">
                <a:ea typeface="宋体" charset="0"/>
              </a:rPr>
              <a:t>()</a:t>
            </a:r>
            <a:r>
              <a:rPr lang="zh-CN" altLang="en-US" dirty="0">
                <a:ea typeface="宋体" charset="0"/>
              </a:rPr>
              <a:t>而不是</a:t>
            </a:r>
            <a:r>
              <a:rPr lang="en-US" altLang="zh-CN" dirty="0">
                <a:ea typeface="宋体" charset="0"/>
              </a:rPr>
              <a:t>Random()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Insufficient Encryption Strength</a:t>
            </a:r>
          </a:p>
          <a:p>
            <a:pPr lvl="1"/>
            <a:r>
              <a:rPr lang="zh-CN" altLang="en-US" dirty="0"/>
              <a:t>弱加密强度</a:t>
            </a:r>
          </a:p>
          <a:p>
            <a:pPr lvl="1"/>
            <a:r>
              <a:rPr lang="zh-CN" altLang="en-US" dirty="0"/>
              <a:t>项目中设计到敏感信息的数据采用程序员自己编写的“简单算法”加密，一旦被人获取足够的“样本”，将有可能被反向推测出解密算法，从而泄露重要信息。</a:t>
            </a:r>
          </a:p>
          <a:p>
            <a:pPr lvl="1"/>
            <a:r>
              <a:rPr lang="zh-CN" altLang="en-US" dirty="0"/>
              <a:t>一些低强度的密码算法，如DES、RC2、古典加密算法一对一等已经可以很容易的在短时间内被人所破解，其它一些容易被误用的“密码算法”，如base64、escape、urlencode等，其实并不是密码算法，只是简单的编码而已，不能起到密码算法保护信息的作用。</a:t>
            </a:r>
          </a:p>
          <a:p>
            <a:pPr lvl="1"/>
            <a:r>
              <a:rPr lang="zh-CN" altLang="en-US" dirty="0"/>
              <a:t>目前</a:t>
            </a:r>
            <a:r>
              <a:rPr lang="en-US" altLang="zh-CN" dirty="0"/>
              <a:t>SHA1</a:t>
            </a:r>
            <a:r>
              <a:rPr lang="zh-CN" altLang="en-US" dirty="0">
                <a:ea typeface="宋体" charset="0"/>
              </a:rPr>
              <a:t>还是比较靠谱的</a:t>
            </a:r>
            <a:endParaRPr lang="en-US" altLang="zh-CN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错误处理与日志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Error Handling</a:t>
            </a:r>
            <a:endParaRPr lang="en-US" altLang="zh-CN" dirty="0"/>
          </a:p>
          <a:p>
            <a:pPr lvl="1"/>
            <a:r>
              <a:rPr lang="en-US" altLang="zh-CN" dirty="0"/>
              <a:t>在web应用程序出错时，会返回一些程序异常信息，从而暴露很多对攻击者有用的信息，攻击者可以利用这些错误信息，制定下一步攻击方案。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Logging</a:t>
            </a:r>
          </a:p>
          <a:p>
            <a:pPr lvl="1"/>
            <a:r>
              <a:rPr lang="zh-CN" altLang="en-US" dirty="0"/>
              <a:t>在web应用运行的过程中，必须开启安全日志。当疑似攻击发生时，对用户的当前请求，记录日志。在所有安全方案中需要记录日志的地方，都应该按照本章节的要求记录日志，以便回溯攻击场景。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88075" y="3728085"/>
            <a:ext cx="5742940" cy="2780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2295" y="3735070"/>
            <a:ext cx="5274310" cy="1955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某站点</a:t>
            </a:r>
          </a:p>
          <a:p>
            <a:pPr lvl="1"/>
            <a:r>
              <a:rPr lang="en-US" altLang="zh-CN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http://xxx.xxx.com/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844925" y="2360930"/>
            <a:ext cx="4800600" cy="639445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doni MT Black" panose="02070A03080606020203" pitchFamily="18" charset="0"/>
              <a:ea typeface="HanWangWCL10" panose="02020500000000000000" pitchFamily="18" charset="-120"/>
              <a:cs typeface="Aharoni" pitchFamily="2" charset="-79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8377555" y="2535555"/>
            <a:ext cx="693420" cy="54927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任意多边形 4"/>
          <p:cNvSpPr/>
          <p:nvPr/>
        </p:nvSpPr>
        <p:spPr>
          <a:xfrm flipH="1" flipV="1">
            <a:off x="3435350" y="2254250"/>
            <a:ext cx="692150" cy="54800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文本框 6"/>
          <p:cNvSpPr txBox="1"/>
          <p:nvPr/>
        </p:nvSpPr>
        <p:spPr>
          <a:xfrm>
            <a:off x="3529965" y="4294505"/>
            <a:ext cx="5430520" cy="3695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>
              <a:spcBef>
                <a:spcPct val="0"/>
              </a:spcBef>
              <a:buNone/>
            </a:pPr>
            <a:r>
              <a:rPr lang="en-US" altLang="zh-CN" sz="1600" i="1" dirty="0">
                <a:solidFill>
                  <a:srgbClr val="E86E6D"/>
                </a:solidFill>
                <a:latin typeface="Bodoni MT Black" panose="02070A03080606020203" pitchFamily="18" charset="0"/>
                <a:ea typeface="微软雅黑" pitchFamily="34" charset="-122"/>
              </a:rPr>
              <a:t>@</a:t>
            </a:r>
            <a:r>
              <a:rPr lang="zh-CN" altLang="en-US" sz="1600" i="1" dirty="0">
                <a:solidFill>
                  <a:srgbClr val="E86E6D"/>
                </a:solidFill>
                <a:latin typeface="Bodoni MT Black" panose="02070A03080606020203" pitchFamily="18" charset="0"/>
                <a:ea typeface="微软雅黑" pitchFamily="34" charset="-122"/>
              </a:rPr>
              <a:t>朱赋 </a:t>
            </a:r>
            <a:r>
              <a:rPr lang="en-US" altLang="zh-CN" sz="1600" i="1" dirty="0">
                <a:solidFill>
                  <a:srgbClr val="E86E6D"/>
                </a:solidFill>
                <a:latin typeface="Bodoni MT Black" panose="02070A03080606020203" pitchFamily="18" charset="0"/>
                <a:ea typeface="微软雅黑" pitchFamily="34" charset="-122"/>
              </a:rPr>
              <a:t>https://github.com/ptzhuf/websecuredemo</a:t>
            </a:r>
            <a:endParaRPr lang="zh-CN" altLang="en-US" sz="1600" i="1" dirty="0">
              <a:solidFill>
                <a:srgbClr val="E86E6D"/>
              </a:solidFill>
              <a:latin typeface="Bodoni MT Black" panose="02070A03080606020203" pitchFamily="18" charset="0"/>
              <a:ea typeface="微软雅黑" pitchFamily="34" charset="-122"/>
            </a:endParaRPr>
          </a:p>
        </p:txBody>
      </p:sp>
      <p:sp>
        <p:nvSpPr>
          <p:cNvPr id="5126" name="Freeform 5"/>
          <p:cNvSpPr>
            <a:spLocks noEditPoints="1"/>
          </p:cNvSpPr>
          <p:nvPr/>
        </p:nvSpPr>
        <p:spPr>
          <a:xfrm>
            <a:off x="4631055" y="2427605"/>
            <a:ext cx="3270250" cy="552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53" h="2886">
                <a:moveTo>
                  <a:pt x="5348" y="905"/>
                </a:moveTo>
                <a:cubicBezTo>
                  <a:pt x="5315" y="905"/>
                  <a:pt x="5286" y="919"/>
                  <a:pt x="5262" y="947"/>
                </a:cubicBezTo>
                <a:cubicBezTo>
                  <a:pt x="5237" y="975"/>
                  <a:pt x="5217" y="1016"/>
                  <a:pt x="5202" y="1068"/>
                </a:cubicBezTo>
                <a:cubicBezTo>
                  <a:pt x="5127" y="1322"/>
                  <a:pt x="5051" y="1576"/>
                  <a:pt x="4976" y="1830"/>
                </a:cubicBezTo>
                <a:cubicBezTo>
                  <a:pt x="4963" y="1874"/>
                  <a:pt x="4956" y="1914"/>
                  <a:pt x="4956" y="1951"/>
                </a:cubicBezTo>
                <a:cubicBezTo>
                  <a:pt x="4956" y="2003"/>
                  <a:pt x="4976" y="2029"/>
                  <a:pt x="5016" y="2029"/>
                </a:cubicBezTo>
                <a:cubicBezTo>
                  <a:pt x="5067" y="2029"/>
                  <a:pt x="5141" y="1983"/>
                  <a:pt x="5238" y="1891"/>
                </a:cubicBezTo>
                <a:cubicBezTo>
                  <a:pt x="5240" y="1835"/>
                  <a:pt x="5256" y="1755"/>
                  <a:pt x="5285" y="1653"/>
                </a:cubicBezTo>
                <a:cubicBezTo>
                  <a:pt x="5351" y="1427"/>
                  <a:pt x="5418" y="1202"/>
                  <a:pt x="5484" y="977"/>
                </a:cubicBezTo>
                <a:cubicBezTo>
                  <a:pt x="5439" y="929"/>
                  <a:pt x="5394" y="905"/>
                  <a:pt x="5348" y="905"/>
                </a:cubicBezTo>
                <a:close/>
                <a:moveTo>
                  <a:pt x="14384" y="895"/>
                </a:moveTo>
                <a:cubicBezTo>
                  <a:pt x="14343" y="895"/>
                  <a:pt x="14310" y="912"/>
                  <a:pt x="14286" y="945"/>
                </a:cubicBezTo>
                <a:cubicBezTo>
                  <a:pt x="14261" y="978"/>
                  <a:pt x="14239" y="1024"/>
                  <a:pt x="14222" y="1082"/>
                </a:cubicBezTo>
                <a:cubicBezTo>
                  <a:pt x="14139" y="1359"/>
                  <a:pt x="14056" y="1636"/>
                  <a:pt x="13973" y="1912"/>
                </a:cubicBezTo>
                <a:cubicBezTo>
                  <a:pt x="13957" y="1961"/>
                  <a:pt x="13950" y="2004"/>
                  <a:pt x="13950" y="2040"/>
                </a:cubicBezTo>
                <a:cubicBezTo>
                  <a:pt x="13950" y="2071"/>
                  <a:pt x="13959" y="2097"/>
                  <a:pt x="13979" y="2117"/>
                </a:cubicBezTo>
                <a:cubicBezTo>
                  <a:pt x="13998" y="2137"/>
                  <a:pt x="14023" y="2148"/>
                  <a:pt x="14052" y="2148"/>
                </a:cubicBezTo>
                <a:cubicBezTo>
                  <a:pt x="14088" y="2148"/>
                  <a:pt x="14118" y="2136"/>
                  <a:pt x="14141" y="2114"/>
                </a:cubicBezTo>
                <a:cubicBezTo>
                  <a:pt x="14164" y="2091"/>
                  <a:pt x="14183" y="2061"/>
                  <a:pt x="14200" y="2021"/>
                </a:cubicBezTo>
                <a:cubicBezTo>
                  <a:pt x="14216" y="1981"/>
                  <a:pt x="14256" y="1853"/>
                  <a:pt x="14320" y="1634"/>
                </a:cubicBezTo>
                <a:cubicBezTo>
                  <a:pt x="14383" y="1416"/>
                  <a:pt x="14428" y="1265"/>
                  <a:pt x="14454" y="1182"/>
                </a:cubicBezTo>
                <a:cubicBezTo>
                  <a:pt x="14480" y="1098"/>
                  <a:pt x="14493" y="1039"/>
                  <a:pt x="14493" y="1002"/>
                </a:cubicBezTo>
                <a:cubicBezTo>
                  <a:pt x="14493" y="974"/>
                  <a:pt x="14482" y="948"/>
                  <a:pt x="14461" y="927"/>
                </a:cubicBezTo>
                <a:cubicBezTo>
                  <a:pt x="14440" y="906"/>
                  <a:pt x="14415" y="895"/>
                  <a:pt x="14384" y="895"/>
                </a:cubicBezTo>
                <a:close/>
                <a:moveTo>
                  <a:pt x="11987" y="842"/>
                </a:moveTo>
                <a:cubicBezTo>
                  <a:pt x="12083" y="842"/>
                  <a:pt x="12159" y="864"/>
                  <a:pt x="12216" y="906"/>
                </a:cubicBezTo>
                <a:cubicBezTo>
                  <a:pt x="12274" y="949"/>
                  <a:pt x="12302" y="1003"/>
                  <a:pt x="12302" y="1068"/>
                </a:cubicBezTo>
                <a:cubicBezTo>
                  <a:pt x="12302" y="1099"/>
                  <a:pt x="12291" y="1153"/>
                  <a:pt x="12270" y="1230"/>
                </a:cubicBezTo>
                <a:cubicBezTo>
                  <a:pt x="12206" y="1459"/>
                  <a:pt x="12142" y="1689"/>
                  <a:pt x="12078" y="1918"/>
                </a:cubicBezTo>
                <a:cubicBezTo>
                  <a:pt x="12070" y="1944"/>
                  <a:pt x="12066" y="1970"/>
                  <a:pt x="12066" y="1997"/>
                </a:cubicBezTo>
                <a:cubicBezTo>
                  <a:pt x="12066" y="2018"/>
                  <a:pt x="12075" y="2029"/>
                  <a:pt x="12093" y="2029"/>
                </a:cubicBezTo>
                <a:cubicBezTo>
                  <a:pt x="12133" y="2029"/>
                  <a:pt x="12216" y="1978"/>
                  <a:pt x="12342" y="1875"/>
                </a:cubicBezTo>
                <a:cubicBezTo>
                  <a:pt x="12441" y="1542"/>
                  <a:pt x="12540" y="1209"/>
                  <a:pt x="12639" y="876"/>
                </a:cubicBezTo>
                <a:cubicBezTo>
                  <a:pt x="12873" y="876"/>
                  <a:pt x="13108" y="876"/>
                  <a:pt x="13342" y="876"/>
                </a:cubicBezTo>
                <a:cubicBezTo>
                  <a:pt x="13213" y="1312"/>
                  <a:pt x="13083" y="1748"/>
                  <a:pt x="12953" y="2184"/>
                </a:cubicBezTo>
                <a:cubicBezTo>
                  <a:pt x="12868" y="2465"/>
                  <a:pt x="12729" y="2652"/>
                  <a:pt x="12535" y="2746"/>
                </a:cubicBezTo>
                <a:cubicBezTo>
                  <a:pt x="12341" y="2839"/>
                  <a:pt x="12125" y="2886"/>
                  <a:pt x="11886" y="2886"/>
                </a:cubicBezTo>
                <a:cubicBezTo>
                  <a:pt x="11695" y="2886"/>
                  <a:pt x="11537" y="2849"/>
                  <a:pt x="11413" y="2775"/>
                </a:cubicBezTo>
                <a:cubicBezTo>
                  <a:pt x="11289" y="2702"/>
                  <a:pt x="11227" y="2609"/>
                  <a:pt x="11227" y="2498"/>
                </a:cubicBezTo>
                <a:cubicBezTo>
                  <a:pt x="11227" y="2431"/>
                  <a:pt x="11250" y="2373"/>
                  <a:pt x="11298" y="2324"/>
                </a:cubicBezTo>
                <a:cubicBezTo>
                  <a:pt x="11346" y="2275"/>
                  <a:pt x="11402" y="2250"/>
                  <a:pt x="11466" y="2250"/>
                </a:cubicBezTo>
                <a:cubicBezTo>
                  <a:pt x="11534" y="2250"/>
                  <a:pt x="11590" y="2275"/>
                  <a:pt x="11636" y="2325"/>
                </a:cubicBezTo>
                <a:cubicBezTo>
                  <a:pt x="11681" y="2375"/>
                  <a:pt x="11704" y="2439"/>
                  <a:pt x="11704" y="2516"/>
                </a:cubicBezTo>
                <a:cubicBezTo>
                  <a:pt x="11704" y="2622"/>
                  <a:pt x="11656" y="2702"/>
                  <a:pt x="11560" y="2758"/>
                </a:cubicBezTo>
                <a:cubicBezTo>
                  <a:pt x="11619" y="2793"/>
                  <a:pt x="11685" y="2811"/>
                  <a:pt x="11758" y="2811"/>
                </a:cubicBezTo>
                <a:cubicBezTo>
                  <a:pt x="11831" y="2811"/>
                  <a:pt x="11896" y="2795"/>
                  <a:pt x="11952" y="2763"/>
                </a:cubicBezTo>
                <a:cubicBezTo>
                  <a:pt x="12009" y="2731"/>
                  <a:pt x="12055" y="2684"/>
                  <a:pt x="12091" y="2622"/>
                </a:cubicBezTo>
                <a:cubicBezTo>
                  <a:pt x="12126" y="2560"/>
                  <a:pt x="12161" y="2473"/>
                  <a:pt x="12194" y="2362"/>
                </a:cubicBezTo>
                <a:cubicBezTo>
                  <a:pt x="12233" y="2235"/>
                  <a:pt x="12273" y="2108"/>
                  <a:pt x="12312" y="1981"/>
                </a:cubicBezTo>
                <a:cubicBezTo>
                  <a:pt x="12310" y="1979"/>
                  <a:pt x="12307" y="1977"/>
                  <a:pt x="12305" y="1975"/>
                </a:cubicBezTo>
                <a:cubicBezTo>
                  <a:pt x="12094" y="2136"/>
                  <a:pt x="11910" y="2216"/>
                  <a:pt x="11752" y="2216"/>
                </a:cubicBezTo>
                <a:cubicBezTo>
                  <a:pt x="11653" y="2216"/>
                  <a:pt x="11572" y="2189"/>
                  <a:pt x="11508" y="2134"/>
                </a:cubicBezTo>
                <a:cubicBezTo>
                  <a:pt x="11444" y="2079"/>
                  <a:pt x="11412" y="2010"/>
                  <a:pt x="11412" y="1928"/>
                </a:cubicBezTo>
                <a:cubicBezTo>
                  <a:pt x="11412" y="1866"/>
                  <a:pt x="11427" y="1785"/>
                  <a:pt x="11458" y="1685"/>
                </a:cubicBezTo>
                <a:cubicBezTo>
                  <a:pt x="11499" y="1547"/>
                  <a:pt x="11540" y="1409"/>
                  <a:pt x="11581" y="1271"/>
                </a:cubicBezTo>
                <a:cubicBezTo>
                  <a:pt x="11588" y="1250"/>
                  <a:pt x="11592" y="1230"/>
                  <a:pt x="11592" y="1212"/>
                </a:cubicBezTo>
                <a:cubicBezTo>
                  <a:pt x="11592" y="1184"/>
                  <a:pt x="11584" y="1171"/>
                  <a:pt x="11566" y="1171"/>
                </a:cubicBezTo>
                <a:cubicBezTo>
                  <a:pt x="11530" y="1171"/>
                  <a:pt x="11477" y="1243"/>
                  <a:pt x="11406" y="1387"/>
                </a:cubicBezTo>
                <a:cubicBezTo>
                  <a:pt x="11386" y="1376"/>
                  <a:pt x="11365" y="1365"/>
                  <a:pt x="11344" y="1355"/>
                </a:cubicBezTo>
                <a:cubicBezTo>
                  <a:pt x="11417" y="1190"/>
                  <a:pt x="11510" y="1064"/>
                  <a:pt x="11624" y="975"/>
                </a:cubicBezTo>
                <a:cubicBezTo>
                  <a:pt x="11737" y="886"/>
                  <a:pt x="11859" y="842"/>
                  <a:pt x="11987" y="842"/>
                </a:cubicBezTo>
                <a:close/>
                <a:moveTo>
                  <a:pt x="5230" y="826"/>
                </a:moveTo>
                <a:cubicBezTo>
                  <a:pt x="5347" y="826"/>
                  <a:pt x="5438" y="856"/>
                  <a:pt x="5505" y="914"/>
                </a:cubicBezTo>
                <a:cubicBezTo>
                  <a:pt x="5508" y="901"/>
                  <a:pt x="5510" y="889"/>
                  <a:pt x="5513" y="876"/>
                </a:cubicBezTo>
                <a:cubicBezTo>
                  <a:pt x="5746" y="876"/>
                  <a:pt x="5979" y="876"/>
                  <a:pt x="6211" y="876"/>
                </a:cubicBezTo>
                <a:cubicBezTo>
                  <a:pt x="6030" y="1488"/>
                  <a:pt x="5932" y="1818"/>
                  <a:pt x="5917" y="1866"/>
                </a:cubicBezTo>
                <a:cubicBezTo>
                  <a:pt x="5901" y="1914"/>
                  <a:pt x="5894" y="1947"/>
                  <a:pt x="5894" y="1967"/>
                </a:cubicBezTo>
                <a:cubicBezTo>
                  <a:pt x="5894" y="1977"/>
                  <a:pt x="5898" y="1987"/>
                  <a:pt x="5907" y="1996"/>
                </a:cubicBezTo>
                <a:cubicBezTo>
                  <a:pt x="5916" y="2005"/>
                  <a:pt x="5925" y="2010"/>
                  <a:pt x="5933" y="2010"/>
                </a:cubicBezTo>
                <a:cubicBezTo>
                  <a:pt x="5955" y="2010"/>
                  <a:pt x="5987" y="1979"/>
                  <a:pt x="6028" y="1916"/>
                </a:cubicBezTo>
                <a:cubicBezTo>
                  <a:pt x="6070" y="1854"/>
                  <a:pt x="6108" y="1781"/>
                  <a:pt x="6140" y="1699"/>
                </a:cubicBezTo>
                <a:cubicBezTo>
                  <a:pt x="6159" y="1709"/>
                  <a:pt x="6178" y="1718"/>
                  <a:pt x="6197" y="1728"/>
                </a:cubicBezTo>
                <a:cubicBezTo>
                  <a:pt x="6076" y="2054"/>
                  <a:pt x="5886" y="2216"/>
                  <a:pt x="5628" y="2216"/>
                </a:cubicBezTo>
                <a:cubicBezTo>
                  <a:pt x="5542" y="2216"/>
                  <a:pt x="5464" y="2193"/>
                  <a:pt x="5396" y="2148"/>
                </a:cubicBezTo>
                <a:cubicBezTo>
                  <a:pt x="5327" y="2102"/>
                  <a:pt x="5279" y="2040"/>
                  <a:pt x="5253" y="1963"/>
                </a:cubicBezTo>
                <a:cubicBezTo>
                  <a:pt x="5091" y="2132"/>
                  <a:pt x="4916" y="2216"/>
                  <a:pt x="4728" y="2216"/>
                </a:cubicBezTo>
                <a:cubicBezTo>
                  <a:pt x="4590" y="2216"/>
                  <a:pt x="4477" y="2173"/>
                  <a:pt x="4388" y="2087"/>
                </a:cubicBezTo>
                <a:cubicBezTo>
                  <a:pt x="4299" y="2000"/>
                  <a:pt x="4255" y="1890"/>
                  <a:pt x="4255" y="1757"/>
                </a:cubicBezTo>
                <a:cubicBezTo>
                  <a:pt x="4255" y="1522"/>
                  <a:pt x="4355" y="1308"/>
                  <a:pt x="4556" y="1115"/>
                </a:cubicBezTo>
                <a:cubicBezTo>
                  <a:pt x="4757" y="923"/>
                  <a:pt x="4982" y="826"/>
                  <a:pt x="5230" y="826"/>
                </a:cubicBezTo>
                <a:close/>
                <a:moveTo>
                  <a:pt x="14324" y="823"/>
                </a:moveTo>
                <a:cubicBezTo>
                  <a:pt x="14550" y="823"/>
                  <a:pt x="14734" y="877"/>
                  <a:pt x="14876" y="986"/>
                </a:cubicBezTo>
                <a:cubicBezTo>
                  <a:pt x="15018" y="1094"/>
                  <a:pt x="15090" y="1232"/>
                  <a:pt x="15090" y="1400"/>
                </a:cubicBezTo>
                <a:cubicBezTo>
                  <a:pt x="15090" y="1630"/>
                  <a:pt x="14994" y="1824"/>
                  <a:pt x="14804" y="1981"/>
                </a:cubicBezTo>
                <a:cubicBezTo>
                  <a:pt x="14614" y="2138"/>
                  <a:pt x="14376" y="2216"/>
                  <a:pt x="14092" y="2216"/>
                </a:cubicBezTo>
                <a:cubicBezTo>
                  <a:pt x="13872" y="2216"/>
                  <a:pt x="13695" y="2158"/>
                  <a:pt x="13561" y="2043"/>
                </a:cubicBezTo>
                <a:cubicBezTo>
                  <a:pt x="13427" y="1927"/>
                  <a:pt x="13360" y="1776"/>
                  <a:pt x="13360" y="1590"/>
                </a:cubicBezTo>
                <a:cubicBezTo>
                  <a:pt x="13360" y="1373"/>
                  <a:pt x="13452" y="1191"/>
                  <a:pt x="13637" y="1044"/>
                </a:cubicBezTo>
                <a:cubicBezTo>
                  <a:pt x="13822" y="897"/>
                  <a:pt x="14051" y="823"/>
                  <a:pt x="14324" y="823"/>
                </a:cubicBezTo>
                <a:close/>
                <a:moveTo>
                  <a:pt x="16227" y="810"/>
                </a:moveTo>
                <a:cubicBezTo>
                  <a:pt x="16047" y="1419"/>
                  <a:pt x="15952" y="1739"/>
                  <a:pt x="15942" y="1772"/>
                </a:cubicBezTo>
                <a:cubicBezTo>
                  <a:pt x="15932" y="1805"/>
                  <a:pt x="15927" y="1828"/>
                  <a:pt x="15927" y="1843"/>
                </a:cubicBezTo>
                <a:cubicBezTo>
                  <a:pt x="15927" y="1871"/>
                  <a:pt x="15938" y="1885"/>
                  <a:pt x="15961" y="1885"/>
                </a:cubicBezTo>
                <a:cubicBezTo>
                  <a:pt x="15973" y="1885"/>
                  <a:pt x="15989" y="1879"/>
                  <a:pt x="16007" y="1867"/>
                </a:cubicBezTo>
                <a:cubicBezTo>
                  <a:pt x="16025" y="1855"/>
                  <a:pt x="16044" y="1840"/>
                  <a:pt x="16066" y="1820"/>
                </a:cubicBezTo>
                <a:cubicBezTo>
                  <a:pt x="16087" y="1800"/>
                  <a:pt x="16108" y="1779"/>
                  <a:pt x="16129" y="1755"/>
                </a:cubicBezTo>
                <a:cubicBezTo>
                  <a:pt x="16149" y="1732"/>
                  <a:pt x="16170" y="1707"/>
                  <a:pt x="16190" y="1681"/>
                </a:cubicBezTo>
                <a:cubicBezTo>
                  <a:pt x="16196" y="1675"/>
                  <a:pt x="16202" y="1669"/>
                  <a:pt x="16208" y="1662"/>
                </a:cubicBezTo>
                <a:cubicBezTo>
                  <a:pt x="16213" y="1656"/>
                  <a:pt x="16233" y="1593"/>
                  <a:pt x="16268" y="1475"/>
                </a:cubicBezTo>
                <a:cubicBezTo>
                  <a:pt x="16327" y="1275"/>
                  <a:pt x="16387" y="1075"/>
                  <a:pt x="16446" y="876"/>
                </a:cubicBezTo>
                <a:cubicBezTo>
                  <a:pt x="16682" y="876"/>
                  <a:pt x="16918" y="876"/>
                  <a:pt x="17153" y="876"/>
                </a:cubicBezTo>
                <a:cubicBezTo>
                  <a:pt x="17087" y="1097"/>
                  <a:pt x="17021" y="1319"/>
                  <a:pt x="16956" y="1540"/>
                </a:cubicBezTo>
                <a:cubicBezTo>
                  <a:pt x="16894" y="1751"/>
                  <a:pt x="16862" y="1862"/>
                  <a:pt x="16858" y="1875"/>
                </a:cubicBezTo>
                <a:cubicBezTo>
                  <a:pt x="16855" y="1888"/>
                  <a:pt x="16853" y="1900"/>
                  <a:pt x="16853" y="1912"/>
                </a:cubicBezTo>
                <a:cubicBezTo>
                  <a:pt x="16853" y="1944"/>
                  <a:pt x="16864" y="1960"/>
                  <a:pt x="16887" y="1960"/>
                </a:cubicBezTo>
                <a:cubicBezTo>
                  <a:pt x="16914" y="1960"/>
                  <a:pt x="16948" y="1931"/>
                  <a:pt x="16988" y="1871"/>
                </a:cubicBezTo>
                <a:cubicBezTo>
                  <a:pt x="17028" y="1812"/>
                  <a:pt x="17061" y="1739"/>
                  <a:pt x="17087" y="1653"/>
                </a:cubicBezTo>
                <a:cubicBezTo>
                  <a:pt x="17109" y="1660"/>
                  <a:pt x="17131" y="1668"/>
                  <a:pt x="17153" y="1675"/>
                </a:cubicBezTo>
                <a:cubicBezTo>
                  <a:pt x="17031" y="2036"/>
                  <a:pt x="16822" y="2216"/>
                  <a:pt x="16527" y="2216"/>
                </a:cubicBezTo>
                <a:cubicBezTo>
                  <a:pt x="16419" y="2216"/>
                  <a:pt x="16332" y="2190"/>
                  <a:pt x="16267" y="2136"/>
                </a:cubicBezTo>
                <a:cubicBezTo>
                  <a:pt x="16202" y="2083"/>
                  <a:pt x="16170" y="2012"/>
                  <a:pt x="16170" y="1925"/>
                </a:cubicBezTo>
                <a:cubicBezTo>
                  <a:pt x="16170" y="1895"/>
                  <a:pt x="16175" y="1854"/>
                  <a:pt x="16186" y="1803"/>
                </a:cubicBezTo>
                <a:cubicBezTo>
                  <a:pt x="16184" y="1801"/>
                  <a:pt x="16182" y="1799"/>
                  <a:pt x="16180" y="1797"/>
                </a:cubicBezTo>
                <a:cubicBezTo>
                  <a:pt x="15942" y="2077"/>
                  <a:pt x="15729" y="2216"/>
                  <a:pt x="15541" y="2216"/>
                </a:cubicBezTo>
                <a:cubicBezTo>
                  <a:pt x="15445" y="2216"/>
                  <a:pt x="15367" y="2189"/>
                  <a:pt x="15307" y="2133"/>
                </a:cubicBezTo>
                <a:cubicBezTo>
                  <a:pt x="15247" y="2078"/>
                  <a:pt x="15217" y="2006"/>
                  <a:pt x="15217" y="1918"/>
                </a:cubicBezTo>
                <a:cubicBezTo>
                  <a:pt x="15217" y="1872"/>
                  <a:pt x="15229" y="1807"/>
                  <a:pt x="15254" y="1726"/>
                </a:cubicBezTo>
                <a:cubicBezTo>
                  <a:pt x="15331" y="1464"/>
                  <a:pt x="15409" y="1202"/>
                  <a:pt x="15486" y="940"/>
                </a:cubicBezTo>
                <a:cubicBezTo>
                  <a:pt x="15422" y="940"/>
                  <a:pt x="15357" y="940"/>
                  <a:pt x="15292" y="940"/>
                </a:cubicBezTo>
                <a:cubicBezTo>
                  <a:pt x="15298" y="919"/>
                  <a:pt x="15304" y="897"/>
                  <a:pt x="15311" y="876"/>
                </a:cubicBezTo>
                <a:cubicBezTo>
                  <a:pt x="15667" y="876"/>
                  <a:pt x="15972" y="854"/>
                  <a:pt x="16227" y="810"/>
                </a:cubicBezTo>
                <a:close/>
                <a:moveTo>
                  <a:pt x="7400" y="810"/>
                </a:moveTo>
                <a:cubicBezTo>
                  <a:pt x="7356" y="950"/>
                  <a:pt x="7311" y="1090"/>
                  <a:pt x="7266" y="1230"/>
                </a:cubicBezTo>
                <a:cubicBezTo>
                  <a:pt x="7268" y="1232"/>
                  <a:pt x="7270" y="1234"/>
                  <a:pt x="7272" y="1236"/>
                </a:cubicBezTo>
                <a:cubicBezTo>
                  <a:pt x="7492" y="963"/>
                  <a:pt x="7710" y="826"/>
                  <a:pt x="7924" y="826"/>
                </a:cubicBezTo>
                <a:cubicBezTo>
                  <a:pt x="8011" y="826"/>
                  <a:pt x="8084" y="852"/>
                  <a:pt x="8144" y="902"/>
                </a:cubicBezTo>
                <a:cubicBezTo>
                  <a:pt x="8203" y="953"/>
                  <a:pt x="8233" y="1015"/>
                  <a:pt x="8233" y="1089"/>
                </a:cubicBezTo>
                <a:cubicBezTo>
                  <a:pt x="8233" y="1146"/>
                  <a:pt x="8216" y="1235"/>
                  <a:pt x="8180" y="1355"/>
                </a:cubicBezTo>
                <a:cubicBezTo>
                  <a:pt x="8134" y="1511"/>
                  <a:pt x="8088" y="1666"/>
                  <a:pt x="8041" y="1822"/>
                </a:cubicBezTo>
                <a:cubicBezTo>
                  <a:pt x="8030" y="1862"/>
                  <a:pt x="8024" y="1895"/>
                  <a:pt x="8024" y="1922"/>
                </a:cubicBezTo>
                <a:cubicBezTo>
                  <a:pt x="8024" y="1931"/>
                  <a:pt x="8028" y="1940"/>
                  <a:pt x="8035" y="1948"/>
                </a:cubicBezTo>
                <a:cubicBezTo>
                  <a:pt x="8042" y="1956"/>
                  <a:pt x="8050" y="1960"/>
                  <a:pt x="8059" y="1960"/>
                </a:cubicBezTo>
                <a:cubicBezTo>
                  <a:pt x="8086" y="1960"/>
                  <a:pt x="8119" y="1932"/>
                  <a:pt x="8158" y="1874"/>
                </a:cubicBezTo>
                <a:cubicBezTo>
                  <a:pt x="8196" y="1817"/>
                  <a:pt x="8230" y="1743"/>
                  <a:pt x="8258" y="1653"/>
                </a:cubicBezTo>
                <a:cubicBezTo>
                  <a:pt x="8280" y="1661"/>
                  <a:pt x="8302" y="1670"/>
                  <a:pt x="8324" y="1678"/>
                </a:cubicBezTo>
                <a:cubicBezTo>
                  <a:pt x="8215" y="2037"/>
                  <a:pt x="8010" y="2216"/>
                  <a:pt x="7709" y="2216"/>
                </a:cubicBezTo>
                <a:cubicBezTo>
                  <a:pt x="7597" y="2216"/>
                  <a:pt x="7507" y="2191"/>
                  <a:pt x="7439" y="2139"/>
                </a:cubicBezTo>
                <a:cubicBezTo>
                  <a:pt x="7371" y="2087"/>
                  <a:pt x="7338" y="2019"/>
                  <a:pt x="7338" y="1935"/>
                </a:cubicBezTo>
                <a:cubicBezTo>
                  <a:pt x="7338" y="1890"/>
                  <a:pt x="7345" y="1841"/>
                  <a:pt x="7360" y="1787"/>
                </a:cubicBezTo>
                <a:cubicBezTo>
                  <a:pt x="7409" y="1618"/>
                  <a:pt x="7459" y="1450"/>
                  <a:pt x="7509" y="1281"/>
                </a:cubicBezTo>
                <a:cubicBezTo>
                  <a:pt x="7522" y="1235"/>
                  <a:pt x="7529" y="1201"/>
                  <a:pt x="7529" y="1180"/>
                </a:cubicBezTo>
                <a:cubicBezTo>
                  <a:pt x="7529" y="1153"/>
                  <a:pt x="7518" y="1140"/>
                  <a:pt x="7496" y="1140"/>
                </a:cubicBezTo>
                <a:cubicBezTo>
                  <a:pt x="7484" y="1140"/>
                  <a:pt x="7469" y="1145"/>
                  <a:pt x="7452" y="1155"/>
                </a:cubicBezTo>
                <a:cubicBezTo>
                  <a:pt x="7435" y="1165"/>
                  <a:pt x="7416" y="1180"/>
                  <a:pt x="7395" y="1199"/>
                </a:cubicBezTo>
                <a:cubicBezTo>
                  <a:pt x="7374" y="1219"/>
                  <a:pt x="7351" y="1243"/>
                  <a:pt x="7325" y="1271"/>
                </a:cubicBezTo>
                <a:cubicBezTo>
                  <a:pt x="7299" y="1300"/>
                  <a:pt x="7270" y="1334"/>
                  <a:pt x="7237" y="1374"/>
                </a:cubicBezTo>
                <a:cubicBezTo>
                  <a:pt x="7234" y="1378"/>
                  <a:pt x="7206" y="1469"/>
                  <a:pt x="7153" y="1646"/>
                </a:cubicBezTo>
                <a:cubicBezTo>
                  <a:pt x="7098" y="1833"/>
                  <a:pt x="7042" y="2020"/>
                  <a:pt x="6986" y="2207"/>
                </a:cubicBezTo>
                <a:cubicBezTo>
                  <a:pt x="6752" y="2207"/>
                  <a:pt x="6517" y="2207"/>
                  <a:pt x="6282" y="2207"/>
                </a:cubicBezTo>
                <a:cubicBezTo>
                  <a:pt x="6407" y="1784"/>
                  <a:pt x="6532" y="1362"/>
                  <a:pt x="6657" y="940"/>
                </a:cubicBezTo>
                <a:cubicBezTo>
                  <a:pt x="6592" y="940"/>
                  <a:pt x="6527" y="940"/>
                  <a:pt x="6462" y="940"/>
                </a:cubicBezTo>
                <a:cubicBezTo>
                  <a:pt x="6469" y="919"/>
                  <a:pt x="6476" y="897"/>
                  <a:pt x="6483" y="876"/>
                </a:cubicBezTo>
                <a:cubicBezTo>
                  <a:pt x="6495" y="876"/>
                  <a:pt x="6507" y="876"/>
                  <a:pt x="6520" y="876"/>
                </a:cubicBezTo>
                <a:cubicBezTo>
                  <a:pt x="6629" y="876"/>
                  <a:pt x="6776" y="870"/>
                  <a:pt x="6962" y="857"/>
                </a:cubicBezTo>
                <a:cubicBezTo>
                  <a:pt x="7148" y="845"/>
                  <a:pt x="7294" y="829"/>
                  <a:pt x="7400" y="810"/>
                </a:cubicBezTo>
                <a:close/>
                <a:moveTo>
                  <a:pt x="306" y="59"/>
                </a:moveTo>
                <a:cubicBezTo>
                  <a:pt x="1030" y="59"/>
                  <a:pt x="1754" y="59"/>
                  <a:pt x="2479" y="59"/>
                </a:cubicBezTo>
                <a:cubicBezTo>
                  <a:pt x="2412" y="283"/>
                  <a:pt x="2345" y="506"/>
                  <a:pt x="2278" y="730"/>
                </a:cubicBezTo>
                <a:cubicBezTo>
                  <a:pt x="2254" y="730"/>
                  <a:pt x="2231" y="730"/>
                  <a:pt x="2207" y="730"/>
                </a:cubicBezTo>
                <a:cubicBezTo>
                  <a:pt x="2207" y="725"/>
                  <a:pt x="2207" y="719"/>
                  <a:pt x="2207" y="714"/>
                </a:cubicBezTo>
                <a:cubicBezTo>
                  <a:pt x="2207" y="569"/>
                  <a:pt x="2171" y="444"/>
                  <a:pt x="2101" y="338"/>
                </a:cubicBezTo>
                <a:cubicBezTo>
                  <a:pt x="2030" y="233"/>
                  <a:pt x="1932" y="165"/>
                  <a:pt x="1807" y="134"/>
                </a:cubicBezTo>
                <a:cubicBezTo>
                  <a:pt x="1612" y="800"/>
                  <a:pt x="1416" y="1466"/>
                  <a:pt x="1220" y="2132"/>
                </a:cubicBezTo>
                <a:cubicBezTo>
                  <a:pt x="1332" y="2132"/>
                  <a:pt x="1444" y="2132"/>
                  <a:pt x="1555" y="2132"/>
                </a:cubicBezTo>
                <a:cubicBezTo>
                  <a:pt x="1548" y="2157"/>
                  <a:pt x="1540" y="2182"/>
                  <a:pt x="1532" y="2207"/>
                </a:cubicBezTo>
                <a:cubicBezTo>
                  <a:pt x="1021" y="2207"/>
                  <a:pt x="511" y="2207"/>
                  <a:pt x="0" y="2207"/>
                </a:cubicBezTo>
                <a:cubicBezTo>
                  <a:pt x="7" y="2182"/>
                  <a:pt x="15" y="2157"/>
                  <a:pt x="22" y="2132"/>
                </a:cubicBezTo>
                <a:cubicBezTo>
                  <a:pt x="124" y="2132"/>
                  <a:pt x="226" y="2132"/>
                  <a:pt x="328" y="2132"/>
                </a:cubicBezTo>
                <a:cubicBezTo>
                  <a:pt x="522" y="1466"/>
                  <a:pt x="717" y="800"/>
                  <a:pt x="912" y="134"/>
                </a:cubicBezTo>
                <a:cubicBezTo>
                  <a:pt x="785" y="142"/>
                  <a:pt x="655" y="201"/>
                  <a:pt x="522" y="313"/>
                </a:cubicBezTo>
                <a:cubicBezTo>
                  <a:pt x="388" y="424"/>
                  <a:pt x="277" y="568"/>
                  <a:pt x="189" y="744"/>
                </a:cubicBezTo>
                <a:cubicBezTo>
                  <a:pt x="163" y="744"/>
                  <a:pt x="137" y="744"/>
                  <a:pt x="111" y="744"/>
                </a:cubicBezTo>
                <a:cubicBezTo>
                  <a:pt x="176" y="516"/>
                  <a:pt x="241" y="287"/>
                  <a:pt x="306" y="59"/>
                </a:cubicBezTo>
                <a:close/>
                <a:moveTo>
                  <a:pt x="9737" y="0"/>
                </a:moveTo>
                <a:cubicBezTo>
                  <a:pt x="9598" y="468"/>
                  <a:pt x="9459" y="937"/>
                  <a:pt x="9320" y="1406"/>
                </a:cubicBezTo>
                <a:cubicBezTo>
                  <a:pt x="9392" y="1404"/>
                  <a:pt x="9471" y="1310"/>
                  <a:pt x="9557" y="1124"/>
                </a:cubicBezTo>
                <a:cubicBezTo>
                  <a:pt x="9596" y="1037"/>
                  <a:pt x="9629" y="975"/>
                  <a:pt x="9656" y="939"/>
                </a:cubicBezTo>
                <a:cubicBezTo>
                  <a:pt x="9682" y="903"/>
                  <a:pt x="9718" y="873"/>
                  <a:pt x="9761" y="848"/>
                </a:cubicBezTo>
                <a:cubicBezTo>
                  <a:pt x="9804" y="823"/>
                  <a:pt x="9850" y="810"/>
                  <a:pt x="9898" y="810"/>
                </a:cubicBezTo>
                <a:cubicBezTo>
                  <a:pt x="9962" y="810"/>
                  <a:pt x="10016" y="831"/>
                  <a:pt x="10059" y="873"/>
                </a:cubicBezTo>
                <a:cubicBezTo>
                  <a:pt x="10102" y="914"/>
                  <a:pt x="10123" y="966"/>
                  <a:pt x="10123" y="1026"/>
                </a:cubicBezTo>
                <a:cubicBezTo>
                  <a:pt x="10123" y="1088"/>
                  <a:pt x="10106" y="1139"/>
                  <a:pt x="10070" y="1179"/>
                </a:cubicBezTo>
                <a:cubicBezTo>
                  <a:pt x="10035" y="1219"/>
                  <a:pt x="9990" y="1239"/>
                  <a:pt x="9934" y="1239"/>
                </a:cubicBezTo>
                <a:cubicBezTo>
                  <a:pt x="9881" y="1239"/>
                  <a:pt x="9835" y="1219"/>
                  <a:pt x="9797" y="1179"/>
                </a:cubicBezTo>
                <a:cubicBezTo>
                  <a:pt x="9759" y="1138"/>
                  <a:pt x="9740" y="1089"/>
                  <a:pt x="9740" y="1033"/>
                </a:cubicBezTo>
                <a:cubicBezTo>
                  <a:pt x="9740" y="1002"/>
                  <a:pt x="9747" y="971"/>
                  <a:pt x="9760" y="940"/>
                </a:cubicBezTo>
                <a:cubicBezTo>
                  <a:pt x="9728" y="955"/>
                  <a:pt x="9702" y="977"/>
                  <a:pt x="9683" y="1007"/>
                </a:cubicBezTo>
                <a:cubicBezTo>
                  <a:pt x="9664" y="1037"/>
                  <a:pt x="9632" y="1103"/>
                  <a:pt x="9586" y="1206"/>
                </a:cubicBezTo>
                <a:cubicBezTo>
                  <a:pt x="9568" y="1250"/>
                  <a:pt x="9536" y="1297"/>
                  <a:pt x="9491" y="1347"/>
                </a:cubicBezTo>
                <a:cubicBezTo>
                  <a:pt x="9495" y="1348"/>
                  <a:pt x="9499" y="1349"/>
                  <a:pt x="9503" y="1350"/>
                </a:cubicBezTo>
                <a:cubicBezTo>
                  <a:pt x="9535" y="1342"/>
                  <a:pt x="9567" y="1334"/>
                  <a:pt x="9599" y="1326"/>
                </a:cubicBezTo>
                <a:cubicBezTo>
                  <a:pt x="9629" y="1318"/>
                  <a:pt x="9658" y="1315"/>
                  <a:pt x="9686" y="1315"/>
                </a:cubicBezTo>
                <a:cubicBezTo>
                  <a:pt x="9786" y="1315"/>
                  <a:pt x="9871" y="1340"/>
                  <a:pt x="9939" y="1392"/>
                </a:cubicBezTo>
                <a:cubicBezTo>
                  <a:pt x="10008" y="1443"/>
                  <a:pt x="10043" y="1505"/>
                  <a:pt x="10043" y="1577"/>
                </a:cubicBezTo>
                <a:cubicBezTo>
                  <a:pt x="10043" y="1606"/>
                  <a:pt x="10037" y="1641"/>
                  <a:pt x="10025" y="1681"/>
                </a:cubicBezTo>
                <a:cubicBezTo>
                  <a:pt x="10006" y="1749"/>
                  <a:pt x="9986" y="1817"/>
                  <a:pt x="9967" y="1885"/>
                </a:cubicBezTo>
                <a:cubicBezTo>
                  <a:pt x="9955" y="1924"/>
                  <a:pt x="9949" y="1952"/>
                  <a:pt x="9949" y="1967"/>
                </a:cubicBezTo>
                <a:cubicBezTo>
                  <a:pt x="9949" y="1983"/>
                  <a:pt x="9956" y="1991"/>
                  <a:pt x="9969" y="1991"/>
                </a:cubicBezTo>
                <a:cubicBezTo>
                  <a:pt x="9998" y="1991"/>
                  <a:pt x="10041" y="1916"/>
                  <a:pt x="10100" y="1768"/>
                </a:cubicBezTo>
                <a:cubicBezTo>
                  <a:pt x="10117" y="1775"/>
                  <a:pt x="10135" y="1783"/>
                  <a:pt x="10152" y="1790"/>
                </a:cubicBezTo>
                <a:cubicBezTo>
                  <a:pt x="10084" y="1974"/>
                  <a:pt x="10013" y="2091"/>
                  <a:pt x="9939" y="2141"/>
                </a:cubicBezTo>
                <a:cubicBezTo>
                  <a:pt x="9865" y="2191"/>
                  <a:pt x="9776" y="2216"/>
                  <a:pt x="9674" y="2216"/>
                </a:cubicBezTo>
                <a:cubicBezTo>
                  <a:pt x="9569" y="2216"/>
                  <a:pt x="9488" y="2193"/>
                  <a:pt x="9430" y="2148"/>
                </a:cubicBezTo>
                <a:cubicBezTo>
                  <a:pt x="9372" y="2102"/>
                  <a:pt x="9343" y="2038"/>
                  <a:pt x="9343" y="1957"/>
                </a:cubicBezTo>
                <a:cubicBezTo>
                  <a:pt x="9343" y="1911"/>
                  <a:pt x="9351" y="1860"/>
                  <a:pt x="9368" y="1805"/>
                </a:cubicBezTo>
                <a:cubicBezTo>
                  <a:pt x="9385" y="1746"/>
                  <a:pt x="9402" y="1686"/>
                  <a:pt x="9419" y="1627"/>
                </a:cubicBezTo>
                <a:cubicBezTo>
                  <a:pt x="9425" y="1607"/>
                  <a:pt x="9428" y="1588"/>
                  <a:pt x="9428" y="1571"/>
                </a:cubicBezTo>
                <a:cubicBezTo>
                  <a:pt x="9428" y="1507"/>
                  <a:pt x="9385" y="1475"/>
                  <a:pt x="9299" y="1475"/>
                </a:cubicBezTo>
                <a:cubicBezTo>
                  <a:pt x="9226" y="1719"/>
                  <a:pt x="9153" y="1963"/>
                  <a:pt x="9080" y="2207"/>
                </a:cubicBezTo>
                <a:cubicBezTo>
                  <a:pt x="8844" y="2207"/>
                  <a:pt x="8609" y="2207"/>
                  <a:pt x="8373" y="2207"/>
                </a:cubicBezTo>
                <a:cubicBezTo>
                  <a:pt x="8582" y="1513"/>
                  <a:pt x="8791" y="819"/>
                  <a:pt x="8999" y="125"/>
                </a:cubicBezTo>
                <a:cubicBezTo>
                  <a:pt x="8935" y="125"/>
                  <a:pt x="8871" y="125"/>
                  <a:pt x="8808" y="125"/>
                </a:cubicBezTo>
                <a:cubicBezTo>
                  <a:pt x="8813" y="103"/>
                  <a:pt x="8819" y="81"/>
                  <a:pt x="8825" y="59"/>
                </a:cubicBezTo>
                <a:cubicBezTo>
                  <a:pt x="8832" y="59"/>
                  <a:pt x="8839" y="59"/>
                  <a:pt x="8846" y="59"/>
                </a:cubicBezTo>
                <a:cubicBezTo>
                  <a:pt x="8950" y="59"/>
                  <a:pt x="9100" y="54"/>
                  <a:pt x="9296" y="44"/>
                </a:cubicBezTo>
                <a:cubicBezTo>
                  <a:pt x="9491" y="34"/>
                  <a:pt x="9638" y="19"/>
                  <a:pt x="9737" y="0"/>
                </a:cubicBezTo>
                <a:close/>
                <a:moveTo>
                  <a:pt x="3462" y="0"/>
                </a:moveTo>
                <a:cubicBezTo>
                  <a:pt x="3339" y="412"/>
                  <a:pt x="3215" y="824"/>
                  <a:pt x="3091" y="1236"/>
                </a:cubicBezTo>
                <a:cubicBezTo>
                  <a:pt x="3311" y="963"/>
                  <a:pt x="3529" y="826"/>
                  <a:pt x="3743" y="826"/>
                </a:cubicBezTo>
                <a:cubicBezTo>
                  <a:pt x="3830" y="826"/>
                  <a:pt x="3903" y="852"/>
                  <a:pt x="3963" y="902"/>
                </a:cubicBezTo>
                <a:cubicBezTo>
                  <a:pt x="4022" y="953"/>
                  <a:pt x="4052" y="1015"/>
                  <a:pt x="4052" y="1089"/>
                </a:cubicBezTo>
                <a:cubicBezTo>
                  <a:pt x="4052" y="1146"/>
                  <a:pt x="4035" y="1235"/>
                  <a:pt x="3999" y="1355"/>
                </a:cubicBezTo>
                <a:cubicBezTo>
                  <a:pt x="3953" y="1511"/>
                  <a:pt x="3907" y="1666"/>
                  <a:pt x="3860" y="1822"/>
                </a:cubicBezTo>
                <a:cubicBezTo>
                  <a:pt x="3849" y="1862"/>
                  <a:pt x="3843" y="1895"/>
                  <a:pt x="3843" y="1922"/>
                </a:cubicBezTo>
                <a:cubicBezTo>
                  <a:pt x="3843" y="1931"/>
                  <a:pt x="3847" y="1940"/>
                  <a:pt x="3854" y="1948"/>
                </a:cubicBezTo>
                <a:cubicBezTo>
                  <a:pt x="3861" y="1956"/>
                  <a:pt x="3869" y="1960"/>
                  <a:pt x="3878" y="1960"/>
                </a:cubicBezTo>
                <a:cubicBezTo>
                  <a:pt x="3905" y="1960"/>
                  <a:pt x="3938" y="1932"/>
                  <a:pt x="3977" y="1874"/>
                </a:cubicBezTo>
                <a:cubicBezTo>
                  <a:pt x="4015" y="1817"/>
                  <a:pt x="4049" y="1743"/>
                  <a:pt x="4077" y="1653"/>
                </a:cubicBezTo>
                <a:cubicBezTo>
                  <a:pt x="4099" y="1661"/>
                  <a:pt x="4121" y="1670"/>
                  <a:pt x="4143" y="1678"/>
                </a:cubicBezTo>
                <a:cubicBezTo>
                  <a:pt x="4034" y="2037"/>
                  <a:pt x="3829" y="2216"/>
                  <a:pt x="3528" y="2216"/>
                </a:cubicBezTo>
                <a:cubicBezTo>
                  <a:pt x="3416" y="2216"/>
                  <a:pt x="3326" y="2191"/>
                  <a:pt x="3258" y="2139"/>
                </a:cubicBezTo>
                <a:cubicBezTo>
                  <a:pt x="3190" y="2087"/>
                  <a:pt x="3157" y="2019"/>
                  <a:pt x="3157" y="1935"/>
                </a:cubicBezTo>
                <a:cubicBezTo>
                  <a:pt x="3157" y="1890"/>
                  <a:pt x="3164" y="1841"/>
                  <a:pt x="3179" y="1787"/>
                </a:cubicBezTo>
                <a:cubicBezTo>
                  <a:pt x="3228" y="1618"/>
                  <a:pt x="3278" y="1450"/>
                  <a:pt x="3328" y="1281"/>
                </a:cubicBezTo>
                <a:cubicBezTo>
                  <a:pt x="3341" y="1235"/>
                  <a:pt x="3348" y="1201"/>
                  <a:pt x="3348" y="1180"/>
                </a:cubicBezTo>
                <a:cubicBezTo>
                  <a:pt x="3348" y="1153"/>
                  <a:pt x="3337" y="1140"/>
                  <a:pt x="3315" y="1140"/>
                </a:cubicBezTo>
                <a:cubicBezTo>
                  <a:pt x="3303" y="1140"/>
                  <a:pt x="3289" y="1145"/>
                  <a:pt x="3271" y="1155"/>
                </a:cubicBezTo>
                <a:cubicBezTo>
                  <a:pt x="3254" y="1165"/>
                  <a:pt x="3235" y="1180"/>
                  <a:pt x="3214" y="1199"/>
                </a:cubicBezTo>
                <a:cubicBezTo>
                  <a:pt x="3193" y="1219"/>
                  <a:pt x="3170" y="1243"/>
                  <a:pt x="3144" y="1271"/>
                </a:cubicBezTo>
                <a:cubicBezTo>
                  <a:pt x="3118" y="1300"/>
                  <a:pt x="3089" y="1334"/>
                  <a:pt x="3056" y="1374"/>
                </a:cubicBezTo>
                <a:cubicBezTo>
                  <a:pt x="3053" y="1378"/>
                  <a:pt x="3025" y="1469"/>
                  <a:pt x="2972" y="1646"/>
                </a:cubicBezTo>
                <a:cubicBezTo>
                  <a:pt x="2917" y="1833"/>
                  <a:pt x="2861" y="2020"/>
                  <a:pt x="2805" y="2207"/>
                </a:cubicBezTo>
                <a:cubicBezTo>
                  <a:pt x="2570" y="2207"/>
                  <a:pt x="2334" y="2207"/>
                  <a:pt x="2099" y="2207"/>
                </a:cubicBezTo>
                <a:cubicBezTo>
                  <a:pt x="2307" y="1513"/>
                  <a:pt x="2516" y="819"/>
                  <a:pt x="2725" y="125"/>
                </a:cubicBezTo>
                <a:cubicBezTo>
                  <a:pt x="2661" y="125"/>
                  <a:pt x="2597" y="125"/>
                  <a:pt x="2533" y="125"/>
                </a:cubicBezTo>
                <a:cubicBezTo>
                  <a:pt x="2539" y="103"/>
                  <a:pt x="2545" y="81"/>
                  <a:pt x="2551" y="59"/>
                </a:cubicBezTo>
                <a:cubicBezTo>
                  <a:pt x="2558" y="59"/>
                  <a:pt x="2564" y="59"/>
                  <a:pt x="2571" y="59"/>
                </a:cubicBezTo>
                <a:cubicBezTo>
                  <a:pt x="2676" y="59"/>
                  <a:pt x="2826" y="54"/>
                  <a:pt x="3021" y="44"/>
                </a:cubicBezTo>
                <a:cubicBezTo>
                  <a:pt x="3217" y="34"/>
                  <a:pt x="3364" y="19"/>
                  <a:pt x="346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分享目的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23990"/>
            <a:ext cx="10401300" cy="493236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本</a:t>
            </a:r>
            <a:r>
              <a:rPr lang="zh-CN" altLang="en-US" dirty="0"/>
              <a:t>次分享</a:t>
            </a:r>
            <a:r>
              <a:rPr lang="zh-CN" altLang="zh-CN" dirty="0"/>
              <a:t>是为了让大家对各种</a:t>
            </a:r>
            <a:r>
              <a:rPr lang="en-US" altLang="zh-CN" dirty="0"/>
              <a:t>web</a:t>
            </a:r>
            <a:r>
              <a:rPr lang="zh-CN" altLang="zh-CN" dirty="0"/>
              <a:t>安全威胁的产生原因、常见攻击手段有更深入的了解</a:t>
            </a:r>
            <a:r>
              <a:rPr lang="en-US" altLang="zh-CN" dirty="0"/>
              <a:t>, </a:t>
            </a:r>
            <a:r>
              <a:rPr lang="zh-CN" altLang="en-US" dirty="0"/>
              <a:t>并</a:t>
            </a:r>
            <a:r>
              <a:rPr lang="zh-CN" altLang="zh-CN" dirty="0"/>
              <a:t>作为各种</a:t>
            </a:r>
            <a:r>
              <a:rPr lang="en-US" altLang="zh-CN" dirty="0"/>
              <a:t>web</a:t>
            </a:r>
            <a:r>
              <a:rPr lang="zh-CN" altLang="zh-CN" dirty="0"/>
              <a:t>安全威胁的修补</a:t>
            </a:r>
            <a:r>
              <a:rPr lang="zh-CN" altLang="en-US" dirty="0"/>
              <a:t>参考</a:t>
            </a:r>
            <a:r>
              <a:rPr lang="zh-CN" altLang="zh-CN" dirty="0"/>
              <a:t>，以便大家能够快速的定位漏洞代码和解除安全隐患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0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COOKIE</a:t>
            </a:r>
            <a:r>
              <a:rPr lang="zh-CN" altLang="en-US" dirty="0"/>
              <a:t>生命周期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服务端</a:t>
            </a:r>
            <a:r>
              <a:rPr lang="en-US" altLang="zh-CN" dirty="0"/>
              <a:t>session</a:t>
            </a:r>
            <a:r>
              <a:rPr lang="zh-CN" altLang="en-US" dirty="0"/>
              <a:t>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10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全世界正在发生</a:t>
            </a:r>
          </a:p>
          <a:p>
            <a:pPr lvl="1"/>
            <a:r>
              <a:rPr lang="zh-CN" altLang="en-US" dirty="0"/>
              <a:t>https://www.fireeye.com/cyber-map/threat-map.html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常见的安全问题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  <a:r>
              <a:rPr lang="en-US" altLang="zh-CN" dirty="0"/>
              <a:t>XSS</a:t>
            </a:r>
          </a:p>
          <a:p>
            <a:r>
              <a:rPr lang="zh-CN" altLang="en-US" dirty="0"/>
              <a:t>伪装</a:t>
            </a:r>
            <a:r>
              <a:rPr lang="en-US" altLang="zh-CN" dirty="0"/>
              <a:t>CSRF</a:t>
            </a:r>
          </a:p>
          <a:p>
            <a:r>
              <a:rPr lang="zh-CN" altLang="en-US" dirty="0"/>
              <a:t>注入</a:t>
            </a:r>
          </a:p>
          <a:p>
            <a:r>
              <a:rPr lang="zh-CN" altLang="en-US" dirty="0"/>
              <a:t>文件控制</a:t>
            </a:r>
          </a:p>
          <a:p>
            <a:r>
              <a:rPr lang="zh-CN" altLang="en-US" dirty="0"/>
              <a:t>访问控制</a:t>
            </a:r>
          </a:p>
          <a:p>
            <a:r>
              <a:rPr lang="en-US" altLang="zh-CN" dirty="0"/>
              <a:t>session</a:t>
            </a:r>
            <a:r>
              <a:rPr lang="zh-CN" altLang="en-US" dirty="0"/>
              <a:t>管理</a:t>
            </a:r>
          </a:p>
          <a:p>
            <a:r>
              <a:rPr lang="zh-CN" altLang="en-US" dirty="0"/>
              <a:t>密码算法安全</a:t>
            </a:r>
          </a:p>
          <a:p>
            <a:r>
              <a:rPr lang="zh-CN" altLang="en-US" dirty="0"/>
              <a:t>错误处理与日志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页面展示(Cross Site Script - XSS)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反射型跨站脚本攻击</a:t>
            </a:r>
          </a:p>
          <a:p>
            <a:pPr lvl="1"/>
            <a:r>
              <a:rPr lang="zh-CN" altLang="en-US"/>
              <a:t>攻击者会通过社会工程学手段，发送一个URL连接给用户打开，在用户打开页面的同时，浏览器会执行页面中嵌入的恶意脚本。</a:t>
            </a:r>
          </a:p>
          <a:p>
            <a:pPr lvl="1"/>
            <a:r>
              <a:rPr lang="zh-CN" altLang="en-US"/>
              <a:t>escapeHtml</a:t>
            </a:r>
          </a:p>
          <a:p>
            <a:pPr lvl="0"/>
            <a:r>
              <a:rPr lang="zh-CN" altLang="en-US"/>
              <a:t>存储型跨站脚本攻击</a:t>
            </a:r>
          </a:p>
          <a:p>
            <a:pPr lvl="1"/>
            <a:r>
              <a:rPr lang="zh-CN" altLang="en-US"/>
              <a:t>	攻击者利用web应用程序提供的录入或修改数据功能，将数据存储到服务器或用户cookie中，当其他用户浏览展示该数据的页面时，浏览器会执行页面中嵌入的恶意脚本。所有浏览者都会受到攻击。</a:t>
            </a:r>
          </a:p>
          <a:p>
            <a:pPr lvl="1"/>
            <a:r>
              <a:rPr lang="zh-CN" altLang="en-US"/>
              <a:t>escapeHtml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DOM跨站攻击</a:t>
            </a:r>
          </a:p>
          <a:p>
            <a:pPr lvl="1"/>
            <a:r>
              <a:rPr lang="zh-CN" altLang="en-US" dirty="0"/>
              <a:t>    由于html页面中，定义了一段JS，根据用户的输入，显示一段html代码，攻击者可以在输入时，插入一段恶意脚本，最终展示时，会执行恶意脚本。</a:t>
            </a:r>
          </a:p>
          <a:p>
            <a:pPr lvl="1"/>
            <a:r>
              <a:rPr lang="zh-CN" altLang="en-US" dirty="0"/>
              <a:t>	DOM跨站和以上两个跨站攻击的差别是，DOM跨站是纯页面脚本的输出，只有规范使用JAVASCRIPT，才可以防御。</a:t>
            </a:r>
          </a:p>
          <a:p>
            <a:pPr lvl="1"/>
            <a:r>
              <a:rPr lang="zh-CN" altLang="en-US" dirty="0"/>
              <a:t>cookie httponly</a:t>
            </a:r>
          </a:p>
          <a:p>
            <a:pPr lvl="0"/>
            <a:r>
              <a:rPr lang="zh-CN" altLang="en-US" dirty="0"/>
              <a:t>Flash攻击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/>
              <a:t>恶意攻击者可以利用跨站脚本攻击做到：</a:t>
            </a:r>
          </a:p>
          <a:p>
            <a:pPr lvl="1"/>
            <a:r>
              <a:rPr lang="en-US" altLang="zh-CN" sz="1800"/>
              <a:t>1、盗取用户cookie，伪造用户身份登录。</a:t>
            </a:r>
          </a:p>
          <a:p>
            <a:pPr lvl="1"/>
            <a:r>
              <a:rPr lang="en-US" altLang="zh-CN" sz="1800"/>
              <a:t>2、控制用户浏览器。</a:t>
            </a:r>
          </a:p>
          <a:p>
            <a:pPr lvl="1"/>
            <a:r>
              <a:rPr lang="en-US" altLang="zh-CN" sz="1800"/>
              <a:t>3、结合浏览器及其插件漏洞，下载病毒木马到浏览者的计算机上执行。</a:t>
            </a:r>
          </a:p>
          <a:p>
            <a:pPr lvl="1"/>
            <a:r>
              <a:rPr lang="en-US" altLang="zh-CN" sz="1800"/>
              <a:t>4、衍生URL跳转漏洞。</a:t>
            </a:r>
          </a:p>
          <a:p>
            <a:pPr lvl="1"/>
            <a:r>
              <a:rPr lang="en-US" altLang="zh-CN" sz="1800"/>
              <a:t>5、让官方网站出现钓鱼页面。</a:t>
            </a:r>
          </a:p>
          <a:p>
            <a:pPr lvl="1"/>
            <a:r>
              <a:rPr lang="en-US" altLang="zh-CN" sz="1800"/>
              <a:t>6、蠕虫攻击</a:t>
            </a: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TIPS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cookie </a:t>
            </a:r>
            <a:r>
              <a:rPr lang="zh-CN" altLang="zh-CN" sz="2400">
                <a:sym typeface="+mn-ea"/>
              </a:rPr>
              <a:t>是重要而危险的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尽量不允许</a:t>
            </a:r>
            <a:r>
              <a:rPr lang="en-US" altLang="zh-CN" sz="2400">
                <a:sym typeface="+mn-ea"/>
              </a:rPr>
              <a:t>js</a:t>
            </a:r>
            <a:r>
              <a:rPr lang="zh-CN" altLang="en-US" sz="2400">
                <a:sym typeface="+mn-ea"/>
              </a:rPr>
              <a:t>控制</a:t>
            </a:r>
            <a:r>
              <a:rPr lang="en-US" altLang="zh-CN" sz="2400">
                <a:sym typeface="+mn-ea"/>
              </a:rPr>
              <a:t>cookie</a:t>
            </a:r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用户输入数据是危险的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正常的数据应该做</a:t>
            </a:r>
            <a:r>
              <a:rPr lang="en-US" altLang="zh-CN" sz="2400">
                <a:sym typeface="+mn-ea"/>
              </a:rPr>
              <a:t>escape</a:t>
            </a:r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富文本要结合上述两条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做定制化的富文本安全过滤</a:t>
            </a:r>
            <a:r>
              <a:rPr lang="en-US" altLang="zh-CN" sz="2400">
                <a:sym typeface="+mn-ea"/>
              </a:rPr>
              <a:t>. </a:t>
            </a:r>
            <a:r>
              <a:rPr lang="zh-CN" altLang="en-US" sz="2400">
                <a:sym typeface="+mn-ea"/>
              </a:rPr>
              <a:t>可加入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过滤引擎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或者前端在沙箱中展示内容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不执行脚本</a:t>
            </a:r>
            <a:r>
              <a:rPr lang="en-US" altLang="zh-CN" sz="2400">
                <a:sym typeface="+mn-ea"/>
              </a:rPr>
              <a:t>. </a:t>
            </a:r>
            <a:r>
              <a:rPr lang="zh-CN" altLang="en-US" sz="2400">
                <a:sym typeface="+mn-ea"/>
              </a:rPr>
              <a:t>特别小心图片注入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元</a:t>
            </a:r>
            <a:r>
              <a:rPr lang="en-US" altLang="zh-CN" sz="2400">
                <a:sym typeface="+mn-ea"/>
              </a:rPr>
              <a:t>cookie</a:t>
            </a:r>
            <a:r>
              <a:rPr lang="zh-CN" altLang="en-US" sz="2400">
                <a:sym typeface="+mn-ea"/>
              </a:rPr>
              <a:t>注入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以及所有未知的外链</a:t>
            </a:r>
            <a:r>
              <a:rPr lang="en-US" altLang="zh-CN" sz="2400">
                <a:sym typeface="+mn-ea"/>
              </a:rPr>
              <a:t>(IE).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Cross-Site Request Forgery</a:t>
            </a:r>
          </a:p>
          <a:p>
            <a:pPr lvl="1"/>
            <a:r>
              <a:rPr lang="zh-CN" altLang="en-US" dirty="0"/>
              <a:t>攻击者在用户浏览网页时，利用页面元素（例如img的src），强迫受害者的浏览器向Web应用程序发送一个改变用户信息的请求。</a:t>
            </a:r>
          </a:p>
          <a:p>
            <a:pPr lvl="1"/>
            <a:r>
              <a:rPr lang="en-US" altLang="zh-CN" dirty="0"/>
              <a:t>token</a:t>
            </a:r>
            <a:r>
              <a:rPr lang="zh-CN" altLang="zh-CN" dirty="0">
                <a:ea typeface="宋体" charset="0"/>
              </a:rPr>
              <a:t>放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生成表单带</a:t>
            </a:r>
            <a:r>
              <a:rPr lang="en-US" altLang="zh-CN" dirty="0">
                <a:ea typeface="宋体" charset="0"/>
              </a:rPr>
              <a:t>token, </a:t>
            </a:r>
            <a:r>
              <a:rPr lang="zh-CN" altLang="en-US" dirty="0">
                <a:ea typeface="宋体" charset="0"/>
              </a:rPr>
              <a:t>时间戳</a:t>
            </a:r>
          </a:p>
          <a:p>
            <a:r>
              <a:rPr lang="zh-CN" altLang="en-US" dirty="0"/>
              <a:t>URL redirect</a:t>
            </a:r>
          </a:p>
          <a:p>
            <a:pPr lvl="1"/>
            <a:r>
              <a:rPr lang="zh-CN" altLang="en-US" dirty="0"/>
              <a:t>Web应用程序接收到用户提交的URL参数后，没有对参数做“可信任URL”的验证，就向用户浏览器返回跳转到该URL的指令。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web</a:t>
            </a:r>
            <a:r>
              <a:rPr lang="zh-CN" altLang="en-US" dirty="0"/>
              <a:t>页面生成</a:t>
            </a:r>
            <a:r>
              <a:rPr lang="en-US" altLang="zh-CN" dirty="0"/>
              <a:t>token</a:t>
            </a:r>
            <a:r>
              <a:rPr lang="zh-CN" altLang="en-US" dirty="0">
                <a:ea typeface="宋体" charset="0"/>
              </a:rPr>
              <a:t>放在目标页面链接的后面做参数</a:t>
            </a:r>
            <a:r>
              <a:rPr lang="en-US" altLang="zh-CN" dirty="0">
                <a:ea typeface="宋体" charset="0"/>
              </a:rPr>
              <a:t>,</a:t>
            </a:r>
            <a:r>
              <a:rPr lang="zh-CN" altLang="en-US" dirty="0">
                <a:ea typeface="宋体" charset="0"/>
              </a:rPr>
              <a:t>后端验证</a:t>
            </a:r>
            <a:r>
              <a:rPr lang="en-US" altLang="zh-CN" dirty="0">
                <a:ea typeface="宋体" charset="0"/>
              </a:rPr>
              <a:t>token</a:t>
            </a:r>
            <a:r>
              <a:rPr lang="zh-CN" altLang="en-US" dirty="0">
                <a:ea typeface="宋体" charset="0"/>
              </a:rPr>
              <a:t>与</a:t>
            </a:r>
            <a:r>
              <a:rPr lang="en-US" altLang="zh-CN" dirty="0">
                <a:ea typeface="宋体" charset="0"/>
              </a:rPr>
              <a:t>session</a:t>
            </a:r>
            <a:r>
              <a:rPr lang="zh-CN" altLang="en-US" dirty="0">
                <a:ea typeface="宋体" charset="0"/>
              </a:rPr>
              <a:t>或者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里的是否一致</a:t>
            </a:r>
          </a:p>
          <a:p>
            <a:pPr lvl="1"/>
            <a:r>
              <a:rPr lang="en-US" altLang="zh-CN" dirty="0" err="1">
                <a:ea typeface="宋体" charset="0"/>
              </a:rPr>
              <a:t>Js</a:t>
            </a:r>
            <a:r>
              <a:rPr lang="zh-CN" altLang="en-US" dirty="0">
                <a:ea typeface="宋体" charset="0"/>
              </a:rPr>
              <a:t>代码中页面跳转应验证域名白名单</a:t>
            </a:r>
            <a:endParaRPr lang="en-US" altLang="zh-CN" dirty="0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</a:p>
          <a:p>
            <a:pPr lvl="1"/>
            <a:r>
              <a:rPr lang="zh-CN" altLang="en-US" dirty="0"/>
              <a:t>重要请求可以增加防钓鱼时间戳</a:t>
            </a:r>
            <a:r>
              <a:rPr lang="en-US" altLang="zh-CN" dirty="0"/>
              <a:t>, </a:t>
            </a:r>
            <a:r>
              <a:rPr lang="zh-CN" altLang="en-US" dirty="0"/>
              <a:t>甚至验证码等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SQL injection</a:t>
            </a:r>
          </a:p>
          <a:p>
            <a:pPr lvl="1"/>
            <a:r>
              <a:rPr lang="en-US" altLang="zh-CN" dirty="0"/>
              <a:t>select * from product where </a:t>
            </a:r>
            <a:r>
              <a:rPr lang="en-US" altLang="zh-CN" dirty="0" err="1"/>
              <a:t>pname</a:t>
            </a:r>
            <a:r>
              <a:rPr lang="en-US" altLang="zh-CN" dirty="0"/>
              <a:t> </a:t>
            </a:r>
            <a:r>
              <a:rPr lang="en-US" altLang="zh-CN" b="1" dirty="0"/>
              <a:t>like </a:t>
            </a:r>
            <a:r>
              <a:rPr lang="en-US" altLang="zh-CN" dirty="0"/>
              <a:t> '%</a:t>
            </a:r>
            <a:r>
              <a:rPr lang="zh-CN" altLang="en-US" dirty="0"/>
              <a:t>$</a:t>
            </a:r>
            <a:r>
              <a:rPr lang="en-US" altLang="zh-CN" dirty="0"/>
              <a:t>{</a:t>
            </a:r>
            <a:r>
              <a:rPr lang="en-US" altLang="zh-CN" dirty="0" err="1"/>
              <a:t>pname</a:t>
            </a:r>
            <a:r>
              <a:rPr lang="en-US" altLang="zh-CN" dirty="0"/>
              <a:t>}</a:t>
            </a:r>
            <a:r>
              <a:rPr lang="zh-CN" altLang="en-US" dirty="0"/>
              <a:t>%'</a:t>
            </a:r>
          </a:p>
          <a:p>
            <a:pPr lvl="1"/>
            <a:r>
              <a:rPr lang="zh-CN" altLang="en-US" dirty="0"/>
              <a:t>http://localhost:8080/struts1/listProduct.htm?pname=e' and 1=2 union select 1,name,pass,4 from user where ''&lt;&gt;'</a:t>
            </a:r>
          </a:p>
          <a:p>
            <a:pPr lvl="1"/>
            <a:r>
              <a:rPr lang="zh-CN" altLang="en-US" dirty="0"/>
              <a:t>绑定数据使用</a:t>
            </a:r>
            <a:r>
              <a:rPr lang="en-US" altLang="zh-CN" dirty="0"/>
              <a:t>#{</a:t>
            </a:r>
            <a:r>
              <a:rPr lang="en-US" altLang="zh-CN" dirty="0" err="1"/>
              <a:t>pname</a:t>
            </a:r>
            <a:r>
              <a:rPr lang="en-US" altLang="zh-CN" dirty="0"/>
              <a:t>}</a:t>
            </a:r>
            <a:r>
              <a:rPr lang="zh-CN" altLang="en-US" dirty="0"/>
              <a:t>或者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Code injection</a:t>
            </a:r>
          </a:p>
          <a:p>
            <a:pPr lvl="1"/>
            <a:r>
              <a:rPr lang="zh-CN" altLang="en-US" dirty="0"/>
              <a:t>禁止允许执行完全由用户自定义代码</a:t>
            </a:r>
            <a:r>
              <a:rPr lang="en-US" altLang="zh-CN" dirty="0"/>
              <a:t>, </a:t>
            </a:r>
            <a:r>
              <a:rPr lang="zh-CN" altLang="en-US" dirty="0">
                <a:ea typeface="宋体" charset="0"/>
              </a:rPr>
              <a:t>仅能传入预定好的安全参数</a:t>
            </a:r>
            <a:r>
              <a:rPr lang="en-US" altLang="zh-CN" dirty="0">
                <a:ea typeface="宋体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XML injection</a:t>
            </a:r>
          </a:p>
          <a:p>
            <a:pPr lvl="1"/>
            <a:r>
              <a:rPr lang="zh-CN" altLang="en-US" sz="1800" dirty="0">
                <a:sym typeface="+mn-ea"/>
              </a:rPr>
              <a:t>类似于</a:t>
            </a:r>
            <a:r>
              <a:rPr lang="en-US" altLang="zh-CN" sz="1800" dirty="0" err="1">
                <a:sym typeface="+mn-ea"/>
              </a:rPr>
              <a:t>sql</a:t>
            </a:r>
            <a:r>
              <a:rPr lang="en-US" altLang="zh-CN" sz="1800" dirty="0">
                <a:sym typeface="+mn-ea"/>
              </a:rPr>
              <a:t> injection,</a:t>
            </a:r>
            <a:r>
              <a:rPr lang="zh-CN" altLang="en-US" sz="1800" dirty="0">
                <a:sym typeface="+mn-ea"/>
              </a:rPr>
              <a:t>注入错误数据增加权限等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ea typeface="宋体" charset="0"/>
                <a:sym typeface="+mn-ea"/>
              </a:rPr>
              <a:t>应该在后端做</a:t>
            </a:r>
            <a:r>
              <a:rPr lang="en-US" altLang="zh-CN" sz="1800" dirty="0">
                <a:ea typeface="宋体" charset="0"/>
                <a:sym typeface="+mn-ea"/>
              </a:rPr>
              <a:t>xml escape</a:t>
            </a:r>
          </a:p>
          <a:p>
            <a:r>
              <a:rPr lang="zh-CN" altLang="en-US" dirty="0">
                <a:sym typeface="+mn-ea"/>
              </a:rPr>
              <a:t>System command injection</a:t>
            </a:r>
          </a:p>
          <a:p>
            <a:pPr lvl="1"/>
            <a:r>
              <a:rPr lang="zh-CN" altLang="en-US" dirty="0">
                <a:ea typeface="宋体" charset="0"/>
              </a:rPr>
              <a:t>必须是预定义安全工程师审核过的命令才可执行</a:t>
            </a:r>
            <a:r>
              <a:rPr lang="en-US" altLang="zh-CN" dirty="0">
                <a:ea typeface="宋体" charset="0"/>
              </a:rPr>
              <a:t>.</a:t>
            </a:r>
            <a:r>
              <a:rPr lang="zh-CN" altLang="en-US" dirty="0">
                <a:ea typeface="宋体" charset="0"/>
              </a:rPr>
              <a:t>不允许接受用户输入命令参数</a:t>
            </a:r>
            <a:r>
              <a:rPr lang="en-US" altLang="zh-CN" dirty="0">
                <a:ea typeface="宋体" charset="0"/>
              </a:rPr>
              <a:t>.</a:t>
            </a:r>
          </a:p>
          <a:p>
            <a:pPr lvl="0"/>
            <a:r>
              <a:rPr lang="en-US" altLang="zh-CN" dirty="0">
                <a:ea typeface="宋体" charset="0"/>
              </a:rPr>
              <a:t>TIPS</a:t>
            </a:r>
          </a:p>
          <a:p>
            <a:pPr lvl="1"/>
            <a:r>
              <a:rPr lang="zh-CN" altLang="en-US" dirty="0">
                <a:ea typeface="宋体" charset="0"/>
              </a:rPr>
              <a:t>严格控制好用户输入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特别小心非法的关键符号与关键字是否有可能是用户传入的</a:t>
            </a:r>
            <a:r>
              <a:rPr lang="en-US" altLang="zh-CN" dirty="0">
                <a:ea typeface="宋体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File upload</a:t>
            </a:r>
          </a:p>
          <a:p>
            <a:pPr lvl="1"/>
            <a:r>
              <a:rPr lang="zh-CN" altLang="en-US" dirty="0"/>
              <a:t>	Web应用程序在处理用户上传的文件时，没有判断文件的扩展名是否在允许的范围内，就把文件保存在服务器上，导致恶意用户可以上传任意文件，甚至上传脚本木马到web服务器上，直接控制web服务器。</a:t>
            </a:r>
            <a:r>
              <a:rPr lang="zh-CN" altLang="zh-CN" dirty="0"/>
              <a:t>攻击者也可以上传自定义的</a:t>
            </a:r>
            <a:r>
              <a:rPr lang="en-US" altLang="zh-CN" dirty="0" err="1"/>
              <a:t>htm</a:t>
            </a:r>
            <a:r>
              <a:rPr lang="zh-CN" altLang="zh-CN" dirty="0"/>
              <a:t>文件，造成</a:t>
            </a:r>
            <a:r>
              <a:rPr lang="en-US" altLang="zh-CN" dirty="0"/>
              <a:t>XSS</a:t>
            </a:r>
            <a:r>
              <a:rPr lang="zh-CN" altLang="zh-CN" dirty="0"/>
              <a:t>攻击。</a:t>
            </a:r>
            <a:endParaRPr lang="zh-CN" altLang="en-US" dirty="0"/>
          </a:p>
          <a:p>
            <a:pPr lvl="1"/>
            <a:r>
              <a:rPr lang="zh-CN" altLang="en-US" dirty="0"/>
              <a:t>     </a:t>
            </a:r>
            <a:r>
              <a:rPr lang="zh-CN" altLang="en-US" dirty="0">
                <a:ea typeface="宋体" charset="0"/>
              </a:rPr>
              <a:t>不应允许用户自定义上传路径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自定义上传文件名等</a:t>
            </a:r>
            <a:r>
              <a:rPr lang="en-US" altLang="zh-CN" dirty="0">
                <a:ea typeface="宋体" charset="0"/>
              </a:rPr>
              <a:t>. </a:t>
            </a:r>
            <a:r>
              <a:rPr lang="zh-CN" altLang="en-US" dirty="0">
                <a:ea typeface="宋体" charset="0"/>
              </a:rPr>
              <a:t>应检查后缀白名单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上传目录应不允许执行脚本</a:t>
            </a:r>
            <a:r>
              <a:rPr lang="en-US" altLang="zh-CN" dirty="0">
                <a:ea typeface="宋体" charset="0"/>
              </a:rPr>
              <a:t>.</a:t>
            </a:r>
          </a:p>
          <a:p>
            <a:pPr lvl="0"/>
            <a:endParaRPr lang="en-US" altLang="zh-CN" dirty="0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CN" sz="2400" dirty="0">
                <a:ea typeface="宋体" charset="0"/>
                <a:sym typeface="+mn-ea"/>
              </a:rPr>
              <a:t>File download and Directory traversal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dirty="0" err="1">
                <a:ea typeface="宋体" charset="0"/>
                <a:sym typeface="+mn-ea"/>
              </a:rPr>
              <a:t>任意文件下载攻击和目录遍历攻击</a:t>
            </a:r>
            <a:r>
              <a:rPr dirty="0">
                <a:ea typeface="宋体" charset="0"/>
                <a:sym typeface="+mn-ea"/>
              </a:rPr>
              <a:t>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处理用户请求下载文件时，允许用户提交任意文件路径，并把服务器上对应的文件直接发送给用户，这将造成任意文件下载威胁。如果让用户提交文件目录地址，就把目录下的文件列表发给用户，会造成目录遍历安全威胁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dirty="0">
                <a:ea typeface="宋体" charset="0"/>
                <a:sym typeface="+mn-ea"/>
              </a:rPr>
              <a:t>应在服务端把文件路径保存到数据库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仅通过文件</a:t>
            </a:r>
            <a:r>
              <a:rPr lang="en-US" altLang="zh-CN" dirty="0">
                <a:ea typeface="宋体" charset="0"/>
                <a:sym typeface="+mn-ea"/>
              </a:rPr>
              <a:t>id</a:t>
            </a:r>
            <a:r>
              <a:rPr lang="zh-CN" altLang="en-US" dirty="0">
                <a:ea typeface="宋体" charset="0"/>
                <a:sym typeface="+mn-ea"/>
              </a:rPr>
              <a:t>获取文件路径取得文件返回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不允许提供目录遍历服务</a:t>
            </a:r>
            <a:r>
              <a:rPr lang="en-US" altLang="zh-CN" dirty="0">
                <a:ea typeface="宋体" charset="0"/>
                <a:sym typeface="+mn-ea"/>
              </a:rPr>
              <a:t>. </a:t>
            </a:r>
            <a:r>
              <a:rPr lang="zh-CN" altLang="en-US" dirty="0">
                <a:ea typeface="宋体" charset="0"/>
                <a:sym typeface="+mn-ea"/>
              </a:rPr>
              <a:t>增加下载权限判断</a:t>
            </a:r>
            <a:r>
              <a:rPr lang="en-US" altLang="zh-CN" dirty="0">
                <a:ea typeface="宋体" charset="0"/>
                <a:sym typeface="+mn-ea"/>
              </a:rPr>
              <a:t>.</a:t>
            </a:r>
            <a:endParaRPr dirty="0">
              <a:ea typeface="宋体" charset="0"/>
              <a:sym typeface="+mn-ea"/>
            </a:endParaRPr>
          </a:p>
          <a:p>
            <a:pPr lvl="1"/>
            <a:endParaRPr lang="en-US" altLang="zh-CN" sz="2400" dirty="0">
              <a:ea typeface="宋体" charset="0"/>
            </a:endParaRPr>
          </a:p>
          <a:p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theme/theme1.xml><?xml version="1.0" encoding="utf-8"?>
<a:theme xmlns:a="http://schemas.openxmlformats.org/drawingml/2006/main" name="A000120140530A99PPBG">
  <a:themeElements>
    <a:clrScheme name="自定义 488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6FBFB2"/>
      </a:accent1>
      <a:accent2>
        <a:srgbClr val="49837F"/>
      </a:accent2>
      <a:accent3>
        <a:srgbClr val="3B525F"/>
      </a:accent3>
      <a:accent4>
        <a:srgbClr val="A28F30"/>
      </a:accent4>
      <a:accent5>
        <a:srgbClr val="DF6165"/>
      </a:accent5>
      <a:accent6>
        <a:srgbClr val="FF3B3B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944</Words>
  <Application>Microsoft Office PowerPoint</Application>
  <PresentationFormat>宽屏</PresentationFormat>
  <Paragraphs>113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HanWangWCL10</vt:lpstr>
      <vt:lpstr>宋体</vt:lpstr>
      <vt:lpstr>微软雅黑</vt:lpstr>
      <vt:lpstr>幼圆</vt:lpstr>
      <vt:lpstr>Aharoni</vt:lpstr>
      <vt:lpstr>Arial</vt:lpstr>
      <vt:lpstr>Arial Narrow</vt:lpstr>
      <vt:lpstr>Bodoni MT Black</vt:lpstr>
      <vt:lpstr>Calibri</vt:lpstr>
      <vt:lpstr>Calibri Light</vt:lpstr>
      <vt:lpstr>Wingdings</vt:lpstr>
      <vt:lpstr>A000120140530A99PPBG</vt:lpstr>
      <vt:lpstr>Office 主题</vt:lpstr>
      <vt:lpstr>web攻击与安全</vt:lpstr>
      <vt:lpstr>分享目的</vt:lpstr>
      <vt:lpstr>预备知识</vt:lpstr>
      <vt:lpstr>常见的安全问题</vt:lpstr>
      <vt:lpstr>页面展示(Cross Site Script - XSS)</vt:lpstr>
      <vt:lpstr>PowerPoint 演示文稿</vt:lpstr>
      <vt:lpstr>伪装</vt:lpstr>
      <vt:lpstr>注入</vt:lpstr>
      <vt:lpstr>文件操作</vt:lpstr>
      <vt:lpstr>访问控制</vt:lpstr>
      <vt:lpstr>Session管理</vt:lpstr>
      <vt:lpstr>密码算法安全</vt:lpstr>
      <vt:lpstr>错误处理与日志</vt:lpstr>
      <vt:lpstr>实战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web攻击与安全</dc:title>
  <dc:creator>LHCan</dc:creator>
  <cp:lastModifiedBy>win7</cp:lastModifiedBy>
  <cp:revision>40</cp:revision>
  <dcterms:created xsi:type="dcterms:W3CDTF">2015-05-05T08:02:00Z</dcterms:created>
  <dcterms:modified xsi:type="dcterms:W3CDTF">2016-10-28T05:47:33Z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