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68" r:id="rId2"/>
    <p:sldId id="310" r:id="rId3"/>
    <p:sldId id="345" r:id="rId4"/>
    <p:sldId id="346" r:id="rId5"/>
    <p:sldId id="312" r:id="rId6"/>
    <p:sldId id="313" r:id="rId7"/>
    <p:sldId id="335" r:id="rId8"/>
    <p:sldId id="314" r:id="rId9"/>
    <p:sldId id="315" r:id="rId10"/>
    <p:sldId id="369" r:id="rId11"/>
    <p:sldId id="316" r:id="rId12"/>
    <p:sldId id="317" r:id="rId13"/>
    <p:sldId id="318" r:id="rId14"/>
    <p:sldId id="347" r:id="rId15"/>
    <p:sldId id="319" r:id="rId16"/>
    <p:sldId id="326" r:id="rId17"/>
    <p:sldId id="327" r:id="rId18"/>
    <p:sldId id="328" r:id="rId19"/>
    <p:sldId id="331" r:id="rId20"/>
    <p:sldId id="333" r:id="rId21"/>
    <p:sldId id="332" r:id="rId22"/>
    <p:sldId id="329" r:id="rId23"/>
    <p:sldId id="348" r:id="rId24"/>
    <p:sldId id="320" r:id="rId25"/>
    <p:sldId id="322" r:id="rId26"/>
    <p:sldId id="334" r:id="rId27"/>
    <p:sldId id="336" r:id="rId28"/>
    <p:sldId id="337" r:id="rId29"/>
    <p:sldId id="338" r:id="rId30"/>
    <p:sldId id="339" r:id="rId31"/>
    <p:sldId id="340" r:id="rId32"/>
    <p:sldId id="341" r:id="rId33"/>
    <p:sldId id="360" r:id="rId34"/>
    <p:sldId id="361" r:id="rId35"/>
    <p:sldId id="362" r:id="rId36"/>
    <p:sldId id="363" r:id="rId37"/>
    <p:sldId id="364" r:id="rId38"/>
    <p:sldId id="366" r:id="rId39"/>
    <p:sldId id="365" r:id="rId40"/>
    <p:sldId id="349" r:id="rId41"/>
    <p:sldId id="343" r:id="rId42"/>
    <p:sldId id="344" r:id="rId43"/>
    <p:sldId id="351" r:id="rId44"/>
    <p:sldId id="321" r:id="rId45"/>
    <p:sldId id="350" r:id="rId46"/>
    <p:sldId id="342" r:id="rId47"/>
    <p:sldId id="352" r:id="rId48"/>
    <p:sldId id="353" r:id="rId49"/>
    <p:sldId id="354" r:id="rId50"/>
    <p:sldId id="355" r:id="rId51"/>
    <p:sldId id="356" r:id="rId52"/>
    <p:sldId id="357" r:id="rId53"/>
    <p:sldId id="358" r:id="rId54"/>
    <p:sldId id="370" r:id="rId55"/>
    <p:sldId id="359" r:id="rId56"/>
    <p:sldId id="367" r:id="rId57"/>
    <p:sldId id="268" r:id="rId5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62" y="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8D94E5-D08A-4D34-A9D6-05EA5F1D159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E3FEDBE-5219-437C-A7AA-EEDC44E33D54}">
      <dgm:prSet phldrT="[文本]"/>
      <dgm:spPr/>
      <dgm:t>
        <a:bodyPr/>
        <a:lstStyle/>
        <a:p>
          <a:r>
            <a:rPr lang="zh-CN" altLang="en-US" dirty="0"/>
            <a:t>工程师</a:t>
          </a:r>
        </a:p>
      </dgm:t>
    </dgm:pt>
    <dgm:pt modelId="{6F874205-2608-49DD-8E65-AD760F24824C}" type="parTrans" cxnId="{5FF7EA88-9B8B-4C40-ACB3-13C90D58DF8A}">
      <dgm:prSet/>
      <dgm:spPr/>
      <dgm:t>
        <a:bodyPr/>
        <a:lstStyle/>
        <a:p>
          <a:endParaRPr lang="zh-CN" altLang="en-US"/>
        </a:p>
      </dgm:t>
    </dgm:pt>
    <dgm:pt modelId="{0A820DF8-CCCA-472A-BFBA-EFE97CA0190C}" type="sibTrans" cxnId="{5FF7EA88-9B8B-4C40-ACB3-13C90D58DF8A}">
      <dgm:prSet/>
      <dgm:spPr/>
      <dgm:t>
        <a:bodyPr/>
        <a:lstStyle/>
        <a:p>
          <a:endParaRPr lang="zh-CN" altLang="en-US"/>
        </a:p>
      </dgm:t>
    </dgm:pt>
    <dgm:pt modelId="{9291AD41-DB1C-44F8-8582-94BD2F1EE081}">
      <dgm:prSet phldrT="[文本]"/>
      <dgm:spPr/>
      <dgm:t>
        <a:bodyPr/>
        <a:lstStyle/>
        <a:p>
          <a:r>
            <a:rPr lang="zh-CN" altLang="en-US" dirty="0"/>
            <a:t>架构师</a:t>
          </a:r>
        </a:p>
      </dgm:t>
    </dgm:pt>
    <dgm:pt modelId="{3C2AE2EA-6D87-4758-A7FC-B548618B1FF4}" type="parTrans" cxnId="{0130597A-4138-4603-B2CA-32C76669A0AD}">
      <dgm:prSet/>
      <dgm:spPr/>
      <dgm:t>
        <a:bodyPr/>
        <a:lstStyle/>
        <a:p>
          <a:endParaRPr lang="zh-CN" altLang="en-US"/>
        </a:p>
      </dgm:t>
    </dgm:pt>
    <dgm:pt modelId="{A772315E-768F-4A26-BED6-2C572969D96B}" type="sibTrans" cxnId="{0130597A-4138-4603-B2CA-32C76669A0AD}">
      <dgm:prSet/>
      <dgm:spPr/>
      <dgm:t>
        <a:bodyPr/>
        <a:lstStyle/>
        <a:p>
          <a:endParaRPr lang="zh-CN" altLang="en-US"/>
        </a:p>
      </dgm:t>
    </dgm:pt>
    <dgm:pt modelId="{8CBD2477-A46C-4FD7-9CBC-37AEC7FDE5F7}">
      <dgm:prSet phldrT="[文本]"/>
      <dgm:spPr/>
      <dgm:t>
        <a:bodyPr/>
        <a:lstStyle/>
        <a:p>
          <a:r>
            <a:rPr lang="zh-CN" altLang="en-US" dirty="0"/>
            <a:t>项目经理</a:t>
          </a:r>
        </a:p>
      </dgm:t>
    </dgm:pt>
    <dgm:pt modelId="{9844FAD8-7AE6-4611-961A-38A28A370A47}" type="parTrans" cxnId="{9AE7EC4E-3600-45C8-A915-D335CAC4FFC1}">
      <dgm:prSet/>
      <dgm:spPr/>
      <dgm:t>
        <a:bodyPr/>
        <a:lstStyle/>
        <a:p>
          <a:endParaRPr lang="zh-CN" altLang="en-US"/>
        </a:p>
      </dgm:t>
    </dgm:pt>
    <dgm:pt modelId="{8BA1BCA5-349E-4FE0-BA4B-FD68B6DB52A6}" type="sibTrans" cxnId="{9AE7EC4E-3600-45C8-A915-D335CAC4FFC1}">
      <dgm:prSet/>
      <dgm:spPr/>
      <dgm:t>
        <a:bodyPr/>
        <a:lstStyle/>
        <a:p>
          <a:endParaRPr lang="zh-CN" altLang="en-US"/>
        </a:p>
      </dgm:t>
    </dgm:pt>
    <dgm:pt modelId="{66EB8450-DE84-4956-95E1-7868D1A92996}" type="pres">
      <dgm:prSet presAssocID="{758D94E5-D08A-4D34-A9D6-05EA5F1D1597}" presName="linear" presStyleCnt="0">
        <dgm:presLayoutVars>
          <dgm:dir/>
          <dgm:animLvl val="lvl"/>
          <dgm:resizeHandles val="exact"/>
        </dgm:presLayoutVars>
      </dgm:prSet>
      <dgm:spPr/>
    </dgm:pt>
    <dgm:pt modelId="{2822152E-6B19-4DB9-AB2A-BBE1F3E13C9B}" type="pres">
      <dgm:prSet presAssocID="{7E3FEDBE-5219-437C-A7AA-EEDC44E33D54}" presName="parentLin" presStyleCnt="0"/>
      <dgm:spPr/>
    </dgm:pt>
    <dgm:pt modelId="{AF78DFAE-5BEB-42BB-8F91-1A25A29B9A36}" type="pres">
      <dgm:prSet presAssocID="{7E3FEDBE-5219-437C-A7AA-EEDC44E33D54}" presName="parentLeftMargin" presStyleLbl="node1" presStyleIdx="0" presStyleCnt="3"/>
      <dgm:spPr/>
    </dgm:pt>
    <dgm:pt modelId="{D1E5B2FE-9C8A-488F-A947-145385A03A99}" type="pres">
      <dgm:prSet presAssocID="{7E3FEDBE-5219-437C-A7AA-EEDC44E33D5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C7355F-959A-40D4-B246-7EC24F85F1D1}" type="pres">
      <dgm:prSet presAssocID="{7E3FEDBE-5219-437C-A7AA-EEDC44E33D54}" presName="negativeSpace" presStyleCnt="0"/>
      <dgm:spPr/>
    </dgm:pt>
    <dgm:pt modelId="{DB1A2117-FD70-41C3-9732-1F9A392B3CFF}" type="pres">
      <dgm:prSet presAssocID="{7E3FEDBE-5219-437C-A7AA-EEDC44E33D54}" presName="childText" presStyleLbl="conFgAcc1" presStyleIdx="0" presStyleCnt="3">
        <dgm:presLayoutVars>
          <dgm:bulletEnabled val="1"/>
        </dgm:presLayoutVars>
      </dgm:prSet>
      <dgm:spPr/>
    </dgm:pt>
    <dgm:pt modelId="{D8DCB1D7-2321-405C-B8C3-F0C02D85FC33}" type="pres">
      <dgm:prSet presAssocID="{0A820DF8-CCCA-472A-BFBA-EFE97CA0190C}" presName="spaceBetweenRectangles" presStyleCnt="0"/>
      <dgm:spPr/>
    </dgm:pt>
    <dgm:pt modelId="{16BEBD88-0B85-4790-978F-CFB27888248B}" type="pres">
      <dgm:prSet presAssocID="{9291AD41-DB1C-44F8-8582-94BD2F1EE081}" presName="parentLin" presStyleCnt="0"/>
      <dgm:spPr/>
    </dgm:pt>
    <dgm:pt modelId="{634973E2-1B3E-410C-913A-432FB253B93A}" type="pres">
      <dgm:prSet presAssocID="{9291AD41-DB1C-44F8-8582-94BD2F1EE081}" presName="parentLeftMargin" presStyleLbl="node1" presStyleIdx="0" presStyleCnt="3"/>
      <dgm:spPr/>
    </dgm:pt>
    <dgm:pt modelId="{14AF9106-CB64-4923-AF6E-C52A7EE1AD45}" type="pres">
      <dgm:prSet presAssocID="{9291AD41-DB1C-44F8-8582-94BD2F1EE08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EFF29BB-EE7E-4922-948F-6E3D426C72CD}" type="pres">
      <dgm:prSet presAssocID="{9291AD41-DB1C-44F8-8582-94BD2F1EE081}" presName="negativeSpace" presStyleCnt="0"/>
      <dgm:spPr/>
    </dgm:pt>
    <dgm:pt modelId="{674CBC1A-C1E5-44F1-9B46-F66F3E343F15}" type="pres">
      <dgm:prSet presAssocID="{9291AD41-DB1C-44F8-8582-94BD2F1EE081}" presName="childText" presStyleLbl="conFgAcc1" presStyleIdx="1" presStyleCnt="3">
        <dgm:presLayoutVars>
          <dgm:bulletEnabled val="1"/>
        </dgm:presLayoutVars>
      </dgm:prSet>
      <dgm:spPr/>
    </dgm:pt>
    <dgm:pt modelId="{F4C3BC89-AE90-4DE2-897E-991B6EAFEE53}" type="pres">
      <dgm:prSet presAssocID="{A772315E-768F-4A26-BED6-2C572969D96B}" presName="spaceBetweenRectangles" presStyleCnt="0"/>
      <dgm:spPr/>
    </dgm:pt>
    <dgm:pt modelId="{D71D9209-F2F8-410F-8A18-6AA30B906A1D}" type="pres">
      <dgm:prSet presAssocID="{8CBD2477-A46C-4FD7-9CBC-37AEC7FDE5F7}" presName="parentLin" presStyleCnt="0"/>
      <dgm:spPr/>
    </dgm:pt>
    <dgm:pt modelId="{E552B616-99C7-45BD-9D23-DA3C0F81FA88}" type="pres">
      <dgm:prSet presAssocID="{8CBD2477-A46C-4FD7-9CBC-37AEC7FDE5F7}" presName="parentLeftMargin" presStyleLbl="node1" presStyleIdx="1" presStyleCnt="3"/>
      <dgm:spPr/>
    </dgm:pt>
    <dgm:pt modelId="{E6E20E81-1704-4028-8DBD-2A7099C2D4E0}" type="pres">
      <dgm:prSet presAssocID="{8CBD2477-A46C-4FD7-9CBC-37AEC7FDE5F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31C17BA-176F-4562-9E90-619B2F4CECEB}" type="pres">
      <dgm:prSet presAssocID="{8CBD2477-A46C-4FD7-9CBC-37AEC7FDE5F7}" presName="negativeSpace" presStyleCnt="0"/>
      <dgm:spPr/>
    </dgm:pt>
    <dgm:pt modelId="{A251AC26-93BD-4D84-A32F-8702444C2BA7}" type="pres">
      <dgm:prSet presAssocID="{8CBD2477-A46C-4FD7-9CBC-37AEC7FDE5F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A70E23A-2D61-4FE2-A50D-71A759458D27}" type="presOf" srcId="{8CBD2477-A46C-4FD7-9CBC-37AEC7FDE5F7}" destId="{E552B616-99C7-45BD-9D23-DA3C0F81FA88}" srcOrd="0" destOrd="0" presId="urn:microsoft.com/office/officeart/2005/8/layout/list1"/>
    <dgm:cxn modelId="{79087F43-C082-4A7A-8CA3-201636E6209E}" type="presOf" srcId="{9291AD41-DB1C-44F8-8582-94BD2F1EE081}" destId="{14AF9106-CB64-4923-AF6E-C52A7EE1AD45}" srcOrd="1" destOrd="0" presId="urn:microsoft.com/office/officeart/2005/8/layout/list1"/>
    <dgm:cxn modelId="{9AE7EC4E-3600-45C8-A915-D335CAC4FFC1}" srcId="{758D94E5-D08A-4D34-A9D6-05EA5F1D1597}" destId="{8CBD2477-A46C-4FD7-9CBC-37AEC7FDE5F7}" srcOrd="2" destOrd="0" parTransId="{9844FAD8-7AE6-4611-961A-38A28A370A47}" sibTransId="{8BA1BCA5-349E-4FE0-BA4B-FD68B6DB52A6}"/>
    <dgm:cxn modelId="{0AE5B271-F8FE-49BC-814C-788B3A029CF7}" type="presOf" srcId="{9291AD41-DB1C-44F8-8582-94BD2F1EE081}" destId="{634973E2-1B3E-410C-913A-432FB253B93A}" srcOrd="0" destOrd="0" presId="urn:microsoft.com/office/officeart/2005/8/layout/list1"/>
    <dgm:cxn modelId="{0130597A-4138-4603-B2CA-32C76669A0AD}" srcId="{758D94E5-D08A-4D34-A9D6-05EA5F1D1597}" destId="{9291AD41-DB1C-44F8-8582-94BD2F1EE081}" srcOrd="1" destOrd="0" parTransId="{3C2AE2EA-6D87-4758-A7FC-B548618B1FF4}" sibTransId="{A772315E-768F-4A26-BED6-2C572969D96B}"/>
    <dgm:cxn modelId="{5FF7EA88-9B8B-4C40-ACB3-13C90D58DF8A}" srcId="{758D94E5-D08A-4D34-A9D6-05EA5F1D1597}" destId="{7E3FEDBE-5219-437C-A7AA-EEDC44E33D54}" srcOrd="0" destOrd="0" parTransId="{6F874205-2608-49DD-8E65-AD760F24824C}" sibTransId="{0A820DF8-CCCA-472A-BFBA-EFE97CA0190C}"/>
    <dgm:cxn modelId="{EFAE1EBB-52E9-4B1D-9C95-2A3A02EE3D09}" type="presOf" srcId="{758D94E5-D08A-4D34-A9D6-05EA5F1D1597}" destId="{66EB8450-DE84-4956-95E1-7868D1A92996}" srcOrd="0" destOrd="0" presId="urn:microsoft.com/office/officeart/2005/8/layout/list1"/>
    <dgm:cxn modelId="{82832DC2-CCA0-413E-88E4-A3720B2BEB80}" type="presOf" srcId="{7E3FEDBE-5219-437C-A7AA-EEDC44E33D54}" destId="{AF78DFAE-5BEB-42BB-8F91-1A25A29B9A36}" srcOrd="0" destOrd="0" presId="urn:microsoft.com/office/officeart/2005/8/layout/list1"/>
    <dgm:cxn modelId="{139045CE-E40C-4F7A-9AB5-822005AE8ACC}" type="presOf" srcId="{7E3FEDBE-5219-437C-A7AA-EEDC44E33D54}" destId="{D1E5B2FE-9C8A-488F-A947-145385A03A99}" srcOrd="1" destOrd="0" presId="urn:microsoft.com/office/officeart/2005/8/layout/list1"/>
    <dgm:cxn modelId="{6B1156F1-B76E-4FED-99A6-B00EE0DAFB4F}" type="presOf" srcId="{8CBD2477-A46C-4FD7-9CBC-37AEC7FDE5F7}" destId="{E6E20E81-1704-4028-8DBD-2A7099C2D4E0}" srcOrd="1" destOrd="0" presId="urn:microsoft.com/office/officeart/2005/8/layout/list1"/>
    <dgm:cxn modelId="{0966AB2D-0E6E-46FF-9E5C-A440E7D68B11}" type="presParOf" srcId="{66EB8450-DE84-4956-95E1-7868D1A92996}" destId="{2822152E-6B19-4DB9-AB2A-BBE1F3E13C9B}" srcOrd="0" destOrd="0" presId="urn:microsoft.com/office/officeart/2005/8/layout/list1"/>
    <dgm:cxn modelId="{69BDBFB8-49F3-40A0-B715-4E74D0A8D8C0}" type="presParOf" srcId="{2822152E-6B19-4DB9-AB2A-BBE1F3E13C9B}" destId="{AF78DFAE-5BEB-42BB-8F91-1A25A29B9A36}" srcOrd="0" destOrd="0" presId="urn:microsoft.com/office/officeart/2005/8/layout/list1"/>
    <dgm:cxn modelId="{523658A0-2631-4122-B84D-712E140A89FD}" type="presParOf" srcId="{2822152E-6B19-4DB9-AB2A-BBE1F3E13C9B}" destId="{D1E5B2FE-9C8A-488F-A947-145385A03A99}" srcOrd="1" destOrd="0" presId="urn:microsoft.com/office/officeart/2005/8/layout/list1"/>
    <dgm:cxn modelId="{CBC137FC-7670-45E6-AF66-025B243814E3}" type="presParOf" srcId="{66EB8450-DE84-4956-95E1-7868D1A92996}" destId="{5AC7355F-959A-40D4-B246-7EC24F85F1D1}" srcOrd="1" destOrd="0" presId="urn:microsoft.com/office/officeart/2005/8/layout/list1"/>
    <dgm:cxn modelId="{DA86BD59-591A-45C2-B13F-32AFC7B258A2}" type="presParOf" srcId="{66EB8450-DE84-4956-95E1-7868D1A92996}" destId="{DB1A2117-FD70-41C3-9732-1F9A392B3CFF}" srcOrd="2" destOrd="0" presId="urn:microsoft.com/office/officeart/2005/8/layout/list1"/>
    <dgm:cxn modelId="{79DA833F-0B7E-444C-B062-2E20FB5671F0}" type="presParOf" srcId="{66EB8450-DE84-4956-95E1-7868D1A92996}" destId="{D8DCB1D7-2321-405C-B8C3-F0C02D85FC33}" srcOrd="3" destOrd="0" presId="urn:microsoft.com/office/officeart/2005/8/layout/list1"/>
    <dgm:cxn modelId="{7D2B5DC4-1E83-4B1B-903E-D5D09700A42F}" type="presParOf" srcId="{66EB8450-DE84-4956-95E1-7868D1A92996}" destId="{16BEBD88-0B85-4790-978F-CFB27888248B}" srcOrd="4" destOrd="0" presId="urn:microsoft.com/office/officeart/2005/8/layout/list1"/>
    <dgm:cxn modelId="{55D4273B-EEDD-46EC-8DF7-37EF5C20E657}" type="presParOf" srcId="{16BEBD88-0B85-4790-978F-CFB27888248B}" destId="{634973E2-1B3E-410C-913A-432FB253B93A}" srcOrd="0" destOrd="0" presId="urn:microsoft.com/office/officeart/2005/8/layout/list1"/>
    <dgm:cxn modelId="{092DDBD0-7758-4974-808F-EC262D109D0B}" type="presParOf" srcId="{16BEBD88-0B85-4790-978F-CFB27888248B}" destId="{14AF9106-CB64-4923-AF6E-C52A7EE1AD45}" srcOrd="1" destOrd="0" presId="urn:microsoft.com/office/officeart/2005/8/layout/list1"/>
    <dgm:cxn modelId="{26DD778D-F0E2-4B3A-9A82-7AA80E3B87ED}" type="presParOf" srcId="{66EB8450-DE84-4956-95E1-7868D1A92996}" destId="{CEFF29BB-EE7E-4922-948F-6E3D426C72CD}" srcOrd="5" destOrd="0" presId="urn:microsoft.com/office/officeart/2005/8/layout/list1"/>
    <dgm:cxn modelId="{8E923C0A-048F-4966-8856-A0C0435A40E4}" type="presParOf" srcId="{66EB8450-DE84-4956-95E1-7868D1A92996}" destId="{674CBC1A-C1E5-44F1-9B46-F66F3E343F15}" srcOrd="6" destOrd="0" presId="urn:microsoft.com/office/officeart/2005/8/layout/list1"/>
    <dgm:cxn modelId="{24FCA755-26A3-4288-B5FB-141D1A1CD177}" type="presParOf" srcId="{66EB8450-DE84-4956-95E1-7868D1A92996}" destId="{F4C3BC89-AE90-4DE2-897E-991B6EAFEE53}" srcOrd="7" destOrd="0" presId="urn:microsoft.com/office/officeart/2005/8/layout/list1"/>
    <dgm:cxn modelId="{0448612A-87DB-4067-B77E-6A7651C48A43}" type="presParOf" srcId="{66EB8450-DE84-4956-95E1-7868D1A92996}" destId="{D71D9209-F2F8-410F-8A18-6AA30B906A1D}" srcOrd="8" destOrd="0" presId="urn:microsoft.com/office/officeart/2005/8/layout/list1"/>
    <dgm:cxn modelId="{E32DE143-B55E-49C9-BE84-2348AAFBA0B2}" type="presParOf" srcId="{D71D9209-F2F8-410F-8A18-6AA30B906A1D}" destId="{E552B616-99C7-45BD-9D23-DA3C0F81FA88}" srcOrd="0" destOrd="0" presId="urn:microsoft.com/office/officeart/2005/8/layout/list1"/>
    <dgm:cxn modelId="{283C01A6-BFCC-440A-BE1D-B9D6D36AC1AE}" type="presParOf" srcId="{D71D9209-F2F8-410F-8A18-6AA30B906A1D}" destId="{E6E20E81-1704-4028-8DBD-2A7099C2D4E0}" srcOrd="1" destOrd="0" presId="urn:microsoft.com/office/officeart/2005/8/layout/list1"/>
    <dgm:cxn modelId="{E1B5FEBE-9186-4EE7-8E81-C888F0757B42}" type="presParOf" srcId="{66EB8450-DE84-4956-95E1-7868D1A92996}" destId="{C31C17BA-176F-4562-9E90-619B2F4CECEB}" srcOrd="9" destOrd="0" presId="urn:microsoft.com/office/officeart/2005/8/layout/list1"/>
    <dgm:cxn modelId="{A339581E-00C5-42FD-8A3F-5BD70C3D5659}" type="presParOf" srcId="{66EB8450-DE84-4956-95E1-7868D1A92996}" destId="{A251AC26-93BD-4D84-A32F-8702444C2BA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ACB0CE-36C4-4D34-9A5E-92413D001FD0}" type="doc">
      <dgm:prSet loTypeId="urn:microsoft.com/office/officeart/2005/8/layout/hierarchy5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A7939A-1FEA-4EC1-9F26-F4468031DF46}">
      <dgm:prSet phldrT="[文本]"/>
      <dgm:spPr/>
      <dgm:t>
        <a:bodyPr/>
        <a:lstStyle/>
        <a:p>
          <a:r>
            <a:rPr lang="zh-CN" altLang="en-US" dirty="0"/>
            <a:t>仓库</a:t>
          </a:r>
        </a:p>
      </dgm:t>
    </dgm:pt>
    <dgm:pt modelId="{ABC6913C-12A0-4B93-9702-2BDF8CEE7701}" type="parTrans" cxnId="{1266CE2D-4375-4DC2-B30A-510C5E49D1C5}">
      <dgm:prSet/>
      <dgm:spPr/>
      <dgm:t>
        <a:bodyPr/>
        <a:lstStyle/>
        <a:p>
          <a:endParaRPr lang="zh-CN" altLang="en-US"/>
        </a:p>
      </dgm:t>
    </dgm:pt>
    <dgm:pt modelId="{2BFCA4C6-434C-4BF6-88A1-D7B57240A421}" type="sibTrans" cxnId="{1266CE2D-4375-4DC2-B30A-510C5E49D1C5}">
      <dgm:prSet/>
      <dgm:spPr/>
      <dgm:t>
        <a:bodyPr/>
        <a:lstStyle/>
        <a:p>
          <a:endParaRPr lang="zh-CN" altLang="en-US"/>
        </a:p>
      </dgm:t>
    </dgm:pt>
    <dgm:pt modelId="{30708095-034B-4E23-81E4-EE8520FE5B9E}">
      <dgm:prSet phldrT="[文本]"/>
      <dgm:spPr/>
      <dgm:t>
        <a:bodyPr/>
        <a:lstStyle/>
        <a:p>
          <a:r>
            <a:rPr lang="zh-CN" altLang="en-US" dirty="0"/>
            <a:t>本地仓库</a:t>
          </a:r>
        </a:p>
      </dgm:t>
    </dgm:pt>
    <dgm:pt modelId="{5F9B88B6-CC05-445D-9F87-4039FDDCF7D7}" type="parTrans" cxnId="{462F98C9-B2A5-423F-9796-75A92584959F}">
      <dgm:prSet/>
      <dgm:spPr/>
      <dgm:t>
        <a:bodyPr/>
        <a:lstStyle/>
        <a:p>
          <a:endParaRPr lang="zh-CN" altLang="en-US"/>
        </a:p>
      </dgm:t>
    </dgm:pt>
    <dgm:pt modelId="{844292BD-D21E-46F3-85CB-E7BC17DE7424}" type="sibTrans" cxnId="{462F98C9-B2A5-423F-9796-75A92584959F}">
      <dgm:prSet/>
      <dgm:spPr/>
      <dgm:t>
        <a:bodyPr/>
        <a:lstStyle/>
        <a:p>
          <a:endParaRPr lang="zh-CN" altLang="en-US"/>
        </a:p>
      </dgm:t>
    </dgm:pt>
    <dgm:pt modelId="{010FC428-FF1E-4C61-A9DC-46317C34A5CC}">
      <dgm:prSet phldrT="[文本]"/>
      <dgm:spPr/>
      <dgm:t>
        <a:bodyPr/>
        <a:lstStyle/>
        <a:p>
          <a:r>
            <a:rPr lang="zh-CN" altLang="en-US" dirty="0"/>
            <a:t>远程仓库</a:t>
          </a:r>
        </a:p>
      </dgm:t>
    </dgm:pt>
    <dgm:pt modelId="{0C214449-4514-4F3B-9D07-F8ED815D4564}" type="parTrans" cxnId="{8DF9EF6D-5865-4F3C-9E80-26FB0078321D}">
      <dgm:prSet/>
      <dgm:spPr/>
      <dgm:t>
        <a:bodyPr/>
        <a:lstStyle/>
        <a:p>
          <a:endParaRPr lang="zh-CN" altLang="en-US"/>
        </a:p>
      </dgm:t>
    </dgm:pt>
    <dgm:pt modelId="{3B885D54-EC51-423B-A229-D7B7D75470B2}" type="sibTrans" cxnId="{8DF9EF6D-5865-4F3C-9E80-26FB0078321D}">
      <dgm:prSet/>
      <dgm:spPr/>
      <dgm:t>
        <a:bodyPr/>
        <a:lstStyle/>
        <a:p>
          <a:endParaRPr lang="zh-CN" altLang="en-US"/>
        </a:p>
      </dgm:t>
    </dgm:pt>
    <dgm:pt modelId="{491CC6B6-1168-45AE-84BA-D36F9109426B}">
      <dgm:prSet phldrT="[文本]"/>
      <dgm:spPr/>
      <dgm:t>
        <a:bodyPr/>
        <a:lstStyle/>
        <a:p>
          <a:r>
            <a:rPr lang="zh-CN" altLang="en-US" dirty="0"/>
            <a:t>中央仓库</a:t>
          </a:r>
        </a:p>
      </dgm:t>
    </dgm:pt>
    <dgm:pt modelId="{9ED4C5F9-7312-43B7-95F3-435AB0C9FFCB}" type="parTrans" cxnId="{2942834F-6A3B-46FE-9FE3-8225CB052539}">
      <dgm:prSet/>
      <dgm:spPr/>
      <dgm:t>
        <a:bodyPr/>
        <a:lstStyle/>
        <a:p>
          <a:endParaRPr lang="zh-CN" altLang="en-US"/>
        </a:p>
      </dgm:t>
    </dgm:pt>
    <dgm:pt modelId="{04FDE9F3-77F2-462B-A259-1CA2D6DE0180}" type="sibTrans" cxnId="{2942834F-6A3B-46FE-9FE3-8225CB052539}">
      <dgm:prSet/>
      <dgm:spPr/>
      <dgm:t>
        <a:bodyPr/>
        <a:lstStyle/>
        <a:p>
          <a:endParaRPr lang="zh-CN" altLang="en-US"/>
        </a:p>
      </dgm:t>
    </dgm:pt>
    <dgm:pt modelId="{B8A0FDFA-C537-4FC1-9023-2BBC4EC72ACA}">
      <dgm:prSet phldrT="[文本]"/>
      <dgm:spPr/>
      <dgm:t>
        <a:bodyPr/>
        <a:lstStyle/>
        <a:p>
          <a:r>
            <a:rPr lang="zh-CN" altLang="en-US" dirty="0"/>
            <a:t>私服</a:t>
          </a:r>
        </a:p>
      </dgm:t>
    </dgm:pt>
    <dgm:pt modelId="{00CA2896-DEA0-414F-958E-805DC759DA1D}" type="parTrans" cxnId="{4C2321DA-B25D-4E7D-AE02-C75EB53DA729}">
      <dgm:prSet/>
      <dgm:spPr/>
      <dgm:t>
        <a:bodyPr/>
        <a:lstStyle/>
        <a:p>
          <a:endParaRPr lang="zh-CN" altLang="en-US"/>
        </a:p>
      </dgm:t>
    </dgm:pt>
    <dgm:pt modelId="{F3041E80-04B2-4BDB-BEFE-E4244AC2968A}" type="sibTrans" cxnId="{4C2321DA-B25D-4E7D-AE02-C75EB53DA729}">
      <dgm:prSet/>
      <dgm:spPr/>
      <dgm:t>
        <a:bodyPr/>
        <a:lstStyle/>
        <a:p>
          <a:endParaRPr lang="zh-CN" altLang="en-US"/>
        </a:p>
      </dgm:t>
    </dgm:pt>
    <dgm:pt modelId="{09B00A5C-21AC-4494-94BA-2088DAA87C44}">
      <dgm:prSet phldrT="[文本]"/>
      <dgm:spPr/>
      <dgm:t>
        <a:bodyPr/>
        <a:lstStyle/>
        <a:p>
          <a:r>
            <a:rPr lang="zh-CN" altLang="en-US" dirty="0"/>
            <a:t>其他公共库</a:t>
          </a:r>
        </a:p>
      </dgm:t>
    </dgm:pt>
    <dgm:pt modelId="{FFA89D66-43FF-4AA1-AD7D-9D65EBBE68A4}" type="parTrans" cxnId="{A5B204BB-5EF3-4D33-B751-67BCBCE13C95}">
      <dgm:prSet/>
      <dgm:spPr/>
      <dgm:t>
        <a:bodyPr/>
        <a:lstStyle/>
        <a:p>
          <a:endParaRPr lang="zh-CN" altLang="en-US"/>
        </a:p>
      </dgm:t>
    </dgm:pt>
    <dgm:pt modelId="{4E960A1D-6645-42FC-9C55-6AAC70FCE7A0}" type="sibTrans" cxnId="{A5B204BB-5EF3-4D33-B751-67BCBCE13C95}">
      <dgm:prSet/>
      <dgm:spPr/>
      <dgm:t>
        <a:bodyPr/>
        <a:lstStyle/>
        <a:p>
          <a:endParaRPr lang="zh-CN" altLang="en-US"/>
        </a:p>
      </dgm:t>
    </dgm:pt>
    <dgm:pt modelId="{BC8B45C7-81C8-43E9-8158-D154B311B97C}" type="pres">
      <dgm:prSet presAssocID="{CFACB0CE-36C4-4D34-9A5E-92413D001FD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90EC76-AB02-4300-AA17-2423DB095BE1}" type="pres">
      <dgm:prSet presAssocID="{CFACB0CE-36C4-4D34-9A5E-92413D001FD0}" presName="hierFlow" presStyleCnt="0"/>
      <dgm:spPr/>
    </dgm:pt>
    <dgm:pt modelId="{DE1C221B-EDAF-42ED-9494-CEA05CFBDE13}" type="pres">
      <dgm:prSet presAssocID="{CFACB0CE-36C4-4D34-9A5E-92413D001FD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AE3CB5B-9957-45F5-9467-C0B5E649A564}" type="pres">
      <dgm:prSet presAssocID="{0FA7939A-1FEA-4EC1-9F26-F4468031DF46}" presName="Name17" presStyleCnt="0"/>
      <dgm:spPr/>
    </dgm:pt>
    <dgm:pt modelId="{F9627449-283A-4D90-974C-032DBFBDE589}" type="pres">
      <dgm:prSet presAssocID="{0FA7939A-1FEA-4EC1-9F26-F4468031DF46}" presName="level1Shape" presStyleLbl="node0" presStyleIdx="0" presStyleCnt="1">
        <dgm:presLayoutVars>
          <dgm:chPref val="3"/>
        </dgm:presLayoutVars>
      </dgm:prSet>
      <dgm:spPr/>
    </dgm:pt>
    <dgm:pt modelId="{79B244D8-205F-45E5-A93E-8E3EF4F4C4A1}" type="pres">
      <dgm:prSet presAssocID="{0FA7939A-1FEA-4EC1-9F26-F4468031DF46}" presName="hierChild2" presStyleCnt="0"/>
      <dgm:spPr/>
    </dgm:pt>
    <dgm:pt modelId="{B81BA58F-91E9-4617-8FBF-B79D05C98841}" type="pres">
      <dgm:prSet presAssocID="{5F9B88B6-CC05-445D-9F87-4039FDDCF7D7}" presName="Name25" presStyleLbl="parChTrans1D2" presStyleIdx="0" presStyleCnt="2"/>
      <dgm:spPr/>
    </dgm:pt>
    <dgm:pt modelId="{F086793F-C750-4E01-B308-92940E5A2424}" type="pres">
      <dgm:prSet presAssocID="{5F9B88B6-CC05-445D-9F87-4039FDDCF7D7}" presName="connTx" presStyleLbl="parChTrans1D2" presStyleIdx="0" presStyleCnt="2"/>
      <dgm:spPr/>
    </dgm:pt>
    <dgm:pt modelId="{26B79724-A094-4D75-8833-FBA59E8E4F79}" type="pres">
      <dgm:prSet presAssocID="{30708095-034B-4E23-81E4-EE8520FE5B9E}" presName="Name30" presStyleCnt="0"/>
      <dgm:spPr/>
    </dgm:pt>
    <dgm:pt modelId="{EA14AB87-4F7E-4E42-B088-DA6CB86E3345}" type="pres">
      <dgm:prSet presAssocID="{30708095-034B-4E23-81E4-EE8520FE5B9E}" presName="level2Shape" presStyleLbl="node2" presStyleIdx="0" presStyleCnt="2"/>
      <dgm:spPr/>
    </dgm:pt>
    <dgm:pt modelId="{50BE7BFE-1739-45C2-9845-36BDA2EED01A}" type="pres">
      <dgm:prSet presAssocID="{30708095-034B-4E23-81E4-EE8520FE5B9E}" presName="hierChild3" presStyleCnt="0"/>
      <dgm:spPr/>
    </dgm:pt>
    <dgm:pt modelId="{3C577C2A-4679-450A-9703-1DAEDCB608A2}" type="pres">
      <dgm:prSet presAssocID="{0C214449-4514-4F3B-9D07-F8ED815D4564}" presName="Name25" presStyleLbl="parChTrans1D2" presStyleIdx="1" presStyleCnt="2"/>
      <dgm:spPr/>
    </dgm:pt>
    <dgm:pt modelId="{D9FEA461-3CC0-4441-9CC6-ABFA868E8A59}" type="pres">
      <dgm:prSet presAssocID="{0C214449-4514-4F3B-9D07-F8ED815D4564}" presName="connTx" presStyleLbl="parChTrans1D2" presStyleIdx="1" presStyleCnt="2"/>
      <dgm:spPr/>
    </dgm:pt>
    <dgm:pt modelId="{E7F8C868-B696-4427-88D2-A7C39B3F20A6}" type="pres">
      <dgm:prSet presAssocID="{010FC428-FF1E-4C61-A9DC-46317C34A5CC}" presName="Name30" presStyleCnt="0"/>
      <dgm:spPr/>
    </dgm:pt>
    <dgm:pt modelId="{E5BA0725-6FE4-40FF-98A7-118E581B3AED}" type="pres">
      <dgm:prSet presAssocID="{010FC428-FF1E-4C61-A9DC-46317C34A5CC}" presName="level2Shape" presStyleLbl="node2" presStyleIdx="1" presStyleCnt="2"/>
      <dgm:spPr/>
    </dgm:pt>
    <dgm:pt modelId="{2A05D220-966E-4BE1-8781-38FA83C641B4}" type="pres">
      <dgm:prSet presAssocID="{010FC428-FF1E-4C61-A9DC-46317C34A5CC}" presName="hierChild3" presStyleCnt="0"/>
      <dgm:spPr/>
    </dgm:pt>
    <dgm:pt modelId="{ECFAC1D5-21A6-4A9C-8EBF-515B3EBF907D}" type="pres">
      <dgm:prSet presAssocID="{9ED4C5F9-7312-43B7-95F3-435AB0C9FFCB}" presName="Name25" presStyleLbl="parChTrans1D3" presStyleIdx="0" presStyleCnt="3"/>
      <dgm:spPr/>
    </dgm:pt>
    <dgm:pt modelId="{ABC4DF7B-1F3F-435D-92B0-449108370FF5}" type="pres">
      <dgm:prSet presAssocID="{9ED4C5F9-7312-43B7-95F3-435AB0C9FFCB}" presName="connTx" presStyleLbl="parChTrans1D3" presStyleIdx="0" presStyleCnt="3"/>
      <dgm:spPr/>
    </dgm:pt>
    <dgm:pt modelId="{58E7A0C8-F9E2-4008-9002-BFB09003FB63}" type="pres">
      <dgm:prSet presAssocID="{491CC6B6-1168-45AE-84BA-D36F9109426B}" presName="Name30" presStyleCnt="0"/>
      <dgm:spPr/>
    </dgm:pt>
    <dgm:pt modelId="{8E99C745-E817-40F5-BAB5-E961357DECCD}" type="pres">
      <dgm:prSet presAssocID="{491CC6B6-1168-45AE-84BA-D36F9109426B}" presName="level2Shape" presStyleLbl="node3" presStyleIdx="0" presStyleCnt="3" custLinFactY="16933" custLinFactNeighborX="-207" custLinFactNeighborY="100000"/>
      <dgm:spPr/>
    </dgm:pt>
    <dgm:pt modelId="{986408B5-E748-4315-AC90-B021349607F8}" type="pres">
      <dgm:prSet presAssocID="{491CC6B6-1168-45AE-84BA-D36F9109426B}" presName="hierChild3" presStyleCnt="0"/>
      <dgm:spPr/>
    </dgm:pt>
    <dgm:pt modelId="{D23CC1E9-0C43-46F9-B0DB-B43531385859}" type="pres">
      <dgm:prSet presAssocID="{00CA2896-DEA0-414F-958E-805DC759DA1D}" presName="Name25" presStyleLbl="parChTrans1D3" presStyleIdx="1" presStyleCnt="3"/>
      <dgm:spPr/>
    </dgm:pt>
    <dgm:pt modelId="{C5B680DD-A2BE-4B55-B186-7C7259A12924}" type="pres">
      <dgm:prSet presAssocID="{00CA2896-DEA0-414F-958E-805DC759DA1D}" presName="connTx" presStyleLbl="parChTrans1D3" presStyleIdx="1" presStyleCnt="3"/>
      <dgm:spPr/>
    </dgm:pt>
    <dgm:pt modelId="{6E070BCC-F66D-4408-A974-899409FCCB00}" type="pres">
      <dgm:prSet presAssocID="{B8A0FDFA-C537-4FC1-9023-2BBC4EC72ACA}" presName="Name30" presStyleCnt="0"/>
      <dgm:spPr/>
    </dgm:pt>
    <dgm:pt modelId="{27B97AD0-A94F-404A-90BA-09DD9B75F905}" type="pres">
      <dgm:prSet presAssocID="{B8A0FDFA-C537-4FC1-9023-2BBC4EC72ACA}" presName="level2Shape" presStyleLbl="node3" presStyleIdx="1" presStyleCnt="3" custLinFactY="-17791" custLinFactNeighborX="-207" custLinFactNeighborY="-100000"/>
      <dgm:spPr/>
    </dgm:pt>
    <dgm:pt modelId="{2BA758CA-884D-4378-B9FF-1CFF36E7EEF3}" type="pres">
      <dgm:prSet presAssocID="{B8A0FDFA-C537-4FC1-9023-2BBC4EC72ACA}" presName="hierChild3" presStyleCnt="0"/>
      <dgm:spPr/>
    </dgm:pt>
    <dgm:pt modelId="{CADBD052-86A2-4964-B752-972B8BEACE5C}" type="pres">
      <dgm:prSet presAssocID="{FFA89D66-43FF-4AA1-AD7D-9D65EBBE68A4}" presName="Name25" presStyleLbl="parChTrans1D3" presStyleIdx="2" presStyleCnt="3"/>
      <dgm:spPr/>
    </dgm:pt>
    <dgm:pt modelId="{2F298012-3424-48D9-A302-D30C5DF082C3}" type="pres">
      <dgm:prSet presAssocID="{FFA89D66-43FF-4AA1-AD7D-9D65EBBE68A4}" presName="connTx" presStyleLbl="parChTrans1D3" presStyleIdx="2" presStyleCnt="3"/>
      <dgm:spPr/>
    </dgm:pt>
    <dgm:pt modelId="{0A010ABD-8DF6-459B-A992-74271C7B7AA0}" type="pres">
      <dgm:prSet presAssocID="{09B00A5C-21AC-4494-94BA-2088DAA87C44}" presName="Name30" presStyleCnt="0"/>
      <dgm:spPr/>
    </dgm:pt>
    <dgm:pt modelId="{CD2532C1-07F9-4442-872C-9D2BCBE461C0}" type="pres">
      <dgm:prSet presAssocID="{09B00A5C-21AC-4494-94BA-2088DAA87C44}" presName="level2Shape" presStyleLbl="node3" presStyleIdx="2" presStyleCnt="3"/>
      <dgm:spPr/>
    </dgm:pt>
    <dgm:pt modelId="{45834755-9140-4086-A05E-938FF5D61C43}" type="pres">
      <dgm:prSet presAssocID="{09B00A5C-21AC-4494-94BA-2088DAA87C44}" presName="hierChild3" presStyleCnt="0"/>
      <dgm:spPr/>
    </dgm:pt>
    <dgm:pt modelId="{4BA955A5-3572-4984-AA96-165613082E04}" type="pres">
      <dgm:prSet presAssocID="{CFACB0CE-36C4-4D34-9A5E-92413D001FD0}" presName="bgShapesFlow" presStyleCnt="0"/>
      <dgm:spPr/>
    </dgm:pt>
  </dgm:ptLst>
  <dgm:cxnLst>
    <dgm:cxn modelId="{1266CE2D-4375-4DC2-B30A-510C5E49D1C5}" srcId="{CFACB0CE-36C4-4D34-9A5E-92413D001FD0}" destId="{0FA7939A-1FEA-4EC1-9F26-F4468031DF46}" srcOrd="0" destOrd="0" parTransId="{ABC6913C-12A0-4B93-9702-2BDF8CEE7701}" sibTransId="{2BFCA4C6-434C-4BF6-88A1-D7B57240A421}"/>
    <dgm:cxn modelId="{DAA52465-F9AC-4D73-B0BB-4B8942A2033E}" type="presOf" srcId="{010FC428-FF1E-4C61-A9DC-46317C34A5CC}" destId="{E5BA0725-6FE4-40FF-98A7-118E581B3AED}" srcOrd="0" destOrd="0" presId="urn:microsoft.com/office/officeart/2005/8/layout/hierarchy5"/>
    <dgm:cxn modelId="{8DF9EF6D-5865-4F3C-9E80-26FB0078321D}" srcId="{0FA7939A-1FEA-4EC1-9F26-F4468031DF46}" destId="{010FC428-FF1E-4C61-A9DC-46317C34A5CC}" srcOrd="1" destOrd="0" parTransId="{0C214449-4514-4F3B-9D07-F8ED815D4564}" sibTransId="{3B885D54-EC51-423B-A229-D7B7D75470B2}"/>
    <dgm:cxn modelId="{2942834F-6A3B-46FE-9FE3-8225CB052539}" srcId="{010FC428-FF1E-4C61-A9DC-46317C34A5CC}" destId="{491CC6B6-1168-45AE-84BA-D36F9109426B}" srcOrd="0" destOrd="0" parTransId="{9ED4C5F9-7312-43B7-95F3-435AB0C9FFCB}" sibTransId="{04FDE9F3-77F2-462B-A259-1CA2D6DE0180}"/>
    <dgm:cxn modelId="{6F1D1F72-A154-4EF1-9C50-4ABA8CF809AF}" type="presOf" srcId="{00CA2896-DEA0-414F-958E-805DC759DA1D}" destId="{C5B680DD-A2BE-4B55-B186-7C7259A12924}" srcOrd="1" destOrd="0" presId="urn:microsoft.com/office/officeart/2005/8/layout/hierarchy5"/>
    <dgm:cxn modelId="{C2A1ED55-DFCB-4E1D-8F9F-E6BCE8651D26}" type="presOf" srcId="{00CA2896-DEA0-414F-958E-805DC759DA1D}" destId="{D23CC1E9-0C43-46F9-B0DB-B43531385859}" srcOrd="0" destOrd="0" presId="urn:microsoft.com/office/officeart/2005/8/layout/hierarchy5"/>
    <dgm:cxn modelId="{0BB9F776-3A17-489A-814A-92A9E7D51A07}" type="presOf" srcId="{9ED4C5F9-7312-43B7-95F3-435AB0C9FFCB}" destId="{ECFAC1D5-21A6-4A9C-8EBF-515B3EBF907D}" srcOrd="0" destOrd="0" presId="urn:microsoft.com/office/officeart/2005/8/layout/hierarchy5"/>
    <dgm:cxn modelId="{6FD57B98-8200-4720-9B7B-61477DF1AED1}" type="presOf" srcId="{9ED4C5F9-7312-43B7-95F3-435AB0C9FFCB}" destId="{ABC4DF7B-1F3F-435D-92B0-449108370FF5}" srcOrd="1" destOrd="0" presId="urn:microsoft.com/office/officeart/2005/8/layout/hierarchy5"/>
    <dgm:cxn modelId="{5473ECA5-0AAE-4B2F-81CF-7EC2C17768C9}" type="presOf" srcId="{09B00A5C-21AC-4494-94BA-2088DAA87C44}" destId="{CD2532C1-07F9-4442-872C-9D2BCBE461C0}" srcOrd="0" destOrd="0" presId="urn:microsoft.com/office/officeart/2005/8/layout/hierarchy5"/>
    <dgm:cxn modelId="{C71CE3AB-9123-4095-9D48-87E108C9F34C}" type="presOf" srcId="{0FA7939A-1FEA-4EC1-9F26-F4468031DF46}" destId="{F9627449-283A-4D90-974C-032DBFBDE589}" srcOrd="0" destOrd="0" presId="urn:microsoft.com/office/officeart/2005/8/layout/hierarchy5"/>
    <dgm:cxn modelId="{A5B204BB-5EF3-4D33-B751-67BCBCE13C95}" srcId="{010FC428-FF1E-4C61-A9DC-46317C34A5CC}" destId="{09B00A5C-21AC-4494-94BA-2088DAA87C44}" srcOrd="2" destOrd="0" parTransId="{FFA89D66-43FF-4AA1-AD7D-9D65EBBE68A4}" sibTransId="{4E960A1D-6645-42FC-9C55-6AAC70FCE7A0}"/>
    <dgm:cxn modelId="{85BADDC0-0191-4453-A231-C65DB50253E5}" type="presOf" srcId="{0C214449-4514-4F3B-9D07-F8ED815D4564}" destId="{3C577C2A-4679-450A-9703-1DAEDCB608A2}" srcOrd="0" destOrd="0" presId="urn:microsoft.com/office/officeart/2005/8/layout/hierarchy5"/>
    <dgm:cxn modelId="{BA6A3AC3-4641-4B69-B731-DACDA2E3BAD1}" type="presOf" srcId="{CFACB0CE-36C4-4D34-9A5E-92413D001FD0}" destId="{BC8B45C7-81C8-43E9-8158-D154B311B97C}" srcOrd="0" destOrd="0" presId="urn:microsoft.com/office/officeart/2005/8/layout/hierarchy5"/>
    <dgm:cxn modelId="{270BC0C6-78F0-4629-8786-A144F47FF0C5}" type="presOf" srcId="{5F9B88B6-CC05-445D-9F87-4039FDDCF7D7}" destId="{B81BA58F-91E9-4617-8FBF-B79D05C98841}" srcOrd="0" destOrd="0" presId="urn:microsoft.com/office/officeart/2005/8/layout/hierarchy5"/>
    <dgm:cxn modelId="{462F98C9-B2A5-423F-9796-75A92584959F}" srcId="{0FA7939A-1FEA-4EC1-9F26-F4468031DF46}" destId="{30708095-034B-4E23-81E4-EE8520FE5B9E}" srcOrd="0" destOrd="0" parTransId="{5F9B88B6-CC05-445D-9F87-4039FDDCF7D7}" sibTransId="{844292BD-D21E-46F3-85CB-E7BC17DE7424}"/>
    <dgm:cxn modelId="{AD3487D0-1AF1-4B34-BD42-7199A196C2C0}" type="presOf" srcId="{B8A0FDFA-C537-4FC1-9023-2BBC4EC72ACA}" destId="{27B97AD0-A94F-404A-90BA-09DD9B75F905}" srcOrd="0" destOrd="0" presId="urn:microsoft.com/office/officeart/2005/8/layout/hierarchy5"/>
    <dgm:cxn modelId="{4C2321DA-B25D-4E7D-AE02-C75EB53DA729}" srcId="{010FC428-FF1E-4C61-A9DC-46317C34A5CC}" destId="{B8A0FDFA-C537-4FC1-9023-2BBC4EC72ACA}" srcOrd="1" destOrd="0" parTransId="{00CA2896-DEA0-414F-958E-805DC759DA1D}" sibTransId="{F3041E80-04B2-4BDB-BEFE-E4244AC2968A}"/>
    <dgm:cxn modelId="{481B5EE1-3561-457F-A65F-53E7ACB29F75}" type="presOf" srcId="{FFA89D66-43FF-4AA1-AD7D-9D65EBBE68A4}" destId="{2F298012-3424-48D9-A302-D30C5DF082C3}" srcOrd="1" destOrd="0" presId="urn:microsoft.com/office/officeart/2005/8/layout/hierarchy5"/>
    <dgm:cxn modelId="{2F7F98E2-4C15-4032-BFDE-6E81D5848CFA}" type="presOf" srcId="{FFA89D66-43FF-4AA1-AD7D-9D65EBBE68A4}" destId="{CADBD052-86A2-4964-B752-972B8BEACE5C}" srcOrd="0" destOrd="0" presId="urn:microsoft.com/office/officeart/2005/8/layout/hierarchy5"/>
    <dgm:cxn modelId="{6FE366EE-E652-4C43-8C2D-76D0D3896E8C}" type="presOf" srcId="{0C214449-4514-4F3B-9D07-F8ED815D4564}" destId="{D9FEA461-3CC0-4441-9CC6-ABFA868E8A59}" srcOrd="1" destOrd="0" presId="urn:microsoft.com/office/officeart/2005/8/layout/hierarchy5"/>
    <dgm:cxn modelId="{ADB262F0-E088-4B89-BA7A-6F87BB043004}" type="presOf" srcId="{5F9B88B6-CC05-445D-9F87-4039FDDCF7D7}" destId="{F086793F-C750-4E01-B308-92940E5A2424}" srcOrd="1" destOrd="0" presId="urn:microsoft.com/office/officeart/2005/8/layout/hierarchy5"/>
    <dgm:cxn modelId="{7E6798F2-9173-41C6-81D9-108B09805547}" type="presOf" srcId="{491CC6B6-1168-45AE-84BA-D36F9109426B}" destId="{8E99C745-E817-40F5-BAB5-E961357DECCD}" srcOrd="0" destOrd="0" presId="urn:microsoft.com/office/officeart/2005/8/layout/hierarchy5"/>
    <dgm:cxn modelId="{A3267FFA-FFE1-4E4D-8811-E21E8ADB6DCE}" type="presOf" srcId="{30708095-034B-4E23-81E4-EE8520FE5B9E}" destId="{EA14AB87-4F7E-4E42-B088-DA6CB86E3345}" srcOrd="0" destOrd="0" presId="urn:microsoft.com/office/officeart/2005/8/layout/hierarchy5"/>
    <dgm:cxn modelId="{43076636-C3FF-404A-9D51-851943A1A87F}" type="presParOf" srcId="{BC8B45C7-81C8-43E9-8158-D154B311B97C}" destId="{CD90EC76-AB02-4300-AA17-2423DB095BE1}" srcOrd="0" destOrd="0" presId="urn:microsoft.com/office/officeart/2005/8/layout/hierarchy5"/>
    <dgm:cxn modelId="{4BA73919-4DD1-42E4-B021-8E3ABB4CA530}" type="presParOf" srcId="{CD90EC76-AB02-4300-AA17-2423DB095BE1}" destId="{DE1C221B-EDAF-42ED-9494-CEA05CFBDE13}" srcOrd="0" destOrd="0" presId="urn:microsoft.com/office/officeart/2005/8/layout/hierarchy5"/>
    <dgm:cxn modelId="{552B1790-3897-468F-BFF0-5D8FF4835EB6}" type="presParOf" srcId="{DE1C221B-EDAF-42ED-9494-CEA05CFBDE13}" destId="{2AE3CB5B-9957-45F5-9467-C0B5E649A564}" srcOrd="0" destOrd="0" presId="urn:microsoft.com/office/officeart/2005/8/layout/hierarchy5"/>
    <dgm:cxn modelId="{45839683-5A26-4DAB-A65C-66F1EEFDE115}" type="presParOf" srcId="{2AE3CB5B-9957-45F5-9467-C0B5E649A564}" destId="{F9627449-283A-4D90-974C-032DBFBDE589}" srcOrd="0" destOrd="0" presId="urn:microsoft.com/office/officeart/2005/8/layout/hierarchy5"/>
    <dgm:cxn modelId="{451FE6BB-6189-4681-B908-5A7F818C249D}" type="presParOf" srcId="{2AE3CB5B-9957-45F5-9467-C0B5E649A564}" destId="{79B244D8-205F-45E5-A93E-8E3EF4F4C4A1}" srcOrd="1" destOrd="0" presId="urn:microsoft.com/office/officeart/2005/8/layout/hierarchy5"/>
    <dgm:cxn modelId="{AC047308-2E97-4E2B-A61F-C46EF4DF825E}" type="presParOf" srcId="{79B244D8-205F-45E5-A93E-8E3EF4F4C4A1}" destId="{B81BA58F-91E9-4617-8FBF-B79D05C98841}" srcOrd="0" destOrd="0" presId="urn:microsoft.com/office/officeart/2005/8/layout/hierarchy5"/>
    <dgm:cxn modelId="{D9A9F223-0499-4A63-80C7-54E1F9094B69}" type="presParOf" srcId="{B81BA58F-91E9-4617-8FBF-B79D05C98841}" destId="{F086793F-C750-4E01-B308-92940E5A2424}" srcOrd="0" destOrd="0" presId="urn:microsoft.com/office/officeart/2005/8/layout/hierarchy5"/>
    <dgm:cxn modelId="{B409A92A-3C68-4D6B-92D3-301DAEEB8747}" type="presParOf" srcId="{79B244D8-205F-45E5-A93E-8E3EF4F4C4A1}" destId="{26B79724-A094-4D75-8833-FBA59E8E4F79}" srcOrd="1" destOrd="0" presId="urn:microsoft.com/office/officeart/2005/8/layout/hierarchy5"/>
    <dgm:cxn modelId="{A935DB35-C3EC-44AE-9425-5BB0DDB4ED37}" type="presParOf" srcId="{26B79724-A094-4D75-8833-FBA59E8E4F79}" destId="{EA14AB87-4F7E-4E42-B088-DA6CB86E3345}" srcOrd="0" destOrd="0" presId="urn:microsoft.com/office/officeart/2005/8/layout/hierarchy5"/>
    <dgm:cxn modelId="{F6959394-163A-4738-8E6E-13F171520361}" type="presParOf" srcId="{26B79724-A094-4D75-8833-FBA59E8E4F79}" destId="{50BE7BFE-1739-45C2-9845-36BDA2EED01A}" srcOrd="1" destOrd="0" presId="urn:microsoft.com/office/officeart/2005/8/layout/hierarchy5"/>
    <dgm:cxn modelId="{DFB82223-AB5C-4082-9236-D8CEA0526100}" type="presParOf" srcId="{79B244D8-205F-45E5-A93E-8E3EF4F4C4A1}" destId="{3C577C2A-4679-450A-9703-1DAEDCB608A2}" srcOrd="2" destOrd="0" presId="urn:microsoft.com/office/officeart/2005/8/layout/hierarchy5"/>
    <dgm:cxn modelId="{E2CE6C77-D9C9-4DF9-98CA-33D6AE5E0F88}" type="presParOf" srcId="{3C577C2A-4679-450A-9703-1DAEDCB608A2}" destId="{D9FEA461-3CC0-4441-9CC6-ABFA868E8A59}" srcOrd="0" destOrd="0" presId="urn:microsoft.com/office/officeart/2005/8/layout/hierarchy5"/>
    <dgm:cxn modelId="{3B541EC9-8FBC-46DF-8E53-01E0AFD842E5}" type="presParOf" srcId="{79B244D8-205F-45E5-A93E-8E3EF4F4C4A1}" destId="{E7F8C868-B696-4427-88D2-A7C39B3F20A6}" srcOrd="3" destOrd="0" presId="urn:microsoft.com/office/officeart/2005/8/layout/hierarchy5"/>
    <dgm:cxn modelId="{536E3EC4-8A6E-4C14-BFD1-4BBB737DF1D7}" type="presParOf" srcId="{E7F8C868-B696-4427-88D2-A7C39B3F20A6}" destId="{E5BA0725-6FE4-40FF-98A7-118E581B3AED}" srcOrd="0" destOrd="0" presId="urn:microsoft.com/office/officeart/2005/8/layout/hierarchy5"/>
    <dgm:cxn modelId="{F093C015-25F7-427F-941A-9B71599B97F1}" type="presParOf" srcId="{E7F8C868-B696-4427-88D2-A7C39B3F20A6}" destId="{2A05D220-966E-4BE1-8781-38FA83C641B4}" srcOrd="1" destOrd="0" presId="urn:microsoft.com/office/officeart/2005/8/layout/hierarchy5"/>
    <dgm:cxn modelId="{142EF435-A0F7-42AE-9C55-4BD2822C83C6}" type="presParOf" srcId="{2A05D220-966E-4BE1-8781-38FA83C641B4}" destId="{ECFAC1D5-21A6-4A9C-8EBF-515B3EBF907D}" srcOrd="0" destOrd="0" presId="urn:microsoft.com/office/officeart/2005/8/layout/hierarchy5"/>
    <dgm:cxn modelId="{D37ADE97-E088-439B-B3F9-4AFAC239253E}" type="presParOf" srcId="{ECFAC1D5-21A6-4A9C-8EBF-515B3EBF907D}" destId="{ABC4DF7B-1F3F-435D-92B0-449108370FF5}" srcOrd="0" destOrd="0" presId="urn:microsoft.com/office/officeart/2005/8/layout/hierarchy5"/>
    <dgm:cxn modelId="{5A0ED246-1067-404B-8B89-7032D498FB05}" type="presParOf" srcId="{2A05D220-966E-4BE1-8781-38FA83C641B4}" destId="{58E7A0C8-F9E2-4008-9002-BFB09003FB63}" srcOrd="1" destOrd="0" presId="urn:microsoft.com/office/officeart/2005/8/layout/hierarchy5"/>
    <dgm:cxn modelId="{693E6949-7B59-4A1E-87F5-6852A7960426}" type="presParOf" srcId="{58E7A0C8-F9E2-4008-9002-BFB09003FB63}" destId="{8E99C745-E817-40F5-BAB5-E961357DECCD}" srcOrd="0" destOrd="0" presId="urn:microsoft.com/office/officeart/2005/8/layout/hierarchy5"/>
    <dgm:cxn modelId="{1AA0B89E-CC33-48E2-9AFD-4E22D76CD10A}" type="presParOf" srcId="{58E7A0C8-F9E2-4008-9002-BFB09003FB63}" destId="{986408B5-E748-4315-AC90-B021349607F8}" srcOrd="1" destOrd="0" presId="urn:microsoft.com/office/officeart/2005/8/layout/hierarchy5"/>
    <dgm:cxn modelId="{D700209A-5D69-4088-AD81-C3F95A4D0F8B}" type="presParOf" srcId="{2A05D220-966E-4BE1-8781-38FA83C641B4}" destId="{D23CC1E9-0C43-46F9-B0DB-B43531385859}" srcOrd="2" destOrd="0" presId="urn:microsoft.com/office/officeart/2005/8/layout/hierarchy5"/>
    <dgm:cxn modelId="{58E67579-6E10-4FC8-9332-2CF472D465A1}" type="presParOf" srcId="{D23CC1E9-0C43-46F9-B0DB-B43531385859}" destId="{C5B680DD-A2BE-4B55-B186-7C7259A12924}" srcOrd="0" destOrd="0" presId="urn:microsoft.com/office/officeart/2005/8/layout/hierarchy5"/>
    <dgm:cxn modelId="{DDA22BC7-0245-45AC-8E70-4558BEE4A478}" type="presParOf" srcId="{2A05D220-966E-4BE1-8781-38FA83C641B4}" destId="{6E070BCC-F66D-4408-A974-899409FCCB00}" srcOrd="3" destOrd="0" presId="urn:microsoft.com/office/officeart/2005/8/layout/hierarchy5"/>
    <dgm:cxn modelId="{A905AB78-75E7-4C7C-8B69-16485C0B963D}" type="presParOf" srcId="{6E070BCC-F66D-4408-A974-899409FCCB00}" destId="{27B97AD0-A94F-404A-90BA-09DD9B75F905}" srcOrd="0" destOrd="0" presId="urn:microsoft.com/office/officeart/2005/8/layout/hierarchy5"/>
    <dgm:cxn modelId="{BFB8B93C-C188-4F2D-ABA5-FA9C4312DCD0}" type="presParOf" srcId="{6E070BCC-F66D-4408-A974-899409FCCB00}" destId="{2BA758CA-884D-4378-B9FF-1CFF36E7EEF3}" srcOrd="1" destOrd="0" presId="urn:microsoft.com/office/officeart/2005/8/layout/hierarchy5"/>
    <dgm:cxn modelId="{EED0E31B-C01B-4D48-A103-A9B3FC6282A1}" type="presParOf" srcId="{2A05D220-966E-4BE1-8781-38FA83C641B4}" destId="{CADBD052-86A2-4964-B752-972B8BEACE5C}" srcOrd="4" destOrd="0" presId="urn:microsoft.com/office/officeart/2005/8/layout/hierarchy5"/>
    <dgm:cxn modelId="{E6E15688-9F58-4990-B47F-D5592E952D13}" type="presParOf" srcId="{CADBD052-86A2-4964-B752-972B8BEACE5C}" destId="{2F298012-3424-48D9-A302-D30C5DF082C3}" srcOrd="0" destOrd="0" presId="urn:microsoft.com/office/officeart/2005/8/layout/hierarchy5"/>
    <dgm:cxn modelId="{B4392065-654F-4811-92C1-059EB4DE1536}" type="presParOf" srcId="{2A05D220-966E-4BE1-8781-38FA83C641B4}" destId="{0A010ABD-8DF6-459B-A992-74271C7B7AA0}" srcOrd="5" destOrd="0" presId="urn:microsoft.com/office/officeart/2005/8/layout/hierarchy5"/>
    <dgm:cxn modelId="{FEC2DF21-808D-4D11-A674-47E5DAA74B22}" type="presParOf" srcId="{0A010ABD-8DF6-459B-A992-74271C7B7AA0}" destId="{CD2532C1-07F9-4442-872C-9D2BCBE461C0}" srcOrd="0" destOrd="0" presId="urn:microsoft.com/office/officeart/2005/8/layout/hierarchy5"/>
    <dgm:cxn modelId="{AC7C3F1A-983E-4B32-B989-020555D18150}" type="presParOf" srcId="{0A010ABD-8DF6-459B-A992-74271C7B7AA0}" destId="{45834755-9140-4086-A05E-938FF5D61C43}" srcOrd="1" destOrd="0" presId="urn:microsoft.com/office/officeart/2005/8/layout/hierarchy5"/>
    <dgm:cxn modelId="{4ABC4BDE-4906-401A-948A-26B8A72C00B7}" type="presParOf" srcId="{BC8B45C7-81C8-43E9-8158-D154B311B97C}" destId="{4BA955A5-3572-4984-AA96-165613082E0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A2117-FD70-41C3-9732-1F9A392B3CFF}">
      <dsp:nvSpPr>
        <dsp:cNvPr id="0" name=""/>
        <dsp:cNvSpPr/>
      </dsp:nvSpPr>
      <dsp:spPr>
        <a:xfrm>
          <a:off x="0" y="54326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5B2FE-9C8A-488F-A947-145385A03A99}">
      <dsp:nvSpPr>
        <dsp:cNvPr id="0" name=""/>
        <dsp:cNvSpPr/>
      </dsp:nvSpPr>
      <dsp:spPr>
        <a:xfrm>
          <a:off x="411480" y="41421"/>
          <a:ext cx="576072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工程师</a:t>
          </a:r>
        </a:p>
      </dsp:txBody>
      <dsp:txXfrm>
        <a:off x="460476" y="90417"/>
        <a:ext cx="5662728" cy="905688"/>
      </dsp:txXfrm>
    </dsp:sp>
    <dsp:sp modelId="{674CBC1A-C1E5-44F1-9B46-F66F3E343F15}">
      <dsp:nvSpPr>
        <dsp:cNvPr id="0" name=""/>
        <dsp:cNvSpPr/>
      </dsp:nvSpPr>
      <dsp:spPr>
        <a:xfrm>
          <a:off x="0" y="208550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F9106-CB64-4923-AF6E-C52A7EE1AD45}">
      <dsp:nvSpPr>
        <dsp:cNvPr id="0" name=""/>
        <dsp:cNvSpPr/>
      </dsp:nvSpPr>
      <dsp:spPr>
        <a:xfrm>
          <a:off x="411480" y="1583661"/>
          <a:ext cx="576072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架构师</a:t>
          </a:r>
        </a:p>
      </dsp:txBody>
      <dsp:txXfrm>
        <a:off x="460476" y="1632657"/>
        <a:ext cx="5662728" cy="905688"/>
      </dsp:txXfrm>
    </dsp:sp>
    <dsp:sp modelId="{A251AC26-93BD-4D84-A32F-8702444C2BA7}">
      <dsp:nvSpPr>
        <dsp:cNvPr id="0" name=""/>
        <dsp:cNvSpPr/>
      </dsp:nvSpPr>
      <dsp:spPr>
        <a:xfrm>
          <a:off x="0" y="362774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20E81-1704-4028-8DBD-2A7099C2D4E0}">
      <dsp:nvSpPr>
        <dsp:cNvPr id="0" name=""/>
        <dsp:cNvSpPr/>
      </dsp:nvSpPr>
      <dsp:spPr>
        <a:xfrm>
          <a:off x="411480" y="3125901"/>
          <a:ext cx="576072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项目经理</a:t>
          </a:r>
        </a:p>
      </dsp:txBody>
      <dsp:txXfrm>
        <a:off x="460476" y="3174897"/>
        <a:ext cx="5662728" cy="905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27449-283A-4D90-974C-032DBFBDE589}">
      <dsp:nvSpPr>
        <dsp:cNvPr id="0" name=""/>
        <dsp:cNvSpPr/>
      </dsp:nvSpPr>
      <dsp:spPr>
        <a:xfrm>
          <a:off x="882" y="1373019"/>
          <a:ext cx="2165219" cy="1082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仓库</a:t>
          </a:r>
        </a:p>
      </dsp:txBody>
      <dsp:txXfrm>
        <a:off x="32591" y="1404728"/>
        <a:ext cx="2101801" cy="1019191"/>
      </dsp:txXfrm>
    </dsp:sp>
    <dsp:sp modelId="{B81BA58F-91E9-4617-8FBF-B79D05C98841}">
      <dsp:nvSpPr>
        <dsp:cNvPr id="0" name=""/>
        <dsp:cNvSpPr/>
      </dsp:nvSpPr>
      <dsp:spPr>
        <a:xfrm rot="19457599">
          <a:off x="2065850" y="1583869"/>
          <a:ext cx="1066590" cy="38408"/>
        </a:xfrm>
        <a:custGeom>
          <a:avLst/>
          <a:gdLst/>
          <a:ahLst/>
          <a:cxnLst/>
          <a:rect l="0" t="0" r="0" b="0"/>
          <a:pathLst>
            <a:path>
              <a:moveTo>
                <a:pt x="0" y="19204"/>
              </a:moveTo>
              <a:lnTo>
                <a:pt x="1066590" y="192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72481" y="1576409"/>
        <a:ext cx="53329" cy="53329"/>
      </dsp:txXfrm>
    </dsp:sp>
    <dsp:sp modelId="{EA14AB87-4F7E-4E42-B088-DA6CB86E3345}">
      <dsp:nvSpPr>
        <dsp:cNvPr id="0" name=""/>
        <dsp:cNvSpPr/>
      </dsp:nvSpPr>
      <dsp:spPr>
        <a:xfrm>
          <a:off x="3032190" y="750518"/>
          <a:ext cx="2165219" cy="1082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本地仓库</a:t>
          </a:r>
        </a:p>
      </dsp:txBody>
      <dsp:txXfrm>
        <a:off x="3063899" y="782227"/>
        <a:ext cx="2101801" cy="1019191"/>
      </dsp:txXfrm>
    </dsp:sp>
    <dsp:sp modelId="{3C577C2A-4679-450A-9703-1DAEDCB608A2}">
      <dsp:nvSpPr>
        <dsp:cNvPr id="0" name=""/>
        <dsp:cNvSpPr/>
      </dsp:nvSpPr>
      <dsp:spPr>
        <a:xfrm rot="2142401">
          <a:off x="2065850" y="2206370"/>
          <a:ext cx="1066590" cy="38408"/>
        </a:xfrm>
        <a:custGeom>
          <a:avLst/>
          <a:gdLst/>
          <a:ahLst/>
          <a:cxnLst/>
          <a:rect l="0" t="0" r="0" b="0"/>
          <a:pathLst>
            <a:path>
              <a:moveTo>
                <a:pt x="0" y="19204"/>
              </a:moveTo>
              <a:lnTo>
                <a:pt x="1066590" y="192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72481" y="2198909"/>
        <a:ext cx="53329" cy="53329"/>
      </dsp:txXfrm>
    </dsp:sp>
    <dsp:sp modelId="{E5BA0725-6FE4-40FF-98A7-118E581B3AED}">
      <dsp:nvSpPr>
        <dsp:cNvPr id="0" name=""/>
        <dsp:cNvSpPr/>
      </dsp:nvSpPr>
      <dsp:spPr>
        <a:xfrm>
          <a:off x="3032190" y="1995520"/>
          <a:ext cx="2165219" cy="1082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远程仓库</a:t>
          </a:r>
        </a:p>
      </dsp:txBody>
      <dsp:txXfrm>
        <a:off x="3063899" y="2027229"/>
        <a:ext cx="2101801" cy="1019191"/>
      </dsp:txXfrm>
    </dsp:sp>
    <dsp:sp modelId="{ECFAC1D5-21A6-4A9C-8EBF-515B3EBF907D}">
      <dsp:nvSpPr>
        <dsp:cNvPr id="0" name=""/>
        <dsp:cNvSpPr/>
      </dsp:nvSpPr>
      <dsp:spPr>
        <a:xfrm rot="83480">
          <a:off x="5197282" y="2528084"/>
          <a:ext cx="861860" cy="38408"/>
        </a:xfrm>
        <a:custGeom>
          <a:avLst/>
          <a:gdLst/>
          <a:ahLst/>
          <a:cxnLst/>
          <a:rect l="0" t="0" r="0" b="0"/>
          <a:pathLst>
            <a:path>
              <a:moveTo>
                <a:pt x="0" y="19204"/>
              </a:moveTo>
              <a:lnTo>
                <a:pt x="861860" y="192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606666" y="2525741"/>
        <a:ext cx="43093" cy="43093"/>
      </dsp:txXfrm>
    </dsp:sp>
    <dsp:sp modelId="{8E99C745-E817-40F5-BAB5-E961357DECCD}">
      <dsp:nvSpPr>
        <dsp:cNvPr id="0" name=""/>
        <dsp:cNvSpPr/>
      </dsp:nvSpPr>
      <dsp:spPr>
        <a:xfrm>
          <a:off x="6059015" y="2016446"/>
          <a:ext cx="2165219" cy="1082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中央仓库</a:t>
          </a:r>
        </a:p>
      </dsp:txBody>
      <dsp:txXfrm>
        <a:off x="6090724" y="2048155"/>
        <a:ext cx="2101801" cy="1019191"/>
      </dsp:txXfrm>
    </dsp:sp>
    <dsp:sp modelId="{D23CC1E9-0C43-46F9-B0DB-B43531385859}">
      <dsp:nvSpPr>
        <dsp:cNvPr id="0" name=""/>
        <dsp:cNvSpPr/>
      </dsp:nvSpPr>
      <dsp:spPr>
        <a:xfrm rot="18242706">
          <a:off x="4858709" y="1880012"/>
          <a:ext cx="1539007" cy="38408"/>
        </a:xfrm>
        <a:custGeom>
          <a:avLst/>
          <a:gdLst/>
          <a:ahLst/>
          <a:cxnLst/>
          <a:rect l="0" t="0" r="0" b="0"/>
          <a:pathLst>
            <a:path>
              <a:moveTo>
                <a:pt x="0" y="19204"/>
              </a:moveTo>
              <a:lnTo>
                <a:pt x="1539007" y="192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89737" y="1860741"/>
        <a:ext cx="76950" cy="76950"/>
      </dsp:txXfrm>
    </dsp:sp>
    <dsp:sp modelId="{27B97AD0-A94F-404A-90BA-09DD9B75F905}">
      <dsp:nvSpPr>
        <dsp:cNvPr id="0" name=""/>
        <dsp:cNvSpPr/>
      </dsp:nvSpPr>
      <dsp:spPr>
        <a:xfrm>
          <a:off x="6059015" y="720303"/>
          <a:ext cx="2165219" cy="1082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私服</a:t>
          </a:r>
        </a:p>
      </dsp:txBody>
      <dsp:txXfrm>
        <a:off x="6090724" y="752012"/>
        <a:ext cx="2101801" cy="1019191"/>
      </dsp:txXfrm>
    </dsp:sp>
    <dsp:sp modelId="{CADBD052-86A2-4964-B752-972B8BEACE5C}">
      <dsp:nvSpPr>
        <dsp:cNvPr id="0" name=""/>
        <dsp:cNvSpPr/>
      </dsp:nvSpPr>
      <dsp:spPr>
        <a:xfrm rot="3310531">
          <a:off x="4872143" y="3140121"/>
          <a:ext cx="1516620" cy="38408"/>
        </a:xfrm>
        <a:custGeom>
          <a:avLst/>
          <a:gdLst/>
          <a:ahLst/>
          <a:cxnLst/>
          <a:rect l="0" t="0" r="0" b="0"/>
          <a:pathLst>
            <a:path>
              <a:moveTo>
                <a:pt x="0" y="19204"/>
              </a:moveTo>
              <a:lnTo>
                <a:pt x="1516620" y="192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92538" y="3121410"/>
        <a:ext cx="75831" cy="75831"/>
      </dsp:txXfrm>
    </dsp:sp>
    <dsp:sp modelId="{CD2532C1-07F9-4442-872C-9D2BCBE461C0}">
      <dsp:nvSpPr>
        <dsp:cNvPr id="0" name=""/>
        <dsp:cNvSpPr/>
      </dsp:nvSpPr>
      <dsp:spPr>
        <a:xfrm>
          <a:off x="6063497" y="3240521"/>
          <a:ext cx="2165219" cy="1082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其他公共库</a:t>
          </a:r>
        </a:p>
      </dsp:txBody>
      <dsp:txXfrm>
        <a:off x="6095206" y="3272230"/>
        <a:ext cx="2101801" cy="1019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FB77B432-0B33-41B8-ABE0-FD0F87CE616B}" type="datetimeFigureOut">
              <a:rPr lang="zh-CN" altLang="en-US"/>
              <a:pPr>
                <a:defRPr/>
              </a:pPr>
              <a:t>2017/10/11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F5AF79A0-A0B2-41E0-9563-A0503780D0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97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QQ截图未命名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 descr="QQ截图未命名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5200"/>
            <a:ext cx="91440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0344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7170C-59D4-422C-A5FA-68169E0A933A}" type="datetimeFigureOut">
              <a:rPr lang="zh-CN" altLang="en-US"/>
              <a:pPr>
                <a:defRPr/>
              </a:pPr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1EEDC-0ABD-4D4D-8382-5711AF8EAE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93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78F80-96DF-4396-8DB7-4F98F21E2573}" type="datetimeFigureOut">
              <a:rPr lang="zh-CN" altLang="en-US"/>
              <a:pPr>
                <a:defRPr/>
              </a:pPr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5320F-988A-4BFB-A8F4-D613C8A482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96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QQ截图未命名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itchFamily="49" charset="-122"/>
                <a:ea typeface="楷体" pitchFamily="49" charset="-122"/>
              </a:defRPr>
            </a:lvl1pPr>
            <a:lvl2pPr>
              <a:defRPr>
                <a:latin typeface="楷体" pitchFamily="49" charset="-122"/>
                <a:ea typeface="楷体" pitchFamily="49" charset="-122"/>
              </a:defRPr>
            </a:lvl2pPr>
            <a:lvl3pPr>
              <a:defRPr>
                <a:latin typeface="楷体" pitchFamily="49" charset="-122"/>
                <a:ea typeface="楷体" pitchFamily="49" charset="-122"/>
              </a:defRPr>
            </a:lvl3pPr>
            <a:lvl4pPr>
              <a:defRPr>
                <a:latin typeface="楷体" pitchFamily="49" charset="-122"/>
                <a:ea typeface="楷体" pitchFamily="49" charset="-122"/>
              </a:defRPr>
            </a:lvl4pPr>
            <a:lvl5pPr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C2360-4D6C-4619-AE8B-323A98BDA95C}" type="datetimeFigureOut">
              <a:rPr lang="zh-CN" altLang="en-US"/>
              <a:pPr>
                <a:defRPr/>
              </a:pPr>
              <a:t>2017/10/11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16EA7-CB82-46D4-A5CF-376CB064F0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6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79684-0585-4C18-9C33-AE72F611D925}" type="datetimeFigureOut">
              <a:rPr lang="zh-CN" altLang="en-US"/>
              <a:pPr>
                <a:defRPr/>
              </a:pPr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3F0A3-31AF-47E3-AD5D-971692058B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32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7ADB8-6287-4AD1-A774-A71077043A2E}" type="datetimeFigureOut">
              <a:rPr lang="zh-CN" altLang="en-US"/>
              <a:pPr>
                <a:defRPr/>
              </a:pPr>
              <a:t>2017/10/11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2327B-D5B2-4A59-9992-8F6D01E581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0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46706-E679-4F3D-BCA3-BBC787BD161E}" type="datetimeFigureOut">
              <a:rPr lang="zh-CN" altLang="en-US"/>
              <a:pPr>
                <a:defRPr/>
              </a:pPr>
              <a:t>2017/10/11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106DB-8FC7-4EA2-BBBE-16CBCAA0B1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8FFD7-23E1-4408-BFE4-7C89FC7E4809}" type="datetimeFigureOut">
              <a:rPr lang="zh-CN" altLang="en-US"/>
              <a:pPr>
                <a:defRPr/>
              </a:pPr>
              <a:t>2017/10/11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7B675-6951-4CB5-977C-3CBCB84D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50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06704-66E0-41D3-AC13-4FF72AC1241C}" type="datetimeFigureOut">
              <a:rPr lang="zh-CN" altLang="en-US"/>
              <a:pPr>
                <a:defRPr/>
              </a:pPr>
              <a:t>2017/10/11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98016-D294-4C1F-AB03-27E92CE156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45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0BBCB-92D0-4E91-ACE6-DC4714657F80}" type="datetimeFigureOut">
              <a:rPr lang="zh-CN" altLang="en-US"/>
              <a:pPr>
                <a:defRPr/>
              </a:pPr>
              <a:t>2017/10/11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F2CCD-1DAE-48CF-A3E4-1527900164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49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A1E4-B310-4D2B-A48C-C3DCAF5C3FBB}" type="datetimeFigureOut">
              <a:rPr lang="zh-CN" altLang="en-US"/>
              <a:pPr>
                <a:defRPr/>
              </a:pPr>
              <a:t>2017/10/11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45BE0-E6D1-42B1-A119-162801FD0B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0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DB928BC-6548-4213-BA88-0AB5F2636FD3}" type="datetimeFigureOut">
              <a:rPr lang="zh-CN" altLang="en-US"/>
              <a:pPr>
                <a:defRPr/>
              </a:pPr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98C026B-7B4E-40CA-A88C-0F44D47952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01" r:id="rId3"/>
    <p:sldLayoutId id="2147483902" r:id="rId4"/>
    <p:sldLayoutId id="2147483911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mvnrepository.com/" TargetMode="External"/><Relationship Id="rId2" Type="http://schemas.openxmlformats.org/officeDocument/2006/relationships/hyperlink" Target="http://www.jarvana.com/jarvan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0.5.117.110:8081/nexus/index.html" TargetMode="External"/><Relationship Id="rId5" Type="http://schemas.openxmlformats.org/officeDocument/2006/relationships/hyperlink" Target="http://search.maven.org/" TargetMode="External"/><Relationship Id="rId4" Type="http://schemas.openxmlformats.org/officeDocument/2006/relationships/hyperlink" Target="http://www.mvnbrowser.com/index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dirty="0">
                <a:latin typeface="+mj-lt"/>
              </a:rPr>
              <a:t>MAVEN</a:t>
            </a:r>
            <a:r>
              <a:rPr lang="zh-CN" altLang="zh-CN" sz="4400" dirty="0">
                <a:latin typeface="+mj-lt"/>
              </a:rPr>
              <a:t>实战</a:t>
            </a:r>
            <a:endParaRPr lang="en-US" altLang="zh-CN" sz="4400" dirty="0">
              <a:latin typeface="+mj-lt"/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朱赋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2013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年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4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月</a:t>
            </a:r>
          </a:p>
        </p:txBody>
      </p:sp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MAVEN</a:t>
            </a:r>
            <a:r>
              <a:rPr lang="zh-CN" altLang="zh-CN" dirty="0"/>
              <a:t>实战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000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官网的标准目录结构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750374" cy="4811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045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idx="1"/>
          </p:nvPr>
        </p:nvSpPr>
        <p:spPr>
          <a:xfrm>
            <a:off x="179388" y="836613"/>
            <a:ext cx="8856662" cy="5761037"/>
          </a:xfrm>
        </p:spPr>
        <p:txBody>
          <a:bodyPr/>
          <a:lstStyle/>
          <a:p>
            <a:r>
              <a:rPr lang="en-US" altLang="zh-CN" dirty="0"/>
              <a:t>pom.xml</a:t>
            </a:r>
            <a:r>
              <a:rPr lang="zh-CN" altLang="en-US" dirty="0"/>
              <a:t>是</a:t>
            </a:r>
            <a:r>
              <a:rPr lang="en-US" altLang="zh-CN" dirty="0"/>
              <a:t>maven</a:t>
            </a:r>
            <a:r>
              <a:rPr lang="zh-CN" altLang="en-US" dirty="0"/>
              <a:t>项目的核心；</a:t>
            </a:r>
            <a:endParaRPr lang="en-US" altLang="zh-CN" dirty="0"/>
          </a:p>
          <a:p>
            <a:r>
              <a:rPr lang="zh-CN" altLang="en-US" dirty="0"/>
              <a:t>第一个项目的</a:t>
            </a:r>
            <a:r>
              <a:rPr lang="en-US" altLang="zh-CN" dirty="0"/>
              <a:t>pom.xml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en-US" altLang="zh-CN" dirty="0"/>
              <a:t>&lt;?xml version="1.0"?&gt;</a:t>
            </a:r>
          </a:p>
          <a:p>
            <a:pPr lvl="1"/>
            <a:r>
              <a:rPr lang="en-US" altLang="zh-CN" dirty="0"/>
              <a:t>&lt;project&gt;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modelVersion</a:t>
            </a:r>
            <a:r>
              <a:rPr lang="en-US" altLang="zh-CN" dirty="0"/>
              <a:t>&gt;4.0.0&lt;/</a:t>
            </a:r>
            <a:r>
              <a:rPr lang="en-US" altLang="zh-CN" dirty="0" err="1"/>
              <a:t>modelVersion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com.cyou.mvn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helloworld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&lt;version&gt;1.0-SNAPSHOT&lt;/version&gt;</a:t>
            </a:r>
          </a:p>
          <a:p>
            <a:pPr lvl="1"/>
            <a:r>
              <a:rPr lang="en-US" altLang="zh-CN" dirty="0"/>
              <a:t>&lt;name&gt;</a:t>
            </a:r>
            <a:r>
              <a:rPr lang="en-US" altLang="zh-CN" dirty="0" err="1"/>
              <a:t>helloworld</a:t>
            </a:r>
            <a:r>
              <a:rPr lang="en-US" altLang="zh-CN" dirty="0"/>
              <a:t>&lt;/name&gt;</a:t>
            </a:r>
          </a:p>
          <a:p>
            <a:pPr lvl="1"/>
            <a:r>
              <a:rPr lang="en-US" altLang="zh-CN" dirty="0"/>
              <a:t>&lt;packaging&gt;jar&lt;/packaging&gt;</a:t>
            </a:r>
          </a:p>
          <a:p>
            <a:pPr lvl="1"/>
            <a:r>
              <a:rPr lang="en-US" altLang="zh-CN" dirty="0"/>
              <a:t>&lt;/project&gt;</a:t>
            </a:r>
            <a:endParaRPr lang="zh-CN" altLang="en-US" dirty="0"/>
          </a:p>
        </p:txBody>
      </p:sp>
      <p:sp>
        <p:nvSpPr>
          <p:cNvPr id="14339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en-US" altLang="zh-CN"/>
              <a:t>pom.xml</a:t>
            </a:r>
            <a:r>
              <a:rPr lang="zh-CN" altLang="en-US"/>
              <a:t>（</a:t>
            </a:r>
            <a:r>
              <a:rPr lang="en-US" altLang="zh-CN"/>
              <a:t> Project Object Model </a:t>
            </a:r>
            <a:r>
              <a:rPr lang="zh-CN" altLang="en-US"/>
              <a:t>）说明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en-US" altLang="zh-CN"/>
              <a:t>project</a:t>
            </a:r>
            <a:r>
              <a:rPr lang="zh-CN" altLang="en-US"/>
              <a:t>根节点</a:t>
            </a:r>
            <a:endParaRPr lang="en-US" altLang="zh-CN"/>
          </a:p>
          <a:p>
            <a:r>
              <a:rPr lang="en-US" altLang="zh-CN"/>
              <a:t>groupId</a:t>
            </a:r>
          </a:p>
          <a:p>
            <a:pPr lvl="1"/>
            <a:r>
              <a:rPr lang="zh-CN" altLang="en-US"/>
              <a:t>实际项目</a:t>
            </a:r>
            <a:r>
              <a:rPr lang="en-US" altLang="zh-CN"/>
              <a:t>ID</a:t>
            </a:r>
            <a:r>
              <a:rPr lang="zh-CN" altLang="en-US"/>
              <a:t>，一般与实际项目包名定义；</a:t>
            </a:r>
            <a:endParaRPr lang="en-US" altLang="zh-CN"/>
          </a:p>
          <a:p>
            <a:pPr lvl="1"/>
            <a:r>
              <a:rPr lang="zh-CN" altLang="en-US"/>
              <a:t>例如：</a:t>
            </a:r>
            <a:r>
              <a:rPr lang="en-US" altLang="zh-CN"/>
              <a:t>spring</a:t>
            </a:r>
            <a:r>
              <a:rPr lang="zh-CN" altLang="en-US"/>
              <a:t>项目</a:t>
            </a:r>
            <a:r>
              <a:rPr lang="en-US" altLang="zh-CN"/>
              <a:t>org.springframework</a:t>
            </a:r>
            <a:r>
              <a:rPr lang="zh-CN" altLang="en-US"/>
              <a:t>，</a:t>
            </a:r>
            <a:r>
              <a:rPr lang="en-US" altLang="zh-CN"/>
              <a:t>junit</a:t>
            </a:r>
            <a:r>
              <a:rPr lang="zh-CN" altLang="en-US"/>
              <a:t>项目就是</a:t>
            </a:r>
            <a:r>
              <a:rPr lang="en-US" altLang="zh-CN"/>
              <a:t>junit</a:t>
            </a:r>
            <a:r>
              <a:rPr lang="zh-CN" altLang="en-US"/>
              <a:t>；</a:t>
            </a:r>
            <a:endParaRPr lang="en-US" altLang="zh-CN"/>
          </a:p>
          <a:p>
            <a:r>
              <a:rPr lang="en-US" altLang="zh-CN"/>
              <a:t>artifactId</a:t>
            </a:r>
          </a:p>
          <a:p>
            <a:pPr lvl="1"/>
            <a:r>
              <a:rPr lang="zh-CN" altLang="en-US"/>
              <a:t>项目（模块）</a:t>
            </a:r>
            <a:r>
              <a:rPr lang="en-US" altLang="zh-CN"/>
              <a:t>ID</a:t>
            </a:r>
            <a:r>
              <a:rPr lang="zh-CN" altLang="en-US"/>
              <a:t>；</a:t>
            </a:r>
            <a:endParaRPr lang="en-US" altLang="zh-CN"/>
          </a:p>
          <a:p>
            <a:pPr lvl="1"/>
            <a:r>
              <a:rPr lang="zh-CN" altLang="en-US"/>
              <a:t>通常已实际项目为前缀，例如：</a:t>
            </a:r>
            <a:r>
              <a:rPr lang="en-US" altLang="zh-CN"/>
              <a:t>spring-core</a:t>
            </a:r>
            <a:r>
              <a:rPr lang="zh-CN" altLang="en-US"/>
              <a:t>，</a:t>
            </a:r>
            <a:r>
              <a:rPr lang="en-US" altLang="zh-CN"/>
              <a:t>junit</a:t>
            </a:r>
            <a:r>
              <a:rPr lang="zh-CN" altLang="en-US"/>
              <a:t>等；</a:t>
            </a:r>
            <a:endParaRPr lang="en-US" altLang="zh-CN"/>
          </a:p>
        </p:txBody>
      </p:sp>
      <p:sp>
        <p:nvSpPr>
          <p:cNvPr id="1536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en-US" altLang="zh-CN"/>
              <a:t>pom.xml</a:t>
            </a:r>
            <a:r>
              <a:rPr lang="zh-CN" altLang="en-US"/>
              <a:t>坐标含义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616575"/>
          </a:xfrm>
        </p:spPr>
        <p:txBody>
          <a:bodyPr/>
          <a:lstStyle/>
          <a:p>
            <a:r>
              <a:rPr lang="en-US" altLang="zh-CN" dirty="0"/>
              <a:t>version</a:t>
            </a:r>
          </a:p>
          <a:p>
            <a:pPr lvl="1"/>
            <a:r>
              <a:rPr lang="zh-CN" altLang="en-US" dirty="0"/>
              <a:t>定义项目（模块）目前的版本；分为</a:t>
            </a:r>
            <a:r>
              <a:rPr lang="en-US" altLang="zh-CN" dirty="0"/>
              <a:t>SNAPSHOT(</a:t>
            </a:r>
            <a:r>
              <a:rPr lang="zh-CN" altLang="en-US" dirty="0"/>
              <a:t>快照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RELEASE</a:t>
            </a:r>
            <a:r>
              <a:rPr lang="zh-CN" altLang="en-US" dirty="0"/>
              <a:t>（发布）等；</a:t>
            </a:r>
            <a:endParaRPr lang="en-US" altLang="zh-CN" dirty="0"/>
          </a:p>
          <a:p>
            <a:pPr lvl="1"/>
            <a:r>
              <a:rPr lang="en-US" altLang="zh-CN" dirty="0"/>
              <a:t>Jar</a:t>
            </a:r>
            <a:r>
              <a:rPr lang="zh-CN" altLang="en-US" dirty="0"/>
              <a:t>包的名称</a:t>
            </a:r>
            <a:r>
              <a:rPr lang="en-US" altLang="zh-CN" dirty="0"/>
              <a:t>artifactId-version.jar,</a:t>
            </a:r>
            <a:r>
              <a:rPr lang="zh-CN" altLang="en-US" dirty="0"/>
              <a:t>所以</a:t>
            </a:r>
            <a:r>
              <a:rPr lang="en-US" altLang="zh-CN" dirty="0" err="1"/>
              <a:t>artifactId</a:t>
            </a:r>
            <a:r>
              <a:rPr lang="zh-CN" altLang="en-US" dirty="0"/>
              <a:t>一般以实际项目简称为前缀，例如：</a:t>
            </a:r>
            <a:r>
              <a:rPr lang="en-US" altLang="zh-CN" dirty="0"/>
              <a:t>spring-core-3.0.5-RELEASE.jar</a:t>
            </a:r>
          </a:p>
          <a:p>
            <a:r>
              <a:rPr lang="en-US" altLang="zh-CN" dirty="0"/>
              <a:t>packaging</a:t>
            </a:r>
          </a:p>
          <a:p>
            <a:pPr lvl="1"/>
            <a:r>
              <a:rPr lang="en-US" altLang="zh-CN" dirty="0"/>
              <a:t>Maven</a:t>
            </a:r>
            <a:r>
              <a:rPr lang="zh-CN" altLang="en-US" dirty="0"/>
              <a:t>项目的打包方式，默认为</a:t>
            </a:r>
            <a:r>
              <a:rPr lang="en-US" altLang="zh-CN" dirty="0"/>
              <a:t>jar</a:t>
            </a:r>
            <a:r>
              <a:rPr lang="zh-CN" altLang="en-US" dirty="0"/>
              <a:t>。</a:t>
            </a:r>
            <a:r>
              <a:rPr lang="en-US" altLang="zh-CN" dirty="0"/>
              <a:t>Web</a:t>
            </a:r>
            <a:r>
              <a:rPr lang="zh-CN" altLang="en-US" dirty="0"/>
              <a:t>项目是</a:t>
            </a:r>
            <a:r>
              <a:rPr lang="en-US" altLang="zh-CN" dirty="0"/>
              <a:t>war</a:t>
            </a:r>
            <a:r>
              <a:rPr lang="zh-CN" altLang="en-US" dirty="0"/>
              <a:t>，聚合项目是</a:t>
            </a:r>
            <a:r>
              <a:rPr lang="en-US" altLang="zh-CN" dirty="0" err="1"/>
              <a:t>pom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Name</a:t>
            </a:r>
          </a:p>
          <a:p>
            <a:pPr lvl="1"/>
            <a:r>
              <a:rPr lang="zh-CN" altLang="en-US" dirty="0"/>
              <a:t>就是个名字，没啥意义。</a:t>
            </a:r>
            <a:r>
              <a:rPr lang="en-US" altLang="zh-CN" dirty="0"/>
              <a:t>SONAR</a:t>
            </a:r>
            <a:r>
              <a:rPr lang="zh-CN" altLang="en-US" dirty="0"/>
              <a:t>会使用这个名字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6387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en-US" altLang="zh-CN"/>
              <a:t>pom.xml</a:t>
            </a:r>
            <a:r>
              <a:rPr lang="zh-CN" altLang="en-US"/>
              <a:t>坐标含义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1"/>
          </p:nvPr>
        </p:nvSpPr>
        <p:spPr>
          <a:xfrm>
            <a:off x="468313" y="908050"/>
            <a:ext cx="8229600" cy="5400675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altLang="zh-CN"/>
          </a:p>
          <a:p>
            <a:pPr>
              <a:buFont typeface="Arial" charset="0"/>
              <a:buNone/>
            </a:pPr>
            <a:endParaRPr lang="en-US" altLang="zh-CN"/>
          </a:p>
          <a:p>
            <a:pPr>
              <a:buFont typeface="Arial" charset="0"/>
              <a:buNone/>
            </a:pPr>
            <a:endParaRPr lang="en-US" altLang="zh-CN"/>
          </a:p>
          <a:p>
            <a:pPr>
              <a:buFont typeface="Arial" charset="0"/>
              <a:buNone/>
            </a:pPr>
            <a:endParaRPr lang="zh-CN" altLang="en-US"/>
          </a:p>
        </p:txBody>
      </p:sp>
      <p:sp>
        <p:nvSpPr>
          <p:cNvPr id="17411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大纲</a:t>
            </a:r>
          </a:p>
        </p:txBody>
      </p:sp>
      <p:sp>
        <p:nvSpPr>
          <p:cNvPr id="17412" name="Line 3"/>
          <p:cNvSpPr>
            <a:spLocks noChangeShapeType="1"/>
          </p:cNvSpPr>
          <p:nvPr/>
        </p:nvSpPr>
        <p:spPr bwMode="auto">
          <a:xfrm flipV="1">
            <a:off x="3389313" y="3097213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3455988" y="3773488"/>
            <a:ext cx="541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 flipV="1">
            <a:off x="3389313" y="4381500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415" name="Group 6"/>
          <p:cNvGrpSpPr>
            <a:grpSpLocks/>
          </p:cNvGrpSpPr>
          <p:nvPr/>
        </p:nvGrpSpPr>
        <p:grpSpPr bwMode="auto">
          <a:xfrm>
            <a:off x="3117850" y="2420938"/>
            <a:ext cx="879475" cy="338137"/>
            <a:chOff x="1492" y="1538"/>
            <a:chExt cx="624" cy="240"/>
          </a:xfrm>
        </p:grpSpPr>
        <p:sp>
          <p:nvSpPr>
            <p:cNvPr id="17456" name="Line 7"/>
            <p:cNvSpPr>
              <a:spLocks noChangeShapeType="1"/>
            </p:cNvSpPr>
            <p:nvPr/>
          </p:nvSpPr>
          <p:spPr bwMode="auto">
            <a:xfrm>
              <a:off x="1732" y="153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7" name="Line 8"/>
            <p:cNvSpPr>
              <a:spLocks noChangeShapeType="1"/>
            </p:cNvSpPr>
            <p:nvPr/>
          </p:nvSpPr>
          <p:spPr bwMode="auto">
            <a:xfrm flipV="1">
              <a:off x="1492" y="153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16" name="Group 9"/>
          <p:cNvGrpSpPr>
            <a:grpSpLocks/>
          </p:cNvGrpSpPr>
          <p:nvPr/>
        </p:nvGrpSpPr>
        <p:grpSpPr bwMode="auto">
          <a:xfrm>
            <a:off x="3051175" y="4787900"/>
            <a:ext cx="946150" cy="269875"/>
            <a:chOff x="1444" y="3218"/>
            <a:chExt cx="672" cy="192"/>
          </a:xfrm>
        </p:grpSpPr>
        <p:sp>
          <p:nvSpPr>
            <p:cNvPr id="17454" name="Line 10"/>
            <p:cNvSpPr>
              <a:spLocks noChangeShapeType="1"/>
            </p:cNvSpPr>
            <p:nvPr/>
          </p:nvSpPr>
          <p:spPr bwMode="auto">
            <a:xfrm>
              <a:off x="1732" y="341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5" name="Line 11"/>
            <p:cNvSpPr>
              <a:spLocks noChangeShapeType="1"/>
            </p:cNvSpPr>
            <p:nvPr/>
          </p:nvSpPr>
          <p:spPr bwMode="auto">
            <a:xfrm>
              <a:off x="1444" y="321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AutoShape 12"/>
          <p:cNvSpPr>
            <a:spLocks noChangeArrowheads="1"/>
          </p:cNvSpPr>
          <p:nvPr/>
        </p:nvSpPr>
        <p:spPr bwMode="gray">
          <a:xfrm>
            <a:off x="4067175" y="2205038"/>
            <a:ext cx="4532313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gray">
          <a:xfrm>
            <a:off x="3992563" y="2882900"/>
            <a:ext cx="4532312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7419" name="Rectangle 15"/>
          <p:cNvSpPr>
            <a:spLocks noChangeArrowheads="1"/>
          </p:cNvSpPr>
          <p:nvPr/>
        </p:nvSpPr>
        <p:spPr bwMode="auto">
          <a:xfrm>
            <a:off x="5364163" y="2205038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i="1">
                <a:solidFill>
                  <a:srgbClr val="FF0000"/>
                </a:solidFill>
                <a:cs typeface="Arial" charset="0"/>
              </a:rPr>
              <a:t>生命周期</a:t>
            </a:r>
            <a:endParaRPr lang="en-US" altLang="zh-CN" sz="2400" b="1" i="1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gray">
          <a:xfrm>
            <a:off x="3989388" y="3541713"/>
            <a:ext cx="4532312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5364163" y="2924175"/>
            <a:ext cx="1338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solidFill>
                  <a:srgbClr val="000000"/>
                </a:solidFill>
                <a:cs typeface="Arial" charset="0"/>
              </a:rPr>
              <a:t>坐标、依赖</a:t>
            </a:r>
            <a:endParaRPr lang="en-US" altLang="zh-C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gray">
          <a:xfrm>
            <a:off x="3913188" y="2322513"/>
            <a:ext cx="203200" cy="2016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gray">
          <a:xfrm>
            <a:off x="3924300" y="300037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gray">
          <a:xfrm>
            <a:off x="3924300" y="3671888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gray">
          <a:xfrm>
            <a:off x="3992563" y="4191000"/>
            <a:ext cx="4532312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7426" name="Rectangle 22"/>
          <p:cNvSpPr>
            <a:spLocks noChangeArrowheads="1"/>
          </p:cNvSpPr>
          <p:nvPr/>
        </p:nvSpPr>
        <p:spPr bwMode="auto">
          <a:xfrm>
            <a:off x="5435600" y="3573463"/>
            <a:ext cx="1339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solidFill>
                  <a:srgbClr val="000000"/>
                </a:solidFill>
                <a:cs typeface="Arial" charset="0"/>
              </a:rPr>
              <a:t>聚合、继承</a:t>
            </a:r>
            <a:endParaRPr lang="en-US" altLang="zh-C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gray">
          <a:xfrm>
            <a:off x="3913188" y="431482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gray">
          <a:xfrm>
            <a:off x="3992563" y="4892675"/>
            <a:ext cx="4532312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5435600" y="4221163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solidFill>
                  <a:srgbClr val="000000"/>
                </a:solidFill>
                <a:cs typeface="Arial" charset="0"/>
              </a:rPr>
              <a:t>仓库</a:t>
            </a:r>
            <a:endParaRPr lang="en-US" altLang="zh-C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gray">
          <a:xfrm>
            <a:off x="3924300" y="501332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17431" name="Group 27"/>
          <p:cNvGrpSpPr>
            <a:grpSpLocks/>
          </p:cNvGrpSpPr>
          <p:nvPr/>
        </p:nvGrpSpPr>
        <p:grpSpPr bwMode="auto">
          <a:xfrm>
            <a:off x="1285875" y="2551113"/>
            <a:ext cx="2373313" cy="2371725"/>
            <a:chOff x="192" y="1631"/>
            <a:chExt cx="1684" cy="1683"/>
          </a:xfrm>
        </p:grpSpPr>
        <p:sp>
          <p:nvSpPr>
            <p:cNvPr id="30" name="Oval 28"/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gray">
            <a:xfrm>
              <a:off x="304" y="1740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gray">
            <a:xfrm>
              <a:off x="288" y="1754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7448" name="Oval 31"/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9" name="Oval 32"/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7450" name="Oval 33"/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7451" name="Oval 34"/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7452" name="Oval 35"/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7453" name="Text Box 36"/>
            <p:cNvSpPr txBox="1">
              <a:spLocks noChangeArrowheads="1"/>
            </p:cNvSpPr>
            <p:nvPr/>
          </p:nvSpPr>
          <p:spPr bwMode="gray">
            <a:xfrm>
              <a:off x="383" y="2160"/>
              <a:ext cx="1297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500" b="1" i="1">
                  <a:solidFill>
                    <a:srgbClr val="000000"/>
                  </a:solidFill>
                  <a:cs typeface="Arial" charset="0"/>
                </a:rPr>
                <a:t>Maven</a:t>
              </a:r>
            </a:p>
            <a:p>
              <a:pPr algn="ctr" eaLnBrk="1" hangingPunct="1"/>
              <a:r>
                <a:rPr lang="zh-CN" altLang="en-US" sz="2500" b="1" i="1">
                  <a:solidFill>
                    <a:srgbClr val="000000"/>
                  </a:solidFill>
                  <a:cs typeface="Arial" charset="0"/>
                </a:rPr>
                <a:t>实战</a:t>
              </a:r>
              <a:endParaRPr lang="en-US" altLang="zh-CN" sz="2500" b="1" i="1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39" name="AutoShape 24"/>
          <p:cNvSpPr>
            <a:spLocks noChangeArrowheads="1"/>
          </p:cNvSpPr>
          <p:nvPr/>
        </p:nvSpPr>
        <p:spPr bwMode="gray">
          <a:xfrm>
            <a:off x="4067175" y="5661025"/>
            <a:ext cx="4532313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0" name="Oval 23"/>
          <p:cNvSpPr>
            <a:spLocks noChangeArrowheads="1"/>
          </p:cNvSpPr>
          <p:nvPr/>
        </p:nvSpPr>
        <p:spPr bwMode="gray">
          <a:xfrm>
            <a:off x="3924300" y="5805488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17434" name="Group 9"/>
          <p:cNvGrpSpPr>
            <a:grpSpLocks/>
          </p:cNvGrpSpPr>
          <p:nvPr/>
        </p:nvGrpSpPr>
        <p:grpSpPr bwMode="auto">
          <a:xfrm>
            <a:off x="2124075" y="4868863"/>
            <a:ext cx="1809750" cy="990600"/>
            <a:chOff x="1444" y="3218"/>
            <a:chExt cx="672" cy="192"/>
          </a:xfrm>
        </p:grpSpPr>
        <p:sp>
          <p:nvSpPr>
            <p:cNvPr id="17443" name="Line 10"/>
            <p:cNvSpPr>
              <a:spLocks noChangeShapeType="1"/>
            </p:cNvSpPr>
            <p:nvPr/>
          </p:nvSpPr>
          <p:spPr bwMode="auto">
            <a:xfrm>
              <a:off x="1732" y="341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Line 11"/>
            <p:cNvSpPr>
              <a:spLocks noChangeShapeType="1"/>
            </p:cNvSpPr>
            <p:nvPr/>
          </p:nvSpPr>
          <p:spPr bwMode="auto">
            <a:xfrm>
              <a:off x="1444" y="321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AutoShape 12"/>
          <p:cNvSpPr>
            <a:spLocks noChangeArrowheads="1"/>
          </p:cNvSpPr>
          <p:nvPr/>
        </p:nvSpPr>
        <p:spPr bwMode="gray">
          <a:xfrm>
            <a:off x="4067175" y="1484313"/>
            <a:ext cx="4532313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5" name="Oval 19"/>
          <p:cNvSpPr>
            <a:spLocks noChangeArrowheads="1"/>
          </p:cNvSpPr>
          <p:nvPr/>
        </p:nvSpPr>
        <p:spPr bwMode="gray">
          <a:xfrm>
            <a:off x="3995738" y="1557338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17437" name="Group 6"/>
          <p:cNvGrpSpPr>
            <a:grpSpLocks/>
          </p:cNvGrpSpPr>
          <p:nvPr/>
        </p:nvGrpSpPr>
        <p:grpSpPr bwMode="auto">
          <a:xfrm>
            <a:off x="2339975" y="1628775"/>
            <a:ext cx="1671638" cy="936625"/>
            <a:chOff x="1492" y="1538"/>
            <a:chExt cx="624" cy="240"/>
          </a:xfrm>
        </p:grpSpPr>
        <p:sp>
          <p:nvSpPr>
            <p:cNvPr id="17441" name="Line 7"/>
            <p:cNvSpPr>
              <a:spLocks noChangeShapeType="1"/>
            </p:cNvSpPr>
            <p:nvPr/>
          </p:nvSpPr>
          <p:spPr bwMode="auto">
            <a:xfrm>
              <a:off x="1732" y="153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Line 8"/>
            <p:cNvSpPr>
              <a:spLocks noChangeShapeType="1"/>
            </p:cNvSpPr>
            <p:nvPr/>
          </p:nvSpPr>
          <p:spPr bwMode="auto">
            <a:xfrm flipV="1">
              <a:off x="1492" y="153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38" name="Rectangle 13"/>
          <p:cNvSpPr>
            <a:spLocks noChangeArrowheads="1"/>
          </p:cNvSpPr>
          <p:nvPr/>
        </p:nvSpPr>
        <p:spPr bwMode="auto">
          <a:xfrm>
            <a:off x="5292725" y="1557338"/>
            <a:ext cx="1346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cs typeface="Arial" charset="0"/>
              </a:rPr>
              <a:t>安装、入门</a:t>
            </a:r>
            <a:endParaRPr lang="en-US" altLang="zh-CN">
              <a:cs typeface="Arial" charset="0"/>
            </a:endParaRPr>
          </a:p>
        </p:txBody>
      </p:sp>
      <p:sp>
        <p:nvSpPr>
          <p:cNvPr id="17439" name="Rectangle 25"/>
          <p:cNvSpPr>
            <a:spLocks noChangeArrowheads="1"/>
          </p:cNvSpPr>
          <p:nvPr/>
        </p:nvSpPr>
        <p:spPr bwMode="auto">
          <a:xfrm>
            <a:off x="5435600" y="4941888"/>
            <a:ext cx="2185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solidFill>
                  <a:srgbClr val="000000"/>
                </a:solidFill>
                <a:cs typeface="Arial" charset="0"/>
              </a:rPr>
              <a:t>私服仓库</a:t>
            </a:r>
            <a:r>
              <a:rPr lang="en-US" altLang="zh-CN">
                <a:solidFill>
                  <a:srgbClr val="000000"/>
                </a:solidFill>
                <a:cs typeface="Arial" charset="0"/>
              </a:rPr>
              <a:t>——nexus</a:t>
            </a:r>
          </a:p>
        </p:txBody>
      </p:sp>
      <p:sp>
        <p:nvSpPr>
          <p:cNvPr id="17440" name="Rectangle 25"/>
          <p:cNvSpPr>
            <a:spLocks noChangeArrowheads="1"/>
          </p:cNvSpPr>
          <p:nvPr/>
        </p:nvSpPr>
        <p:spPr bwMode="auto">
          <a:xfrm>
            <a:off x="5508625" y="5732463"/>
            <a:ext cx="1389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  <a:cs typeface="Arial" charset="0"/>
              </a:rPr>
              <a:t>Eclipse</a:t>
            </a:r>
            <a:r>
              <a:rPr lang="zh-CN" altLang="en-US">
                <a:solidFill>
                  <a:srgbClr val="000000"/>
                </a:solidFill>
                <a:cs typeface="Arial" charset="0"/>
              </a:rPr>
              <a:t>插件</a:t>
            </a:r>
            <a:endParaRPr lang="en-US" altLang="zh-CN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5289550"/>
          </a:xfrm>
        </p:spPr>
        <p:txBody>
          <a:bodyPr/>
          <a:lstStyle/>
          <a:p>
            <a:r>
              <a:rPr lang="zh-CN" altLang="en-US"/>
              <a:t>新建</a:t>
            </a:r>
            <a:r>
              <a:rPr lang="en-US" altLang="zh-CN"/>
              <a:t>helloworld</a:t>
            </a:r>
            <a:r>
              <a:rPr lang="zh-CN" altLang="en-US"/>
              <a:t>项目的目录结构；</a:t>
            </a:r>
            <a:endParaRPr lang="en-US" altLang="zh-CN"/>
          </a:p>
          <a:p>
            <a:r>
              <a:rPr lang="zh-CN" altLang="en-US"/>
              <a:t>新建上例的</a:t>
            </a:r>
            <a:r>
              <a:rPr lang="en-US" altLang="zh-CN"/>
              <a:t>pom</a:t>
            </a:r>
            <a:r>
              <a:rPr lang="zh-CN" altLang="en-US"/>
              <a:t>文件；</a:t>
            </a:r>
            <a:endParaRPr lang="en-US" altLang="zh-CN"/>
          </a:p>
          <a:p>
            <a:r>
              <a:rPr lang="zh-CN" altLang="en-US"/>
              <a:t>新建</a:t>
            </a:r>
            <a:r>
              <a:rPr lang="en-US" altLang="zh-CN"/>
              <a:t>Helloword.java;</a:t>
            </a:r>
          </a:p>
          <a:p>
            <a:endParaRPr lang="zh-CN" altLang="en-US"/>
          </a:p>
        </p:txBody>
      </p:sp>
      <p:sp>
        <p:nvSpPr>
          <p:cNvPr id="18435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开始第一个</a:t>
            </a:r>
            <a:r>
              <a:rPr lang="en-US" altLang="zh-CN"/>
              <a:t>maven</a:t>
            </a:r>
            <a:r>
              <a:rPr lang="zh-CN" altLang="en-US"/>
              <a:t>项目</a:t>
            </a:r>
          </a:p>
        </p:txBody>
      </p:sp>
      <p:pic>
        <p:nvPicPr>
          <p:cNvPr id="18436" name="图片 4" descr="QQ截图201109162345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565400"/>
            <a:ext cx="597535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mvn</a:t>
            </a:r>
            <a:r>
              <a:rPr lang="en-US" altLang="zh-CN" dirty="0"/>
              <a:t> [options] [goal(s)] [phase(s)]</a:t>
            </a:r>
          </a:p>
          <a:p>
            <a:pPr marL="971550" lvl="1" indent="-514350">
              <a:buFont typeface="+mj-ea"/>
              <a:buAutoNum type="circleNumDbPlain"/>
              <a:defRPr/>
            </a:pPr>
            <a:r>
              <a:rPr lang="en-US" altLang="zh-CN" dirty="0" err="1"/>
              <a:t>mvn</a:t>
            </a:r>
            <a:r>
              <a:rPr lang="en-US" altLang="zh-CN" dirty="0"/>
              <a:t> compile</a:t>
            </a:r>
          </a:p>
          <a:p>
            <a:pPr marL="971550" lvl="1" indent="-514350">
              <a:buFont typeface="+mj-ea"/>
              <a:buAutoNum type="circleNumDbPlain"/>
              <a:defRPr/>
            </a:pPr>
            <a:r>
              <a:rPr lang="en-US" altLang="zh-CN" dirty="0" err="1"/>
              <a:t>mvn</a:t>
            </a:r>
            <a:r>
              <a:rPr lang="en-US" altLang="zh-CN" dirty="0"/>
              <a:t> </a:t>
            </a:r>
            <a:r>
              <a:rPr lang="en-US" altLang="zh-CN" dirty="0" err="1"/>
              <a:t>compiler:compile</a:t>
            </a:r>
            <a:endParaRPr lang="en-US" altLang="zh-CN" dirty="0"/>
          </a:p>
          <a:p>
            <a:pPr marL="971550" lvl="1" indent="-514350">
              <a:buFont typeface="+mj-ea"/>
              <a:buAutoNum type="circleNumDbPlain"/>
              <a:defRPr/>
            </a:pPr>
            <a:r>
              <a:rPr lang="en-US" altLang="zh-CN" dirty="0" err="1"/>
              <a:t>mvn</a:t>
            </a:r>
            <a:r>
              <a:rPr lang="en-US" altLang="zh-CN" dirty="0"/>
              <a:t> </a:t>
            </a:r>
            <a:r>
              <a:rPr lang="en-US" altLang="zh-CN" dirty="0" err="1"/>
              <a:t>org.apache.maven.plugins:maven</a:t>
            </a:r>
            <a:r>
              <a:rPr lang="en-US" altLang="zh-CN" dirty="0"/>
              <a:t>-compiler-</a:t>
            </a:r>
            <a:r>
              <a:rPr lang="en-US" altLang="zh-CN" dirty="0" err="1"/>
              <a:t>plugin:compile</a:t>
            </a:r>
            <a:endParaRPr lang="en-US" altLang="zh-CN" dirty="0"/>
          </a:p>
          <a:p>
            <a:pPr marL="971550" lvl="1" indent="-514350">
              <a:buFont typeface="+mj-ea"/>
              <a:buAutoNum type="circleNumDbPlain"/>
              <a:defRPr/>
            </a:pPr>
            <a:r>
              <a:rPr lang="en-US" altLang="zh-CN" dirty="0" err="1"/>
              <a:t>mvn</a:t>
            </a:r>
            <a:r>
              <a:rPr lang="en-US" altLang="zh-CN" dirty="0"/>
              <a:t> org.apache.maven.plugins:maven-compiler-plugin:2.3.2:compile</a:t>
            </a:r>
          </a:p>
          <a:p>
            <a:pPr lvl="1">
              <a:defRPr/>
            </a:pPr>
            <a:r>
              <a:rPr lang="zh-CN" altLang="en-US" dirty="0"/>
              <a:t>上面四条命令效果相同，第一种是用的生命周期阶段</a:t>
            </a:r>
            <a:r>
              <a:rPr lang="en-US" altLang="zh-CN" dirty="0"/>
              <a:t>phase</a:t>
            </a:r>
            <a:r>
              <a:rPr lang="zh-CN" altLang="en-US" dirty="0"/>
              <a:t>，后面三种是用的插件目标</a:t>
            </a:r>
            <a:r>
              <a:rPr lang="en-US" altLang="zh-CN" dirty="0"/>
              <a:t>goal</a:t>
            </a:r>
            <a:r>
              <a:rPr lang="zh-CN" altLang="en-US" dirty="0"/>
              <a:t>；</a:t>
            </a:r>
            <a:endParaRPr lang="en-US" altLang="zh-CN" dirty="0"/>
          </a:p>
        </p:txBody>
      </p:sp>
      <p:sp>
        <p:nvSpPr>
          <p:cNvPr id="19459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en-US" altLang="zh-CN"/>
              <a:t>Maven </a:t>
            </a:r>
            <a:r>
              <a:rPr lang="zh-CN" altLang="en-US"/>
              <a:t>命令详解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5905500"/>
          </a:xfrm>
        </p:spPr>
        <p:txBody>
          <a:bodyPr/>
          <a:lstStyle/>
          <a:p>
            <a:r>
              <a:rPr lang="en-US" altLang="zh-CN"/>
              <a:t>clean</a:t>
            </a:r>
          </a:p>
          <a:p>
            <a:pPr lvl="1"/>
            <a:r>
              <a:rPr lang="en-US" altLang="zh-CN"/>
              <a:t>pre-clean</a:t>
            </a:r>
          </a:p>
          <a:p>
            <a:pPr lvl="1"/>
            <a:r>
              <a:rPr lang="en-US" altLang="zh-CN"/>
              <a:t>clean</a:t>
            </a:r>
          </a:p>
          <a:p>
            <a:pPr lvl="1"/>
            <a:r>
              <a:rPr lang="en-US" altLang="zh-CN"/>
              <a:t>post-clean</a:t>
            </a:r>
          </a:p>
          <a:p>
            <a:r>
              <a:rPr lang="en-US" altLang="zh-CN"/>
              <a:t>default</a:t>
            </a:r>
          </a:p>
          <a:p>
            <a:pPr lvl="1"/>
            <a:r>
              <a:rPr lang="en-US" altLang="zh-CN"/>
              <a:t>validate</a:t>
            </a:r>
          </a:p>
          <a:p>
            <a:pPr lvl="1"/>
            <a:r>
              <a:rPr lang="en-US" altLang="zh-CN"/>
              <a:t>initialize</a:t>
            </a:r>
          </a:p>
          <a:p>
            <a:pPr lvl="1"/>
            <a:r>
              <a:rPr lang="en-US" altLang="zh-CN"/>
              <a:t>generate-sources</a:t>
            </a:r>
          </a:p>
          <a:p>
            <a:pPr lvl="1"/>
            <a:r>
              <a:rPr lang="en-US" altLang="zh-CN"/>
              <a:t>process-sources</a:t>
            </a:r>
          </a:p>
          <a:p>
            <a:pPr lvl="1"/>
            <a:r>
              <a:rPr lang="en-US" altLang="zh-CN"/>
              <a:t>generate-resources</a:t>
            </a:r>
          </a:p>
          <a:p>
            <a:pPr lvl="1"/>
            <a:r>
              <a:rPr lang="en-US" altLang="zh-CN"/>
              <a:t>process-resources  </a:t>
            </a:r>
          </a:p>
          <a:p>
            <a:pPr lvl="1"/>
            <a:endParaRPr lang="zh-CN" altLang="en-US"/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的三个生命周期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5688012"/>
          </a:xfrm>
        </p:spPr>
        <p:txBody>
          <a:bodyPr/>
          <a:lstStyle/>
          <a:p>
            <a:pPr lvl="1"/>
            <a:r>
              <a:rPr lang="en-US" altLang="zh-CN"/>
              <a:t>compile</a:t>
            </a:r>
          </a:p>
          <a:p>
            <a:pPr lvl="1"/>
            <a:r>
              <a:rPr lang="en-US" altLang="zh-CN"/>
              <a:t>process-classes</a:t>
            </a:r>
          </a:p>
          <a:p>
            <a:pPr lvl="1"/>
            <a:r>
              <a:rPr lang="en-US" altLang="zh-CN"/>
              <a:t>generate-test-sources</a:t>
            </a:r>
          </a:p>
          <a:p>
            <a:pPr lvl="1"/>
            <a:r>
              <a:rPr lang="en-US" altLang="zh-CN"/>
              <a:t>process-test-sources</a:t>
            </a:r>
          </a:p>
          <a:p>
            <a:pPr lvl="1"/>
            <a:r>
              <a:rPr lang="en-US" altLang="zh-CN"/>
              <a:t>generate-test-resources</a:t>
            </a:r>
          </a:p>
          <a:p>
            <a:pPr lvl="1"/>
            <a:r>
              <a:rPr lang="en-US" altLang="zh-CN"/>
              <a:t>test-compile</a:t>
            </a:r>
          </a:p>
          <a:p>
            <a:pPr lvl="1"/>
            <a:r>
              <a:rPr lang="en-US" altLang="zh-CN"/>
              <a:t>process-test-classes</a:t>
            </a:r>
          </a:p>
          <a:p>
            <a:pPr lvl="1"/>
            <a:r>
              <a:rPr lang="en-US" altLang="zh-CN"/>
              <a:t>test</a:t>
            </a:r>
          </a:p>
          <a:p>
            <a:pPr lvl="1"/>
            <a:r>
              <a:rPr lang="en-US" altLang="zh-CN"/>
              <a:t>prepare-package</a:t>
            </a:r>
          </a:p>
          <a:p>
            <a:pPr lvl="1"/>
            <a:r>
              <a:rPr lang="en-US" altLang="zh-CN"/>
              <a:t>package</a:t>
            </a:r>
          </a:p>
          <a:p>
            <a:pPr lvl="1"/>
            <a:r>
              <a:rPr lang="en-US" altLang="zh-CN"/>
              <a:t>pre-integration</a:t>
            </a:r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21507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的三个生命周期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616575"/>
          </a:xfrm>
        </p:spPr>
        <p:txBody>
          <a:bodyPr/>
          <a:lstStyle/>
          <a:p>
            <a:pPr lvl="1"/>
            <a:r>
              <a:rPr lang="en-US" altLang="zh-CN"/>
              <a:t>integration-test</a:t>
            </a:r>
          </a:p>
          <a:p>
            <a:pPr lvl="1"/>
            <a:r>
              <a:rPr lang="en-US" altLang="zh-CN"/>
              <a:t>post-integration-test</a:t>
            </a:r>
          </a:p>
          <a:p>
            <a:pPr lvl="1"/>
            <a:r>
              <a:rPr lang="en-US" altLang="zh-CN"/>
              <a:t>verify</a:t>
            </a:r>
          </a:p>
          <a:p>
            <a:pPr lvl="1"/>
            <a:r>
              <a:rPr lang="en-US" altLang="zh-CN"/>
              <a:t>install</a:t>
            </a:r>
          </a:p>
          <a:p>
            <a:pPr lvl="1"/>
            <a:r>
              <a:rPr lang="en-US" altLang="zh-CN"/>
              <a:t>deploy</a:t>
            </a:r>
          </a:p>
          <a:p>
            <a:r>
              <a:rPr lang="en-US" altLang="zh-CN"/>
              <a:t>site</a:t>
            </a:r>
          </a:p>
          <a:p>
            <a:pPr lvl="1"/>
            <a:r>
              <a:rPr lang="en-US" altLang="zh-CN"/>
              <a:t>pre-site</a:t>
            </a:r>
          </a:p>
          <a:p>
            <a:pPr lvl="1"/>
            <a:r>
              <a:rPr lang="en-US" altLang="zh-CN"/>
              <a:t>site</a:t>
            </a:r>
          </a:p>
          <a:p>
            <a:pPr lvl="1"/>
            <a:r>
              <a:rPr lang="en-US" altLang="zh-CN"/>
              <a:t>post-site</a:t>
            </a:r>
          </a:p>
          <a:p>
            <a:pPr lvl="1"/>
            <a:r>
              <a:rPr lang="en-US" altLang="zh-CN"/>
              <a:t>site-deploy</a:t>
            </a:r>
          </a:p>
          <a:p>
            <a:r>
              <a:rPr lang="zh-CN" altLang="en-US"/>
              <a:t>按顺序从上到下；</a:t>
            </a:r>
          </a:p>
        </p:txBody>
      </p:sp>
      <p:sp>
        <p:nvSpPr>
          <p:cNvPr id="22531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的三个生命周期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1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r>
              <a:rPr lang="en-US" altLang="zh-CN"/>
              <a:t>MAVEN </a:t>
            </a:r>
            <a:r>
              <a:rPr lang="zh-CN" altLang="en-US"/>
              <a:t>英文意思“内行、专家”；</a:t>
            </a:r>
            <a:endParaRPr lang="en-US" altLang="zh-CN"/>
          </a:p>
          <a:p>
            <a:r>
              <a:rPr lang="en-US" altLang="zh-CN"/>
              <a:t>MAVEN </a:t>
            </a:r>
            <a:r>
              <a:rPr lang="zh-CN" altLang="en-US"/>
              <a:t>是</a:t>
            </a:r>
            <a:r>
              <a:rPr lang="en-US" altLang="zh-CN"/>
              <a:t>Apache</a:t>
            </a:r>
            <a:r>
              <a:rPr lang="zh-CN" altLang="en-US"/>
              <a:t>组织开源项目，是项目管理工具；</a:t>
            </a:r>
            <a:endParaRPr lang="en-US" altLang="zh-CN"/>
          </a:p>
          <a:p>
            <a:r>
              <a:rPr lang="en-US" altLang="zh-CN"/>
              <a:t>MAVEN </a:t>
            </a:r>
            <a:r>
              <a:rPr lang="zh-CN" altLang="en-US"/>
              <a:t>主要服务于</a:t>
            </a:r>
            <a:r>
              <a:rPr lang="en-US" altLang="zh-CN"/>
              <a:t>Java</a:t>
            </a:r>
            <a:r>
              <a:rPr lang="zh-CN" altLang="en-US"/>
              <a:t>平台的项目构建、依赖管理和项目信息管理；</a:t>
            </a:r>
            <a:endParaRPr lang="en-US" altLang="zh-CN"/>
          </a:p>
          <a:p>
            <a:r>
              <a:rPr lang="zh-CN" altLang="en-US"/>
              <a:t>官网：</a:t>
            </a:r>
            <a:r>
              <a:rPr lang="en-US" altLang="zh-CN">
                <a:hlinkClick r:id="rId2"/>
              </a:rPr>
              <a:t>http://maven.apache.org</a:t>
            </a:r>
            <a:endParaRPr lang="en-US" altLang="zh-CN"/>
          </a:p>
          <a:p>
            <a:endParaRPr lang="zh-CN" altLang="en-US"/>
          </a:p>
        </p:txBody>
      </p:sp>
      <p:sp>
        <p:nvSpPr>
          <p:cNvPr id="6147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MAVEN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zh-CN" altLang="en-US"/>
              <a:t>与目标类包名相同；</a:t>
            </a:r>
            <a:endParaRPr lang="en-US" altLang="zh-CN"/>
          </a:p>
          <a:p>
            <a:r>
              <a:rPr lang="zh-CN" altLang="en-US"/>
              <a:t>类名后加</a:t>
            </a:r>
            <a:r>
              <a:rPr lang="en-US" altLang="zh-CN"/>
              <a:t>Test</a:t>
            </a:r>
            <a:r>
              <a:rPr lang="zh-CN" altLang="en-US"/>
              <a:t>；</a:t>
            </a:r>
            <a:endParaRPr lang="en-US" altLang="zh-CN"/>
          </a:p>
          <a:p>
            <a:r>
              <a:rPr lang="en-US" altLang="zh-CN"/>
              <a:t>Junit4.7</a:t>
            </a:r>
            <a:r>
              <a:rPr lang="zh-CN" altLang="en-US"/>
              <a:t>后用</a:t>
            </a:r>
            <a:r>
              <a:rPr lang="en-US" altLang="zh-CN"/>
              <a:t>@test</a:t>
            </a:r>
            <a:r>
              <a:rPr lang="zh-CN" altLang="en-US"/>
              <a:t>标注要测试的方法；</a:t>
            </a:r>
            <a:endParaRPr lang="en-US" altLang="zh-CN"/>
          </a:p>
          <a:p>
            <a:r>
              <a:rPr lang="zh-CN" altLang="en-US"/>
              <a:t>新建</a:t>
            </a:r>
            <a:r>
              <a:rPr lang="en-US" altLang="zh-CN"/>
              <a:t>HelloWorldTest.java;</a:t>
            </a:r>
          </a:p>
          <a:p>
            <a:r>
              <a:rPr lang="zh-CN" altLang="en-US"/>
              <a:t>由于</a:t>
            </a:r>
            <a:r>
              <a:rPr lang="en-US" altLang="zh-CN"/>
              <a:t>test</a:t>
            </a:r>
            <a:r>
              <a:rPr lang="zh-CN" altLang="en-US"/>
              <a:t>类依赖</a:t>
            </a:r>
            <a:r>
              <a:rPr lang="en-US" altLang="zh-CN"/>
              <a:t>junit</a:t>
            </a:r>
            <a:r>
              <a:rPr lang="zh-CN" altLang="en-US"/>
              <a:t>，在</a:t>
            </a:r>
            <a:r>
              <a:rPr lang="en-US" altLang="zh-CN"/>
              <a:t>pom</a:t>
            </a:r>
            <a:r>
              <a:rPr lang="zh-CN" altLang="en-US"/>
              <a:t>文件添加坐标</a:t>
            </a:r>
            <a:r>
              <a:rPr lang="en-US" altLang="zh-CN"/>
              <a:t>&lt;dependencies&gt;</a:t>
            </a:r>
            <a:r>
              <a:rPr lang="zh-CN" altLang="en-US"/>
              <a:t>（依赖）</a:t>
            </a:r>
            <a:r>
              <a:rPr lang="en-US" altLang="zh-CN"/>
              <a:t>,</a:t>
            </a:r>
            <a:r>
              <a:rPr lang="zh-CN" altLang="en-US"/>
              <a:t>配置</a:t>
            </a:r>
            <a:r>
              <a:rPr lang="en-US" altLang="zh-CN"/>
              <a:t>junit</a:t>
            </a:r>
            <a:r>
              <a:rPr lang="zh-CN" altLang="en-US"/>
              <a:t>的包；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3555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测试机制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en-US" altLang="zh-CN"/>
              <a:t>Mavne</a:t>
            </a:r>
            <a:r>
              <a:rPr lang="zh-CN" altLang="en-US"/>
              <a:t>测试目录机构</a:t>
            </a:r>
          </a:p>
        </p:txBody>
      </p:sp>
      <p:pic>
        <p:nvPicPr>
          <p:cNvPr id="24579" name="图片 4" descr="fff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81075"/>
            <a:ext cx="8135937" cy="5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1"/>
          </p:nvPr>
        </p:nvSpPr>
        <p:spPr>
          <a:xfrm>
            <a:off x="457200" y="765175"/>
            <a:ext cx="8229600" cy="5360988"/>
          </a:xfrm>
        </p:spPr>
        <p:txBody>
          <a:bodyPr/>
          <a:lstStyle/>
          <a:p>
            <a:r>
              <a:rPr lang="en-US" altLang="zh-CN" sz="1100" dirty="0"/>
              <a:t>&lt;plugin&gt;	   &lt;</a:t>
            </a:r>
            <a:r>
              <a:rPr lang="en-US" altLang="zh-CN" sz="1100" dirty="0" err="1"/>
              <a:t>groupId</a:t>
            </a:r>
            <a:r>
              <a:rPr lang="en-US" altLang="zh-CN" sz="1100" dirty="0"/>
              <a:t>&gt;</a:t>
            </a:r>
            <a:r>
              <a:rPr lang="en-US" altLang="zh-CN" sz="1100" dirty="0" err="1"/>
              <a:t>org.apache.maven.plugins</a:t>
            </a:r>
            <a:r>
              <a:rPr lang="en-US" altLang="zh-CN" sz="1100" dirty="0"/>
              <a:t>&lt;/</a:t>
            </a:r>
            <a:r>
              <a:rPr lang="en-US" altLang="zh-CN" sz="1100" dirty="0" err="1"/>
              <a:t>groupId</a:t>
            </a:r>
            <a:r>
              <a:rPr lang="en-US" altLang="zh-CN" sz="1100" dirty="0"/>
              <a:t>&gt; &lt;</a:t>
            </a:r>
            <a:r>
              <a:rPr lang="en-US" altLang="zh-CN" sz="1100" dirty="0" err="1"/>
              <a:t>artifactId</a:t>
            </a:r>
            <a:r>
              <a:rPr lang="en-US" altLang="zh-CN" sz="1100" dirty="0"/>
              <a:t>&gt;maven-site-plugin&lt;/</a:t>
            </a:r>
            <a:r>
              <a:rPr lang="en-US" altLang="zh-CN" sz="1100" dirty="0" err="1"/>
              <a:t>artifactId</a:t>
            </a:r>
            <a:r>
              <a:rPr lang="en-US" altLang="zh-CN" sz="1100" dirty="0"/>
              <a:t>&gt; &lt;version&gt;3.0-beta-2&lt;/version&gt; </a:t>
            </a:r>
          </a:p>
          <a:p>
            <a:r>
              <a:rPr lang="en-US" altLang="zh-CN" sz="1100" dirty="0"/>
              <a:t>     &lt;configuration&gt;</a:t>
            </a:r>
          </a:p>
          <a:p>
            <a:r>
              <a:rPr lang="en-US" altLang="zh-CN" sz="1100" dirty="0"/>
              <a:t>                &lt;</a:t>
            </a:r>
            <a:r>
              <a:rPr lang="en-US" altLang="zh-CN" sz="1100" dirty="0" err="1"/>
              <a:t>reportPlugins</a:t>
            </a:r>
            <a:r>
              <a:rPr lang="en-US" altLang="zh-CN" sz="1100" dirty="0"/>
              <a:t>&gt;</a:t>
            </a:r>
          </a:p>
          <a:p>
            <a:r>
              <a:rPr lang="en-US" altLang="zh-CN" sz="1100" dirty="0"/>
              <a:t>	          &lt;plugin&gt;&lt;</a:t>
            </a:r>
            <a:r>
              <a:rPr lang="en-US" altLang="zh-CN" sz="1100" dirty="0" err="1"/>
              <a:t>groupId</a:t>
            </a:r>
            <a:r>
              <a:rPr lang="en-US" altLang="zh-CN" sz="1100" dirty="0"/>
              <a:t>&gt;</a:t>
            </a:r>
            <a:r>
              <a:rPr lang="en-US" altLang="zh-CN" sz="1100" dirty="0" err="1"/>
              <a:t>org.apache.maven.plugins</a:t>
            </a:r>
            <a:r>
              <a:rPr lang="en-US" altLang="zh-CN" sz="1100" dirty="0"/>
              <a:t>&lt;/</a:t>
            </a:r>
            <a:r>
              <a:rPr lang="en-US" altLang="zh-CN" sz="1100" dirty="0" err="1"/>
              <a:t>groupId</a:t>
            </a:r>
            <a:r>
              <a:rPr lang="en-US" altLang="zh-CN" sz="1100" dirty="0"/>
              <a:t>&gt; &lt;</a:t>
            </a:r>
            <a:r>
              <a:rPr lang="en-US" altLang="zh-CN" sz="1100" dirty="0" err="1"/>
              <a:t>artifactId</a:t>
            </a:r>
            <a:r>
              <a:rPr lang="en-US" altLang="zh-CN" sz="1100" dirty="0"/>
              <a:t>&gt;maven-</a:t>
            </a:r>
            <a:r>
              <a:rPr lang="en-US" altLang="zh-CN" sz="1100" dirty="0" err="1"/>
              <a:t>javadoc</a:t>
            </a:r>
            <a:r>
              <a:rPr lang="en-US" altLang="zh-CN" sz="1100" dirty="0"/>
              <a:t>-plugin&lt;/</a:t>
            </a:r>
            <a:r>
              <a:rPr lang="en-US" altLang="zh-CN" sz="1100" dirty="0" err="1"/>
              <a:t>artifactId</a:t>
            </a:r>
            <a:r>
              <a:rPr lang="en-US" altLang="zh-CN" sz="1100" dirty="0"/>
              <a:t>&gt;</a:t>
            </a:r>
          </a:p>
          <a:p>
            <a:r>
              <a:rPr lang="en-US" altLang="zh-CN" sz="1100" dirty="0"/>
              <a:t>	            &lt;version&gt;2.7&lt;/version&gt;&lt;/plugin&gt;</a:t>
            </a:r>
          </a:p>
          <a:p>
            <a:r>
              <a:rPr lang="en-US" altLang="zh-CN" sz="1100" dirty="0"/>
              <a:t>	          &lt;plugin&gt;&lt;</a:t>
            </a:r>
            <a:r>
              <a:rPr lang="en-US" altLang="zh-CN" sz="1100" dirty="0" err="1"/>
              <a:t>groupId</a:t>
            </a:r>
            <a:r>
              <a:rPr lang="en-US" altLang="zh-CN" sz="1100" dirty="0"/>
              <a:t>&gt;</a:t>
            </a:r>
            <a:r>
              <a:rPr lang="en-US" altLang="zh-CN" sz="1100" dirty="0" err="1"/>
              <a:t>org.apache.maven.plugins</a:t>
            </a:r>
            <a:r>
              <a:rPr lang="en-US" altLang="zh-CN" sz="1100" dirty="0"/>
              <a:t>&lt;/</a:t>
            </a:r>
            <a:r>
              <a:rPr lang="en-US" altLang="zh-CN" sz="1100" dirty="0" err="1"/>
              <a:t>groupId</a:t>
            </a:r>
            <a:r>
              <a:rPr lang="en-US" altLang="zh-CN" sz="1100" dirty="0"/>
              <a:t>&gt; &lt;</a:t>
            </a:r>
            <a:r>
              <a:rPr lang="en-US" altLang="zh-CN" sz="1100" dirty="0" err="1"/>
              <a:t>artifactId</a:t>
            </a:r>
            <a:r>
              <a:rPr lang="en-US" altLang="zh-CN" sz="1100" dirty="0"/>
              <a:t>&gt;maven-</a:t>
            </a:r>
            <a:r>
              <a:rPr lang="en-US" altLang="zh-CN" sz="1100" dirty="0" err="1"/>
              <a:t>jxr</a:t>
            </a:r>
            <a:r>
              <a:rPr lang="en-US" altLang="zh-CN" sz="1100" dirty="0"/>
              <a:t>-plugin&lt;/</a:t>
            </a:r>
            <a:r>
              <a:rPr lang="en-US" altLang="zh-CN" sz="1100" dirty="0" err="1"/>
              <a:t>artifactId</a:t>
            </a:r>
            <a:r>
              <a:rPr lang="en-US" altLang="zh-CN" sz="1100" dirty="0"/>
              <a:t>&gt;</a:t>
            </a:r>
          </a:p>
          <a:p>
            <a:r>
              <a:rPr lang="en-US" altLang="zh-CN" sz="1100" dirty="0"/>
              <a:t>	            &lt;version&gt;2.1&lt;/version&gt;</a:t>
            </a:r>
          </a:p>
          <a:p>
            <a:r>
              <a:rPr lang="en-US" altLang="zh-CN" sz="1100" dirty="0"/>
              <a:t>                    &lt;configuration&gt;   &lt;aggregate&gt;true&lt;/aggregate&gt;</a:t>
            </a:r>
          </a:p>
          <a:p>
            <a:r>
              <a:rPr lang="en-US" altLang="zh-CN" sz="1100" dirty="0"/>
              <a:t>	            &lt;/configuration&gt;&lt;/plugin&gt;</a:t>
            </a:r>
          </a:p>
          <a:p>
            <a:r>
              <a:rPr lang="en-US" altLang="zh-CN" sz="1100" dirty="0"/>
              <a:t>	          &lt;plugin&gt; &lt;</a:t>
            </a:r>
            <a:r>
              <a:rPr lang="en-US" altLang="zh-CN" sz="1100" dirty="0" err="1"/>
              <a:t>groupId</a:t>
            </a:r>
            <a:r>
              <a:rPr lang="en-US" altLang="zh-CN" sz="1100" dirty="0"/>
              <a:t>&gt;</a:t>
            </a:r>
            <a:r>
              <a:rPr lang="en-US" altLang="zh-CN" sz="1100" dirty="0" err="1"/>
              <a:t>org.apache.maven.plugins</a:t>
            </a:r>
            <a:r>
              <a:rPr lang="en-US" altLang="zh-CN" sz="1100" dirty="0"/>
              <a:t>&lt;/</a:t>
            </a:r>
            <a:r>
              <a:rPr lang="en-US" altLang="zh-CN" sz="1100" dirty="0" err="1"/>
              <a:t>groupId</a:t>
            </a:r>
            <a:r>
              <a:rPr lang="en-US" altLang="zh-CN" sz="1100" dirty="0"/>
              <a:t>&gt;</a:t>
            </a:r>
          </a:p>
          <a:p>
            <a:r>
              <a:rPr lang="en-US" altLang="zh-CN" sz="1100" dirty="0"/>
              <a:t>                      &lt;</a:t>
            </a:r>
            <a:r>
              <a:rPr lang="en-US" altLang="zh-CN" sz="1100" dirty="0" err="1"/>
              <a:t>artifactId</a:t>
            </a:r>
            <a:r>
              <a:rPr lang="en-US" altLang="zh-CN" sz="1100" dirty="0"/>
              <a:t>&gt;maven-surefire-report-plugin&lt;/</a:t>
            </a:r>
            <a:r>
              <a:rPr lang="en-US" altLang="zh-CN" sz="1100" dirty="0" err="1"/>
              <a:t>artifactId</a:t>
            </a:r>
            <a:r>
              <a:rPr lang="en-US" altLang="zh-CN" sz="1100" dirty="0"/>
              <a:t>&gt;&lt;version&gt;2.6&lt;/version&gt;&lt;/plugin&gt;</a:t>
            </a:r>
          </a:p>
          <a:p>
            <a:r>
              <a:rPr lang="en-US" altLang="zh-CN" sz="1100" dirty="0"/>
              <a:t>	          &lt;plugin&gt;&lt;</a:t>
            </a:r>
            <a:r>
              <a:rPr lang="en-US" altLang="zh-CN" sz="1100" dirty="0" err="1"/>
              <a:t>groupId</a:t>
            </a:r>
            <a:r>
              <a:rPr lang="en-US" altLang="zh-CN" sz="1100" dirty="0"/>
              <a:t>&gt;</a:t>
            </a:r>
            <a:r>
              <a:rPr lang="en-US" altLang="zh-CN" sz="1100" dirty="0" err="1"/>
              <a:t>org.codehaus.mojo</a:t>
            </a:r>
            <a:r>
              <a:rPr lang="en-US" altLang="zh-CN" sz="1100" dirty="0"/>
              <a:t>&lt;/</a:t>
            </a:r>
            <a:r>
              <a:rPr lang="en-US" altLang="zh-CN" sz="1100" dirty="0" err="1"/>
              <a:t>groupId</a:t>
            </a:r>
            <a:r>
              <a:rPr lang="en-US" altLang="zh-CN" sz="1100" dirty="0"/>
              <a:t>&gt; &lt;</a:t>
            </a:r>
            <a:r>
              <a:rPr lang="en-US" altLang="zh-CN" sz="1100" dirty="0" err="1"/>
              <a:t>artifactId</a:t>
            </a:r>
            <a:r>
              <a:rPr lang="en-US" altLang="zh-CN" sz="1100" dirty="0"/>
              <a:t>&gt;</a:t>
            </a:r>
            <a:r>
              <a:rPr lang="en-US" altLang="zh-CN" sz="1100" dirty="0" err="1"/>
              <a:t>cobertura</a:t>
            </a:r>
            <a:r>
              <a:rPr lang="en-US" altLang="zh-CN" sz="1100" dirty="0"/>
              <a:t>-maven-plugin&lt;/</a:t>
            </a:r>
            <a:r>
              <a:rPr lang="en-US" altLang="zh-CN" sz="1100" dirty="0" err="1"/>
              <a:t>artifactId</a:t>
            </a:r>
            <a:r>
              <a:rPr lang="en-US" altLang="zh-CN" sz="1100" dirty="0"/>
              <a:t>&gt;</a:t>
            </a:r>
          </a:p>
          <a:p>
            <a:r>
              <a:rPr lang="en-US" altLang="zh-CN" sz="1100" dirty="0"/>
              <a:t>	            &lt;version&gt;2.4&lt;/version&gt;  &lt;configuration&gt;</a:t>
            </a:r>
          </a:p>
          <a:p>
            <a:r>
              <a:rPr lang="en-US" altLang="zh-CN" sz="1100" dirty="0"/>
              <a:t>	              &lt;formats&gt;&lt;format&gt;xml&lt;/format&gt; &lt;format&gt;html&lt;/format&gt;&lt;/formats&gt; &lt;/configuration&gt; &lt;/plugin&gt;</a:t>
            </a:r>
          </a:p>
          <a:p>
            <a:r>
              <a:rPr lang="en-US" altLang="zh-CN" sz="1100" dirty="0"/>
              <a:t>	          &lt;plugin&gt;&lt;</a:t>
            </a:r>
            <a:r>
              <a:rPr lang="en-US" altLang="zh-CN" sz="1100" dirty="0" err="1"/>
              <a:t>groupId</a:t>
            </a:r>
            <a:r>
              <a:rPr lang="en-US" altLang="zh-CN" sz="1100" dirty="0"/>
              <a:t>&gt;</a:t>
            </a:r>
            <a:r>
              <a:rPr lang="en-US" altLang="zh-CN" sz="1100" dirty="0" err="1"/>
              <a:t>org.apache.maven.plugins</a:t>
            </a:r>
            <a:r>
              <a:rPr lang="en-US" altLang="zh-CN" sz="1100" dirty="0"/>
              <a:t>&lt;/</a:t>
            </a:r>
            <a:r>
              <a:rPr lang="en-US" altLang="zh-CN" sz="1100" dirty="0" err="1"/>
              <a:t>groupId</a:t>
            </a:r>
            <a:r>
              <a:rPr lang="en-US" altLang="zh-CN" sz="1100" dirty="0"/>
              <a:t>&gt; &lt;</a:t>
            </a:r>
            <a:r>
              <a:rPr lang="en-US" altLang="zh-CN" sz="1100" dirty="0" err="1"/>
              <a:t>artifactId</a:t>
            </a:r>
            <a:r>
              <a:rPr lang="en-US" altLang="zh-CN" sz="1100" dirty="0"/>
              <a:t>&gt;maven-</a:t>
            </a:r>
            <a:r>
              <a:rPr lang="en-US" altLang="zh-CN" sz="1100" dirty="0" err="1"/>
              <a:t>checkstyle</a:t>
            </a:r>
            <a:r>
              <a:rPr lang="en-US" altLang="zh-CN" sz="1100" dirty="0"/>
              <a:t>-plugin&lt;/</a:t>
            </a:r>
            <a:r>
              <a:rPr lang="en-US" altLang="zh-CN" sz="1100" dirty="0" err="1"/>
              <a:t>artifactId</a:t>
            </a:r>
            <a:r>
              <a:rPr lang="en-US" altLang="zh-CN" sz="1100" dirty="0"/>
              <a:t>&gt;</a:t>
            </a:r>
          </a:p>
          <a:p>
            <a:r>
              <a:rPr lang="en-US" altLang="zh-CN" sz="1100" dirty="0"/>
              <a:t>	            &lt;version&gt;2.6&lt;/version&gt; &lt;/plugin&gt;</a:t>
            </a:r>
          </a:p>
          <a:p>
            <a:r>
              <a:rPr lang="en-US" altLang="zh-CN" sz="1100" dirty="0"/>
              <a:t>	        &lt;/</a:t>
            </a:r>
            <a:r>
              <a:rPr lang="en-US" altLang="zh-CN" sz="1100" dirty="0" err="1"/>
              <a:t>reportPlugins</a:t>
            </a:r>
            <a:r>
              <a:rPr lang="en-US" altLang="zh-CN" sz="1100" dirty="0"/>
              <a:t>&gt;</a:t>
            </a:r>
          </a:p>
          <a:p>
            <a:pPr>
              <a:buFont typeface="Arial" charset="0"/>
              <a:buNone/>
            </a:pPr>
            <a:r>
              <a:rPr lang="en-US" altLang="zh-CN" sz="1100" dirty="0"/>
              <a:t>	   &lt;/configuration&gt;</a:t>
            </a:r>
          </a:p>
          <a:p>
            <a:r>
              <a:rPr lang="en-US" altLang="zh-CN" sz="1100" dirty="0"/>
              <a:t>&lt;/plugin&gt;</a:t>
            </a:r>
          </a:p>
          <a:p>
            <a:endParaRPr lang="en-US" altLang="zh-CN" sz="1000" dirty="0"/>
          </a:p>
          <a:p>
            <a:r>
              <a:rPr lang="zh-CN" altLang="en-US" sz="2800" dirty="0"/>
              <a:t>将以上配置放入</a:t>
            </a:r>
            <a:r>
              <a:rPr lang="en-US" altLang="zh-CN" sz="2800" dirty="0"/>
              <a:t>pom.xml</a:t>
            </a:r>
            <a:r>
              <a:rPr lang="zh-CN" altLang="en-US" sz="2800" dirty="0"/>
              <a:t>中即可；</a:t>
            </a:r>
            <a:endParaRPr lang="en-US" altLang="zh-CN" sz="2800" dirty="0"/>
          </a:p>
          <a:p>
            <a:r>
              <a:rPr lang="zh-CN" altLang="en-US" sz="2800" dirty="0"/>
              <a:t>测试</a:t>
            </a:r>
            <a:r>
              <a:rPr lang="en-US" altLang="zh-CN" sz="2800" dirty="0" err="1"/>
              <a:t>mvn</a:t>
            </a:r>
            <a:r>
              <a:rPr lang="en-US" altLang="zh-CN" sz="2800" dirty="0"/>
              <a:t> site</a:t>
            </a:r>
            <a:r>
              <a:rPr lang="zh-CN" altLang="en-US" sz="2800" dirty="0"/>
              <a:t>；</a:t>
            </a:r>
          </a:p>
        </p:txBody>
      </p:sp>
      <p:sp>
        <p:nvSpPr>
          <p:cNvPr id="2560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en-US" altLang="zh-CN"/>
              <a:t>site</a:t>
            </a:r>
            <a:r>
              <a:rPr lang="zh-CN" altLang="en-US"/>
              <a:t>生命周期的配置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大纲</a:t>
            </a:r>
          </a:p>
        </p:txBody>
      </p:sp>
      <p:grpSp>
        <p:nvGrpSpPr>
          <p:cNvPr id="26627" name="组合 52"/>
          <p:cNvGrpSpPr>
            <a:grpSpLocks/>
          </p:cNvGrpSpPr>
          <p:nvPr/>
        </p:nvGrpSpPr>
        <p:grpSpPr bwMode="auto">
          <a:xfrm>
            <a:off x="755650" y="1484313"/>
            <a:ext cx="7313613" cy="4618037"/>
            <a:chOff x="755576" y="1484784"/>
            <a:chExt cx="7314381" cy="4617804"/>
          </a:xfrm>
        </p:grpSpPr>
        <p:sp>
          <p:nvSpPr>
            <p:cNvPr id="26628" name="Line 3"/>
            <p:cNvSpPr>
              <a:spLocks noChangeShapeType="1"/>
            </p:cNvSpPr>
            <p:nvPr/>
          </p:nvSpPr>
          <p:spPr bwMode="auto">
            <a:xfrm flipV="1">
              <a:off x="2859014" y="3097213"/>
              <a:ext cx="6080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29" name="Line 4"/>
            <p:cNvSpPr>
              <a:spLocks noChangeShapeType="1"/>
            </p:cNvSpPr>
            <p:nvPr/>
          </p:nvSpPr>
          <p:spPr bwMode="auto">
            <a:xfrm>
              <a:off x="2925689" y="3773488"/>
              <a:ext cx="541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0" name="Line 5"/>
            <p:cNvSpPr>
              <a:spLocks noChangeShapeType="1"/>
            </p:cNvSpPr>
            <p:nvPr/>
          </p:nvSpPr>
          <p:spPr bwMode="auto">
            <a:xfrm flipV="1">
              <a:off x="2859014" y="4381500"/>
              <a:ext cx="6080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31" name="Group 6"/>
            <p:cNvGrpSpPr>
              <a:grpSpLocks/>
            </p:cNvGrpSpPr>
            <p:nvPr/>
          </p:nvGrpSpPr>
          <p:grpSpPr bwMode="auto">
            <a:xfrm>
              <a:off x="2587551" y="2420938"/>
              <a:ext cx="879475" cy="338137"/>
              <a:chOff x="1492" y="1538"/>
              <a:chExt cx="624" cy="240"/>
            </a:xfrm>
          </p:grpSpPr>
          <p:sp>
            <p:nvSpPr>
              <p:cNvPr id="26672" name="Line 7"/>
              <p:cNvSpPr>
                <a:spLocks noChangeShapeType="1"/>
              </p:cNvSpPr>
              <p:nvPr/>
            </p:nvSpPr>
            <p:spPr bwMode="auto">
              <a:xfrm>
                <a:off x="1732" y="153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3" name="Line 8"/>
              <p:cNvSpPr>
                <a:spLocks noChangeShapeType="1"/>
              </p:cNvSpPr>
              <p:nvPr/>
            </p:nvSpPr>
            <p:spPr bwMode="auto">
              <a:xfrm flipV="1">
                <a:off x="1492" y="1538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632" name="Group 9"/>
            <p:cNvGrpSpPr>
              <a:grpSpLocks/>
            </p:cNvGrpSpPr>
            <p:nvPr/>
          </p:nvGrpSpPr>
          <p:grpSpPr bwMode="auto">
            <a:xfrm>
              <a:off x="2520876" y="4787900"/>
              <a:ext cx="946150" cy="269875"/>
              <a:chOff x="1444" y="3218"/>
              <a:chExt cx="672" cy="192"/>
            </a:xfrm>
          </p:grpSpPr>
          <p:sp>
            <p:nvSpPr>
              <p:cNvPr id="26670" name="Line 10"/>
              <p:cNvSpPr>
                <a:spLocks noChangeShapeType="1"/>
              </p:cNvSpPr>
              <p:nvPr/>
            </p:nvSpPr>
            <p:spPr bwMode="auto">
              <a:xfrm>
                <a:off x="1732" y="3410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1" name="Line 11"/>
              <p:cNvSpPr>
                <a:spLocks noChangeShapeType="1"/>
              </p:cNvSpPr>
              <p:nvPr/>
            </p:nvSpPr>
            <p:spPr bwMode="auto">
              <a:xfrm>
                <a:off x="1444" y="3218"/>
                <a:ext cx="28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AutoShape 12"/>
            <p:cNvSpPr>
              <a:spLocks noChangeArrowheads="1"/>
            </p:cNvSpPr>
            <p:nvPr/>
          </p:nvSpPr>
          <p:spPr bwMode="gray">
            <a:xfrm>
              <a:off x="3537168" y="2205473"/>
              <a:ext cx="4532789" cy="43336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" name="AutoShape 14"/>
            <p:cNvSpPr>
              <a:spLocks noChangeArrowheads="1"/>
            </p:cNvSpPr>
            <p:nvPr/>
          </p:nvSpPr>
          <p:spPr bwMode="gray">
            <a:xfrm>
              <a:off x="3462548" y="2883300"/>
              <a:ext cx="4532788" cy="43336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6635" name="Rectangle 15"/>
            <p:cNvSpPr>
              <a:spLocks noChangeArrowheads="1"/>
            </p:cNvSpPr>
            <p:nvPr/>
          </p:nvSpPr>
          <p:spPr bwMode="auto">
            <a:xfrm>
              <a:off x="4833789" y="2276872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cs typeface="Arial" charset="0"/>
                </a:rPr>
                <a:t>生命周期</a:t>
              </a:r>
              <a:endParaRPr lang="en-US" altLang="zh-CN">
                <a:cs typeface="Arial" charset="0"/>
              </a:endParaRPr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gray">
            <a:xfrm>
              <a:off x="3459373" y="3542080"/>
              <a:ext cx="4532788" cy="43495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6637" name="Rectangle 17"/>
            <p:cNvSpPr>
              <a:spLocks noChangeArrowheads="1"/>
            </p:cNvSpPr>
            <p:nvPr/>
          </p:nvSpPr>
          <p:spPr bwMode="auto">
            <a:xfrm>
              <a:off x="4833789" y="2924944"/>
              <a:ext cx="17315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i="1">
                  <a:solidFill>
                    <a:srgbClr val="FF0000"/>
                  </a:solidFill>
                  <a:cs typeface="Arial" charset="0"/>
                </a:rPr>
                <a:t>坐标、依赖</a:t>
              </a:r>
              <a:endParaRPr lang="en-US" altLang="zh-CN" sz="2400" b="1" i="1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3165" y="2322942"/>
              <a:ext cx="203221" cy="20160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3394278" y="3000770"/>
              <a:ext cx="203221" cy="20319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94278" y="3672249"/>
              <a:ext cx="203221" cy="20319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3" name="AutoShape 21"/>
            <p:cNvSpPr>
              <a:spLocks noChangeArrowheads="1"/>
            </p:cNvSpPr>
            <p:nvPr/>
          </p:nvSpPr>
          <p:spPr bwMode="gray">
            <a:xfrm>
              <a:off x="3462548" y="4191334"/>
              <a:ext cx="4532788" cy="43495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6642" name="Rectangle 22"/>
            <p:cNvSpPr>
              <a:spLocks noChangeArrowheads="1"/>
            </p:cNvSpPr>
            <p:nvPr/>
          </p:nvSpPr>
          <p:spPr bwMode="auto">
            <a:xfrm>
              <a:off x="4905797" y="3573016"/>
              <a:ext cx="13388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  <a:cs typeface="Arial" charset="0"/>
                </a:rPr>
                <a:t>聚合、继承</a:t>
              </a:r>
              <a:endParaRPr lang="en-US" altLang="zh-CN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3383165" y="4315153"/>
              <a:ext cx="203221" cy="20319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6" name="AutoShape 24"/>
            <p:cNvSpPr>
              <a:spLocks noChangeArrowheads="1"/>
            </p:cNvSpPr>
            <p:nvPr/>
          </p:nvSpPr>
          <p:spPr bwMode="gray">
            <a:xfrm>
              <a:off x="3462548" y="4892974"/>
              <a:ext cx="4532788" cy="43336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6645" name="Rectangle 25"/>
            <p:cNvSpPr>
              <a:spLocks noChangeArrowheads="1"/>
            </p:cNvSpPr>
            <p:nvPr/>
          </p:nvSpPr>
          <p:spPr bwMode="auto">
            <a:xfrm>
              <a:off x="4905797" y="4221088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  <a:cs typeface="Arial" charset="0"/>
                </a:rPr>
                <a:t>仓库</a:t>
              </a:r>
              <a:endParaRPr lang="en-US" altLang="zh-CN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3394278" y="5013618"/>
              <a:ext cx="203221" cy="20319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26647" name="Group 27"/>
            <p:cNvGrpSpPr>
              <a:grpSpLocks/>
            </p:cNvGrpSpPr>
            <p:nvPr/>
          </p:nvGrpSpPr>
          <p:grpSpPr bwMode="auto">
            <a:xfrm>
              <a:off x="755576" y="2551113"/>
              <a:ext cx="2373313" cy="2371725"/>
              <a:chOff x="192" y="1631"/>
              <a:chExt cx="1684" cy="1683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192" y="1631"/>
                <a:ext cx="1684" cy="168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304" y="1743"/>
                <a:ext cx="1461" cy="146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288" y="1754"/>
                <a:ext cx="1461" cy="146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6664" name="Oval 31"/>
              <p:cNvSpPr>
                <a:spLocks noChangeArrowheads="1"/>
              </p:cNvSpPr>
              <p:nvPr/>
            </p:nvSpPr>
            <p:spPr bwMode="gray">
              <a:xfrm>
                <a:off x="375" y="1814"/>
                <a:ext cx="1317" cy="131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65" name="Oval 32"/>
              <p:cNvSpPr>
                <a:spLocks noChangeArrowheads="1"/>
              </p:cNvSpPr>
              <p:nvPr/>
            </p:nvSpPr>
            <p:spPr bwMode="gray">
              <a:xfrm>
                <a:off x="396" y="1835"/>
                <a:ext cx="1276" cy="127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6666" name="Oval 33"/>
              <p:cNvSpPr>
                <a:spLocks noChangeArrowheads="1"/>
              </p:cNvSpPr>
              <p:nvPr/>
            </p:nvSpPr>
            <p:spPr bwMode="gray">
              <a:xfrm>
                <a:off x="412" y="1842"/>
                <a:ext cx="1246" cy="124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6667" name="Oval 34"/>
              <p:cNvSpPr>
                <a:spLocks noChangeArrowheads="1"/>
              </p:cNvSpPr>
              <p:nvPr/>
            </p:nvSpPr>
            <p:spPr bwMode="gray">
              <a:xfrm>
                <a:off x="426" y="1854"/>
                <a:ext cx="1184" cy="1164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6668" name="Oval 35"/>
              <p:cNvSpPr>
                <a:spLocks noChangeArrowheads="1"/>
              </p:cNvSpPr>
              <p:nvPr/>
            </p:nvSpPr>
            <p:spPr bwMode="gray">
              <a:xfrm>
                <a:off x="480" y="1872"/>
                <a:ext cx="1053" cy="94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6669" name="Text Box 36"/>
              <p:cNvSpPr txBox="1">
                <a:spLocks noChangeArrowheads="1"/>
              </p:cNvSpPr>
              <p:nvPr/>
            </p:nvSpPr>
            <p:spPr bwMode="gray">
              <a:xfrm>
                <a:off x="383" y="2160"/>
                <a:ext cx="1297" cy="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500" b="1" i="1">
                    <a:solidFill>
                      <a:srgbClr val="000000"/>
                    </a:solidFill>
                    <a:cs typeface="Arial" charset="0"/>
                  </a:rPr>
                  <a:t>Maven</a:t>
                </a:r>
              </a:p>
              <a:p>
                <a:pPr algn="ctr" eaLnBrk="1" hangingPunct="1"/>
                <a:r>
                  <a:rPr lang="zh-CN" altLang="en-US" sz="2500" b="1" i="1">
                    <a:solidFill>
                      <a:srgbClr val="000000"/>
                    </a:solidFill>
                    <a:cs typeface="Arial" charset="0"/>
                  </a:rPr>
                  <a:t>实战</a:t>
                </a:r>
                <a:endParaRPr lang="en-US" altLang="zh-CN" sz="2500" b="1" i="1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39" name="AutoShape 24"/>
            <p:cNvSpPr>
              <a:spLocks noChangeArrowheads="1"/>
            </p:cNvSpPr>
            <p:nvPr/>
          </p:nvSpPr>
          <p:spPr bwMode="gray">
            <a:xfrm>
              <a:off x="3537168" y="5661285"/>
              <a:ext cx="4532789" cy="43336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" name="Oval 23"/>
            <p:cNvSpPr>
              <a:spLocks noChangeArrowheads="1"/>
            </p:cNvSpPr>
            <p:nvPr/>
          </p:nvSpPr>
          <p:spPr bwMode="gray">
            <a:xfrm>
              <a:off x="3394278" y="5805741"/>
              <a:ext cx="203221" cy="20319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26650" name="Group 9"/>
            <p:cNvGrpSpPr>
              <a:grpSpLocks/>
            </p:cNvGrpSpPr>
            <p:nvPr/>
          </p:nvGrpSpPr>
          <p:grpSpPr bwMode="auto">
            <a:xfrm>
              <a:off x="1593429" y="4869160"/>
              <a:ext cx="1810246" cy="989955"/>
              <a:chOff x="1444" y="3218"/>
              <a:chExt cx="672" cy="192"/>
            </a:xfrm>
          </p:grpSpPr>
          <p:sp>
            <p:nvSpPr>
              <p:cNvPr id="26659" name="Line 10"/>
              <p:cNvSpPr>
                <a:spLocks noChangeShapeType="1"/>
              </p:cNvSpPr>
              <p:nvPr/>
            </p:nvSpPr>
            <p:spPr bwMode="auto">
              <a:xfrm>
                <a:off x="1732" y="3410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0" name="Line 11"/>
              <p:cNvSpPr>
                <a:spLocks noChangeShapeType="1"/>
              </p:cNvSpPr>
              <p:nvPr/>
            </p:nvSpPr>
            <p:spPr bwMode="auto">
              <a:xfrm>
                <a:off x="1444" y="3218"/>
                <a:ext cx="28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" name="AutoShape 12"/>
            <p:cNvSpPr>
              <a:spLocks noChangeArrowheads="1"/>
            </p:cNvSpPr>
            <p:nvPr/>
          </p:nvSpPr>
          <p:spPr bwMode="gray">
            <a:xfrm>
              <a:off x="3537168" y="1484784"/>
              <a:ext cx="4532789" cy="43336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5" name="Oval 19"/>
            <p:cNvSpPr>
              <a:spLocks noChangeArrowheads="1"/>
            </p:cNvSpPr>
            <p:nvPr/>
          </p:nvSpPr>
          <p:spPr bwMode="gray">
            <a:xfrm>
              <a:off x="3465724" y="1556217"/>
              <a:ext cx="203221" cy="20319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26653" name="Group 6"/>
            <p:cNvGrpSpPr>
              <a:grpSpLocks/>
            </p:cNvGrpSpPr>
            <p:nvPr/>
          </p:nvGrpSpPr>
          <p:grpSpPr bwMode="auto">
            <a:xfrm>
              <a:off x="1809453" y="1628800"/>
              <a:ext cx="1671563" cy="936104"/>
              <a:chOff x="1492" y="1538"/>
              <a:chExt cx="624" cy="240"/>
            </a:xfrm>
          </p:grpSpPr>
          <p:sp>
            <p:nvSpPr>
              <p:cNvPr id="26657" name="Line 7"/>
              <p:cNvSpPr>
                <a:spLocks noChangeShapeType="1"/>
              </p:cNvSpPr>
              <p:nvPr/>
            </p:nvSpPr>
            <p:spPr bwMode="auto">
              <a:xfrm>
                <a:off x="1732" y="153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8" name="Line 8"/>
              <p:cNvSpPr>
                <a:spLocks noChangeShapeType="1"/>
              </p:cNvSpPr>
              <p:nvPr/>
            </p:nvSpPr>
            <p:spPr bwMode="auto">
              <a:xfrm flipV="1">
                <a:off x="1492" y="1538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654" name="Rectangle 13"/>
            <p:cNvSpPr>
              <a:spLocks noChangeArrowheads="1"/>
            </p:cNvSpPr>
            <p:nvPr/>
          </p:nvSpPr>
          <p:spPr bwMode="auto">
            <a:xfrm>
              <a:off x="4761781" y="1556792"/>
              <a:ext cx="13468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cs typeface="Arial" charset="0"/>
                </a:rPr>
                <a:t>安装、入门</a:t>
              </a:r>
              <a:endParaRPr lang="en-US" altLang="zh-CN">
                <a:cs typeface="Arial" charset="0"/>
              </a:endParaRPr>
            </a:p>
          </p:txBody>
        </p:sp>
        <p:sp>
          <p:nvSpPr>
            <p:cNvPr id="26655" name="Rectangle 25"/>
            <p:cNvSpPr>
              <a:spLocks noChangeArrowheads="1"/>
            </p:cNvSpPr>
            <p:nvPr/>
          </p:nvSpPr>
          <p:spPr bwMode="auto">
            <a:xfrm>
              <a:off x="4905797" y="4941168"/>
              <a:ext cx="21852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  <a:cs typeface="Arial" charset="0"/>
                </a:rPr>
                <a:t>私服仓库</a:t>
              </a:r>
              <a:r>
                <a:rPr lang="en-US" altLang="zh-CN">
                  <a:solidFill>
                    <a:srgbClr val="000000"/>
                  </a:solidFill>
                  <a:cs typeface="Arial" charset="0"/>
                </a:rPr>
                <a:t>——nexus</a:t>
              </a:r>
            </a:p>
          </p:txBody>
        </p:sp>
        <p:sp>
          <p:nvSpPr>
            <p:cNvPr id="26656" name="Rectangle 25"/>
            <p:cNvSpPr>
              <a:spLocks noChangeArrowheads="1"/>
            </p:cNvSpPr>
            <p:nvPr/>
          </p:nvSpPr>
          <p:spPr bwMode="auto">
            <a:xfrm>
              <a:off x="4977805" y="5733256"/>
              <a:ext cx="1390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cs typeface="Arial" charset="0"/>
                </a:rPr>
                <a:t>Eclipse</a:t>
              </a:r>
              <a:r>
                <a:rPr lang="zh-CN" altLang="en-US">
                  <a:solidFill>
                    <a:srgbClr val="000000"/>
                  </a:solidFill>
                  <a:cs typeface="Arial" charset="0"/>
                </a:rPr>
                <a:t>插件</a:t>
              </a:r>
              <a:endParaRPr lang="en-US" altLang="zh-CN">
                <a:solidFill>
                  <a:srgbClr val="000000"/>
                </a:solidFill>
                <a:cs typeface="Arial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r>
              <a:rPr lang="en-US" altLang="zh-CN"/>
              <a:t>dependencies</a:t>
            </a:r>
            <a:r>
              <a:rPr lang="zh-CN" altLang="en-US"/>
              <a:t>节点包含多个</a:t>
            </a:r>
            <a:r>
              <a:rPr lang="en-US" altLang="zh-CN"/>
              <a:t>dependency</a:t>
            </a:r>
            <a:r>
              <a:rPr lang="zh-CN" altLang="en-US"/>
              <a:t>；</a:t>
            </a:r>
            <a:endParaRPr lang="en-US" altLang="zh-CN"/>
          </a:p>
          <a:p>
            <a:r>
              <a:rPr lang="zh-CN" altLang="en-US"/>
              <a:t>每个</a:t>
            </a:r>
            <a:r>
              <a:rPr lang="en-US" altLang="zh-CN"/>
              <a:t>dependency</a:t>
            </a:r>
            <a:r>
              <a:rPr lang="zh-CN" altLang="en-US"/>
              <a:t>又包含：</a:t>
            </a:r>
            <a:endParaRPr lang="en-US" altLang="zh-CN"/>
          </a:p>
          <a:p>
            <a:pPr lvl="1"/>
            <a:r>
              <a:rPr lang="en-US" altLang="zh-CN"/>
              <a:t>groupId</a:t>
            </a:r>
            <a:r>
              <a:rPr lang="zh-CN" altLang="en-US"/>
              <a:t>、</a:t>
            </a:r>
            <a:r>
              <a:rPr lang="en-US" altLang="zh-CN"/>
              <a:t>artifactId</a:t>
            </a:r>
            <a:r>
              <a:rPr lang="zh-CN" altLang="en-US"/>
              <a:t>、</a:t>
            </a:r>
            <a:r>
              <a:rPr lang="en-US" altLang="zh-CN"/>
              <a:t>version</a:t>
            </a:r>
            <a:r>
              <a:rPr lang="zh-CN" altLang="en-US"/>
              <a:t>；</a:t>
            </a:r>
            <a:endParaRPr lang="en-US" altLang="zh-CN"/>
          </a:p>
          <a:p>
            <a:pPr lvl="1"/>
            <a:r>
              <a:rPr lang="en-US" altLang="zh-CN"/>
              <a:t>type</a:t>
            </a:r>
            <a:r>
              <a:rPr lang="zh-CN" altLang="en-US"/>
              <a:t>依赖的类型，默认为</a:t>
            </a:r>
            <a:r>
              <a:rPr lang="en-US" altLang="zh-CN"/>
              <a:t>jar</a:t>
            </a:r>
            <a:r>
              <a:rPr lang="zh-CN" altLang="en-US"/>
              <a:t>；</a:t>
            </a:r>
            <a:endParaRPr lang="en-US" altLang="zh-CN"/>
          </a:p>
          <a:p>
            <a:pPr lvl="1"/>
            <a:r>
              <a:rPr lang="en-US" altLang="zh-CN"/>
              <a:t>scope</a:t>
            </a:r>
            <a:r>
              <a:rPr lang="zh-CN" altLang="en-US"/>
              <a:t>依赖的范围；</a:t>
            </a:r>
            <a:endParaRPr lang="en-US" altLang="zh-CN"/>
          </a:p>
          <a:p>
            <a:pPr lvl="1"/>
            <a:r>
              <a:rPr lang="en-US" altLang="zh-CN"/>
              <a:t>optional</a:t>
            </a:r>
            <a:r>
              <a:rPr lang="zh-CN" altLang="en-US"/>
              <a:t>是否可选；</a:t>
            </a:r>
            <a:endParaRPr lang="en-US" altLang="zh-CN"/>
          </a:p>
          <a:p>
            <a:pPr lvl="1"/>
            <a:r>
              <a:rPr lang="en-US" altLang="zh-CN"/>
              <a:t>exclusions</a:t>
            </a:r>
            <a:r>
              <a:rPr lang="zh-CN" altLang="en-US"/>
              <a:t>排除传递依赖；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27651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&lt;dependencies&gt;</a:t>
            </a:r>
            <a:r>
              <a:rPr lang="zh-CN" altLang="en-US"/>
              <a:t>坐标配置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r>
              <a:rPr lang="en-US" altLang="zh-CN" sz="2800" dirty="0"/>
              <a:t>dependency</a:t>
            </a:r>
            <a:r>
              <a:rPr lang="zh-CN" altLang="en-US" sz="2800" dirty="0"/>
              <a:t>节点下</a:t>
            </a:r>
            <a:r>
              <a:rPr lang="en-US" altLang="zh-CN" sz="2800" dirty="0"/>
              <a:t>scope</a:t>
            </a:r>
          </a:p>
          <a:p>
            <a:pPr lvl="1"/>
            <a:r>
              <a:rPr lang="en-US" altLang="zh-CN" sz="2000" dirty="0"/>
              <a:t>compile</a:t>
            </a:r>
            <a:r>
              <a:rPr lang="zh-CN" altLang="en-US" sz="2000" dirty="0"/>
              <a:t>（默认范围） 编译依赖范围</a:t>
            </a:r>
            <a:endParaRPr lang="en-US" altLang="zh-CN" sz="2000" dirty="0"/>
          </a:p>
          <a:p>
            <a:pPr lvl="2"/>
            <a:r>
              <a:rPr lang="zh-CN" altLang="en-US" sz="2000" dirty="0"/>
              <a:t>对编译、测试、运行三种</a:t>
            </a:r>
            <a:r>
              <a:rPr lang="en-US" altLang="zh-CN" sz="2000" dirty="0" err="1"/>
              <a:t>classpath</a:t>
            </a:r>
            <a:r>
              <a:rPr lang="zh-CN" altLang="en-US" sz="2000" dirty="0"/>
              <a:t>都有效；</a:t>
            </a:r>
            <a:endParaRPr lang="en-US" altLang="zh-CN" sz="2000" dirty="0"/>
          </a:p>
          <a:p>
            <a:pPr lvl="1"/>
            <a:r>
              <a:rPr lang="en-US" altLang="zh-CN" sz="2000" dirty="0"/>
              <a:t>test </a:t>
            </a:r>
            <a:r>
              <a:rPr lang="zh-CN" altLang="en-US" sz="2000" dirty="0"/>
              <a:t>测试依赖范围</a:t>
            </a:r>
            <a:endParaRPr lang="en-US" altLang="zh-CN" sz="2000" dirty="0"/>
          </a:p>
          <a:p>
            <a:pPr lvl="2"/>
            <a:r>
              <a:rPr lang="zh-CN" altLang="en-US" sz="2000" dirty="0"/>
              <a:t>只对于测试</a:t>
            </a:r>
            <a:r>
              <a:rPr lang="en-US" altLang="zh-CN" sz="2000" dirty="0" err="1"/>
              <a:t>classpath</a:t>
            </a:r>
            <a:r>
              <a:rPr lang="zh-CN" altLang="en-US" sz="2000" dirty="0"/>
              <a:t>有效，如：</a:t>
            </a:r>
            <a:r>
              <a:rPr lang="en-US" altLang="zh-CN" sz="2000" dirty="0" err="1"/>
              <a:t>junit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lvl="1"/>
            <a:r>
              <a:rPr lang="en-US" altLang="zh-CN" sz="2000" dirty="0"/>
              <a:t>provided </a:t>
            </a:r>
            <a:r>
              <a:rPr lang="zh-CN" altLang="en-US" sz="2000" dirty="0"/>
              <a:t>已提供依赖范围</a:t>
            </a:r>
            <a:endParaRPr lang="en-US" altLang="zh-CN" sz="2000" dirty="0"/>
          </a:p>
          <a:p>
            <a:pPr lvl="2"/>
            <a:r>
              <a:rPr lang="zh-CN" altLang="en-US" sz="2000" dirty="0"/>
              <a:t>编译和测试</a:t>
            </a:r>
            <a:r>
              <a:rPr lang="en-US" altLang="zh-CN" sz="2000" dirty="0" err="1"/>
              <a:t>classpath</a:t>
            </a:r>
            <a:r>
              <a:rPr lang="zh-CN" altLang="en-US" sz="2000" dirty="0"/>
              <a:t>有效，运行时无效，如：</a:t>
            </a:r>
            <a:r>
              <a:rPr lang="en-US" altLang="zh-CN" sz="2000" dirty="0"/>
              <a:t>servlet-</a:t>
            </a:r>
            <a:r>
              <a:rPr lang="en-US" altLang="zh-CN" sz="2000" dirty="0" err="1"/>
              <a:t>api</a:t>
            </a:r>
            <a:endParaRPr lang="en-US" altLang="zh-CN" sz="2000" dirty="0"/>
          </a:p>
          <a:p>
            <a:pPr lvl="1"/>
            <a:r>
              <a:rPr lang="en-US" altLang="zh-CN" sz="2000" dirty="0"/>
              <a:t>runtime </a:t>
            </a:r>
            <a:r>
              <a:rPr lang="zh-CN" altLang="en-US" sz="2000" dirty="0"/>
              <a:t>运行时依赖范围</a:t>
            </a:r>
            <a:endParaRPr lang="en-US" altLang="zh-CN" sz="2000" dirty="0"/>
          </a:p>
          <a:p>
            <a:pPr lvl="2"/>
            <a:r>
              <a:rPr lang="zh-CN" altLang="en-US" sz="2000" dirty="0"/>
              <a:t>测试、运行</a:t>
            </a:r>
            <a:r>
              <a:rPr lang="en-US" altLang="zh-CN" sz="2000" dirty="0" err="1"/>
              <a:t>classpath</a:t>
            </a:r>
            <a:r>
              <a:rPr lang="zh-CN" altLang="en-US" sz="2000" dirty="0"/>
              <a:t>有效，编译时无效，如：</a:t>
            </a:r>
            <a:r>
              <a:rPr lang="en-US" altLang="zh-CN" sz="2000" dirty="0" err="1"/>
              <a:t>jdbc</a:t>
            </a:r>
            <a:r>
              <a:rPr lang="zh-CN" altLang="en-US" sz="2000" dirty="0"/>
              <a:t>驱动实现</a:t>
            </a:r>
            <a:endParaRPr lang="en-US" altLang="zh-CN" sz="2000" dirty="0"/>
          </a:p>
          <a:p>
            <a:pPr lvl="1"/>
            <a:r>
              <a:rPr lang="en-US" altLang="zh-CN" sz="2000" dirty="0"/>
              <a:t>System </a:t>
            </a:r>
            <a:r>
              <a:rPr lang="zh-CN" altLang="en-US" sz="2000" dirty="0"/>
              <a:t>系统依赖范围</a:t>
            </a:r>
            <a:endParaRPr lang="en-US" altLang="zh-CN" sz="2000" dirty="0"/>
          </a:p>
          <a:p>
            <a:pPr lvl="2"/>
            <a:r>
              <a:rPr lang="zh-CN" altLang="en-US" sz="1600" dirty="0"/>
              <a:t>可使用环境变量，但应该慎用；</a:t>
            </a:r>
            <a:endParaRPr lang="en-US" altLang="zh-CN" sz="1600" dirty="0"/>
          </a:p>
          <a:p>
            <a:pPr lvl="1"/>
            <a:r>
              <a:rPr lang="en-US" altLang="zh-CN" sz="2000" dirty="0"/>
              <a:t>import</a:t>
            </a:r>
          </a:p>
          <a:p>
            <a:pPr lvl="2"/>
            <a:r>
              <a:rPr lang="zh-CN" altLang="en-US" sz="1600" dirty="0"/>
              <a:t>与</a:t>
            </a:r>
            <a:r>
              <a:rPr lang="en-US" altLang="zh-CN" sz="1600" dirty="0"/>
              <a:t>dependency</a:t>
            </a:r>
            <a:r>
              <a:rPr lang="zh-CN" altLang="en-US" sz="1600" dirty="0"/>
              <a:t>相关随后介绍；</a:t>
            </a:r>
          </a:p>
        </p:txBody>
      </p:sp>
      <p:sp>
        <p:nvSpPr>
          <p:cNvPr id="28675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依赖范围</a:t>
            </a:r>
            <a:r>
              <a:rPr lang="en-US" altLang="zh-CN"/>
              <a:t>&lt;scope&gt;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5616575"/>
          </a:xfrm>
        </p:spPr>
        <p:txBody>
          <a:bodyPr/>
          <a:lstStyle/>
          <a:p>
            <a:r>
              <a:rPr lang="zh-CN" altLang="en-US" sz="3600"/>
              <a:t>传递性依赖定义</a:t>
            </a:r>
            <a:endParaRPr lang="en-US" altLang="zh-CN" sz="3600"/>
          </a:p>
          <a:p>
            <a:pPr lvl="1"/>
            <a:r>
              <a:rPr lang="en-US" altLang="zh-CN"/>
              <a:t>A</a:t>
            </a:r>
            <a:r>
              <a:rPr lang="zh-CN" altLang="en-US"/>
              <a:t>依赖于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依赖于</a:t>
            </a:r>
            <a:r>
              <a:rPr lang="en-US" altLang="zh-CN"/>
              <a:t>C</a:t>
            </a:r>
            <a:r>
              <a:rPr lang="zh-CN" altLang="en-US"/>
              <a:t>，</a:t>
            </a:r>
            <a:r>
              <a:rPr lang="en-US" altLang="zh-CN"/>
              <a:t>A</a:t>
            </a:r>
            <a:r>
              <a:rPr lang="zh-CN" altLang="en-US"/>
              <a:t>对于</a:t>
            </a:r>
            <a:r>
              <a:rPr lang="en-US" altLang="zh-CN"/>
              <a:t>C</a:t>
            </a:r>
            <a:r>
              <a:rPr lang="zh-CN" altLang="en-US"/>
              <a:t>是传递性依赖；</a:t>
            </a:r>
            <a:endParaRPr lang="en-US" altLang="zh-CN"/>
          </a:p>
          <a:p>
            <a:r>
              <a:rPr lang="zh-CN" altLang="en-US" sz="3600"/>
              <a:t>非</a:t>
            </a:r>
            <a:r>
              <a:rPr lang="en-US" altLang="zh-CN" sz="3600"/>
              <a:t>maven</a:t>
            </a:r>
            <a:r>
              <a:rPr lang="zh-CN" altLang="en-US" sz="3600"/>
              <a:t>项目</a:t>
            </a:r>
            <a:endParaRPr lang="en-US" altLang="zh-CN" sz="3600"/>
          </a:p>
          <a:p>
            <a:pPr lvl="1"/>
            <a:r>
              <a:rPr lang="zh-CN" altLang="en-US" sz="2400"/>
              <a:t>下载核心包后，还需手动下载相关依赖；</a:t>
            </a:r>
            <a:endParaRPr lang="en-US" altLang="zh-CN" sz="2400"/>
          </a:p>
          <a:p>
            <a:pPr lvl="1"/>
            <a:r>
              <a:rPr lang="zh-CN" altLang="en-US" sz="2400"/>
              <a:t>例如：如果一个基于</a:t>
            </a:r>
            <a:r>
              <a:rPr lang="en-US" altLang="zh-CN" sz="2400"/>
              <a:t>Spring Framework</a:t>
            </a:r>
            <a:r>
              <a:rPr lang="zh-CN" altLang="en-US" sz="2400"/>
              <a:t>的项目，不使用</a:t>
            </a:r>
            <a:r>
              <a:rPr lang="en-US" altLang="zh-CN" sz="2400"/>
              <a:t>maven</a:t>
            </a:r>
            <a:r>
              <a:rPr lang="zh-CN" altLang="en-US" sz="2400"/>
              <a:t>需手动下载相关依赖。例如</a:t>
            </a:r>
            <a:r>
              <a:rPr lang="en-US" altLang="zh-CN" sz="2400"/>
              <a:t>spring-framework-2.5.5-with-dependencies.rar</a:t>
            </a:r>
            <a:r>
              <a:rPr lang="zh-CN" altLang="en-US" sz="2400"/>
              <a:t>；</a:t>
            </a:r>
            <a:endParaRPr lang="en-US" altLang="zh-CN"/>
          </a:p>
          <a:p>
            <a:r>
              <a:rPr lang="en-US" altLang="zh-CN" sz="3600"/>
              <a:t>maven</a:t>
            </a:r>
            <a:r>
              <a:rPr lang="zh-CN" altLang="en-US" sz="3600"/>
              <a:t>项目</a:t>
            </a:r>
            <a:endParaRPr lang="en-US" altLang="zh-CN" sz="3600"/>
          </a:p>
          <a:p>
            <a:pPr lvl="1"/>
            <a:r>
              <a:rPr lang="en-US" altLang="zh-CN" sz="2400"/>
              <a:t>maven</a:t>
            </a:r>
            <a:r>
              <a:rPr lang="zh-CN" altLang="en-US" sz="2400"/>
              <a:t>可以通过项目中的</a:t>
            </a:r>
            <a:r>
              <a:rPr lang="en-US" altLang="zh-CN" sz="2400"/>
              <a:t>pom.xml</a:t>
            </a:r>
            <a:r>
              <a:rPr lang="zh-CN" altLang="en-US" sz="2400"/>
              <a:t>文件加载相关依赖；</a:t>
            </a:r>
            <a:endParaRPr lang="en-US" altLang="zh-CN" sz="2400"/>
          </a:p>
          <a:p>
            <a:pPr lvl="1"/>
            <a:r>
              <a:rPr lang="zh-CN" altLang="en-US" sz="2400"/>
              <a:t>再通过依赖的项目中的</a:t>
            </a:r>
            <a:r>
              <a:rPr lang="en-US" altLang="zh-CN" sz="2400"/>
              <a:t>pom</a:t>
            </a:r>
            <a:r>
              <a:rPr lang="zh-CN" altLang="en-US" sz="2400"/>
              <a:t>文件继续加载相关依赖；</a:t>
            </a:r>
            <a:endParaRPr lang="en-US" altLang="zh-CN" sz="2400"/>
          </a:p>
          <a:p>
            <a:pPr lvl="1"/>
            <a:r>
              <a:rPr lang="zh-CN" altLang="en-US" sz="2400"/>
              <a:t>直到所有依赖加载完成；</a:t>
            </a:r>
          </a:p>
        </p:txBody>
      </p:sp>
      <p:sp>
        <p:nvSpPr>
          <p:cNvPr id="29699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传递性依赖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125538"/>
          <a:ext cx="8229600" cy="2590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compile</a:t>
                      </a:r>
                      <a:endParaRPr lang="zh-CN" alt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test</a:t>
                      </a:r>
                      <a:endParaRPr lang="zh-CN" alt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provided</a:t>
                      </a:r>
                      <a:endParaRPr lang="zh-CN" alt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runtime</a:t>
                      </a:r>
                      <a:endParaRPr lang="zh-CN" altLang="en-US" sz="18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compile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compile</a:t>
                      </a:r>
                      <a:endParaRPr lang="zh-CN" alt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-</a:t>
                      </a:r>
                      <a:endParaRPr lang="zh-CN" alt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-</a:t>
                      </a:r>
                      <a:endParaRPr lang="zh-CN" alt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runtime</a:t>
                      </a:r>
                      <a:endParaRPr lang="zh-CN" altLang="en-US" sz="18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test</a:t>
                      </a:r>
                      <a:endParaRPr lang="zh-CN" alt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test</a:t>
                      </a:r>
                      <a:endParaRPr lang="zh-CN" alt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-</a:t>
                      </a:r>
                      <a:endParaRPr lang="zh-CN" alt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-</a:t>
                      </a:r>
                      <a:endParaRPr lang="zh-CN" alt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test</a:t>
                      </a:r>
                      <a:endParaRPr lang="zh-CN" altLang="en-US" sz="18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provided</a:t>
                      </a:r>
                      <a:endParaRPr lang="zh-CN" alt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provided</a:t>
                      </a:r>
                      <a:endParaRPr lang="zh-CN" alt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-</a:t>
                      </a:r>
                      <a:endParaRPr lang="zh-CN" alt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provided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provided</a:t>
                      </a:r>
                      <a:endParaRPr lang="zh-CN" altLang="en-US" sz="18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runtime</a:t>
                      </a:r>
                      <a:endParaRPr lang="zh-CN" alt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runtime</a:t>
                      </a:r>
                      <a:endParaRPr lang="zh-CN" alt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-</a:t>
                      </a:r>
                      <a:endParaRPr lang="zh-CN" alt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-</a:t>
                      </a:r>
                      <a:endParaRPr lang="zh-CN" alt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runtime</a:t>
                      </a:r>
                      <a:endParaRPr lang="zh-CN" altLang="en-US" sz="18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60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传递性依赖与依赖范围</a:t>
            </a:r>
          </a:p>
        </p:txBody>
      </p:sp>
      <p:sp>
        <p:nvSpPr>
          <p:cNvPr id="30761" name="TextBox 4"/>
          <p:cNvSpPr txBox="1">
            <a:spLocks noChangeArrowheads="1"/>
          </p:cNvSpPr>
          <p:nvPr/>
        </p:nvSpPr>
        <p:spPr bwMode="auto">
          <a:xfrm>
            <a:off x="684213" y="4437063"/>
            <a:ext cx="7848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注：纵轴表示第一直接依赖，横轴表示第二直接依赖；</a:t>
            </a:r>
            <a:endParaRPr lang="en-US" altLang="zh-CN"/>
          </a:p>
          <a:p>
            <a:pPr eaLnBrk="1" hangingPunct="1"/>
            <a:r>
              <a:rPr lang="en-US" altLang="zh-CN"/>
              <a:t>        </a:t>
            </a:r>
            <a:r>
              <a:rPr lang="zh-CN" altLang="en-US"/>
              <a:t>“</a:t>
            </a:r>
            <a:r>
              <a:rPr lang="en-US" altLang="zh-CN"/>
              <a:t>-</a:t>
            </a:r>
            <a:r>
              <a:rPr lang="zh-CN" altLang="en-US"/>
              <a:t>”表示不传递依赖；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第一原则：路径最近者优先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第二原则：第一声明者优先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第三原则：和版本无关</a:t>
            </a:r>
          </a:p>
        </p:txBody>
      </p:sp>
      <p:sp>
        <p:nvSpPr>
          <p:cNvPr id="31747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依赖调解（</a:t>
            </a:r>
            <a:r>
              <a:rPr lang="en-US" altLang="zh-CN"/>
              <a:t>Dependency Mediation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r>
              <a:rPr lang="en-US" altLang="zh-CN"/>
              <a:t>dependencies</a:t>
            </a:r>
            <a:r>
              <a:rPr lang="zh-CN" altLang="en-US"/>
              <a:t>节点包含多个</a:t>
            </a:r>
            <a:r>
              <a:rPr lang="en-US" altLang="zh-CN"/>
              <a:t>dependency</a:t>
            </a:r>
            <a:r>
              <a:rPr lang="zh-CN" altLang="en-US"/>
              <a:t>；</a:t>
            </a:r>
            <a:endParaRPr lang="en-US" altLang="zh-CN"/>
          </a:p>
          <a:p>
            <a:r>
              <a:rPr lang="zh-CN" altLang="en-US"/>
              <a:t>每个</a:t>
            </a:r>
            <a:r>
              <a:rPr lang="en-US" altLang="zh-CN"/>
              <a:t>dependency</a:t>
            </a:r>
            <a:r>
              <a:rPr lang="zh-CN" altLang="en-US"/>
              <a:t>又包含：</a:t>
            </a:r>
            <a:endParaRPr lang="en-US" altLang="zh-CN"/>
          </a:p>
          <a:p>
            <a:pPr lvl="1"/>
            <a:r>
              <a:rPr lang="en-US" altLang="zh-CN"/>
              <a:t>groupId</a:t>
            </a:r>
            <a:r>
              <a:rPr lang="zh-CN" altLang="en-US"/>
              <a:t>、</a:t>
            </a:r>
            <a:r>
              <a:rPr lang="en-US" altLang="zh-CN"/>
              <a:t>artifactId</a:t>
            </a:r>
            <a:r>
              <a:rPr lang="zh-CN" altLang="en-US"/>
              <a:t>、</a:t>
            </a:r>
            <a:r>
              <a:rPr lang="en-US" altLang="zh-CN"/>
              <a:t>version</a:t>
            </a:r>
            <a:r>
              <a:rPr lang="zh-CN" altLang="en-US"/>
              <a:t>；</a:t>
            </a:r>
            <a:endParaRPr lang="en-US" altLang="zh-CN"/>
          </a:p>
          <a:p>
            <a:pPr lvl="1"/>
            <a:r>
              <a:rPr lang="en-US" altLang="zh-CN"/>
              <a:t>type</a:t>
            </a:r>
            <a:r>
              <a:rPr lang="zh-CN" altLang="en-US"/>
              <a:t>依赖的类型，默认为</a:t>
            </a:r>
            <a:r>
              <a:rPr lang="en-US" altLang="zh-CN"/>
              <a:t>jar</a:t>
            </a:r>
            <a:r>
              <a:rPr lang="zh-CN" altLang="en-US"/>
              <a:t>；</a:t>
            </a:r>
            <a:endParaRPr lang="en-US" altLang="zh-CN"/>
          </a:p>
          <a:p>
            <a:pPr lvl="1"/>
            <a:r>
              <a:rPr lang="en-US" altLang="zh-CN"/>
              <a:t>scope</a:t>
            </a:r>
            <a:r>
              <a:rPr lang="zh-CN" altLang="en-US"/>
              <a:t>依赖的范围；</a:t>
            </a:r>
            <a:endParaRPr lang="en-US" altLang="zh-CN"/>
          </a:p>
          <a:p>
            <a:pPr lvl="1"/>
            <a:r>
              <a:rPr lang="en-US" altLang="zh-CN"/>
              <a:t>optional</a:t>
            </a:r>
            <a:r>
              <a:rPr lang="zh-CN" altLang="en-US"/>
              <a:t>是否可选；</a:t>
            </a:r>
            <a:endParaRPr lang="en-US" altLang="zh-CN"/>
          </a:p>
          <a:p>
            <a:pPr lvl="1"/>
            <a:r>
              <a:rPr lang="en-US" altLang="zh-CN"/>
              <a:t>exclusions</a:t>
            </a:r>
            <a:r>
              <a:rPr lang="zh-CN" altLang="en-US"/>
              <a:t>排除传递依赖；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2771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&lt;dependencies&gt;</a:t>
            </a:r>
            <a:r>
              <a:rPr lang="zh-CN" altLang="en-US"/>
              <a:t>坐标配置</a:t>
            </a:r>
          </a:p>
        </p:txBody>
      </p:sp>
      <p:sp>
        <p:nvSpPr>
          <p:cNvPr id="4" name="椭圆 3"/>
          <p:cNvSpPr/>
          <p:nvPr/>
        </p:nvSpPr>
        <p:spPr>
          <a:xfrm>
            <a:off x="1042988" y="3716338"/>
            <a:ext cx="1800225" cy="5762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9469"/>
              </p:ext>
            </p:extLst>
          </p:nvPr>
        </p:nvGraphicFramePr>
        <p:xfrm>
          <a:off x="457200" y="16288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71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培训对象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1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r>
              <a:rPr lang="zh-CN" altLang="en-US"/>
              <a:t>场景</a:t>
            </a:r>
            <a:endParaRPr lang="en-US" altLang="zh-CN"/>
          </a:p>
          <a:p>
            <a:pPr lvl="1"/>
            <a:r>
              <a:rPr lang="zh-CN" altLang="en-US"/>
              <a:t>比如</a:t>
            </a:r>
            <a:r>
              <a:rPr lang="en-US" altLang="zh-CN"/>
              <a:t>B</a:t>
            </a:r>
            <a:r>
              <a:rPr lang="zh-CN" altLang="en-US"/>
              <a:t>是一个持久层的工具包，他支持多种数据库，包括</a:t>
            </a:r>
            <a:r>
              <a:rPr lang="en-US" altLang="zh-CN"/>
              <a:t>mysql</a:t>
            </a:r>
            <a:r>
              <a:rPr lang="zh-CN" altLang="en-US"/>
              <a:t>、</a:t>
            </a:r>
            <a:r>
              <a:rPr lang="en-US" altLang="zh-CN"/>
              <a:t>mssql</a:t>
            </a:r>
            <a:r>
              <a:rPr lang="zh-CN" altLang="en-US"/>
              <a:t>等，在构建这个工具包的时候，需要两种数据库的驱动程序，但在使用这个工具包的时候，只会依赖一种数据库；</a:t>
            </a:r>
            <a:endParaRPr lang="en-US" altLang="zh-CN"/>
          </a:p>
          <a:p>
            <a:r>
              <a:rPr lang="zh-CN" altLang="en-US"/>
              <a:t>可选依赖不会被传递，必须显示的声明；</a:t>
            </a:r>
          </a:p>
        </p:txBody>
      </p:sp>
      <p:sp>
        <p:nvSpPr>
          <p:cNvPr id="33795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可选依赖</a:t>
            </a:r>
            <a:r>
              <a:rPr lang="en-US" altLang="zh-CN"/>
              <a:t>&lt;optional&gt;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r>
              <a:rPr lang="en-US" altLang="zh-CN"/>
              <a:t>dependencies</a:t>
            </a:r>
            <a:r>
              <a:rPr lang="zh-CN" altLang="en-US"/>
              <a:t>节点包含多个</a:t>
            </a:r>
            <a:r>
              <a:rPr lang="en-US" altLang="zh-CN"/>
              <a:t>dependency</a:t>
            </a:r>
            <a:r>
              <a:rPr lang="zh-CN" altLang="en-US"/>
              <a:t>；</a:t>
            </a:r>
            <a:endParaRPr lang="en-US" altLang="zh-CN"/>
          </a:p>
          <a:p>
            <a:r>
              <a:rPr lang="zh-CN" altLang="en-US"/>
              <a:t>每个</a:t>
            </a:r>
            <a:r>
              <a:rPr lang="en-US" altLang="zh-CN"/>
              <a:t>dependency</a:t>
            </a:r>
            <a:r>
              <a:rPr lang="zh-CN" altLang="en-US"/>
              <a:t>又包含：</a:t>
            </a:r>
            <a:endParaRPr lang="en-US" altLang="zh-CN"/>
          </a:p>
          <a:p>
            <a:pPr lvl="1"/>
            <a:r>
              <a:rPr lang="en-US" altLang="zh-CN"/>
              <a:t>groupId</a:t>
            </a:r>
            <a:r>
              <a:rPr lang="zh-CN" altLang="en-US"/>
              <a:t>、</a:t>
            </a:r>
            <a:r>
              <a:rPr lang="en-US" altLang="zh-CN"/>
              <a:t>artifactId</a:t>
            </a:r>
            <a:r>
              <a:rPr lang="zh-CN" altLang="en-US"/>
              <a:t>、</a:t>
            </a:r>
            <a:r>
              <a:rPr lang="en-US" altLang="zh-CN"/>
              <a:t>version</a:t>
            </a:r>
            <a:r>
              <a:rPr lang="zh-CN" altLang="en-US"/>
              <a:t>；</a:t>
            </a:r>
            <a:endParaRPr lang="en-US" altLang="zh-CN"/>
          </a:p>
          <a:p>
            <a:pPr lvl="1"/>
            <a:r>
              <a:rPr lang="en-US" altLang="zh-CN"/>
              <a:t>type</a:t>
            </a:r>
            <a:r>
              <a:rPr lang="zh-CN" altLang="en-US"/>
              <a:t>依赖的类型，默认为</a:t>
            </a:r>
            <a:r>
              <a:rPr lang="en-US" altLang="zh-CN"/>
              <a:t>jar</a:t>
            </a:r>
            <a:r>
              <a:rPr lang="zh-CN" altLang="en-US"/>
              <a:t>；</a:t>
            </a:r>
            <a:endParaRPr lang="en-US" altLang="zh-CN"/>
          </a:p>
          <a:p>
            <a:pPr lvl="1"/>
            <a:r>
              <a:rPr lang="en-US" altLang="zh-CN"/>
              <a:t>scope</a:t>
            </a:r>
            <a:r>
              <a:rPr lang="zh-CN" altLang="en-US"/>
              <a:t>依赖的范围；</a:t>
            </a:r>
            <a:endParaRPr lang="en-US" altLang="zh-CN"/>
          </a:p>
          <a:p>
            <a:pPr lvl="1"/>
            <a:r>
              <a:rPr lang="en-US" altLang="zh-CN"/>
              <a:t>optional</a:t>
            </a:r>
            <a:r>
              <a:rPr lang="zh-CN" altLang="en-US"/>
              <a:t>是否可选；</a:t>
            </a:r>
            <a:endParaRPr lang="en-US" altLang="zh-CN"/>
          </a:p>
          <a:p>
            <a:pPr lvl="1"/>
            <a:r>
              <a:rPr lang="en-US" altLang="zh-CN"/>
              <a:t>exclusions</a:t>
            </a:r>
            <a:r>
              <a:rPr lang="zh-CN" altLang="en-US"/>
              <a:t>排除传递依赖；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4819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&lt;dependencies&gt;</a:t>
            </a:r>
            <a:r>
              <a:rPr lang="zh-CN" altLang="en-US"/>
              <a:t>坐标配置</a:t>
            </a:r>
          </a:p>
        </p:txBody>
      </p:sp>
      <p:sp>
        <p:nvSpPr>
          <p:cNvPr id="4" name="椭圆 3"/>
          <p:cNvSpPr/>
          <p:nvPr/>
        </p:nvSpPr>
        <p:spPr>
          <a:xfrm>
            <a:off x="1258888" y="4221163"/>
            <a:ext cx="1800225" cy="5762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r>
              <a:rPr lang="zh-CN" altLang="en-US"/>
              <a:t>排除依赖</a:t>
            </a:r>
            <a:r>
              <a:rPr lang="en-US" altLang="zh-CN"/>
              <a:t>——</a:t>
            </a:r>
            <a:r>
              <a:rPr lang="zh-CN" altLang="en-US"/>
              <a:t>阻断依赖关系</a:t>
            </a:r>
            <a:endParaRPr lang="en-US" altLang="zh-CN"/>
          </a:p>
          <a:p>
            <a:r>
              <a:rPr lang="en-US" altLang="zh-CN"/>
              <a:t>&lt;exclusions&gt;</a:t>
            </a:r>
            <a:r>
              <a:rPr lang="zh-CN" altLang="en-US"/>
              <a:t>节点可包含多个</a:t>
            </a:r>
            <a:r>
              <a:rPr lang="en-US" altLang="zh-CN"/>
              <a:t>&lt;exclusion&gt;</a:t>
            </a:r>
          </a:p>
          <a:p>
            <a:r>
              <a:rPr lang="zh-CN" altLang="en-US"/>
              <a:t>每个</a:t>
            </a:r>
            <a:r>
              <a:rPr lang="en-US" altLang="zh-CN"/>
              <a:t>exclusion</a:t>
            </a:r>
            <a:r>
              <a:rPr lang="zh-CN" altLang="en-US"/>
              <a:t>只包含</a:t>
            </a:r>
            <a:r>
              <a:rPr lang="en-US" altLang="zh-CN"/>
              <a:t>groupId</a:t>
            </a:r>
            <a:r>
              <a:rPr lang="zh-CN" altLang="en-US"/>
              <a:t>和</a:t>
            </a:r>
            <a:r>
              <a:rPr lang="en-US" altLang="zh-CN"/>
              <a:t>artifactId</a:t>
            </a:r>
            <a:r>
              <a:rPr lang="zh-CN" altLang="en-US"/>
              <a:t>，因为同一个项目不可能出现</a:t>
            </a:r>
            <a:r>
              <a:rPr lang="en-US" altLang="zh-CN"/>
              <a:t>groupId</a:t>
            </a:r>
            <a:r>
              <a:rPr lang="zh-CN" altLang="en-US"/>
              <a:t>和</a:t>
            </a:r>
            <a:r>
              <a:rPr lang="en-US" altLang="zh-CN"/>
              <a:t>artifactId</a:t>
            </a:r>
            <a:r>
              <a:rPr lang="zh-CN" altLang="en-US"/>
              <a:t>相同但</a:t>
            </a:r>
            <a:r>
              <a:rPr lang="en-US" altLang="zh-CN"/>
              <a:t>version</a:t>
            </a:r>
            <a:r>
              <a:rPr lang="zh-CN" altLang="en-US"/>
              <a:t>不同的两个依赖；</a:t>
            </a:r>
            <a:endParaRPr lang="en-US" altLang="zh-CN"/>
          </a:p>
          <a:p>
            <a:r>
              <a:rPr lang="zh-CN" altLang="en-US"/>
              <a:t>主要用途是控制</a:t>
            </a:r>
            <a:r>
              <a:rPr lang="en-US" altLang="zh-CN"/>
              <a:t>SNAPSHOT</a:t>
            </a:r>
            <a:r>
              <a:rPr lang="zh-CN" altLang="en-US"/>
              <a:t>版本，一个依赖的不稳定可能会引起整个项目的不稳定；</a:t>
            </a:r>
          </a:p>
        </p:txBody>
      </p:sp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排除依赖</a:t>
            </a:r>
            <a:r>
              <a:rPr lang="en-US" altLang="zh-CN"/>
              <a:t>&lt;exclusions&gt;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大纲</a:t>
            </a:r>
          </a:p>
        </p:txBody>
      </p:sp>
      <p:grpSp>
        <p:nvGrpSpPr>
          <p:cNvPr id="36867" name="组合 52"/>
          <p:cNvGrpSpPr>
            <a:grpSpLocks/>
          </p:cNvGrpSpPr>
          <p:nvPr/>
        </p:nvGrpSpPr>
        <p:grpSpPr bwMode="auto">
          <a:xfrm>
            <a:off x="827088" y="1341438"/>
            <a:ext cx="7315200" cy="4616450"/>
            <a:chOff x="855067" y="1484784"/>
            <a:chExt cx="7314381" cy="4617804"/>
          </a:xfrm>
        </p:grpSpPr>
        <p:sp>
          <p:nvSpPr>
            <p:cNvPr id="36868" name="Line 3"/>
            <p:cNvSpPr>
              <a:spLocks noChangeShapeType="1"/>
            </p:cNvSpPr>
            <p:nvPr/>
          </p:nvSpPr>
          <p:spPr bwMode="auto">
            <a:xfrm flipV="1">
              <a:off x="2958505" y="3097213"/>
              <a:ext cx="6080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69" name="Line 4"/>
            <p:cNvSpPr>
              <a:spLocks noChangeShapeType="1"/>
            </p:cNvSpPr>
            <p:nvPr/>
          </p:nvSpPr>
          <p:spPr bwMode="auto">
            <a:xfrm>
              <a:off x="3025180" y="3773488"/>
              <a:ext cx="541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0" name="Line 5"/>
            <p:cNvSpPr>
              <a:spLocks noChangeShapeType="1"/>
            </p:cNvSpPr>
            <p:nvPr/>
          </p:nvSpPr>
          <p:spPr bwMode="auto">
            <a:xfrm flipV="1">
              <a:off x="2958505" y="4381500"/>
              <a:ext cx="6080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871" name="Group 6"/>
            <p:cNvGrpSpPr>
              <a:grpSpLocks/>
            </p:cNvGrpSpPr>
            <p:nvPr/>
          </p:nvGrpSpPr>
          <p:grpSpPr bwMode="auto">
            <a:xfrm>
              <a:off x="2687042" y="2420938"/>
              <a:ext cx="879475" cy="338137"/>
              <a:chOff x="1492" y="1538"/>
              <a:chExt cx="624" cy="240"/>
            </a:xfrm>
          </p:grpSpPr>
          <p:sp>
            <p:nvSpPr>
              <p:cNvPr id="36912" name="Line 7"/>
              <p:cNvSpPr>
                <a:spLocks noChangeShapeType="1"/>
              </p:cNvSpPr>
              <p:nvPr/>
            </p:nvSpPr>
            <p:spPr bwMode="auto">
              <a:xfrm>
                <a:off x="1732" y="153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3" name="Line 8"/>
              <p:cNvSpPr>
                <a:spLocks noChangeShapeType="1"/>
              </p:cNvSpPr>
              <p:nvPr/>
            </p:nvSpPr>
            <p:spPr bwMode="auto">
              <a:xfrm flipV="1">
                <a:off x="1492" y="1538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872" name="Group 9"/>
            <p:cNvGrpSpPr>
              <a:grpSpLocks/>
            </p:cNvGrpSpPr>
            <p:nvPr/>
          </p:nvGrpSpPr>
          <p:grpSpPr bwMode="auto">
            <a:xfrm>
              <a:off x="2620367" y="4787900"/>
              <a:ext cx="946150" cy="269875"/>
              <a:chOff x="1444" y="3218"/>
              <a:chExt cx="672" cy="192"/>
            </a:xfrm>
          </p:grpSpPr>
          <p:sp>
            <p:nvSpPr>
              <p:cNvPr id="36910" name="Line 10"/>
              <p:cNvSpPr>
                <a:spLocks noChangeShapeType="1"/>
              </p:cNvSpPr>
              <p:nvPr/>
            </p:nvSpPr>
            <p:spPr bwMode="auto">
              <a:xfrm>
                <a:off x="1732" y="3410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1" name="Line 11"/>
              <p:cNvSpPr>
                <a:spLocks noChangeShapeType="1"/>
              </p:cNvSpPr>
              <p:nvPr/>
            </p:nvSpPr>
            <p:spPr bwMode="auto">
              <a:xfrm>
                <a:off x="1444" y="3218"/>
                <a:ext cx="28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AutoShape 12"/>
            <p:cNvSpPr>
              <a:spLocks noChangeArrowheads="1"/>
            </p:cNvSpPr>
            <p:nvPr/>
          </p:nvSpPr>
          <p:spPr bwMode="gray">
            <a:xfrm>
              <a:off x="3637642" y="2204132"/>
              <a:ext cx="4531806" cy="43351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" name="AutoShape 14"/>
            <p:cNvSpPr>
              <a:spLocks noChangeArrowheads="1"/>
            </p:cNvSpPr>
            <p:nvPr/>
          </p:nvSpPr>
          <p:spPr bwMode="gray">
            <a:xfrm>
              <a:off x="3561451" y="2882194"/>
              <a:ext cx="4533392" cy="4335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6875" name="Rectangle 15"/>
            <p:cNvSpPr>
              <a:spLocks noChangeArrowheads="1"/>
            </p:cNvSpPr>
            <p:nvPr/>
          </p:nvSpPr>
          <p:spPr bwMode="auto">
            <a:xfrm>
              <a:off x="4933280" y="2276872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cs typeface="Arial" charset="0"/>
                </a:rPr>
                <a:t>生命周期</a:t>
              </a:r>
              <a:endParaRPr lang="en-US" altLang="zh-CN">
                <a:cs typeface="Arial" charset="0"/>
              </a:endParaRPr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gray">
            <a:xfrm>
              <a:off x="3558276" y="3541199"/>
              <a:ext cx="4533392" cy="435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6877" name="Rectangle 17"/>
            <p:cNvSpPr>
              <a:spLocks noChangeArrowheads="1"/>
            </p:cNvSpPr>
            <p:nvPr/>
          </p:nvSpPr>
          <p:spPr bwMode="auto">
            <a:xfrm>
              <a:off x="4933280" y="2924944"/>
              <a:ext cx="13468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cs typeface="Arial" charset="0"/>
                </a:rPr>
                <a:t>坐标、依赖</a:t>
              </a:r>
              <a:endParaRPr lang="en-US" altLang="zh-CN">
                <a:cs typeface="Arial" charset="0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482085" y="2323230"/>
              <a:ext cx="203177" cy="201671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3493197" y="2999703"/>
              <a:ext cx="203177" cy="20326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493197" y="3671412"/>
              <a:ext cx="203177" cy="20326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3" name="AutoShape 21"/>
            <p:cNvSpPr>
              <a:spLocks noChangeArrowheads="1"/>
            </p:cNvSpPr>
            <p:nvPr/>
          </p:nvSpPr>
          <p:spPr bwMode="gray">
            <a:xfrm>
              <a:off x="3561451" y="4190677"/>
              <a:ext cx="4533392" cy="435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6882" name="Rectangle 22"/>
            <p:cNvSpPr>
              <a:spLocks noChangeArrowheads="1"/>
            </p:cNvSpPr>
            <p:nvPr/>
          </p:nvSpPr>
          <p:spPr bwMode="auto">
            <a:xfrm>
              <a:off x="5031531" y="3573016"/>
              <a:ext cx="17315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i="1">
                  <a:solidFill>
                    <a:srgbClr val="FF0000"/>
                  </a:solidFill>
                  <a:cs typeface="Arial" charset="0"/>
                </a:rPr>
                <a:t>聚合、继承</a:t>
              </a:r>
              <a:endParaRPr lang="en-US" altLang="zh-CN" sz="2400" b="1" i="1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3482085" y="4314539"/>
              <a:ext cx="203177" cy="20326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6" name="AutoShape 24"/>
            <p:cNvSpPr>
              <a:spLocks noChangeArrowheads="1"/>
            </p:cNvSpPr>
            <p:nvPr/>
          </p:nvSpPr>
          <p:spPr bwMode="gray">
            <a:xfrm>
              <a:off x="3561451" y="4892558"/>
              <a:ext cx="4533392" cy="4335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6885" name="Rectangle 25"/>
            <p:cNvSpPr>
              <a:spLocks noChangeArrowheads="1"/>
            </p:cNvSpPr>
            <p:nvPr/>
          </p:nvSpPr>
          <p:spPr bwMode="auto">
            <a:xfrm>
              <a:off x="5031531" y="4221088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cs typeface="Arial" charset="0"/>
                </a:rPr>
                <a:t>仓库</a:t>
              </a:r>
              <a:endParaRPr lang="en-US" altLang="zh-CN">
                <a:cs typeface="Arial" charset="0"/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3493197" y="5013244"/>
              <a:ext cx="203177" cy="20326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36887" name="Group 27"/>
            <p:cNvGrpSpPr>
              <a:grpSpLocks/>
            </p:cNvGrpSpPr>
            <p:nvPr/>
          </p:nvGrpSpPr>
          <p:grpSpPr bwMode="auto">
            <a:xfrm>
              <a:off x="855067" y="2551113"/>
              <a:ext cx="2373313" cy="2371725"/>
              <a:chOff x="192" y="1631"/>
              <a:chExt cx="1684" cy="1683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192" y="1634"/>
                <a:ext cx="1684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304" y="1742"/>
                <a:ext cx="1461" cy="146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288" y="1754"/>
                <a:ext cx="1461" cy="146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904" name="Oval 31"/>
              <p:cNvSpPr>
                <a:spLocks noChangeArrowheads="1"/>
              </p:cNvSpPr>
              <p:nvPr/>
            </p:nvSpPr>
            <p:spPr bwMode="gray">
              <a:xfrm>
                <a:off x="375" y="1814"/>
                <a:ext cx="1317" cy="131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05" name="Oval 32"/>
              <p:cNvSpPr>
                <a:spLocks noChangeArrowheads="1"/>
              </p:cNvSpPr>
              <p:nvPr/>
            </p:nvSpPr>
            <p:spPr bwMode="gray">
              <a:xfrm>
                <a:off x="396" y="1835"/>
                <a:ext cx="1276" cy="127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6906" name="Oval 33"/>
              <p:cNvSpPr>
                <a:spLocks noChangeArrowheads="1"/>
              </p:cNvSpPr>
              <p:nvPr/>
            </p:nvSpPr>
            <p:spPr bwMode="gray">
              <a:xfrm>
                <a:off x="412" y="1842"/>
                <a:ext cx="1246" cy="124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6907" name="Oval 34"/>
              <p:cNvSpPr>
                <a:spLocks noChangeArrowheads="1"/>
              </p:cNvSpPr>
              <p:nvPr/>
            </p:nvSpPr>
            <p:spPr bwMode="gray">
              <a:xfrm>
                <a:off x="426" y="1854"/>
                <a:ext cx="1184" cy="1164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6908" name="Oval 35"/>
              <p:cNvSpPr>
                <a:spLocks noChangeArrowheads="1"/>
              </p:cNvSpPr>
              <p:nvPr/>
            </p:nvSpPr>
            <p:spPr bwMode="gray">
              <a:xfrm>
                <a:off x="480" y="1872"/>
                <a:ext cx="1053" cy="94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6909" name="Text Box 36"/>
              <p:cNvSpPr txBox="1">
                <a:spLocks noChangeArrowheads="1"/>
              </p:cNvSpPr>
              <p:nvPr/>
            </p:nvSpPr>
            <p:spPr bwMode="gray">
              <a:xfrm>
                <a:off x="383" y="2160"/>
                <a:ext cx="1297" cy="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500" b="1" i="1">
                    <a:solidFill>
                      <a:srgbClr val="000000"/>
                    </a:solidFill>
                    <a:cs typeface="Arial" charset="0"/>
                  </a:rPr>
                  <a:t>Maven</a:t>
                </a:r>
              </a:p>
              <a:p>
                <a:pPr algn="ctr" eaLnBrk="1" hangingPunct="1"/>
                <a:r>
                  <a:rPr lang="zh-CN" altLang="en-US" sz="2500" b="1" i="1">
                    <a:solidFill>
                      <a:srgbClr val="000000"/>
                    </a:solidFill>
                    <a:cs typeface="Arial" charset="0"/>
                  </a:rPr>
                  <a:t>实战</a:t>
                </a:r>
                <a:endParaRPr lang="en-US" altLang="zh-CN" sz="2500" b="1" i="1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39" name="AutoShape 24"/>
            <p:cNvSpPr>
              <a:spLocks noChangeArrowheads="1"/>
            </p:cNvSpPr>
            <p:nvPr/>
          </p:nvSpPr>
          <p:spPr bwMode="gray">
            <a:xfrm>
              <a:off x="3637642" y="5661134"/>
              <a:ext cx="4531806" cy="4335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" name="Oval 23"/>
            <p:cNvSpPr>
              <a:spLocks noChangeArrowheads="1"/>
            </p:cNvSpPr>
            <p:nvPr/>
          </p:nvSpPr>
          <p:spPr bwMode="gray">
            <a:xfrm>
              <a:off x="3493197" y="5805638"/>
              <a:ext cx="203177" cy="20326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36890" name="Group 9"/>
            <p:cNvGrpSpPr>
              <a:grpSpLocks/>
            </p:cNvGrpSpPr>
            <p:nvPr/>
          </p:nvGrpSpPr>
          <p:grpSpPr bwMode="auto">
            <a:xfrm>
              <a:off x="1692920" y="4869160"/>
              <a:ext cx="1810246" cy="989955"/>
              <a:chOff x="1444" y="3218"/>
              <a:chExt cx="672" cy="192"/>
            </a:xfrm>
          </p:grpSpPr>
          <p:sp>
            <p:nvSpPr>
              <p:cNvPr id="36899" name="Line 10"/>
              <p:cNvSpPr>
                <a:spLocks noChangeShapeType="1"/>
              </p:cNvSpPr>
              <p:nvPr/>
            </p:nvSpPr>
            <p:spPr bwMode="auto">
              <a:xfrm>
                <a:off x="1732" y="3410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0" name="Line 11"/>
              <p:cNvSpPr>
                <a:spLocks noChangeShapeType="1"/>
              </p:cNvSpPr>
              <p:nvPr/>
            </p:nvSpPr>
            <p:spPr bwMode="auto">
              <a:xfrm>
                <a:off x="1444" y="3218"/>
                <a:ext cx="28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" name="AutoShape 12"/>
            <p:cNvSpPr>
              <a:spLocks noChangeArrowheads="1"/>
            </p:cNvSpPr>
            <p:nvPr/>
          </p:nvSpPr>
          <p:spPr bwMode="gray">
            <a:xfrm>
              <a:off x="3637642" y="1484784"/>
              <a:ext cx="4531806" cy="4335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5" name="Oval 19"/>
            <p:cNvSpPr>
              <a:spLocks noChangeArrowheads="1"/>
            </p:cNvSpPr>
            <p:nvPr/>
          </p:nvSpPr>
          <p:spPr bwMode="gray">
            <a:xfrm>
              <a:off x="3564626" y="1556242"/>
              <a:ext cx="203177" cy="20326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36893" name="Group 6"/>
            <p:cNvGrpSpPr>
              <a:grpSpLocks/>
            </p:cNvGrpSpPr>
            <p:nvPr/>
          </p:nvGrpSpPr>
          <p:grpSpPr bwMode="auto">
            <a:xfrm>
              <a:off x="1908944" y="1628800"/>
              <a:ext cx="1671563" cy="936104"/>
              <a:chOff x="1492" y="1538"/>
              <a:chExt cx="624" cy="240"/>
            </a:xfrm>
          </p:grpSpPr>
          <p:sp>
            <p:nvSpPr>
              <p:cNvPr id="36897" name="Line 7"/>
              <p:cNvSpPr>
                <a:spLocks noChangeShapeType="1"/>
              </p:cNvSpPr>
              <p:nvPr/>
            </p:nvSpPr>
            <p:spPr bwMode="auto">
              <a:xfrm>
                <a:off x="1732" y="153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8" name="Line 8"/>
              <p:cNvSpPr>
                <a:spLocks noChangeShapeType="1"/>
              </p:cNvSpPr>
              <p:nvPr/>
            </p:nvSpPr>
            <p:spPr bwMode="auto">
              <a:xfrm flipV="1">
                <a:off x="1492" y="1538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894" name="Rectangle 13"/>
            <p:cNvSpPr>
              <a:spLocks noChangeArrowheads="1"/>
            </p:cNvSpPr>
            <p:nvPr/>
          </p:nvSpPr>
          <p:spPr bwMode="auto">
            <a:xfrm>
              <a:off x="4861272" y="1556792"/>
              <a:ext cx="13468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cs typeface="Arial" charset="0"/>
                </a:rPr>
                <a:t>安装、入门</a:t>
              </a:r>
              <a:endParaRPr lang="en-US" altLang="zh-CN">
                <a:cs typeface="Arial" charset="0"/>
              </a:endParaRPr>
            </a:p>
          </p:txBody>
        </p:sp>
        <p:sp>
          <p:nvSpPr>
            <p:cNvPr id="36895" name="Rectangle 25"/>
            <p:cNvSpPr>
              <a:spLocks noChangeArrowheads="1"/>
            </p:cNvSpPr>
            <p:nvPr/>
          </p:nvSpPr>
          <p:spPr bwMode="auto">
            <a:xfrm>
              <a:off x="5005288" y="4941168"/>
              <a:ext cx="21852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  <a:cs typeface="Arial" charset="0"/>
                </a:rPr>
                <a:t>私服仓库</a:t>
              </a:r>
              <a:r>
                <a:rPr lang="en-US" altLang="zh-CN">
                  <a:solidFill>
                    <a:srgbClr val="000000"/>
                  </a:solidFill>
                  <a:cs typeface="Arial" charset="0"/>
                </a:rPr>
                <a:t>——nexus</a:t>
              </a:r>
            </a:p>
          </p:txBody>
        </p:sp>
        <p:sp>
          <p:nvSpPr>
            <p:cNvPr id="36896" name="Rectangle 25"/>
            <p:cNvSpPr>
              <a:spLocks noChangeArrowheads="1"/>
            </p:cNvSpPr>
            <p:nvPr/>
          </p:nvSpPr>
          <p:spPr bwMode="auto">
            <a:xfrm>
              <a:off x="5077296" y="5733256"/>
              <a:ext cx="1390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cs typeface="Arial" charset="0"/>
                </a:rPr>
                <a:t>Eclipse</a:t>
              </a:r>
              <a:r>
                <a:rPr lang="zh-CN" altLang="en-US">
                  <a:solidFill>
                    <a:srgbClr val="000000"/>
                  </a:solidFill>
                  <a:cs typeface="Arial" charset="0"/>
                </a:rPr>
                <a:t>插件</a:t>
              </a:r>
              <a:endParaRPr lang="en-US" altLang="zh-CN">
                <a:solidFill>
                  <a:srgbClr val="000000"/>
                </a:solidFill>
                <a:cs typeface="Arial" charset="0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1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r>
              <a:rPr lang="zh-CN" altLang="en-US" dirty="0"/>
              <a:t>一条命令构建多个模块；</a:t>
            </a:r>
            <a:endParaRPr lang="en-US" altLang="zh-CN" dirty="0"/>
          </a:p>
          <a:p>
            <a:r>
              <a:rPr lang="en-US" altLang="zh-CN" dirty="0"/>
              <a:t>&lt;packaging&gt;</a:t>
            </a:r>
            <a:r>
              <a:rPr lang="en-US" altLang="zh-CN" dirty="0" err="1"/>
              <a:t>pom</a:t>
            </a:r>
            <a:r>
              <a:rPr lang="en-US" altLang="zh-CN" dirty="0"/>
              <a:t>&lt;packaging/&gt;</a:t>
            </a:r>
          </a:p>
          <a:p>
            <a:r>
              <a:rPr lang="en-US" altLang="zh-CN" dirty="0"/>
              <a:t>&lt;modules&gt;&lt;module&gt;</a:t>
            </a:r>
            <a:r>
              <a:rPr lang="zh-CN" altLang="en-US" dirty="0"/>
              <a:t>元素来表示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module</a:t>
            </a:r>
            <a:r>
              <a:rPr lang="zh-CN" altLang="en-US" dirty="0"/>
              <a:t>的值都是一个当前</a:t>
            </a:r>
            <a:r>
              <a:rPr lang="en-US" altLang="zh-CN" dirty="0" err="1"/>
              <a:t>pom</a:t>
            </a:r>
            <a:r>
              <a:rPr lang="zh-CN" altLang="en-US" dirty="0"/>
              <a:t>的相对目录</a:t>
            </a:r>
            <a:endParaRPr lang="en-US" altLang="zh-CN" dirty="0"/>
          </a:p>
          <a:p>
            <a:r>
              <a:rPr lang="zh-CN" altLang="en-US" dirty="0"/>
              <a:t>聚合模块是单项与</a:t>
            </a:r>
            <a:r>
              <a:rPr lang="en-US" altLang="zh-CN" dirty="0"/>
              <a:t>module</a:t>
            </a:r>
            <a:r>
              <a:rPr lang="zh-CN" altLang="en-US" dirty="0"/>
              <a:t>关联，在</a:t>
            </a:r>
            <a:r>
              <a:rPr lang="en-US" altLang="zh-CN" dirty="0"/>
              <a:t>module</a:t>
            </a:r>
            <a:r>
              <a:rPr lang="zh-CN" altLang="en-US" dirty="0"/>
              <a:t>中不增加配置；</a:t>
            </a:r>
          </a:p>
        </p:txBody>
      </p:sp>
      <p:sp>
        <p:nvSpPr>
          <p:cNvPr id="37891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聚合模块特点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1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5289550"/>
          </a:xfrm>
        </p:spPr>
        <p:txBody>
          <a:bodyPr/>
          <a:lstStyle/>
          <a:p>
            <a:r>
              <a:rPr lang="zh-CN" altLang="en-US" dirty="0"/>
              <a:t>去除冗余配置</a:t>
            </a:r>
            <a:endParaRPr lang="en-US" altLang="zh-CN" dirty="0"/>
          </a:p>
          <a:p>
            <a:r>
              <a:rPr lang="zh-CN" altLang="en-US" dirty="0"/>
              <a:t>父子类型关系，单项，只需要在子模块中配置；</a:t>
            </a:r>
            <a:endParaRPr lang="en-US" altLang="zh-CN" dirty="0"/>
          </a:p>
          <a:p>
            <a:r>
              <a:rPr lang="en-US" altLang="zh-CN" dirty="0"/>
              <a:t>&lt;parent&gt;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groupId</a:t>
            </a:r>
            <a:r>
              <a:rPr lang="en-US" altLang="zh-CN" dirty="0"/>
              <a:t>&gt;&lt;/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artifactId</a:t>
            </a:r>
            <a:r>
              <a:rPr lang="en-US" altLang="zh-CN" dirty="0"/>
              <a:t>&gt;&lt;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relativePath</a:t>
            </a:r>
            <a:r>
              <a:rPr lang="en-US" altLang="zh-CN" dirty="0"/>
              <a:t>&gt;&lt;/</a:t>
            </a:r>
            <a:r>
              <a:rPr lang="en-US" altLang="zh-CN" dirty="0" err="1"/>
              <a:t>relativePath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relativepath</a:t>
            </a:r>
            <a:r>
              <a:rPr lang="zh-CN" altLang="en-US" dirty="0"/>
              <a:t>默认值是</a:t>
            </a:r>
            <a:r>
              <a:rPr lang="en-US" altLang="zh-CN" dirty="0"/>
              <a:t>../pom.xml</a:t>
            </a:r>
          </a:p>
          <a:p>
            <a:endParaRPr lang="en-US" altLang="zh-CN" dirty="0"/>
          </a:p>
        </p:txBody>
      </p:sp>
      <p:sp>
        <p:nvSpPr>
          <p:cNvPr id="38915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继承模块的特点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1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543550"/>
          </a:xfrm>
        </p:spPr>
        <p:txBody>
          <a:bodyPr/>
          <a:lstStyle/>
          <a:p>
            <a:r>
              <a:rPr lang="en-US" altLang="zh-CN" dirty="0" err="1"/>
              <a:t>groupId</a:t>
            </a:r>
            <a:endParaRPr lang="en-US" altLang="zh-CN" dirty="0"/>
          </a:p>
          <a:p>
            <a:r>
              <a:rPr lang="en-US" altLang="zh-CN" dirty="0"/>
              <a:t>Version</a:t>
            </a:r>
          </a:p>
          <a:p>
            <a:r>
              <a:rPr lang="en-US" altLang="zh-CN" dirty="0"/>
              <a:t>Description</a:t>
            </a:r>
          </a:p>
          <a:p>
            <a:r>
              <a:rPr lang="en-US" altLang="zh-CN" dirty="0"/>
              <a:t>Organization</a:t>
            </a:r>
          </a:p>
          <a:p>
            <a:r>
              <a:rPr lang="en-US" altLang="zh-CN" dirty="0"/>
              <a:t>Inception year</a:t>
            </a:r>
          </a:p>
          <a:p>
            <a:r>
              <a:rPr lang="en-US" altLang="zh-CN" dirty="0" err="1"/>
              <a:t>url</a:t>
            </a:r>
            <a:endParaRPr lang="en-US" altLang="zh-CN" dirty="0"/>
          </a:p>
          <a:p>
            <a:r>
              <a:rPr lang="en-US" altLang="zh-CN" dirty="0"/>
              <a:t>Developer</a:t>
            </a:r>
          </a:p>
          <a:p>
            <a:r>
              <a:rPr lang="en-US" altLang="zh-CN" dirty="0"/>
              <a:t>Contributors</a:t>
            </a:r>
          </a:p>
          <a:p>
            <a:r>
              <a:rPr lang="en-US" altLang="zh-CN" dirty="0" err="1"/>
              <a:t>DistributorManagement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9939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可继承的</a:t>
            </a:r>
            <a:r>
              <a:rPr lang="en-US" altLang="zh-CN"/>
              <a:t>POM</a:t>
            </a:r>
            <a:r>
              <a:rPr lang="zh-CN" altLang="en-US"/>
              <a:t>元素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5832475"/>
          </a:xfrm>
        </p:spPr>
        <p:txBody>
          <a:bodyPr/>
          <a:lstStyle/>
          <a:p>
            <a:r>
              <a:rPr lang="en-US" altLang="zh-CN" dirty="0" err="1"/>
              <a:t>issueManagement</a:t>
            </a:r>
            <a:endParaRPr lang="en-US" altLang="zh-CN" dirty="0"/>
          </a:p>
          <a:p>
            <a:r>
              <a:rPr lang="en-US" altLang="zh-CN" dirty="0" err="1"/>
              <a:t>ciManagement</a:t>
            </a:r>
            <a:endParaRPr lang="en-US" altLang="zh-CN" dirty="0"/>
          </a:p>
          <a:p>
            <a:r>
              <a:rPr lang="en-US" altLang="zh-CN" dirty="0" err="1"/>
              <a:t>scm</a:t>
            </a:r>
            <a:endParaRPr lang="en-US" altLang="zh-CN" dirty="0"/>
          </a:p>
          <a:p>
            <a:r>
              <a:rPr lang="en-US" altLang="zh-CN" dirty="0" err="1"/>
              <a:t>mailingLists</a:t>
            </a:r>
            <a:endParaRPr lang="en-US" altLang="zh-CN" dirty="0"/>
          </a:p>
          <a:p>
            <a:r>
              <a:rPr lang="en-US" altLang="zh-CN" dirty="0"/>
              <a:t>properties</a:t>
            </a:r>
          </a:p>
          <a:p>
            <a:r>
              <a:rPr lang="en-US" altLang="zh-CN" dirty="0"/>
              <a:t>dependencies</a:t>
            </a:r>
          </a:p>
          <a:p>
            <a:r>
              <a:rPr lang="en-US" altLang="zh-CN" dirty="0" err="1"/>
              <a:t>dependencyManagement</a:t>
            </a:r>
            <a:endParaRPr lang="en-US" altLang="zh-CN" dirty="0"/>
          </a:p>
          <a:p>
            <a:r>
              <a:rPr lang="en-US" altLang="zh-CN" dirty="0"/>
              <a:t>repositories</a:t>
            </a:r>
          </a:p>
          <a:p>
            <a:r>
              <a:rPr lang="en-US" altLang="zh-CN" dirty="0" err="1"/>
              <a:t>biuld</a:t>
            </a:r>
            <a:endParaRPr lang="en-US" altLang="zh-CN" dirty="0"/>
          </a:p>
          <a:p>
            <a:r>
              <a:rPr lang="en-US" altLang="zh-CN" dirty="0"/>
              <a:t>reporting</a:t>
            </a:r>
            <a:endParaRPr lang="zh-CN" altLang="en-US" dirty="0"/>
          </a:p>
        </p:txBody>
      </p:sp>
      <p:sp>
        <p:nvSpPr>
          <p:cNvPr id="4096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可继承的</a:t>
            </a:r>
            <a:r>
              <a:rPr lang="en-US" altLang="zh-CN"/>
              <a:t>POM</a:t>
            </a:r>
            <a:r>
              <a:rPr lang="zh-CN" altLang="en-US"/>
              <a:t>元素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&lt;dependencyManagement&gt;</a:t>
            </a:r>
            <a:r>
              <a:rPr lang="zh-CN" altLang="en-US"/>
              <a:t>元素下的依赖声明不会引入实际的依赖，但能约束</a:t>
            </a:r>
            <a:r>
              <a:rPr lang="en-US" altLang="zh-CN"/>
              <a:t>dependencies</a:t>
            </a:r>
            <a:r>
              <a:rPr lang="zh-CN" altLang="en-US"/>
              <a:t>下的依赖使用；</a:t>
            </a:r>
            <a:endParaRPr lang="en-US" altLang="zh-CN"/>
          </a:p>
          <a:p>
            <a:r>
              <a:rPr lang="en-US" altLang="zh-CN"/>
              <a:t>&lt;pluginManagement&gt;</a:t>
            </a:r>
            <a:r>
              <a:rPr lang="zh-CN" altLang="en-US"/>
              <a:t>也有类似的效果；</a:t>
            </a:r>
          </a:p>
        </p:txBody>
      </p:sp>
      <p:sp>
        <p:nvSpPr>
          <p:cNvPr id="41987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依赖管理、插件管理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聚合与继承的关系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763713" y="1844675"/>
            <a:ext cx="1512887" cy="576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聚合模块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140200" y="1052513"/>
            <a:ext cx="1511300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被聚合模块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140200" y="1844675"/>
            <a:ext cx="1511300" cy="576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被聚合模块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211638" y="2636838"/>
            <a:ext cx="1512887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被聚合模块</a:t>
            </a:r>
          </a:p>
        </p:txBody>
      </p: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 flipV="1">
            <a:off x="3276600" y="1341438"/>
            <a:ext cx="863600" cy="7921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7" idx="1"/>
          </p:cNvCxnSpPr>
          <p:nvPr/>
        </p:nvCxnSpPr>
        <p:spPr>
          <a:xfrm>
            <a:off x="3276600" y="2133600"/>
            <a:ext cx="863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8" idx="1"/>
          </p:cNvCxnSpPr>
          <p:nvPr/>
        </p:nvCxnSpPr>
        <p:spPr>
          <a:xfrm>
            <a:off x="3276600" y="2133600"/>
            <a:ext cx="935038" cy="7905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3276600" y="3860800"/>
            <a:ext cx="1727200" cy="576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父模块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258888" y="5084763"/>
            <a:ext cx="1728787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子模块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3276600" y="5084763"/>
            <a:ext cx="1727200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子模块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5148263" y="5084763"/>
            <a:ext cx="1727200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子模块</a:t>
            </a:r>
          </a:p>
        </p:txBody>
      </p:sp>
      <p:cxnSp>
        <p:nvCxnSpPr>
          <p:cNvPr id="23" name="直接箭头连接符 22"/>
          <p:cNvCxnSpPr>
            <a:stCxn id="19" idx="0"/>
            <a:endCxn id="18" idx="2"/>
          </p:cNvCxnSpPr>
          <p:nvPr/>
        </p:nvCxnSpPr>
        <p:spPr>
          <a:xfrm flipV="1">
            <a:off x="2124075" y="4437063"/>
            <a:ext cx="2016125" cy="647700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0"/>
            <a:endCxn id="18" idx="2"/>
          </p:cNvCxnSpPr>
          <p:nvPr/>
        </p:nvCxnSpPr>
        <p:spPr>
          <a:xfrm flipV="1">
            <a:off x="4140200" y="4437063"/>
            <a:ext cx="0" cy="647700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1" idx="0"/>
            <a:endCxn id="18" idx="2"/>
          </p:cNvCxnSpPr>
          <p:nvPr/>
        </p:nvCxnSpPr>
        <p:spPr>
          <a:xfrm flipH="1" flipV="1">
            <a:off x="4140200" y="4437063"/>
            <a:ext cx="1871663" cy="6477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1"/>
          <p:cNvSpPr>
            <a:spLocks noGrp="1"/>
          </p:cNvSpPr>
          <p:nvPr>
            <p:ph idx="1"/>
          </p:nvPr>
        </p:nvSpPr>
        <p:spPr>
          <a:xfrm>
            <a:off x="395288" y="908050"/>
            <a:ext cx="8229600" cy="5400675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altLang="zh-CN"/>
          </a:p>
          <a:p>
            <a:pPr>
              <a:buFont typeface="Arial" charset="0"/>
              <a:buNone/>
            </a:pPr>
            <a:endParaRPr lang="en-US" altLang="zh-CN"/>
          </a:p>
          <a:p>
            <a:pPr>
              <a:buFont typeface="Arial" charset="0"/>
              <a:buNone/>
            </a:pPr>
            <a:endParaRPr lang="en-US" altLang="zh-CN"/>
          </a:p>
          <a:p>
            <a:pPr>
              <a:buFont typeface="Arial" charset="0"/>
              <a:buNone/>
            </a:pPr>
            <a:endParaRPr lang="zh-CN" altLang="en-US"/>
          </a:p>
        </p:txBody>
      </p:sp>
      <p:sp>
        <p:nvSpPr>
          <p:cNvPr id="8195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大纲</a:t>
            </a:r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 flipV="1">
            <a:off x="3389313" y="3097213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>
            <a:off x="3455988" y="3773488"/>
            <a:ext cx="541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 flipV="1">
            <a:off x="3389313" y="4381500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199" name="Group 6"/>
          <p:cNvGrpSpPr>
            <a:grpSpLocks/>
          </p:cNvGrpSpPr>
          <p:nvPr/>
        </p:nvGrpSpPr>
        <p:grpSpPr bwMode="auto">
          <a:xfrm>
            <a:off x="3117850" y="2420938"/>
            <a:ext cx="879475" cy="338137"/>
            <a:chOff x="1492" y="1538"/>
            <a:chExt cx="624" cy="240"/>
          </a:xfrm>
        </p:grpSpPr>
        <p:sp>
          <p:nvSpPr>
            <p:cNvPr id="8240" name="Line 7"/>
            <p:cNvSpPr>
              <a:spLocks noChangeShapeType="1"/>
            </p:cNvSpPr>
            <p:nvPr/>
          </p:nvSpPr>
          <p:spPr bwMode="auto">
            <a:xfrm>
              <a:off x="1732" y="153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1" name="Line 8"/>
            <p:cNvSpPr>
              <a:spLocks noChangeShapeType="1"/>
            </p:cNvSpPr>
            <p:nvPr/>
          </p:nvSpPr>
          <p:spPr bwMode="auto">
            <a:xfrm flipV="1">
              <a:off x="1492" y="153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0" name="Group 9"/>
          <p:cNvGrpSpPr>
            <a:grpSpLocks/>
          </p:cNvGrpSpPr>
          <p:nvPr/>
        </p:nvGrpSpPr>
        <p:grpSpPr bwMode="auto">
          <a:xfrm>
            <a:off x="3051175" y="4787900"/>
            <a:ext cx="946150" cy="269875"/>
            <a:chOff x="1444" y="3218"/>
            <a:chExt cx="672" cy="192"/>
          </a:xfrm>
        </p:grpSpPr>
        <p:sp>
          <p:nvSpPr>
            <p:cNvPr id="8238" name="Line 10"/>
            <p:cNvSpPr>
              <a:spLocks noChangeShapeType="1"/>
            </p:cNvSpPr>
            <p:nvPr/>
          </p:nvSpPr>
          <p:spPr bwMode="auto">
            <a:xfrm>
              <a:off x="1732" y="341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9" name="Line 11"/>
            <p:cNvSpPr>
              <a:spLocks noChangeShapeType="1"/>
            </p:cNvSpPr>
            <p:nvPr/>
          </p:nvSpPr>
          <p:spPr bwMode="auto">
            <a:xfrm>
              <a:off x="1444" y="321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AutoShape 12"/>
          <p:cNvSpPr>
            <a:spLocks noChangeArrowheads="1"/>
          </p:cNvSpPr>
          <p:nvPr/>
        </p:nvSpPr>
        <p:spPr bwMode="gray">
          <a:xfrm>
            <a:off x="3992563" y="2217738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gray">
          <a:xfrm>
            <a:off x="3992563" y="2882900"/>
            <a:ext cx="4532312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8203" name="Rectangle 15"/>
          <p:cNvSpPr>
            <a:spLocks noChangeArrowheads="1"/>
          </p:cNvSpPr>
          <p:nvPr/>
        </p:nvSpPr>
        <p:spPr bwMode="auto">
          <a:xfrm>
            <a:off x="5364163" y="2276475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solidFill>
                  <a:srgbClr val="000000"/>
                </a:solidFill>
                <a:cs typeface="Arial" charset="0"/>
              </a:rPr>
              <a:t>生命周期</a:t>
            </a:r>
            <a:endParaRPr lang="en-US" altLang="zh-C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gray">
          <a:xfrm>
            <a:off x="3989388" y="3541713"/>
            <a:ext cx="4532312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8205" name="Rectangle 17"/>
          <p:cNvSpPr>
            <a:spLocks noChangeArrowheads="1"/>
          </p:cNvSpPr>
          <p:nvPr/>
        </p:nvSpPr>
        <p:spPr bwMode="auto">
          <a:xfrm>
            <a:off x="5364163" y="2924175"/>
            <a:ext cx="1338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solidFill>
                  <a:srgbClr val="000000"/>
                </a:solidFill>
                <a:cs typeface="Arial" charset="0"/>
              </a:rPr>
              <a:t>坐标、依赖</a:t>
            </a:r>
            <a:endParaRPr lang="en-US" altLang="zh-C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gray">
          <a:xfrm>
            <a:off x="3913188" y="2322513"/>
            <a:ext cx="203200" cy="2016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gray">
          <a:xfrm>
            <a:off x="3924300" y="300037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gray">
          <a:xfrm>
            <a:off x="3924300" y="3671888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gray">
          <a:xfrm>
            <a:off x="3992563" y="4191000"/>
            <a:ext cx="4532312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8210" name="Rectangle 22"/>
          <p:cNvSpPr>
            <a:spLocks noChangeArrowheads="1"/>
          </p:cNvSpPr>
          <p:nvPr/>
        </p:nvSpPr>
        <p:spPr bwMode="auto">
          <a:xfrm>
            <a:off x="5435600" y="3573463"/>
            <a:ext cx="1339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solidFill>
                  <a:srgbClr val="000000"/>
                </a:solidFill>
                <a:cs typeface="Arial" charset="0"/>
              </a:rPr>
              <a:t>聚合、继承</a:t>
            </a:r>
            <a:endParaRPr lang="en-US" altLang="zh-C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gray">
          <a:xfrm>
            <a:off x="3913188" y="431482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gray">
          <a:xfrm>
            <a:off x="3992563" y="4892675"/>
            <a:ext cx="4532312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8213" name="Rectangle 25"/>
          <p:cNvSpPr>
            <a:spLocks noChangeArrowheads="1"/>
          </p:cNvSpPr>
          <p:nvPr/>
        </p:nvSpPr>
        <p:spPr bwMode="auto">
          <a:xfrm>
            <a:off x="5435600" y="4221163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solidFill>
                  <a:srgbClr val="000000"/>
                </a:solidFill>
                <a:cs typeface="Arial" charset="0"/>
              </a:rPr>
              <a:t>仓库</a:t>
            </a:r>
            <a:endParaRPr lang="en-US" altLang="zh-C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gray">
          <a:xfrm>
            <a:off x="3924300" y="501332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8215" name="Group 27"/>
          <p:cNvGrpSpPr>
            <a:grpSpLocks/>
          </p:cNvGrpSpPr>
          <p:nvPr/>
        </p:nvGrpSpPr>
        <p:grpSpPr bwMode="auto">
          <a:xfrm>
            <a:off x="1285875" y="2551113"/>
            <a:ext cx="2373313" cy="2371725"/>
            <a:chOff x="192" y="1631"/>
            <a:chExt cx="1684" cy="1683"/>
          </a:xfrm>
        </p:grpSpPr>
        <p:sp>
          <p:nvSpPr>
            <p:cNvPr id="30" name="Oval 28"/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gray">
            <a:xfrm>
              <a:off x="304" y="1740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gray">
            <a:xfrm>
              <a:off x="288" y="1754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232" name="Oval 31"/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33" name="Oval 32"/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234" name="Oval 33"/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235" name="Oval 34"/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236" name="Oval 35"/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237" name="Text Box 36"/>
            <p:cNvSpPr txBox="1">
              <a:spLocks noChangeArrowheads="1"/>
            </p:cNvSpPr>
            <p:nvPr/>
          </p:nvSpPr>
          <p:spPr bwMode="gray">
            <a:xfrm>
              <a:off x="383" y="2160"/>
              <a:ext cx="1297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500" b="1" i="1">
                  <a:solidFill>
                    <a:srgbClr val="000000"/>
                  </a:solidFill>
                  <a:cs typeface="Arial" charset="0"/>
                </a:rPr>
                <a:t>Maven</a:t>
              </a:r>
            </a:p>
            <a:p>
              <a:pPr algn="ctr" eaLnBrk="1" hangingPunct="1"/>
              <a:r>
                <a:rPr lang="zh-CN" altLang="en-US" sz="2500" b="1" i="1">
                  <a:solidFill>
                    <a:srgbClr val="000000"/>
                  </a:solidFill>
                  <a:cs typeface="Arial" charset="0"/>
                </a:rPr>
                <a:t>实战</a:t>
              </a:r>
              <a:endParaRPr lang="en-US" altLang="zh-CN" sz="2500" b="1" i="1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39" name="AutoShape 24"/>
          <p:cNvSpPr>
            <a:spLocks noChangeArrowheads="1"/>
          </p:cNvSpPr>
          <p:nvPr/>
        </p:nvSpPr>
        <p:spPr bwMode="gray">
          <a:xfrm>
            <a:off x="4067175" y="5661025"/>
            <a:ext cx="4532313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0" name="Oval 23"/>
          <p:cNvSpPr>
            <a:spLocks noChangeArrowheads="1"/>
          </p:cNvSpPr>
          <p:nvPr/>
        </p:nvSpPr>
        <p:spPr bwMode="gray">
          <a:xfrm>
            <a:off x="3924300" y="5805488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8218" name="Group 9"/>
          <p:cNvGrpSpPr>
            <a:grpSpLocks/>
          </p:cNvGrpSpPr>
          <p:nvPr/>
        </p:nvGrpSpPr>
        <p:grpSpPr bwMode="auto">
          <a:xfrm>
            <a:off x="2124075" y="4868863"/>
            <a:ext cx="1809750" cy="990600"/>
            <a:chOff x="1444" y="3218"/>
            <a:chExt cx="672" cy="192"/>
          </a:xfrm>
        </p:grpSpPr>
        <p:sp>
          <p:nvSpPr>
            <p:cNvPr id="8227" name="Line 10"/>
            <p:cNvSpPr>
              <a:spLocks noChangeShapeType="1"/>
            </p:cNvSpPr>
            <p:nvPr/>
          </p:nvSpPr>
          <p:spPr bwMode="auto">
            <a:xfrm>
              <a:off x="1732" y="341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Line 11"/>
            <p:cNvSpPr>
              <a:spLocks noChangeShapeType="1"/>
            </p:cNvSpPr>
            <p:nvPr/>
          </p:nvSpPr>
          <p:spPr bwMode="auto">
            <a:xfrm>
              <a:off x="1444" y="321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AutoShape 12"/>
          <p:cNvSpPr>
            <a:spLocks noChangeArrowheads="1"/>
          </p:cNvSpPr>
          <p:nvPr/>
        </p:nvSpPr>
        <p:spPr bwMode="gray">
          <a:xfrm>
            <a:off x="4140200" y="1484313"/>
            <a:ext cx="4532313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5" name="Oval 19"/>
          <p:cNvSpPr>
            <a:spLocks noChangeArrowheads="1"/>
          </p:cNvSpPr>
          <p:nvPr/>
        </p:nvSpPr>
        <p:spPr bwMode="gray">
          <a:xfrm>
            <a:off x="3995738" y="1557338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8221" name="Group 6"/>
          <p:cNvGrpSpPr>
            <a:grpSpLocks/>
          </p:cNvGrpSpPr>
          <p:nvPr/>
        </p:nvGrpSpPr>
        <p:grpSpPr bwMode="auto">
          <a:xfrm>
            <a:off x="2339975" y="1628775"/>
            <a:ext cx="1671638" cy="936625"/>
            <a:chOff x="1492" y="1538"/>
            <a:chExt cx="624" cy="240"/>
          </a:xfrm>
        </p:grpSpPr>
        <p:sp>
          <p:nvSpPr>
            <p:cNvPr id="8225" name="Line 7"/>
            <p:cNvSpPr>
              <a:spLocks noChangeShapeType="1"/>
            </p:cNvSpPr>
            <p:nvPr/>
          </p:nvSpPr>
          <p:spPr bwMode="auto">
            <a:xfrm>
              <a:off x="1732" y="153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Line 8"/>
            <p:cNvSpPr>
              <a:spLocks noChangeShapeType="1"/>
            </p:cNvSpPr>
            <p:nvPr/>
          </p:nvSpPr>
          <p:spPr bwMode="auto">
            <a:xfrm flipV="1">
              <a:off x="1492" y="153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22" name="Rectangle 13"/>
          <p:cNvSpPr>
            <a:spLocks noChangeArrowheads="1"/>
          </p:cNvSpPr>
          <p:nvPr/>
        </p:nvSpPr>
        <p:spPr bwMode="auto">
          <a:xfrm>
            <a:off x="5292725" y="1484313"/>
            <a:ext cx="173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i="1">
                <a:solidFill>
                  <a:srgbClr val="FF0000"/>
                </a:solidFill>
                <a:cs typeface="Arial" charset="0"/>
              </a:rPr>
              <a:t>安装、入门</a:t>
            </a:r>
            <a:endParaRPr lang="en-US" altLang="zh-CN" sz="2400" b="1" i="1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8223" name="Rectangle 25"/>
          <p:cNvSpPr>
            <a:spLocks noChangeArrowheads="1"/>
          </p:cNvSpPr>
          <p:nvPr/>
        </p:nvSpPr>
        <p:spPr bwMode="auto">
          <a:xfrm>
            <a:off x="5435600" y="4941888"/>
            <a:ext cx="2185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solidFill>
                  <a:srgbClr val="000000"/>
                </a:solidFill>
                <a:cs typeface="Arial" charset="0"/>
              </a:rPr>
              <a:t>私服仓库</a:t>
            </a:r>
            <a:r>
              <a:rPr lang="en-US" altLang="zh-CN">
                <a:solidFill>
                  <a:srgbClr val="000000"/>
                </a:solidFill>
                <a:cs typeface="Arial" charset="0"/>
              </a:rPr>
              <a:t>——nexus</a:t>
            </a:r>
          </a:p>
        </p:txBody>
      </p:sp>
      <p:sp>
        <p:nvSpPr>
          <p:cNvPr id="8224" name="Rectangle 25"/>
          <p:cNvSpPr>
            <a:spLocks noChangeArrowheads="1"/>
          </p:cNvSpPr>
          <p:nvPr/>
        </p:nvSpPr>
        <p:spPr bwMode="auto">
          <a:xfrm>
            <a:off x="5508625" y="5732463"/>
            <a:ext cx="1389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  <a:cs typeface="Arial" charset="0"/>
              </a:rPr>
              <a:t>Eclipse</a:t>
            </a:r>
            <a:r>
              <a:rPr lang="zh-CN" altLang="en-US">
                <a:solidFill>
                  <a:srgbClr val="000000"/>
                </a:solidFill>
                <a:cs typeface="Arial" charset="0"/>
              </a:rPr>
              <a:t>插件</a:t>
            </a:r>
            <a:endParaRPr lang="en-US" altLang="zh-CN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大纲</a:t>
            </a:r>
          </a:p>
        </p:txBody>
      </p:sp>
      <p:grpSp>
        <p:nvGrpSpPr>
          <p:cNvPr id="44035" name="组合 52"/>
          <p:cNvGrpSpPr>
            <a:grpSpLocks/>
          </p:cNvGrpSpPr>
          <p:nvPr/>
        </p:nvGrpSpPr>
        <p:grpSpPr bwMode="auto">
          <a:xfrm>
            <a:off x="827088" y="1341438"/>
            <a:ext cx="7315200" cy="4616450"/>
            <a:chOff x="855067" y="1484784"/>
            <a:chExt cx="7314381" cy="4617804"/>
          </a:xfrm>
        </p:grpSpPr>
        <p:sp>
          <p:nvSpPr>
            <p:cNvPr id="44036" name="Line 3"/>
            <p:cNvSpPr>
              <a:spLocks noChangeShapeType="1"/>
            </p:cNvSpPr>
            <p:nvPr/>
          </p:nvSpPr>
          <p:spPr bwMode="auto">
            <a:xfrm flipV="1">
              <a:off x="2958505" y="3097213"/>
              <a:ext cx="6080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37" name="Line 4"/>
            <p:cNvSpPr>
              <a:spLocks noChangeShapeType="1"/>
            </p:cNvSpPr>
            <p:nvPr/>
          </p:nvSpPr>
          <p:spPr bwMode="auto">
            <a:xfrm>
              <a:off x="3025180" y="3773488"/>
              <a:ext cx="541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38" name="Line 5"/>
            <p:cNvSpPr>
              <a:spLocks noChangeShapeType="1"/>
            </p:cNvSpPr>
            <p:nvPr/>
          </p:nvSpPr>
          <p:spPr bwMode="auto">
            <a:xfrm flipV="1">
              <a:off x="2958505" y="4381500"/>
              <a:ext cx="6080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039" name="Group 6"/>
            <p:cNvGrpSpPr>
              <a:grpSpLocks/>
            </p:cNvGrpSpPr>
            <p:nvPr/>
          </p:nvGrpSpPr>
          <p:grpSpPr bwMode="auto">
            <a:xfrm>
              <a:off x="2687042" y="2420938"/>
              <a:ext cx="879475" cy="338137"/>
              <a:chOff x="1492" y="1538"/>
              <a:chExt cx="624" cy="240"/>
            </a:xfrm>
          </p:grpSpPr>
          <p:sp>
            <p:nvSpPr>
              <p:cNvPr id="44080" name="Line 7"/>
              <p:cNvSpPr>
                <a:spLocks noChangeShapeType="1"/>
              </p:cNvSpPr>
              <p:nvPr/>
            </p:nvSpPr>
            <p:spPr bwMode="auto">
              <a:xfrm>
                <a:off x="1732" y="153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1" name="Line 8"/>
              <p:cNvSpPr>
                <a:spLocks noChangeShapeType="1"/>
              </p:cNvSpPr>
              <p:nvPr/>
            </p:nvSpPr>
            <p:spPr bwMode="auto">
              <a:xfrm flipV="1">
                <a:off x="1492" y="1538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40" name="Group 9"/>
            <p:cNvGrpSpPr>
              <a:grpSpLocks/>
            </p:cNvGrpSpPr>
            <p:nvPr/>
          </p:nvGrpSpPr>
          <p:grpSpPr bwMode="auto">
            <a:xfrm>
              <a:off x="2620367" y="4787900"/>
              <a:ext cx="946150" cy="269875"/>
              <a:chOff x="1444" y="3218"/>
              <a:chExt cx="672" cy="192"/>
            </a:xfrm>
          </p:grpSpPr>
          <p:sp>
            <p:nvSpPr>
              <p:cNvPr id="44078" name="Line 10"/>
              <p:cNvSpPr>
                <a:spLocks noChangeShapeType="1"/>
              </p:cNvSpPr>
              <p:nvPr/>
            </p:nvSpPr>
            <p:spPr bwMode="auto">
              <a:xfrm>
                <a:off x="1732" y="3410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9" name="Line 11"/>
              <p:cNvSpPr>
                <a:spLocks noChangeShapeType="1"/>
              </p:cNvSpPr>
              <p:nvPr/>
            </p:nvSpPr>
            <p:spPr bwMode="auto">
              <a:xfrm>
                <a:off x="1444" y="3218"/>
                <a:ext cx="28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AutoShape 12"/>
            <p:cNvSpPr>
              <a:spLocks noChangeArrowheads="1"/>
            </p:cNvSpPr>
            <p:nvPr/>
          </p:nvSpPr>
          <p:spPr bwMode="gray">
            <a:xfrm>
              <a:off x="3637642" y="2204132"/>
              <a:ext cx="4531806" cy="43351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" name="AutoShape 14"/>
            <p:cNvSpPr>
              <a:spLocks noChangeArrowheads="1"/>
            </p:cNvSpPr>
            <p:nvPr/>
          </p:nvSpPr>
          <p:spPr bwMode="gray">
            <a:xfrm>
              <a:off x="3561451" y="2882194"/>
              <a:ext cx="4533392" cy="4335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4043" name="Rectangle 15"/>
            <p:cNvSpPr>
              <a:spLocks noChangeArrowheads="1"/>
            </p:cNvSpPr>
            <p:nvPr/>
          </p:nvSpPr>
          <p:spPr bwMode="auto">
            <a:xfrm>
              <a:off x="4933280" y="2276872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cs typeface="Arial" charset="0"/>
                </a:rPr>
                <a:t>生命周期</a:t>
              </a:r>
              <a:endParaRPr lang="en-US" altLang="zh-CN">
                <a:cs typeface="Arial" charset="0"/>
              </a:endParaRPr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gray">
            <a:xfrm>
              <a:off x="3558276" y="3541199"/>
              <a:ext cx="4533392" cy="435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4045" name="Rectangle 17"/>
            <p:cNvSpPr>
              <a:spLocks noChangeArrowheads="1"/>
            </p:cNvSpPr>
            <p:nvPr/>
          </p:nvSpPr>
          <p:spPr bwMode="auto">
            <a:xfrm>
              <a:off x="4933280" y="2924944"/>
              <a:ext cx="13468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cs typeface="Arial" charset="0"/>
                </a:rPr>
                <a:t>坐标、依赖</a:t>
              </a:r>
              <a:endParaRPr lang="en-US" altLang="zh-CN">
                <a:cs typeface="Arial" charset="0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482085" y="2323230"/>
              <a:ext cx="203177" cy="201671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3493197" y="2999703"/>
              <a:ext cx="203177" cy="20326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493197" y="3671412"/>
              <a:ext cx="203177" cy="20326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3" name="AutoShape 21"/>
            <p:cNvSpPr>
              <a:spLocks noChangeArrowheads="1"/>
            </p:cNvSpPr>
            <p:nvPr/>
          </p:nvSpPr>
          <p:spPr bwMode="gray">
            <a:xfrm>
              <a:off x="3561451" y="4190677"/>
              <a:ext cx="4533392" cy="435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4050" name="Rectangle 22"/>
            <p:cNvSpPr>
              <a:spLocks noChangeArrowheads="1"/>
            </p:cNvSpPr>
            <p:nvPr/>
          </p:nvSpPr>
          <p:spPr bwMode="auto">
            <a:xfrm>
              <a:off x="5005288" y="3573016"/>
              <a:ext cx="13388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  <a:cs typeface="Arial" charset="0"/>
                </a:rPr>
                <a:t>聚合、继承</a:t>
              </a:r>
              <a:endParaRPr lang="en-US" altLang="zh-CN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3482085" y="4314539"/>
              <a:ext cx="203177" cy="20326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6" name="AutoShape 24"/>
            <p:cNvSpPr>
              <a:spLocks noChangeArrowheads="1"/>
            </p:cNvSpPr>
            <p:nvPr/>
          </p:nvSpPr>
          <p:spPr bwMode="gray">
            <a:xfrm>
              <a:off x="3561451" y="4892558"/>
              <a:ext cx="4533392" cy="4335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4053" name="Rectangle 25"/>
            <p:cNvSpPr>
              <a:spLocks noChangeArrowheads="1"/>
            </p:cNvSpPr>
            <p:nvPr/>
          </p:nvSpPr>
          <p:spPr bwMode="auto">
            <a:xfrm>
              <a:off x="5031531" y="4149080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b="1" i="1">
                  <a:solidFill>
                    <a:srgbClr val="FF0000"/>
                  </a:solidFill>
                  <a:cs typeface="Arial" charset="0"/>
                </a:rPr>
                <a:t>仓库</a:t>
              </a:r>
              <a:endParaRPr lang="en-US" altLang="zh-CN" sz="2800" b="1" i="1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3493197" y="5013244"/>
              <a:ext cx="203177" cy="20326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44055" name="Group 27"/>
            <p:cNvGrpSpPr>
              <a:grpSpLocks/>
            </p:cNvGrpSpPr>
            <p:nvPr/>
          </p:nvGrpSpPr>
          <p:grpSpPr bwMode="auto">
            <a:xfrm>
              <a:off x="855067" y="2551113"/>
              <a:ext cx="2373313" cy="2371725"/>
              <a:chOff x="192" y="1631"/>
              <a:chExt cx="1684" cy="1683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192" y="1634"/>
                <a:ext cx="1684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304" y="1742"/>
                <a:ext cx="1461" cy="146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288" y="1754"/>
                <a:ext cx="1461" cy="146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4072" name="Oval 31"/>
              <p:cNvSpPr>
                <a:spLocks noChangeArrowheads="1"/>
              </p:cNvSpPr>
              <p:nvPr/>
            </p:nvSpPr>
            <p:spPr bwMode="gray">
              <a:xfrm>
                <a:off x="375" y="1814"/>
                <a:ext cx="1317" cy="131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73" name="Oval 32"/>
              <p:cNvSpPr>
                <a:spLocks noChangeArrowheads="1"/>
              </p:cNvSpPr>
              <p:nvPr/>
            </p:nvSpPr>
            <p:spPr bwMode="gray">
              <a:xfrm>
                <a:off x="396" y="1835"/>
                <a:ext cx="1276" cy="127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4074" name="Oval 33"/>
              <p:cNvSpPr>
                <a:spLocks noChangeArrowheads="1"/>
              </p:cNvSpPr>
              <p:nvPr/>
            </p:nvSpPr>
            <p:spPr bwMode="gray">
              <a:xfrm>
                <a:off x="412" y="1842"/>
                <a:ext cx="1246" cy="124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4075" name="Oval 34"/>
              <p:cNvSpPr>
                <a:spLocks noChangeArrowheads="1"/>
              </p:cNvSpPr>
              <p:nvPr/>
            </p:nvSpPr>
            <p:spPr bwMode="gray">
              <a:xfrm>
                <a:off x="426" y="1854"/>
                <a:ext cx="1184" cy="1164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4076" name="Oval 35"/>
              <p:cNvSpPr>
                <a:spLocks noChangeArrowheads="1"/>
              </p:cNvSpPr>
              <p:nvPr/>
            </p:nvSpPr>
            <p:spPr bwMode="gray">
              <a:xfrm>
                <a:off x="480" y="1872"/>
                <a:ext cx="1053" cy="94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4077" name="Text Box 36"/>
              <p:cNvSpPr txBox="1">
                <a:spLocks noChangeArrowheads="1"/>
              </p:cNvSpPr>
              <p:nvPr/>
            </p:nvSpPr>
            <p:spPr bwMode="gray">
              <a:xfrm>
                <a:off x="383" y="2160"/>
                <a:ext cx="1297" cy="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500" b="1" i="1">
                    <a:solidFill>
                      <a:srgbClr val="000000"/>
                    </a:solidFill>
                    <a:cs typeface="Arial" charset="0"/>
                  </a:rPr>
                  <a:t>Maven</a:t>
                </a:r>
              </a:p>
              <a:p>
                <a:pPr algn="ctr" eaLnBrk="1" hangingPunct="1"/>
                <a:r>
                  <a:rPr lang="zh-CN" altLang="en-US" sz="2500" b="1" i="1">
                    <a:solidFill>
                      <a:srgbClr val="000000"/>
                    </a:solidFill>
                    <a:cs typeface="Arial" charset="0"/>
                  </a:rPr>
                  <a:t>实战</a:t>
                </a:r>
                <a:endParaRPr lang="en-US" altLang="zh-CN" sz="2500" b="1" i="1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39" name="AutoShape 24"/>
            <p:cNvSpPr>
              <a:spLocks noChangeArrowheads="1"/>
            </p:cNvSpPr>
            <p:nvPr/>
          </p:nvSpPr>
          <p:spPr bwMode="gray">
            <a:xfrm>
              <a:off x="3637642" y="5661134"/>
              <a:ext cx="4531806" cy="4335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" name="Oval 23"/>
            <p:cNvSpPr>
              <a:spLocks noChangeArrowheads="1"/>
            </p:cNvSpPr>
            <p:nvPr/>
          </p:nvSpPr>
          <p:spPr bwMode="gray">
            <a:xfrm>
              <a:off x="3493197" y="5805638"/>
              <a:ext cx="203177" cy="20326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44058" name="Group 9"/>
            <p:cNvGrpSpPr>
              <a:grpSpLocks/>
            </p:cNvGrpSpPr>
            <p:nvPr/>
          </p:nvGrpSpPr>
          <p:grpSpPr bwMode="auto">
            <a:xfrm>
              <a:off x="1692920" y="4869160"/>
              <a:ext cx="1810246" cy="989955"/>
              <a:chOff x="1444" y="3218"/>
              <a:chExt cx="672" cy="192"/>
            </a:xfrm>
          </p:grpSpPr>
          <p:sp>
            <p:nvSpPr>
              <p:cNvPr id="44067" name="Line 10"/>
              <p:cNvSpPr>
                <a:spLocks noChangeShapeType="1"/>
              </p:cNvSpPr>
              <p:nvPr/>
            </p:nvSpPr>
            <p:spPr bwMode="auto">
              <a:xfrm>
                <a:off x="1732" y="3410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8" name="Line 11"/>
              <p:cNvSpPr>
                <a:spLocks noChangeShapeType="1"/>
              </p:cNvSpPr>
              <p:nvPr/>
            </p:nvSpPr>
            <p:spPr bwMode="auto">
              <a:xfrm>
                <a:off x="1444" y="3218"/>
                <a:ext cx="28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" name="AutoShape 12"/>
            <p:cNvSpPr>
              <a:spLocks noChangeArrowheads="1"/>
            </p:cNvSpPr>
            <p:nvPr/>
          </p:nvSpPr>
          <p:spPr bwMode="gray">
            <a:xfrm>
              <a:off x="3637642" y="1484784"/>
              <a:ext cx="4531806" cy="4335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5" name="Oval 19"/>
            <p:cNvSpPr>
              <a:spLocks noChangeArrowheads="1"/>
            </p:cNvSpPr>
            <p:nvPr/>
          </p:nvSpPr>
          <p:spPr bwMode="gray">
            <a:xfrm>
              <a:off x="3564626" y="1556242"/>
              <a:ext cx="203177" cy="20326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44061" name="Group 6"/>
            <p:cNvGrpSpPr>
              <a:grpSpLocks/>
            </p:cNvGrpSpPr>
            <p:nvPr/>
          </p:nvGrpSpPr>
          <p:grpSpPr bwMode="auto">
            <a:xfrm>
              <a:off x="1908944" y="1628800"/>
              <a:ext cx="1671563" cy="936104"/>
              <a:chOff x="1492" y="1538"/>
              <a:chExt cx="624" cy="240"/>
            </a:xfrm>
          </p:grpSpPr>
          <p:sp>
            <p:nvSpPr>
              <p:cNvPr id="44065" name="Line 7"/>
              <p:cNvSpPr>
                <a:spLocks noChangeShapeType="1"/>
              </p:cNvSpPr>
              <p:nvPr/>
            </p:nvSpPr>
            <p:spPr bwMode="auto">
              <a:xfrm>
                <a:off x="1732" y="153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6" name="Line 8"/>
              <p:cNvSpPr>
                <a:spLocks noChangeShapeType="1"/>
              </p:cNvSpPr>
              <p:nvPr/>
            </p:nvSpPr>
            <p:spPr bwMode="auto">
              <a:xfrm flipV="1">
                <a:off x="1492" y="1538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062" name="Rectangle 13"/>
            <p:cNvSpPr>
              <a:spLocks noChangeArrowheads="1"/>
            </p:cNvSpPr>
            <p:nvPr/>
          </p:nvSpPr>
          <p:spPr bwMode="auto">
            <a:xfrm>
              <a:off x="4861272" y="1556792"/>
              <a:ext cx="13468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cs typeface="Arial" charset="0"/>
                </a:rPr>
                <a:t>安装、入门</a:t>
              </a:r>
              <a:endParaRPr lang="en-US" altLang="zh-CN">
                <a:cs typeface="Arial" charset="0"/>
              </a:endParaRPr>
            </a:p>
          </p:txBody>
        </p:sp>
        <p:sp>
          <p:nvSpPr>
            <p:cNvPr id="44063" name="Rectangle 25"/>
            <p:cNvSpPr>
              <a:spLocks noChangeArrowheads="1"/>
            </p:cNvSpPr>
            <p:nvPr/>
          </p:nvSpPr>
          <p:spPr bwMode="auto">
            <a:xfrm>
              <a:off x="5005288" y="4941168"/>
              <a:ext cx="21852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  <a:cs typeface="Arial" charset="0"/>
                </a:rPr>
                <a:t>私服仓库</a:t>
              </a:r>
              <a:r>
                <a:rPr lang="en-US" altLang="zh-CN">
                  <a:solidFill>
                    <a:srgbClr val="000000"/>
                  </a:solidFill>
                  <a:cs typeface="Arial" charset="0"/>
                </a:rPr>
                <a:t>——nexus</a:t>
              </a:r>
            </a:p>
          </p:txBody>
        </p:sp>
        <p:sp>
          <p:nvSpPr>
            <p:cNvPr id="44064" name="Rectangle 25"/>
            <p:cNvSpPr>
              <a:spLocks noChangeArrowheads="1"/>
            </p:cNvSpPr>
            <p:nvPr/>
          </p:nvSpPr>
          <p:spPr bwMode="auto">
            <a:xfrm>
              <a:off x="5077296" y="5733256"/>
              <a:ext cx="1390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cs typeface="Arial" charset="0"/>
                </a:rPr>
                <a:t>Eclipse</a:t>
              </a:r>
              <a:r>
                <a:rPr lang="zh-CN" altLang="en-US">
                  <a:solidFill>
                    <a:srgbClr val="000000"/>
                  </a:solidFill>
                  <a:cs typeface="Arial" charset="0"/>
                </a:rPr>
                <a:t>插件</a:t>
              </a:r>
              <a:endParaRPr lang="en-US" altLang="zh-CN">
                <a:solidFill>
                  <a:srgbClr val="000000"/>
                </a:solidFill>
                <a:cs typeface="Arial" charset="0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1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zh-CN" altLang="en-US"/>
              <a:t>坐标和依赖是任何一个构件在</a:t>
            </a:r>
            <a:r>
              <a:rPr lang="en-US" altLang="zh-CN"/>
              <a:t>Maven</a:t>
            </a:r>
            <a:r>
              <a:rPr lang="zh-CN" altLang="en-US"/>
              <a:t>世界中的逻辑表达方式；</a:t>
            </a:r>
            <a:endParaRPr lang="en-US" altLang="zh-CN"/>
          </a:p>
          <a:p>
            <a:r>
              <a:rPr lang="zh-CN" altLang="en-US"/>
              <a:t>构件的物理表示方式是文件，</a:t>
            </a:r>
            <a:r>
              <a:rPr lang="en-US" altLang="zh-CN"/>
              <a:t>Maven</a:t>
            </a:r>
            <a:r>
              <a:rPr lang="zh-CN" altLang="en-US"/>
              <a:t>通过仓库来统一管理这些文件，没有仓库，</a:t>
            </a:r>
            <a:r>
              <a:rPr lang="en-US" altLang="zh-CN"/>
              <a:t>Maven</a:t>
            </a:r>
            <a:r>
              <a:rPr lang="zh-CN" altLang="en-US"/>
              <a:t>失去了存在的意义；</a:t>
            </a:r>
            <a:endParaRPr lang="en-US" altLang="zh-CN"/>
          </a:p>
          <a:p>
            <a:r>
              <a:rPr lang="zh-CN" altLang="en-US"/>
              <a:t>任何构件都有唯一坐标，根据坐标定义其在仓库中的唯一存储路径；</a:t>
            </a:r>
            <a:endParaRPr lang="en-US" altLang="zh-CN"/>
          </a:p>
          <a:p>
            <a:pPr lvl="1"/>
            <a:r>
              <a:rPr lang="en-US" altLang="zh-CN"/>
              <a:t>groupId/artifactId/version/artifact-version.packaging</a:t>
            </a:r>
          </a:p>
          <a:p>
            <a:endParaRPr lang="zh-CN" altLang="en-US"/>
          </a:p>
        </p:txBody>
      </p:sp>
      <p:sp>
        <p:nvSpPr>
          <p:cNvPr id="45059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仓库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052513"/>
          <a:ext cx="8229600" cy="5073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608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仓库的分类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http://repo1.maven.org/maven2</a:t>
            </a:r>
            <a:endParaRPr lang="zh-CN" altLang="en-US"/>
          </a:p>
        </p:txBody>
      </p:sp>
      <p:sp>
        <p:nvSpPr>
          <p:cNvPr id="47107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中央仓库</a:t>
            </a:r>
            <a:r>
              <a:rPr lang="en-US" altLang="zh-CN"/>
              <a:t>url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1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zh-CN" altLang="en-US" dirty="0"/>
              <a:t>通过第三方仓库搜索引擎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http://www.jarvana.com/jarvana/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http://mvnrepository.com/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http://www.mvnbrowser.com/index.html</a:t>
            </a:r>
            <a:endParaRPr lang="en-US" altLang="zh-CN" dirty="0"/>
          </a:p>
          <a:p>
            <a:pPr lvl="1"/>
            <a:r>
              <a:rPr lang="en-US" altLang="zh-CN" dirty="0">
                <a:hlinkClick r:id="rId5"/>
              </a:rPr>
              <a:t>http://search.maven.org/</a:t>
            </a:r>
            <a:endParaRPr lang="en-US" altLang="zh-CN" dirty="0"/>
          </a:p>
          <a:p>
            <a:r>
              <a:rPr lang="zh-CN" altLang="en-US" dirty="0"/>
              <a:t>通过我们的私服</a:t>
            </a:r>
            <a:endParaRPr lang="en-US" altLang="zh-CN" dirty="0"/>
          </a:p>
          <a:p>
            <a:pPr lvl="1"/>
            <a:r>
              <a:rPr lang="en-US" altLang="zh-CN" dirty="0">
                <a:hlinkClick r:id="rId6"/>
              </a:rPr>
              <a:t>http://10.0.25.xx:xxxx/nexus/index.html#welcome</a:t>
            </a:r>
            <a:endParaRPr lang="en-US" altLang="zh-CN" dirty="0"/>
          </a:p>
        </p:txBody>
      </p:sp>
      <p:sp>
        <p:nvSpPr>
          <p:cNvPr id="48131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如何查找</a:t>
            </a:r>
            <a:r>
              <a:rPr lang="en-US" altLang="zh-CN"/>
              <a:t>jar</a:t>
            </a:r>
            <a:r>
              <a:rPr lang="zh-CN" altLang="en-US"/>
              <a:t>包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大纲</a:t>
            </a:r>
          </a:p>
        </p:txBody>
      </p:sp>
      <p:grpSp>
        <p:nvGrpSpPr>
          <p:cNvPr id="49155" name="组合 52"/>
          <p:cNvGrpSpPr>
            <a:grpSpLocks/>
          </p:cNvGrpSpPr>
          <p:nvPr/>
        </p:nvGrpSpPr>
        <p:grpSpPr bwMode="auto">
          <a:xfrm>
            <a:off x="971550" y="1412875"/>
            <a:ext cx="7315200" cy="4618038"/>
            <a:chOff x="872651" y="1484784"/>
            <a:chExt cx="7314381" cy="4617804"/>
          </a:xfrm>
        </p:grpSpPr>
        <p:sp>
          <p:nvSpPr>
            <p:cNvPr id="49156" name="Line 3"/>
            <p:cNvSpPr>
              <a:spLocks noChangeShapeType="1"/>
            </p:cNvSpPr>
            <p:nvPr/>
          </p:nvSpPr>
          <p:spPr bwMode="auto">
            <a:xfrm flipV="1">
              <a:off x="2976089" y="3097213"/>
              <a:ext cx="6080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7" name="Line 4"/>
            <p:cNvSpPr>
              <a:spLocks noChangeShapeType="1"/>
            </p:cNvSpPr>
            <p:nvPr/>
          </p:nvSpPr>
          <p:spPr bwMode="auto">
            <a:xfrm>
              <a:off x="3042764" y="3773488"/>
              <a:ext cx="541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8" name="Line 5"/>
            <p:cNvSpPr>
              <a:spLocks noChangeShapeType="1"/>
            </p:cNvSpPr>
            <p:nvPr/>
          </p:nvSpPr>
          <p:spPr bwMode="auto">
            <a:xfrm flipV="1">
              <a:off x="2976089" y="4381500"/>
              <a:ext cx="6080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9159" name="Group 6"/>
            <p:cNvGrpSpPr>
              <a:grpSpLocks/>
            </p:cNvGrpSpPr>
            <p:nvPr/>
          </p:nvGrpSpPr>
          <p:grpSpPr bwMode="auto">
            <a:xfrm>
              <a:off x="2704626" y="2420938"/>
              <a:ext cx="879475" cy="338137"/>
              <a:chOff x="1492" y="1538"/>
              <a:chExt cx="624" cy="240"/>
            </a:xfrm>
          </p:grpSpPr>
          <p:sp>
            <p:nvSpPr>
              <p:cNvPr id="49200" name="Line 7"/>
              <p:cNvSpPr>
                <a:spLocks noChangeShapeType="1"/>
              </p:cNvSpPr>
              <p:nvPr/>
            </p:nvSpPr>
            <p:spPr bwMode="auto">
              <a:xfrm>
                <a:off x="1732" y="153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1" name="Line 8"/>
              <p:cNvSpPr>
                <a:spLocks noChangeShapeType="1"/>
              </p:cNvSpPr>
              <p:nvPr/>
            </p:nvSpPr>
            <p:spPr bwMode="auto">
              <a:xfrm flipV="1">
                <a:off x="1492" y="1538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160" name="Group 9"/>
            <p:cNvGrpSpPr>
              <a:grpSpLocks/>
            </p:cNvGrpSpPr>
            <p:nvPr/>
          </p:nvGrpSpPr>
          <p:grpSpPr bwMode="auto">
            <a:xfrm>
              <a:off x="2637951" y="4787900"/>
              <a:ext cx="946150" cy="269875"/>
              <a:chOff x="1444" y="3218"/>
              <a:chExt cx="672" cy="192"/>
            </a:xfrm>
          </p:grpSpPr>
          <p:sp>
            <p:nvSpPr>
              <p:cNvPr id="49198" name="Line 10"/>
              <p:cNvSpPr>
                <a:spLocks noChangeShapeType="1"/>
              </p:cNvSpPr>
              <p:nvPr/>
            </p:nvSpPr>
            <p:spPr bwMode="auto">
              <a:xfrm>
                <a:off x="1732" y="3410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9" name="Line 11"/>
              <p:cNvSpPr>
                <a:spLocks noChangeShapeType="1"/>
              </p:cNvSpPr>
              <p:nvPr/>
            </p:nvSpPr>
            <p:spPr bwMode="auto">
              <a:xfrm>
                <a:off x="1444" y="3218"/>
                <a:ext cx="28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AutoShape 12"/>
            <p:cNvSpPr>
              <a:spLocks noChangeArrowheads="1"/>
            </p:cNvSpPr>
            <p:nvPr/>
          </p:nvSpPr>
          <p:spPr bwMode="gray">
            <a:xfrm>
              <a:off x="3655227" y="2205472"/>
              <a:ext cx="4531805" cy="43336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" name="AutoShape 14"/>
            <p:cNvSpPr>
              <a:spLocks noChangeArrowheads="1"/>
            </p:cNvSpPr>
            <p:nvPr/>
          </p:nvSpPr>
          <p:spPr bwMode="gray">
            <a:xfrm>
              <a:off x="3579036" y="2883301"/>
              <a:ext cx="4533392" cy="43336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9163" name="Rectangle 15"/>
            <p:cNvSpPr>
              <a:spLocks noChangeArrowheads="1"/>
            </p:cNvSpPr>
            <p:nvPr/>
          </p:nvSpPr>
          <p:spPr bwMode="auto">
            <a:xfrm>
              <a:off x="4950864" y="2276872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cs typeface="Arial" charset="0"/>
                </a:rPr>
                <a:t>生命周期</a:t>
              </a:r>
              <a:endParaRPr lang="en-US" altLang="zh-CN">
                <a:cs typeface="Arial" charset="0"/>
              </a:endParaRPr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gray">
            <a:xfrm>
              <a:off x="3575861" y="3542080"/>
              <a:ext cx="4533392" cy="43495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9165" name="Rectangle 17"/>
            <p:cNvSpPr>
              <a:spLocks noChangeArrowheads="1"/>
            </p:cNvSpPr>
            <p:nvPr/>
          </p:nvSpPr>
          <p:spPr bwMode="auto">
            <a:xfrm>
              <a:off x="4950864" y="2924944"/>
              <a:ext cx="13468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cs typeface="Arial" charset="0"/>
                </a:rPr>
                <a:t>坐标、依赖</a:t>
              </a:r>
              <a:endParaRPr lang="en-US" altLang="zh-CN">
                <a:cs typeface="Arial" charset="0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499670" y="2322942"/>
              <a:ext cx="203177" cy="201603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3510781" y="3000770"/>
              <a:ext cx="203177" cy="20319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510781" y="3672248"/>
              <a:ext cx="203177" cy="20319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3" name="AutoShape 21"/>
            <p:cNvSpPr>
              <a:spLocks noChangeArrowheads="1"/>
            </p:cNvSpPr>
            <p:nvPr/>
          </p:nvSpPr>
          <p:spPr bwMode="gray">
            <a:xfrm>
              <a:off x="3579036" y="4191335"/>
              <a:ext cx="4533392" cy="43495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9170" name="Rectangle 22"/>
            <p:cNvSpPr>
              <a:spLocks noChangeArrowheads="1"/>
            </p:cNvSpPr>
            <p:nvPr/>
          </p:nvSpPr>
          <p:spPr bwMode="auto">
            <a:xfrm>
              <a:off x="5022872" y="3573016"/>
              <a:ext cx="13388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  <a:cs typeface="Arial" charset="0"/>
                </a:rPr>
                <a:t>聚合、继承</a:t>
              </a:r>
              <a:endParaRPr lang="en-US" altLang="zh-CN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3499670" y="4315154"/>
              <a:ext cx="203177" cy="20319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6" name="AutoShape 24"/>
            <p:cNvSpPr>
              <a:spLocks noChangeArrowheads="1"/>
            </p:cNvSpPr>
            <p:nvPr/>
          </p:nvSpPr>
          <p:spPr bwMode="gray">
            <a:xfrm>
              <a:off x="3579036" y="4892974"/>
              <a:ext cx="4533392" cy="43336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9173" name="Rectangle 25"/>
            <p:cNvSpPr>
              <a:spLocks noChangeArrowheads="1"/>
            </p:cNvSpPr>
            <p:nvPr/>
          </p:nvSpPr>
          <p:spPr bwMode="auto">
            <a:xfrm>
              <a:off x="5022872" y="4221088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cs typeface="Arial" charset="0"/>
                </a:rPr>
                <a:t>仓库</a:t>
              </a:r>
              <a:endParaRPr lang="en-US" altLang="zh-CN">
                <a:cs typeface="Arial" charset="0"/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3510781" y="5013618"/>
              <a:ext cx="203177" cy="20319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49175" name="Group 27"/>
            <p:cNvGrpSpPr>
              <a:grpSpLocks/>
            </p:cNvGrpSpPr>
            <p:nvPr/>
          </p:nvGrpSpPr>
          <p:grpSpPr bwMode="auto">
            <a:xfrm>
              <a:off x="872651" y="2551113"/>
              <a:ext cx="2373313" cy="2371725"/>
              <a:chOff x="192" y="1631"/>
              <a:chExt cx="1684" cy="1683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192" y="1631"/>
                <a:ext cx="1684" cy="168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304" y="1743"/>
                <a:ext cx="1461" cy="146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288" y="1754"/>
                <a:ext cx="1461" cy="146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9192" name="Oval 31"/>
              <p:cNvSpPr>
                <a:spLocks noChangeArrowheads="1"/>
              </p:cNvSpPr>
              <p:nvPr/>
            </p:nvSpPr>
            <p:spPr bwMode="gray">
              <a:xfrm>
                <a:off x="375" y="1814"/>
                <a:ext cx="1317" cy="131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193" name="Oval 32"/>
              <p:cNvSpPr>
                <a:spLocks noChangeArrowheads="1"/>
              </p:cNvSpPr>
              <p:nvPr/>
            </p:nvSpPr>
            <p:spPr bwMode="gray">
              <a:xfrm>
                <a:off x="396" y="1835"/>
                <a:ext cx="1276" cy="127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9194" name="Oval 33"/>
              <p:cNvSpPr>
                <a:spLocks noChangeArrowheads="1"/>
              </p:cNvSpPr>
              <p:nvPr/>
            </p:nvSpPr>
            <p:spPr bwMode="gray">
              <a:xfrm>
                <a:off x="412" y="1842"/>
                <a:ext cx="1246" cy="124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9195" name="Oval 34"/>
              <p:cNvSpPr>
                <a:spLocks noChangeArrowheads="1"/>
              </p:cNvSpPr>
              <p:nvPr/>
            </p:nvSpPr>
            <p:spPr bwMode="gray">
              <a:xfrm>
                <a:off x="426" y="1854"/>
                <a:ext cx="1184" cy="1164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9196" name="Oval 35"/>
              <p:cNvSpPr>
                <a:spLocks noChangeArrowheads="1"/>
              </p:cNvSpPr>
              <p:nvPr/>
            </p:nvSpPr>
            <p:spPr bwMode="gray">
              <a:xfrm>
                <a:off x="480" y="1872"/>
                <a:ext cx="1053" cy="94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9197" name="Text Box 36"/>
              <p:cNvSpPr txBox="1">
                <a:spLocks noChangeArrowheads="1"/>
              </p:cNvSpPr>
              <p:nvPr/>
            </p:nvSpPr>
            <p:spPr bwMode="gray">
              <a:xfrm>
                <a:off x="383" y="2160"/>
                <a:ext cx="1297" cy="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500" b="1" i="1">
                    <a:solidFill>
                      <a:srgbClr val="000000"/>
                    </a:solidFill>
                    <a:cs typeface="Arial" charset="0"/>
                  </a:rPr>
                  <a:t>Maven</a:t>
                </a:r>
              </a:p>
              <a:p>
                <a:pPr algn="ctr" eaLnBrk="1" hangingPunct="1"/>
                <a:r>
                  <a:rPr lang="zh-CN" altLang="en-US" sz="2500" b="1" i="1">
                    <a:solidFill>
                      <a:srgbClr val="000000"/>
                    </a:solidFill>
                    <a:cs typeface="Arial" charset="0"/>
                  </a:rPr>
                  <a:t>实战</a:t>
                </a:r>
                <a:endParaRPr lang="en-US" altLang="zh-CN" sz="2500" b="1" i="1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39" name="AutoShape 24"/>
            <p:cNvSpPr>
              <a:spLocks noChangeArrowheads="1"/>
            </p:cNvSpPr>
            <p:nvPr/>
          </p:nvSpPr>
          <p:spPr bwMode="gray">
            <a:xfrm>
              <a:off x="3655227" y="5661285"/>
              <a:ext cx="4531805" cy="43336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" name="Oval 23"/>
            <p:cNvSpPr>
              <a:spLocks noChangeArrowheads="1"/>
            </p:cNvSpPr>
            <p:nvPr/>
          </p:nvSpPr>
          <p:spPr bwMode="gray">
            <a:xfrm>
              <a:off x="3510781" y="5805740"/>
              <a:ext cx="203177" cy="20319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49178" name="Group 9"/>
            <p:cNvGrpSpPr>
              <a:grpSpLocks/>
            </p:cNvGrpSpPr>
            <p:nvPr/>
          </p:nvGrpSpPr>
          <p:grpSpPr bwMode="auto">
            <a:xfrm>
              <a:off x="1710504" y="4869160"/>
              <a:ext cx="1810246" cy="989955"/>
              <a:chOff x="1444" y="3218"/>
              <a:chExt cx="672" cy="192"/>
            </a:xfrm>
          </p:grpSpPr>
          <p:sp>
            <p:nvSpPr>
              <p:cNvPr id="49187" name="Line 10"/>
              <p:cNvSpPr>
                <a:spLocks noChangeShapeType="1"/>
              </p:cNvSpPr>
              <p:nvPr/>
            </p:nvSpPr>
            <p:spPr bwMode="auto">
              <a:xfrm>
                <a:off x="1732" y="3410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8" name="Line 11"/>
              <p:cNvSpPr>
                <a:spLocks noChangeShapeType="1"/>
              </p:cNvSpPr>
              <p:nvPr/>
            </p:nvSpPr>
            <p:spPr bwMode="auto">
              <a:xfrm>
                <a:off x="1444" y="3218"/>
                <a:ext cx="28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" name="AutoShape 12"/>
            <p:cNvSpPr>
              <a:spLocks noChangeArrowheads="1"/>
            </p:cNvSpPr>
            <p:nvPr/>
          </p:nvSpPr>
          <p:spPr bwMode="gray">
            <a:xfrm>
              <a:off x="3655227" y="1484784"/>
              <a:ext cx="4531805" cy="43336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5" name="Oval 19"/>
            <p:cNvSpPr>
              <a:spLocks noChangeArrowheads="1"/>
            </p:cNvSpPr>
            <p:nvPr/>
          </p:nvSpPr>
          <p:spPr bwMode="gray">
            <a:xfrm>
              <a:off x="3582211" y="1556218"/>
              <a:ext cx="203177" cy="20319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49181" name="Group 6"/>
            <p:cNvGrpSpPr>
              <a:grpSpLocks/>
            </p:cNvGrpSpPr>
            <p:nvPr/>
          </p:nvGrpSpPr>
          <p:grpSpPr bwMode="auto">
            <a:xfrm>
              <a:off x="1926528" y="1628800"/>
              <a:ext cx="1671563" cy="936104"/>
              <a:chOff x="1492" y="1538"/>
              <a:chExt cx="624" cy="240"/>
            </a:xfrm>
          </p:grpSpPr>
          <p:sp>
            <p:nvSpPr>
              <p:cNvPr id="49185" name="Line 7"/>
              <p:cNvSpPr>
                <a:spLocks noChangeShapeType="1"/>
              </p:cNvSpPr>
              <p:nvPr/>
            </p:nvSpPr>
            <p:spPr bwMode="auto">
              <a:xfrm>
                <a:off x="1732" y="153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6" name="Line 8"/>
              <p:cNvSpPr>
                <a:spLocks noChangeShapeType="1"/>
              </p:cNvSpPr>
              <p:nvPr/>
            </p:nvSpPr>
            <p:spPr bwMode="auto">
              <a:xfrm flipV="1">
                <a:off x="1492" y="1538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182" name="Rectangle 13"/>
            <p:cNvSpPr>
              <a:spLocks noChangeArrowheads="1"/>
            </p:cNvSpPr>
            <p:nvPr/>
          </p:nvSpPr>
          <p:spPr bwMode="auto">
            <a:xfrm>
              <a:off x="4878856" y="1556792"/>
              <a:ext cx="13468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cs typeface="Arial" charset="0"/>
                </a:rPr>
                <a:t>安装、入门</a:t>
              </a:r>
              <a:endParaRPr lang="en-US" altLang="zh-CN">
                <a:cs typeface="Arial" charset="0"/>
              </a:endParaRPr>
            </a:p>
          </p:txBody>
        </p:sp>
        <p:sp>
          <p:nvSpPr>
            <p:cNvPr id="49183" name="Rectangle 25"/>
            <p:cNvSpPr>
              <a:spLocks noChangeArrowheads="1"/>
            </p:cNvSpPr>
            <p:nvPr/>
          </p:nvSpPr>
          <p:spPr bwMode="auto">
            <a:xfrm>
              <a:off x="5022872" y="4941168"/>
              <a:ext cx="247215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000" b="1" i="1">
                  <a:solidFill>
                    <a:srgbClr val="FF0000"/>
                  </a:solidFill>
                  <a:cs typeface="Arial" charset="0"/>
                </a:rPr>
                <a:t>私服仓库</a:t>
              </a:r>
              <a:r>
                <a:rPr lang="en-US" altLang="zh-CN" sz="2000" b="1" i="1">
                  <a:solidFill>
                    <a:srgbClr val="FF0000"/>
                  </a:solidFill>
                  <a:cs typeface="Arial" charset="0"/>
                </a:rPr>
                <a:t>——nexus</a:t>
              </a:r>
            </a:p>
          </p:txBody>
        </p:sp>
        <p:sp>
          <p:nvSpPr>
            <p:cNvPr id="49184" name="Rectangle 25"/>
            <p:cNvSpPr>
              <a:spLocks noChangeArrowheads="1"/>
            </p:cNvSpPr>
            <p:nvPr/>
          </p:nvSpPr>
          <p:spPr bwMode="auto">
            <a:xfrm>
              <a:off x="5094880" y="5733256"/>
              <a:ext cx="1390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cs typeface="Arial" charset="0"/>
                </a:rPr>
                <a:t>Eclipse</a:t>
              </a:r>
              <a:r>
                <a:rPr lang="zh-CN" altLang="en-US">
                  <a:solidFill>
                    <a:srgbClr val="000000"/>
                  </a:solidFill>
                  <a:cs typeface="Arial" charset="0"/>
                </a:rPr>
                <a:t>插件</a:t>
              </a:r>
              <a:endParaRPr lang="en-US" altLang="zh-CN">
                <a:solidFill>
                  <a:srgbClr val="000000"/>
                </a:solidFill>
                <a:cs typeface="Arial" charset="0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专业版是付费，与开源版本的区别是增加了企业安全控制、发布流程控制等需要的特性；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http://nexus.sonatype.org/downloads/</a:t>
            </a:r>
            <a:endParaRPr lang="zh-CN" altLang="en-US" dirty="0"/>
          </a:p>
        </p:txBody>
      </p:sp>
      <p:sp>
        <p:nvSpPr>
          <p:cNvPr id="50179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下载私服仓库</a:t>
            </a:r>
            <a:r>
              <a:rPr lang="en-US" altLang="zh-CN"/>
              <a:t>Nexus</a:t>
            </a:r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三个用户对应三个权限</a:t>
            </a:r>
            <a:endParaRPr lang="en-US" altLang="zh-CN"/>
          </a:p>
          <a:p>
            <a:r>
              <a:rPr lang="en-US" altLang="zh-CN"/>
              <a:t>admin/admin123</a:t>
            </a:r>
          </a:p>
          <a:p>
            <a:r>
              <a:rPr lang="en-US" altLang="zh-CN"/>
              <a:t>deployment/deployment123</a:t>
            </a:r>
          </a:p>
          <a:p>
            <a:r>
              <a:rPr lang="en-US" altLang="zh-CN"/>
              <a:t>anonymous</a:t>
            </a:r>
            <a:endParaRPr lang="zh-CN" altLang="en-US"/>
          </a:p>
        </p:txBody>
      </p:sp>
      <p:sp>
        <p:nvSpPr>
          <p:cNvPr id="5120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部署运行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1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r>
              <a:rPr lang="en-US" altLang="zh-CN"/>
              <a:t>pom</a:t>
            </a:r>
          </a:p>
          <a:p>
            <a:pPr lvl="1"/>
            <a:r>
              <a:rPr lang="en-US" altLang="zh-CN"/>
              <a:t>&lt;repositories&gt;</a:t>
            </a:r>
          </a:p>
          <a:p>
            <a:pPr lvl="1"/>
            <a:r>
              <a:rPr lang="en-US" altLang="zh-CN"/>
              <a:t>&lt;repository&gt;</a:t>
            </a:r>
          </a:p>
          <a:p>
            <a:pPr lvl="1"/>
            <a:r>
              <a:rPr lang="en-US" altLang="zh-CN"/>
              <a:t>&lt;id&gt;nexus&lt;/id&gt;</a:t>
            </a:r>
          </a:p>
          <a:p>
            <a:pPr lvl="1"/>
            <a:r>
              <a:rPr lang="en-US" altLang="zh-CN"/>
              <a:t>&lt;name&gt;Team Nexus Repository&lt;/name&gt;</a:t>
            </a:r>
          </a:p>
          <a:p>
            <a:pPr lvl="1"/>
            <a:r>
              <a:rPr lang="en-US" altLang="zh-CN"/>
              <a:t>&lt;url&gt;http://192.168.3.180:8080/nexus/content/groups/public&lt;/url&gt;</a:t>
            </a:r>
          </a:p>
          <a:p>
            <a:pPr lvl="1"/>
            <a:r>
              <a:rPr lang="en-US" altLang="zh-CN"/>
              <a:t>&lt;/repository&gt;</a:t>
            </a:r>
          </a:p>
          <a:p>
            <a:pPr lvl="1"/>
            <a:r>
              <a:rPr lang="en-US" altLang="zh-CN"/>
              <a:t>&lt;/repositories&gt;</a:t>
            </a:r>
            <a:endParaRPr lang="zh-CN" altLang="en-US"/>
          </a:p>
        </p:txBody>
      </p:sp>
      <p:sp>
        <p:nvSpPr>
          <p:cNvPr id="52227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Maven</a:t>
            </a:r>
            <a:r>
              <a:rPr lang="zh-CN" altLang="en-US"/>
              <a:t>从</a:t>
            </a:r>
            <a:r>
              <a:rPr lang="en-US" altLang="zh-CN"/>
              <a:t>nexus</a:t>
            </a:r>
            <a:r>
              <a:rPr lang="zh-CN" altLang="en-US"/>
              <a:t>下载构件</a:t>
            </a:r>
            <a:r>
              <a:rPr lang="en-US" altLang="zh-CN"/>
              <a:t>(1)</a:t>
            </a: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1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111750"/>
          </a:xfrm>
        </p:spPr>
        <p:txBody>
          <a:bodyPr/>
          <a:lstStyle/>
          <a:p>
            <a:r>
              <a:rPr lang="en-US" altLang="zh-CN"/>
              <a:t>Setting</a:t>
            </a:r>
          </a:p>
          <a:p>
            <a:pPr lvl="1"/>
            <a:r>
              <a:rPr lang="en-US" altLang="zh-CN" sz="1200"/>
              <a:t>&lt;profiles&gt;</a:t>
            </a:r>
          </a:p>
          <a:p>
            <a:pPr lvl="1"/>
            <a:r>
              <a:rPr lang="en-US" altLang="zh-CN" sz="1200"/>
              <a:t>	&lt;profile&gt;  </a:t>
            </a:r>
          </a:p>
          <a:p>
            <a:pPr lvl="1"/>
            <a:r>
              <a:rPr lang="en-US" altLang="zh-CN" sz="1200"/>
              <a:t>		&lt;id&gt;dev&lt;/id&gt;  </a:t>
            </a:r>
          </a:p>
          <a:p>
            <a:pPr lvl="1"/>
            <a:r>
              <a:rPr lang="en-US" altLang="zh-CN" sz="1200"/>
              <a:t>		&lt;repositories&gt;  </a:t>
            </a:r>
          </a:p>
          <a:p>
            <a:pPr lvl="1"/>
            <a:r>
              <a:rPr lang="en-US" altLang="zh-CN" sz="1200"/>
              <a:t>		  &lt;repository&gt;  </a:t>
            </a:r>
          </a:p>
          <a:p>
            <a:pPr lvl="1"/>
            <a:r>
              <a:rPr lang="en-US" altLang="zh-CN" sz="1200"/>
              <a:t>			&lt;id&gt;nexus&lt;/id&gt;  </a:t>
            </a:r>
          </a:p>
          <a:p>
            <a:pPr lvl="1"/>
            <a:r>
              <a:rPr lang="en-US" altLang="zh-CN" sz="1200"/>
              <a:t>			&lt;url&gt;http://192.168.3.180:8080/nexus/content/groups/public/&lt;/url&gt;  </a:t>
            </a:r>
          </a:p>
          <a:p>
            <a:pPr lvl="1"/>
            <a:r>
              <a:rPr lang="en-US" altLang="zh-CN" sz="1200"/>
              <a:t>			&lt;releases&gt;  </a:t>
            </a:r>
          </a:p>
          <a:p>
            <a:pPr lvl="1"/>
            <a:r>
              <a:rPr lang="en-US" altLang="zh-CN" sz="1200"/>
              <a:t>			  &lt;enabled&gt;true&lt;/enabled&gt;  </a:t>
            </a:r>
          </a:p>
          <a:p>
            <a:pPr lvl="1"/>
            <a:r>
              <a:rPr lang="en-US" altLang="zh-CN" sz="1200"/>
              <a:t>			&lt;/releases&gt;  </a:t>
            </a:r>
          </a:p>
          <a:p>
            <a:pPr lvl="1"/>
            <a:r>
              <a:rPr lang="en-US" altLang="zh-CN" sz="1200"/>
              <a:t>			&lt;snapshots&gt;  </a:t>
            </a:r>
          </a:p>
          <a:p>
            <a:pPr lvl="1"/>
            <a:r>
              <a:rPr lang="en-US" altLang="zh-CN" sz="1200"/>
              <a:t>			  &lt;enabled&gt;true&lt;/enabled&gt;  </a:t>
            </a:r>
          </a:p>
          <a:p>
            <a:pPr lvl="1"/>
            <a:r>
              <a:rPr lang="en-US" altLang="zh-CN" sz="1200"/>
              <a:t>			&lt;/snapshots&gt;  </a:t>
            </a:r>
          </a:p>
          <a:p>
            <a:pPr lvl="1"/>
            <a:r>
              <a:rPr lang="en-US" altLang="zh-CN" sz="1200"/>
              <a:t>		  &lt;/repository&gt;  </a:t>
            </a:r>
          </a:p>
          <a:p>
            <a:pPr lvl="1"/>
            <a:r>
              <a:rPr lang="en-US" altLang="zh-CN" sz="1200"/>
              <a:t>		&lt;/repositories&gt;  </a:t>
            </a:r>
          </a:p>
          <a:p>
            <a:pPr lvl="1"/>
            <a:r>
              <a:rPr lang="en-US" altLang="zh-CN" sz="1200"/>
              <a:t>	&lt;/profile&gt;</a:t>
            </a:r>
          </a:p>
          <a:p>
            <a:pPr lvl="1"/>
            <a:r>
              <a:rPr lang="en-US" altLang="zh-CN" sz="1200"/>
              <a:t>&lt;/profiles&gt;</a:t>
            </a:r>
          </a:p>
          <a:p>
            <a:pPr lvl="1"/>
            <a:r>
              <a:rPr lang="en-US" altLang="zh-CN" sz="1200"/>
              <a:t>  &lt;activeProfiles&gt;  </a:t>
            </a:r>
          </a:p>
          <a:p>
            <a:pPr lvl="1"/>
            <a:r>
              <a:rPr lang="en-US" altLang="zh-CN" sz="1200"/>
              <a:t>	  &lt;activeProfile&gt;dev&lt;/activeProfile&gt;  </a:t>
            </a:r>
          </a:p>
          <a:p>
            <a:pPr lvl="1"/>
            <a:r>
              <a:rPr lang="en-US" altLang="zh-CN" sz="1200"/>
              <a:t>  &lt;/activeProfiles&gt;</a:t>
            </a:r>
          </a:p>
          <a:p>
            <a:pPr lvl="1"/>
            <a:endParaRPr lang="en-US" altLang="zh-CN" sz="1200"/>
          </a:p>
          <a:p>
            <a:pPr>
              <a:buFont typeface="Arial" charset="0"/>
              <a:buNone/>
            </a:pPr>
            <a:endParaRPr lang="zh-CN" altLang="en-US"/>
          </a:p>
        </p:txBody>
      </p:sp>
      <p:sp>
        <p:nvSpPr>
          <p:cNvPr id="53251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Maven</a:t>
            </a:r>
            <a:r>
              <a:rPr lang="zh-CN" altLang="en-US"/>
              <a:t>从</a:t>
            </a:r>
            <a:r>
              <a:rPr lang="en-US" altLang="zh-CN"/>
              <a:t>nexus</a:t>
            </a:r>
            <a:r>
              <a:rPr lang="zh-CN" altLang="en-US"/>
              <a:t>下载构件</a:t>
            </a:r>
            <a:r>
              <a:rPr lang="en-US" altLang="zh-CN"/>
              <a:t>(2)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zh-CN" altLang="en-US" dirty="0"/>
              <a:t>去官网下载</a:t>
            </a:r>
            <a:r>
              <a:rPr lang="en-US" altLang="zh-CN" dirty="0"/>
              <a:t>MAVEN</a:t>
            </a:r>
            <a:r>
              <a:rPr lang="zh-CN" altLang="en-US" dirty="0"/>
              <a:t>压缩包；</a:t>
            </a:r>
            <a:endParaRPr lang="en-US" altLang="zh-CN" dirty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zh-CN" altLang="en-US" dirty="0"/>
              <a:t>解压即可；</a:t>
            </a:r>
            <a:endParaRPr lang="en-US" altLang="zh-CN" dirty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zh-CN" altLang="en-US" dirty="0"/>
              <a:t>配置环境变量</a:t>
            </a:r>
            <a:r>
              <a:rPr lang="en-US" altLang="zh-CN" dirty="0"/>
              <a:t>MAVEN_HOME</a:t>
            </a:r>
            <a:r>
              <a:rPr lang="zh-CN" altLang="en-US" dirty="0"/>
              <a:t>等于解压目录路径；</a:t>
            </a:r>
            <a:endParaRPr lang="en-US" altLang="zh-CN" dirty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zh-CN" altLang="en-US" dirty="0"/>
              <a:t>在环境变量</a:t>
            </a:r>
            <a:r>
              <a:rPr lang="en-US" altLang="zh-CN" dirty="0"/>
              <a:t>path</a:t>
            </a:r>
            <a:r>
              <a:rPr lang="zh-CN" altLang="en-US" dirty="0"/>
              <a:t>增加</a:t>
            </a:r>
            <a:r>
              <a:rPr lang="en-US" altLang="zh-CN" dirty="0"/>
              <a:t>%MAVEN_HOME%/bin/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zh-CN" altLang="en-US" dirty="0"/>
              <a:t>在环境变量增加内存配置</a:t>
            </a:r>
            <a:r>
              <a:rPr lang="en-US" altLang="zh-CN" dirty="0"/>
              <a:t>MAVEN_OPTS</a:t>
            </a:r>
            <a:r>
              <a:rPr lang="zh-CN" altLang="en-US" dirty="0"/>
              <a:t>等于 </a:t>
            </a:r>
            <a:r>
              <a:rPr lang="en-US" altLang="zh-CN" dirty="0"/>
              <a:t>–Xms256m –Xmx1024m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zh-CN" altLang="en-US" dirty="0"/>
              <a:t>命令行窗口测试</a:t>
            </a:r>
            <a:r>
              <a:rPr lang="en-US" altLang="zh-CN" dirty="0" err="1"/>
              <a:t>mvn</a:t>
            </a:r>
            <a:r>
              <a:rPr lang="en-US" altLang="zh-CN" dirty="0"/>
              <a:t> –version;</a:t>
            </a:r>
          </a:p>
        </p:txBody>
      </p:sp>
      <p:sp>
        <p:nvSpPr>
          <p:cNvPr id="9219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安装和配置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1"/>
          <p:cNvSpPr>
            <a:spLocks noGrp="1"/>
          </p:cNvSpPr>
          <p:nvPr>
            <p:ph idx="1"/>
          </p:nvPr>
        </p:nvSpPr>
        <p:spPr>
          <a:xfrm>
            <a:off x="395288" y="765175"/>
            <a:ext cx="8229600" cy="5759450"/>
          </a:xfrm>
        </p:spPr>
        <p:txBody>
          <a:bodyPr/>
          <a:lstStyle/>
          <a:p>
            <a:r>
              <a:rPr lang="en-US" altLang="zh-CN" sz="2800" dirty="0" err="1"/>
              <a:t>Pom</a:t>
            </a:r>
            <a:r>
              <a:rPr lang="zh-CN" altLang="en-US" sz="2800" dirty="0"/>
              <a:t>文件中自定义属性</a:t>
            </a:r>
            <a:endParaRPr lang="en-US" altLang="zh-CN" sz="2800" dirty="0"/>
          </a:p>
          <a:p>
            <a:pPr lvl="1"/>
            <a:r>
              <a:rPr lang="en-US" altLang="zh-CN" sz="2400" dirty="0"/>
              <a:t>&lt;properties&gt;&lt;/properties&gt;</a:t>
            </a:r>
          </a:p>
          <a:p>
            <a:r>
              <a:rPr lang="zh-CN" altLang="en-US" sz="2800" dirty="0"/>
              <a:t>内置属性</a:t>
            </a:r>
            <a:endParaRPr lang="en-US" altLang="zh-CN" sz="2800" dirty="0"/>
          </a:p>
          <a:p>
            <a:pPr lvl="1"/>
            <a:r>
              <a:rPr lang="en-US" altLang="zh-CN" sz="2400" dirty="0"/>
              <a:t>${</a:t>
            </a:r>
            <a:r>
              <a:rPr lang="en-US" altLang="zh-CN" sz="2400" dirty="0" err="1"/>
              <a:t>basedir</a:t>
            </a:r>
            <a:r>
              <a:rPr lang="en-US" altLang="zh-CN" sz="2400" dirty="0"/>
              <a:t>},${version}</a:t>
            </a:r>
          </a:p>
          <a:p>
            <a:r>
              <a:rPr lang="en-US" altLang="zh-CN" sz="2800" dirty="0" err="1"/>
              <a:t>Pom</a:t>
            </a:r>
            <a:r>
              <a:rPr lang="zh-CN" altLang="en-US" sz="2800" dirty="0"/>
              <a:t>属性</a:t>
            </a:r>
            <a:endParaRPr lang="en-US" altLang="zh-CN" sz="2800" dirty="0"/>
          </a:p>
          <a:p>
            <a:pPr lvl="1"/>
            <a:r>
              <a:rPr lang="en-US" altLang="zh-CN" sz="2400" dirty="0"/>
              <a:t>${</a:t>
            </a:r>
            <a:r>
              <a:rPr lang="en-US" altLang="zh-CN" sz="2400" dirty="0" err="1"/>
              <a:t>project.artifactId</a:t>
            </a:r>
            <a:r>
              <a:rPr lang="en-US" altLang="zh-CN" sz="2400" dirty="0"/>
              <a:t>}</a:t>
            </a:r>
          </a:p>
          <a:p>
            <a:r>
              <a:rPr lang="en-US" altLang="zh-CN" sz="2800" dirty="0"/>
              <a:t>Setting</a:t>
            </a:r>
            <a:r>
              <a:rPr lang="zh-CN" altLang="en-US" sz="2800" dirty="0"/>
              <a:t>属性</a:t>
            </a:r>
            <a:endParaRPr lang="en-US" altLang="zh-CN" sz="2800" dirty="0"/>
          </a:p>
          <a:p>
            <a:pPr lvl="1"/>
            <a:r>
              <a:rPr lang="en-US" altLang="zh-CN" sz="2400" dirty="0"/>
              <a:t>${</a:t>
            </a:r>
            <a:r>
              <a:rPr lang="en-US" altLang="zh-CN" sz="2400" dirty="0" err="1"/>
              <a:t>setting.localRepository</a:t>
            </a:r>
            <a:r>
              <a:rPr lang="en-US" altLang="zh-CN" sz="2400" dirty="0"/>
              <a:t>}</a:t>
            </a:r>
          </a:p>
          <a:p>
            <a:r>
              <a:rPr lang="en-US" altLang="zh-CN" sz="2800" dirty="0"/>
              <a:t>Java</a:t>
            </a:r>
            <a:r>
              <a:rPr lang="zh-CN" altLang="en-US" sz="2800" dirty="0"/>
              <a:t>属性</a:t>
            </a:r>
            <a:endParaRPr lang="en-US" altLang="zh-CN" sz="2800" dirty="0"/>
          </a:p>
          <a:p>
            <a:pPr lvl="1"/>
            <a:r>
              <a:rPr lang="en-US" altLang="zh-CN" sz="2400" dirty="0"/>
              <a:t>${</a:t>
            </a:r>
            <a:r>
              <a:rPr lang="en-US" altLang="zh-CN" sz="2400" dirty="0" err="1"/>
              <a:t>user.home</a:t>
            </a:r>
            <a:r>
              <a:rPr lang="en-US" altLang="zh-CN" sz="2400" dirty="0"/>
              <a:t>}</a:t>
            </a:r>
          </a:p>
          <a:p>
            <a:r>
              <a:rPr lang="zh-CN" altLang="en-US" sz="2400" dirty="0"/>
              <a:t>环境变量属性</a:t>
            </a:r>
            <a:endParaRPr lang="en-US" altLang="zh-CN" sz="2400" dirty="0"/>
          </a:p>
          <a:p>
            <a:pPr lvl="1"/>
            <a:r>
              <a:rPr lang="en-US" altLang="zh-CN" sz="2000" dirty="0"/>
              <a:t>${</a:t>
            </a:r>
            <a:r>
              <a:rPr lang="en-US" altLang="zh-CN" sz="2000" dirty="0" err="1"/>
              <a:t>env.JAVA_HOME</a:t>
            </a:r>
            <a:r>
              <a:rPr lang="en-US" altLang="zh-CN" sz="2000" dirty="0"/>
              <a:t>}</a:t>
            </a:r>
          </a:p>
          <a:p>
            <a:endParaRPr lang="en-US" altLang="zh-CN" dirty="0"/>
          </a:p>
        </p:txBody>
      </p:sp>
      <p:sp>
        <p:nvSpPr>
          <p:cNvPr id="54275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的属性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大纲</a:t>
            </a:r>
          </a:p>
        </p:txBody>
      </p:sp>
      <p:grpSp>
        <p:nvGrpSpPr>
          <p:cNvPr id="55299" name="组合 52"/>
          <p:cNvGrpSpPr>
            <a:grpSpLocks/>
          </p:cNvGrpSpPr>
          <p:nvPr/>
        </p:nvGrpSpPr>
        <p:grpSpPr bwMode="auto">
          <a:xfrm>
            <a:off x="971550" y="1412875"/>
            <a:ext cx="7315200" cy="4638675"/>
            <a:chOff x="872651" y="1484784"/>
            <a:chExt cx="7314381" cy="4638129"/>
          </a:xfrm>
        </p:grpSpPr>
        <p:sp>
          <p:nvSpPr>
            <p:cNvPr id="55300" name="Line 3"/>
            <p:cNvSpPr>
              <a:spLocks noChangeShapeType="1"/>
            </p:cNvSpPr>
            <p:nvPr/>
          </p:nvSpPr>
          <p:spPr bwMode="auto">
            <a:xfrm flipV="1">
              <a:off x="2976089" y="3097213"/>
              <a:ext cx="6080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1" name="Line 4"/>
            <p:cNvSpPr>
              <a:spLocks noChangeShapeType="1"/>
            </p:cNvSpPr>
            <p:nvPr/>
          </p:nvSpPr>
          <p:spPr bwMode="auto">
            <a:xfrm>
              <a:off x="3042764" y="3773488"/>
              <a:ext cx="541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2" name="Line 5"/>
            <p:cNvSpPr>
              <a:spLocks noChangeShapeType="1"/>
            </p:cNvSpPr>
            <p:nvPr/>
          </p:nvSpPr>
          <p:spPr bwMode="auto">
            <a:xfrm flipV="1">
              <a:off x="2976089" y="4381500"/>
              <a:ext cx="6080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303" name="Group 6"/>
            <p:cNvGrpSpPr>
              <a:grpSpLocks/>
            </p:cNvGrpSpPr>
            <p:nvPr/>
          </p:nvGrpSpPr>
          <p:grpSpPr bwMode="auto">
            <a:xfrm>
              <a:off x="2704626" y="2420938"/>
              <a:ext cx="879475" cy="338137"/>
              <a:chOff x="1492" y="1538"/>
              <a:chExt cx="624" cy="240"/>
            </a:xfrm>
          </p:grpSpPr>
          <p:sp>
            <p:nvSpPr>
              <p:cNvPr id="55344" name="Line 7"/>
              <p:cNvSpPr>
                <a:spLocks noChangeShapeType="1"/>
              </p:cNvSpPr>
              <p:nvPr/>
            </p:nvSpPr>
            <p:spPr bwMode="auto">
              <a:xfrm>
                <a:off x="1732" y="153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45" name="Line 8"/>
              <p:cNvSpPr>
                <a:spLocks noChangeShapeType="1"/>
              </p:cNvSpPr>
              <p:nvPr/>
            </p:nvSpPr>
            <p:spPr bwMode="auto">
              <a:xfrm flipV="1">
                <a:off x="1492" y="1538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304" name="Group 9"/>
            <p:cNvGrpSpPr>
              <a:grpSpLocks/>
            </p:cNvGrpSpPr>
            <p:nvPr/>
          </p:nvGrpSpPr>
          <p:grpSpPr bwMode="auto">
            <a:xfrm>
              <a:off x="2637951" y="4787900"/>
              <a:ext cx="946150" cy="269875"/>
              <a:chOff x="1444" y="3218"/>
              <a:chExt cx="672" cy="192"/>
            </a:xfrm>
          </p:grpSpPr>
          <p:sp>
            <p:nvSpPr>
              <p:cNvPr id="55342" name="Line 10"/>
              <p:cNvSpPr>
                <a:spLocks noChangeShapeType="1"/>
              </p:cNvSpPr>
              <p:nvPr/>
            </p:nvSpPr>
            <p:spPr bwMode="auto">
              <a:xfrm>
                <a:off x="1732" y="3410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43" name="Line 11"/>
              <p:cNvSpPr>
                <a:spLocks noChangeShapeType="1"/>
              </p:cNvSpPr>
              <p:nvPr/>
            </p:nvSpPr>
            <p:spPr bwMode="auto">
              <a:xfrm>
                <a:off x="1444" y="3218"/>
                <a:ext cx="28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AutoShape 12"/>
            <p:cNvSpPr>
              <a:spLocks noChangeArrowheads="1"/>
            </p:cNvSpPr>
            <p:nvPr/>
          </p:nvSpPr>
          <p:spPr bwMode="gray">
            <a:xfrm>
              <a:off x="3655227" y="2205424"/>
              <a:ext cx="4531805" cy="43333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" name="AutoShape 14"/>
            <p:cNvSpPr>
              <a:spLocks noChangeArrowheads="1"/>
            </p:cNvSpPr>
            <p:nvPr/>
          </p:nvSpPr>
          <p:spPr bwMode="gray">
            <a:xfrm>
              <a:off x="3579036" y="2883207"/>
              <a:ext cx="4533392" cy="43333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55307" name="Rectangle 15"/>
            <p:cNvSpPr>
              <a:spLocks noChangeArrowheads="1"/>
            </p:cNvSpPr>
            <p:nvPr/>
          </p:nvSpPr>
          <p:spPr bwMode="auto">
            <a:xfrm>
              <a:off x="4950864" y="2276872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cs typeface="Arial" charset="0"/>
                </a:rPr>
                <a:t>生命周期</a:t>
              </a:r>
              <a:endParaRPr lang="en-US" altLang="zh-CN">
                <a:cs typeface="Arial" charset="0"/>
              </a:endParaRPr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gray">
            <a:xfrm>
              <a:off x="3575861" y="3541942"/>
              <a:ext cx="4533392" cy="43492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55309" name="Rectangle 17"/>
            <p:cNvSpPr>
              <a:spLocks noChangeArrowheads="1"/>
            </p:cNvSpPr>
            <p:nvPr/>
          </p:nvSpPr>
          <p:spPr bwMode="auto">
            <a:xfrm>
              <a:off x="4950864" y="2924944"/>
              <a:ext cx="13468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cs typeface="Arial" charset="0"/>
                </a:rPr>
                <a:t>坐标、依赖</a:t>
              </a:r>
              <a:endParaRPr lang="en-US" altLang="zh-CN">
                <a:cs typeface="Arial" charset="0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499670" y="2322885"/>
              <a:ext cx="203177" cy="20158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3510781" y="3000669"/>
              <a:ext cx="203177" cy="203176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510781" y="3672102"/>
              <a:ext cx="203177" cy="203176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3" name="AutoShape 21"/>
            <p:cNvSpPr>
              <a:spLocks noChangeArrowheads="1"/>
            </p:cNvSpPr>
            <p:nvPr/>
          </p:nvSpPr>
          <p:spPr bwMode="gray">
            <a:xfrm>
              <a:off x="3579036" y="4191153"/>
              <a:ext cx="4533392" cy="43492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55314" name="Rectangle 22"/>
            <p:cNvSpPr>
              <a:spLocks noChangeArrowheads="1"/>
            </p:cNvSpPr>
            <p:nvPr/>
          </p:nvSpPr>
          <p:spPr bwMode="auto">
            <a:xfrm>
              <a:off x="5022872" y="3573016"/>
              <a:ext cx="13388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  <a:cs typeface="Arial" charset="0"/>
                </a:rPr>
                <a:t>聚合、继承</a:t>
              </a:r>
              <a:endParaRPr lang="en-US" altLang="zh-CN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3499670" y="4314964"/>
              <a:ext cx="203177" cy="203176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6" name="AutoShape 24"/>
            <p:cNvSpPr>
              <a:spLocks noChangeArrowheads="1"/>
            </p:cNvSpPr>
            <p:nvPr/>
          </p:nvSpPr>
          <p:spPr bwMode="gray">
            <a:xfrm>
              <a:off x="3579036" y="4892746"/>
              <a:ext cx="4533392" cy="43333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55317" name="Rectangle 25"/>
            <p:cNvSpPr>
              <a:spLocks noChangeArrowheads="1"/>
            </p:cNvSpPr>
            <p:nvPr/>
          </p:nvSpPr>
          <p:spPr bwMode="auto">
            <a:xfrm>
              <a:off x="5022872" y="4221088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cs typeface="Arial" charset="0"/>
                </a:rPr>
                <a:t>仓库</a:t>
              </a:r>
              <a:endParaRPr lang="en-US" altLang="zh-CN">
                <a:cs typeface="Arial" charset="0"/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3510781" y="5013382"/>
              <a:ext cx="203177" cy="203176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55319" name="Group 27"/>
            <p:cNvGrpSpPr>
              <a:grpSpLocks/>
            </p:cNvGrpSpPr>
            <p:nvPr/>
          </p:nvGrpSpPr>
          <p:grpSpPr bwMode="auto">
            <a:xfrm>
              <a:off x="872651" y="2551113"/>
              <a:ext cx="2373313" cy="2371725"/>
              <a:chOff x="192" y="1631"/>
              <a:chExt cx="1684" cy="1683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192" y="1631"/>
                <a:ext cx="1684" cy="168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304" y="1743"/>
                <a:ext cx="1461" cy="146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288" y="1754"/>
                <a:ext cx="1461" cy="146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55336" name="Oval 31"/>
              <p:cNvSpPr>
                <a:spLocks noChangeArrowheads="1"/>
              </p:cNvSpPr>
              <p:nvPr/>
            </p:nvSpPr>
            <p:spPr bwMode="gray">
              <a:xfrm>
                <a:off x="375" y="1814"/>
                <a:ext cx="1317" cy="131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37" name="Oval 32"/>
              <p:cNvSpPr>
                <a:spLocks noChangeArrowheads="1"/>
              </p:cNvSpPr>
              <p:nvPr/>
            </p:nvSpPr>
            <p:spPr bwMode="gray">
              <a:xfrm>
                <a:off x="396" y="1835"/>
                <a:ext cx="1276" cy="127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5338" name="Oval 33"/>
              <p:cNvSpPr>
                <a:spLocks noChangeArrowheads="1"/>
              </p:cNvSpPr>
              <p:nvPr/>
            </p:nvSpPr>
            <p:spPr bwMode="gray">
              <a:xfrm>
                <a:off x="412" y="1842"/>
                <a:ext cx="1246" cy="124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5339" name="Oval 34"/>
              <p:cNvSpPr>
                <a:spLocks noChangeArrowheads="1"/>
              </p:cNvSpPr>
              <p:nvPr/>
            </p:nvSpPr>
            <p:spPr bwMode="gray">
              <a:xfrm>
                <a:off x="426" y="1854"/>
                <a:ext cx="1184" cy="1164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5340" name="Oval 35"/>
              <p:cNvSpPr>
                <a:spLocks noChangeArrowheads="1"/>
              </p:cNvSpPr>
              <p:nvPr/>
            </p:nvSpPr>
            <p:spPr bwMode="gray">
              <a:xfrm>
                <a:off x="480" y="1872"/>
                <a:ext cx="1053" cy="94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5341" name="Text Box 36"/>
              <p:cNvSpPr txBox="1">
                <a:spLocks noChangeArrowheads="1"/>
              </p:cNvSpPr>
              <p:nvPr/>
            </p:nvSpPr>
            <p:spPr bwMode="gray">
              <a:xfrm>
                <a:off x="383" y="2160"/>
                <a:ext cx="1297" cy="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500" b="1" i="1">
                    <a:solidFill>
                      <a:srgbClr val="000000"/>
                    </a:solidFill>
                    <a:cs typeface="Arial" charset="0"/>
                  </a:rPr>
                  <a:t>Maven</a:t>
                </a:r>
              </a:p>
              <a:p>
                <a:pPr algn="ctr" eaLnBrk="1" hangingPunct="1"/>
                <a:r>
                  <a:rPr lang="zh-CN" altLang="en-US" sz="2500" b="1" i="1">
                    <a:solidFill>
                      <a:srgbClr val="000000"/>
                    </a:solidFill>
                    <a:cs typeface="Arial" charset="0"/>
                  </a:rPr>
                  <a:t>实战</a:t>
                </a:r>
                <a:endParaRPr lang="en-US" altLang="zh-CN" sz="2500" b="1" i="1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39" name="AutoShape 24"/>
            <p:cNvSpPr>
              <a:spLocks noChangeArrowheads="1"/>
            </p:cNvSpPr>
            <p:nvPr/>
          </p:nvSpPr>
          <p:spPr bwMode="gray">
            <a:xfrm>
              <a:off x="3655227" y="5661005"/>
              <a:ext cx="4531805" cy="43333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" name="Oval 23"/>
            <p:cNvSpPr>
              <a:spLocks noChangeArrowheads="1"/>
            </p:cNvSpPr>
            <p:nvPr/>
          </p:nvSpPr>
          <p:spPr bwMode="gray">
            <a:xfrm>
              <a:off x="3510781" y="5805450"/>
              <a:ext cx="203177" cy="203176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55322" name="Group 9"/>
            <p:cNvGrpSpPr>
              <a:grpSpLocks/>
            </p:cNvGrpSpPr>
            <p:nvPr/>
          </p:nvGrpSpPr>
          <p:grpSpPr bwMode="auto">
            <a:xfrm>
              <a:off x="1710504" y="4869160"/>
              <a:ext cx="1810246" cy="989955"/>
              <a:chOff x="1444" y="3218"/>
              <a:chExt cx="672" cy="192"/>
            </a:xfrm>
          </p:grpSpPr>
          <p:sp>
            <p:nvSpPr>
              <p:cNvPr id="55331" name="Line 10"/>
              <p:cNvSpPr>
                <a:spLocks noChangeShapeType="1"/>
              </p:cNvSpPr>
              <p:nvPr/>
            </p:nvSpPr>
            <p:spPr bwMode="auto">
              <a:xfrm>
                <a:off x="1732" y="3410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32" name="Line 11"/>
              <p:cNvSpPr>
                <a:spLocks noChangeShapeType="1"/>
              </p:cNvSpPr>
              <p:nvPr/>
            </p:nvSpPr>
            <p:spPr bwMode="auto">
              <a:xfrm>
                <a:off x="1444" y="3218"/>
                <a:ext cx="28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" name="AutoShape 12"/>
            <p:cNvSpPr>
              <a:spLocks noChangeArrowheads="1"/>
            </p:cNvSpPr>
            <p:nvPr/>
          </p:nvSpPr>
          <p:spPr bwMode="gray">
            <a:xfrm>
              <a:off x="3655227" y="1484784"/>
              <a:ext cx="4531805" cy="43333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5" name="Oval 19"/>
            <p:cNvSpPr>
              <a:spLocks noChangeArrowheads="1"/>
            </p:cNvSpPr>
            <p:nvPr/>
          </p:nvSpPr>
          <p:spPr bwMode="gray">
            <a:xfrm>
              <a:off x="3582211" y="1556214"/>
              <a:ext cx="203177" cy="203176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55325" name="Group 6"/>
            <p:cNvGrpSpPr>
              <a:grpSpLocks/>
            </p:cNvGrpSpPr>
            <p:nvPr/>
          </p:nvGrpSpPr>
          <p:grpSpPr bwMode="auto">
            <a:xfrm>
              <a:off x="1926528" y="1628800"/>
              <a:ext cx="1671563" cy="936104"/>
              <a:chOff x="1492" y="1538"/>
              <a:chExt cx="624" cy="240"/>
            </a:xfrm>
          </p:grpSpPr>
          <p:sp>
            <p:nvSpPr>
              <p:cNvPr id="55329" name="Line 7"/>
              <p:cNvSpPr>
                <a:spLocks noChangeShapeType="1"/>
              </p:cNvSpPr>
              <p:nvPr/>
            </p:nvSpPr>
            <p:spPr bwMode="auto">
              <a:xfrm>
                <a:off x="1732" y="153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30" name="Line 8"/>
              <p:cNvSpPr>
                <a:spLocks noChangeShapeType="1"/>
              </p:cNvSpPr>
              <p:nvPr/>
            </p:nvSpPr>
            <p:spPr bwMode="auto">
              <a:xfrm flipV="1">
                <a:off x="1492" y="1538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26" name="Rectangle 13"/>
            <p:cNvSpPr>
              <a:spLocks noChangeArrowheads="1"/>
            </p:cNvSpPr>
            <p:nvPr/>
          </p:nvSpPr>
          <p:spPr bwMode="auto">
            <a:xfrm>
              <a:off x="4878856" y="1556792"/>
              <a:ext cx="13468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cs typeface="Arial" charset="0"/>
                </a:rPr>
                <a:t>安装、入门</a:t>
              </a:r>
              <a:endParaRPr lang="en-US" altLang="zh-CN">
                <a:cs typeface="Arial" charset="0"/>
              </a:endParaRPr>
            </a:p>
          </p:txBody>
        </p:sp>
        <p:sp>
          <p:nvSpPr>
            <p:cNvPr id="55327" name="Rectangle 25"/>
            <p:cNvSpPr>
              <a:spLocks noChangeArrowheads="1"/>
            </p:cNvSpPr>
            <p:nvPr/>
          </p:nvSpPr>
          <p:spPr bwMode="auto">
            <a:xfrm>
              <a:off x="5022872" y="4941168"/>
              <a:ext cx="247215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000">
                  <a:cs typeface="Arial" charset="0"/>
                </a:rPr>
                <a:t>私服仓库</a:t>
              </a:r>
              <a:r>
                <a:rPr lang="en-US" altLang="zh-CN" sz="2000">
                  <a:cs typeface="Arial" charset="0"/>
                </a:rPr>
                <a:t>——nexus</a:t>
              </a:r>
            </a:p>
          </p:txBody>
        </p:sp>
        <p:sp>
          <p:nvSpPr>
            <p:cNvPr id="55328" name="Rectangle 25"/>
            <p:cNvSpPr>
              <a:spLocks noChangeArrowheads="1"/>
            </p:cNvSpPr>
            <p:nvPr/>
          </p:nvSpPr>
          <p:spPr bwMode="auto">
            <a:xfrm>
              <a:off x="5121123" y="5661248"/>
              <a:ext cx="18806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i="1">
                  <a:solidFill>
                    <a:srgbClr val="FF0000"/>
                  </a:solidFill>
                  <a:cs typeface="Arial" charset="0"/>
                </a:rPr>
                <a:t>Eclipse</a:t>
              </a:r>
              <a:r>
                <a:rPr lang="zh-CN" altLang="en-US" sz="2400" b="1" i="1">
                  <a:solidFill>
                    <a:srgbClr val="FF0000"/>
                  </a:solidFill>
                  <a:cs typeface="Arial" charset="0"/>
                </a:rPr>
                <a:t>插件</a:t>
              </a:r>
              <a:endParaRPr lang="en-US" altLang="zh-CN" sz="2400" b="1" i="1">
                <a:solidFill>
                  <a:srgbClr val="FF0000"/>
                </a:solidFill>
                <a:cs typeface="Arial" charset="0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1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5289550"/>
          </a:xfrm>
        </p:spPr>
        <p:txBody>
          <a:bodyPr/>
          <a:lstStyle/>
          <a:p>
            <a:r>
              <a:rPr lang="zh-CN" altLang="en-US"/>
              <a:t>和</a:t>
            </a:r>
            <a:r>
              <a:rPr lang="en-US" altLang="zh-CN"/>
              <a:t>nexus</a:t>
            </a:r>
            <a:r>
              <a:rPr lang="zh-CN" altLang="en-US"/>
              <a:t>一样，是</a:t>
            </a:r>
            <a:r>
              <a:rPr lang="en-US" altLang="zh-CN"/>
              <a:t>sonatype</a:t>
            </a:r>
            <a:r>
              <a:rPr lang="zh-CN" altLang="en-US"/>
              <a:t>的开源工具；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基于</a:t>
            </a:r>
            <a:r>
              <a:rPr lang="en-US" altLang="zh-CN"/>
              <a:t>eclipse</a:t>
            </a:r>
            <a:r>
              <a:rPr lang="zh-CN" altLang="en-US"/>
              <a:t>的插件；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官方站点地址</a:t>
            </a:r>
            <a:r>
              <a:rPr lang="en-US" altLang="zh-CN"/>
              <a:t>http//m2eclipse.sonatype.org</a:t>
            </a:r>
            <a:endParaRPr lang="zh-CN" altLang="en-US"/>
          </a:p>
        </p:txBody>
      </p:sp>
      <p:sp>
        <p:nvSpPr>
          <p:cNvPr id="5632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en-US" altLang="zh-CN"/>
              <a:t>Eclipse</a:t>
            </a:r>
            <a:r>
              <a:rPr lang="zh-CN" altLang="en-US"/>
              <a:t>插件</a:t>
            </a:r>
            <a:r>
              <a:rPr lang="en-US" altLang="zh-CN"/>
              <a:t>——M2eclipse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内容占位符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r>
              <a:rPr lang="zh-CN" altLang="en-US" dirty="0"/>
              <a:t>创建导入</a:t>
            </a:r>
            <a:r>
              <a:rPr lang="en-US" altLang="zh-CN" dirty="0"/>
              <a:t>maven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zh-CN" altLang="en-US" dirty="0"/>
              <a:t>管理依赖</a:t>
            </a:r>
            <a:endParaRPr lang="en-US" altLang="zh-CN" dirty="0"/>
          </a:p>
          <a:p>
            <a:r>
              <a:rPr lang="zh-CN" altLang="en-US" dirty="0"/>
              <a:t>自动下载依赖</a:t>
            </a:r>
            <a:endParaRPr lang="en-US" altLang="zh-CN" dirty="0"/>
          </a:p>
          <a:p>
            <a:r>
              <a:rPr lang="zh-CN" altLang="en-US" dirty="0"/>
              <a:t>自动解析依赖的</a:t>
            </a:r>
            <a:r>
              <a:rPr lang="en-US" altLang="zh-CN" dirty="0"/>
              <a:t>sources</a:t>
            </a:r>
            <a:r>
              <a:rPr lang="zh-CN" altLang="en-US" dirty="0"/>
              <a:t>与</a:t>
            </a:r>
            <a:r>
              <a:rPr lang="en-US" altLang="zh-CN" dirty="0" err="1"/>
              <a:t>javadoc</a:t>
            </a:r>
            <a:endParaRPr lang="en-US" altLang="zh-CN" dirty="0"/>
          </a:p>
          <a:p>
            <a:r>
              <a:rPr lang="zh-CN" altLang="en-US" dirty="0"/>
              <a:t>使用模板创建</a:t>
            </a:r>
            <a:r>
              <a:rPr lang="en-US" altLang="zh-CN" dirty="0"/>
              <a:t>maven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zh-CN" altLang="en-US" dirty="0"/>
              <a:t>浏览远程仓库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 err="1"/>
              <a:t>svn</a:t>
            </a:r>
            <a:r>
              <a:rPr lang="zh-CN" altLang="en-US" dirty="0"/>
              <a:t>集成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</p:txBody>
      </p:sp>
      <p:sp>
        <p:nvSpPr>
          <p:cNvPr id="57347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en-US" altLang="zh-CN"/>
              <a:t>M2eclipse</a:t>
            </a:r>
            <a:r>
              <a:rPr lang="zh-CN" altLang="en-US"/>
              <a:t>功能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28B0383-9009-4663-BE80-3CE060446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7824" y="263691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9600" dirty="0"/>
              <a:t>实战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7C979A0-C8DD-4A78-AB8D-1F858A46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653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cov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513" y="981075"/>
            <a:ext cx="4824412" cy="5616575"/>
          </a:xfrm>
          <a:ln w="127000" cap="sq">
            <a:solidFill>
              <a:srgbClr val="000000"/>
            </a:solidFill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8371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参考文献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400" dirty="0"/>
              <a:t>494237784@qq.com</a:t>
            </a:r>
            <a:endParaRPr lang="zh-CN" altLang="en-US" sz="4400" dirty="0"/>
          </a:p>
        </p:txBody>
      </p:sp>
      <p:sp>
        <p:nvSpPr>
          <p:cNvPr id="59395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pPr eaLnBrk="1" hangingPunct="1"/>
            <a:r>
              <a:rPr lang="zh-CN" altLang="en-US"/>
              <a:t>结束</a:t>
            </a:r>
          </a:p>
        </p:txBody>
      </p:sp>
      <p:sp>
        <p:nvSpPr>
          <p:cNvPr id="4" name="矩形 3"/>
          <p:cNvSpPr/>
          <p:nvPr/>
        </p:nvSpPr>
        <p:spPr>
          <a:xfrm>
            <a:off x="2214546" y="2571744"/>
            <a:ext cx="5589993" cy="224676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0" b="1" dirty="0">
                <a:ln w="10541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楷体" pitchFamily="49" charset="-122"/>
                <a:ea typeface="楷体" pitchFamily="49" charset="-122"/>
              </a:rPr>
              <a:t>谢谢</a:t>
            </a:r>
            <a:r>
              <a:rPr lang="zh-CN" altLang="en-US" sz="1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楷体" pitchFamily="49" charset="-122"/>
                <a:ea typeface="楷体" pitchFamily="49" charset="-122"/>
              </a:rPr>
              <a:t>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545138"/>
          </a:xfrm>
        </p:spPr>
        <p:txBody>
          <a:bodyPr/>
          <a:lstStyle/>
          <a:p>
            <a:r>
              <a:rPr lang="en-US" altLang="zh-CN" dirty="0" err="1"/>
              <a:t>Myeclipse</a:t>
            </a:r>
            <a:r>
              <a:rPr lang="zh-CN" altLang="en-US" dirty="0"/>
              <a:t>已经能解决编译、打包、部署，但它是收费的，</a:t>
            </a:r>
            <a:r>
              <a:rPr lang="en-US" altLang="zh-CN" dirty="0"/>
              <a:t>maven</a:t>
            </a:r>
            <a:r>
              <a:rPr lang="zh-CN" altLang="en-US" dirty="0"/>
              <a:t>是开源的；</a:t>
            </a:r>
            <a:endParaRPr lang="en-US" altLang="zh-CN" dirty="0"/>
          </a:p>
          <a:p>
            <a:r>
              <a:rPr lang="en-US" altLang="zh-CN" dirty="0"/>
              <a:t>Maven</a:t>
            </a:r>
            <a:r>
              <a:rPr lang="zh-CN" altLang="en-US" dirty="0"/>
              <a:t>可以将现有应用进行分模块处理，查找方便；</a:t>
            </a:r>
            <a:endParaRPr lang="en-US" altLang="zh-CN" dirty="0"/>
          </a:p>
          <a:p>
            <a:r>
              <a:rPr lang="zh-CN" altLang="en-US" dirty="0"/>
              <a:t>很多开源项目是基于</a:t>
            </a:r>
            <a:r>
              <a:rPr lang="en-US" altLang="zh-CN" dirty="0"/>
              <a:t>Maven</a:t>
            </a:r>
            <a:r>
              <a:rPr lang="zh-CN" altLang="en-US" dirty="0"/>
              <a:t>开发的，下载源代码后，</a:t>
            </a:r>
            <a:r>
              <a:rPr lang="en-US" altLang="zh-CN" dirty="0"/>
              <a:t>Maven</a:t>
            </a:r>
            <a:r>
              <a:rPr lang="zh-CN" altLang="en-US" dirty="0"/>
              <a:t>可以自动下载相关</a:t>
            </a:r>
            <a:r>
              <a:rPr lang="en-US" altLang="zh-CN" dirty="0"/>
              <a:t>jar</a:t>
            </a:r>
            <a:r>
              <a:rPr lang="zh-CN" altLang="en-US" dirty="0"/>
              <a:t>包，从而对开源项目进行二次开发；</a:t>
            </a: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jar</a:t>
            </a:r>
            <a:r>
              <a:rPr lang="zh-CN" altLang="en-US" dirty="0"/>
              <a:t>包不用上传</a:t>
            </a:r>
            <a:r>
              <a:rPr lang="en-US" altLang="zh-CN" dirty="0" err="1"/>
              <a:t>svn</a:t>
            </a:r>
            <a:r>
              <a:rPr lang="zh-CN" altLang="en-US" dirty="0"/>
              <a:t>，减轻</a:t>
            </a:r>
            <a:r>
              <a:rPr lang="en-US" altLang="zh-CN" dirty="0" err="1"/>
              <a:t>svn</a:t>
            </a:r>
            <a:r>
              <a:rPr lang="zh-CN" altLang="en-US" dirty="0"/>
              <a:t>的压力；</a:t>
            </a:r>
            <a:endParaRPr lang="en-US" altLang="zh-CN" dirty="0"/>
          </a:p>
          <a:p>
            <a:r>
              <a:rPr lang="zh-CN" altLang="en-US" dirty="0"/>
              <a:t>用了</a:t>
            </a:r>
            <a:r>
              <a:rPr lang="en-US" altLang="zh-CN" dirty="0"/>
              <a:t>maven</a:t>
            </a:r>
            <a:r>
              <a:rPr lang="zh-CN" altLang="en-US" dirty="0"/>
              <a:t>，</a:t>
            </a:r>
            <a:r>
              <a:rPr lang="en-US" altLang="zh-CN" dirty="0"/>
              <a:t>Debug</a:t>
            </a:r>
            <a:r>
              <a:rPr lang="zh-CN" altLang="en-US" dirty="0"/>
              <a:t>可以自动跟踪源代码；</a:t>
            </a:r>
            <a:endParaRPr lang="en-US" altLang="zh-CN" dirty="0"/>
          </a:p>
          <a:p>
            <a:r>
              <a:rPr lang="zh-CN" altLang="en-US" dirty="0"/>
              <a:t>方便做单元测试，自动生成站点、报告；</a:t>
            </a:r>
            <a:endParaRPr lang="en-US" altLang="zh-CN" dirty="0"/>
          </a:p>
          <a:p>
            <a:endParaRPr lang="en-US" altLang="zh-CN" dirty="0"/>
          </a:p>
          <a:p>
            <a:pPr>
              <a:buFont typeface="Arial" charset="0"/>
              <a:buNone/>
            </a:pPr>
            <a:endParaRPr lang="zh-CN" altLang="en-US" dirty="0"/>
          </a:p>
        </p:txBody>
      </p:sp>
      <p:sp>
        <p:nvSpPr>
          <p:cNvPr id="1024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为什么要用</a:t>
            </a:r>
            <a:r>
              <a:rPr lang="en-US" altLang="zh-CN"/>
              <a:t>MAVEN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r>
              <a:rPr lang="en-US" altLang="zh-CN" dirty="0" err="1"/>
              <a:t>pom</a:t>
            </a:r>
            <a:r>
              <a:rPr lang="zh-CN" altLang="en-US" dirty="0"/>
              <a:t>文件配置较为复杂；</a:t>
            </a:r>
            <a:endParaRPr lang="en-US" altLang="zh-CN" dirty="0"/>
          </a:p>
          <a:p>
            <a:r>
              <a:rPr lang="zh-CN" altLang="en-US" dirty="0"/>
              <a:t>对非</a:t>
            </a:r>
            <a:r>
              <a:rPr lang="en-US" altLang="zh-CN" dirty="0"/>
              <a:t>JAVA</a:t>
            </a:r>
            <a:r>
              <a:rPr lang="zh-CN" altLang="en-US" dirty="0"/>
              <a:t>语言友好性不够</a:t>
            </a:r>
            <a:r>
              <a:rPr lang="en-US" altLang="zh-CN" dirty="0"/>
              <a:t>;</a:t>
            </a:r>
          </a:p>
        </p:txBody>
      </p:sp>
      <p:sp>
        <p:nvSpPr>
          <p:cNvPr id="11267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缺点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/>
          <p:cNvSpPr>
            <a:spLocks noGrp="1"/>
          </p:cNvSpPr>
          <p:nvPr>
            <p:ph idx="1"/>
          </p:nvPr>
        </p:nvSpPr>
        <p:spPr>
          <a:xfrm>
            <a:off x="395288" y="765175"/>
            <a:ext cx="8229600" cy="5903913"/>
          </a:xfrm>
        </p:spPr>
        <p:txBody>
          <a:bodyPr/>
          <a:lstStyle/>
          <a:p>
            <a:r>
              <a:rPr lang="en-US" altLang="zh-CN" dirty="0"/>
              <a:t>bin</a:t>
            </a:r>
          </a:p>
          <a:p>
            <a:pPr lvl="1"/>
            <a:r>
              <a:rPr lang="zh-CN" altLang="en-US" dirty="0"/>
              <a:t>包含了</a:t>
            </a:r>
            <a:r>
              <a:rPr lang="en-US" altLang="zh-CN" dirty="0" err="1"/>
              <a:t>mvn</a:t>
            </a:r>
            <a:r>
              <a:rPr lang="zh-CN" altLang="en-US" dirty="0"/>
              <a:t>的运行脚本，脚本配置</a:t>
            </a:r>
            <a:r>
              <a:rPr lang="en-US" altLang="zh-CN" dirty="0"/>
              <a:t>java</a:t>
            </a:r>
            <a:r>
              <a:rPr lang="zh-CN" altLang="en-US" dirty="0"/>
              <a:t>命令；</a:t>
            </a:r>
            <a:endParaRPr lang="en-US" altLang="zh-CN" dirty="0"/>
          </a:p>
          <a:p>
            <a:pPr lvl="1"/>
            <a:r>
              <a:rPr lang="en-US" altLang="zh-CN" dirty="0"/>
              <a:t>m2.conf</a:t>
            </a:r>
            <a:r>
              <a:rPr lang="zh-CN" altLang="en-US" dirty="0"/>
              <a:t>用来配置默认仓库（</a:t>
            </a:r>
            <a:r>
              <a:rPr lang="en-US" altLang="zh-CN" dirty="0"/>
              <a:t>repository</a:t>
            </a:r>
            <a:r>
              <a:rPr lang="zh-CN" altLang="en-US" dirty="0"/>
              <a:t>）；</a:t>
            </a:r>
            <a:endParaRPr lang="en-US" altLang="zh-CN" dirty="0"/>
          </a:p>
          <a:p>
            <a:r>
              <a:rPr lang="en-US" altLang="zh-CN" dirty="0"/>
              <a:t>boot</a:t>
            </a:r>
          </a:p>
          <a:p>
            <a:pPr lvl="1"/>
            <a:r>
              <a:rPr lang="zh-CN" altLang="en-US" dirty="0"/>
              <a:t>只有一个文件，</a:t>
            </a:r>
            <a:r>
              <a:rPr lang="en-US" altLang="zh-CN" dirty="0"/>
              <a:t>java</a:t>
            </a:r>
            <a:r>
              <a:rPr lang="zh-CN" altLang="en-US" dirty="0"/>
              <a:t>类加载器；</a:t>
            </a:r>
            <a:endParaRPr lang="en-US" altLang="zh-CN" dirty="0"/>
          </a:p>
          <a:p>
            <a:r>
              <a:rPr lang="en-US" altLang="zh-CN" dirty="0" err="1"/>
              <a:t>conf</a:t>
            </a:r>
            <a:endParaRPr lang="en-US" altLang="zh-CN" dirty="0"/>
          </a:p>
          <a:p>
            <a:pPr lvl="1"/>
            <a:r>
              <a:rPr lang="zh-CN" altLang="en-US" dirty="0"/>
              <a:t>包含一个非常重要的文件</a:t>
            </a:r>
            <a:r>
              <a:rPr lang="en-US" altLang="zh-CN" dirty="0"/>
              <a:t>settings.xml;</a:t>
            </a:r>
          </a:p>
          <a:p>
            <a:r>
              <a:rPr lang="en-US" altLang="zh-CN" dirty="0"/>
              <a:t>lib</a:t>
            </a:r>
          </a:p>
          <a:p>
            <a:pPr lvl="1"/>
            <a:r>
              <a:rPr lang="en-US" altLang="zh-CN" dirty="0"/>
              <a:t>Maven</a:t>
            </a:r>
            <a:r>
              <a:rPr lang="zh-CN" altLang="en-US" dirty="0"/>
              <a:t>运行时需要的</a:t>
            </a:r>
            <a:r>
              <a:rPr lang="en-US" altLang="zh-CN" dirty="0"/>
              <a:t>java</a:t>
            </a:r>
            <a:r>
              <a:rPr lang="zh-CN" altLang="en-US" dirty="0"/>
              <a:t>类库；</a:t>
            </a:r>
            <a:endParaRPr lang="en-US" altLang="zh-CN" dirty="0"/>
          </a:p>
          <a:p>
            <a:pPr lvl="1"/>
            <a:r>
              <a:rPr lang="en-US" altLang="zh-CN" dirty="0"/>
              <a:t>Maven</a:t>
            </a:r>
            <a:r>
              <a:rPr lang="zh-CN" altLang="en-US" dirty="0"/>
              <a:t>内置的超级</a:t>
            </a:r>
            <a:r>
              <a:rPr lang="en-US" altLang="zh-CN" dirty="0" err="1"/>
              <a:t>pom</a:t>
            </a:r>
            <a:r>
              <a:rPr lang="zh-CN" altLang="en-US" dirty="0"/>
              <a:t>文件在</a:t>
            </a:r>
            <a:r>
              <a:rPr lang="en-US" altLang="zh-CN" dirty="0"/>
              <a:t>maven-model-builder-x.x.x.jar;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en-US" altLang="zh-CN"/>
              <a:t>MANEN</a:t>
            </a:r>
            <a:r>
              <a:rPr lang="zh-CN" altLang="en-US"/>
              <a:t>的目录结构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zh-CN" altLang="en-US"/>
              <a:t>一般</a:t>
            </a:r>
            <a:r>
              <a:rPr lang="en-US" altLang="zh-CN"/>
              <a:t>maven</a:t>
            </a:r>
            <a:r>
              <a:rPr lang="zh-CN" altLang="en-US"/>
              <a:t>项目的目录结构</a:t>
            </a:r>
          </a:p>
        </p:txBody>
      </p:sp>
      <p:pic>
        <p:nvPicPr>
          <p:cNvPr id="13315" name="内容占位符 7" descr="maven目录结构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052513"/>
            <a:ext cx="8353425" cy="540067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8686</TotalTime>
  <Words>2077</Words>
  <Application>Microsoft Office PowerPoint</Application>
  <PresentationFormat>全屏显示(4:3)</PresentationFormat>
  <Paragraphs>455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2" baseType="lpstr">
      <vt:lpstr>楷体</vt:lpstr>
      <vt:lpstr>宋体</vt:lpstr>
      <vt:lpstr>Arial</vt:lpstr>
      <vt:lpstr>Calibri</vt:lpstr>
      <vt:lpstr>Office 主题</vt:lpstr>
      <vt:lpstr>MAVEN实战</vt:lpstr>
      <vt:lpstr>什么是MAVEN</vt:lpstr>
      <vt:lpstr>培训对象</vt:lpstr>
      <vt:lpstr>大纲</vt:lpstr>
      <vt:lpstr>MAVEN安装和配置</vt:lpstr>
      <vt:lpstr>为什么要用MAVEN</vt:lpstr>
      <vt:lpstr>maven缺点</vt:lpstr>
      <vt:lpstr>MANEN的目录结构</vt:lpstr>
      <vt:lpstr>一般maven项目的目录结构</vt:lpstr>
      <vt:lpstr>Maven官网的标准目录结构</vt:lpstr>
      <vt:lpstr>pom.xml（ Project Object Model ）说明</vt:lpstr>
      <vt:lpstr>pom.xml坐标含义</vt:lpstr>
      <vt:lpstr>pom.xml坐标含义</vt:lpstr>
      <vt:lpstr>大纲</vt:lpstr>
      <vt:lpstr>开始第一个maven项目</vt:lpstr>
      <vt:lpstr>Maven 命令详解</vt:lpstr>
      <vt:lpstr>Maven的三个生命周期</vt:lpstr>
      <vt:lpstr>Maven的三个生命周期</vt:lpstr>
      <vt:lpstr>Maven的三个生命周期</vt:lpstr>
      <vt:lpstr>Maven测试机制</vt:lpstr>
      <vt:lpstr>Mavne测试目录机构</vt:lpstr>
      <vt:lpstr>site生命周期的配置</vt:lpstr>
      <vt:lpstr>大纲</vt:lpstr>
      <vt:lpstr>关于&lt;dependencies&gt;坐标配置</vt:lpstr>
      <vt:lpstr>依赖范围&lt;scope&gt;</vt:lpstr>
      <vt:lpstr>传递性依赖</vt:lpstr>
      <vt:lpstr>传递性依赖与依赖范围</vt:lpstr>
      <vt:lpstr>依赖调解（Dependency Mediation）</vt:lpstr>
      <vt:lpstr>关于&lt;dependencies&gt;坐标配置</vt:lpstr>
      <vt:lpstr>可选依赖&lt;optional&gt;</vt:lpstr>
      <vt:lpstr>关于&lt;dependencies&gt;坐标配置</vt:lpstr>
      <vt:lpstr>排除依赖&lt;exclusions&gt;</vt:lpstr>
      <vt:lpstr>大纲</vt:lpstr>
      <vt:lpstr>聚合模块特点</vt:lpstr>
      <vt:lpstr>继承模块的特点</vt:lpstr>
      <vt:lpstr>可继承的POM元素</vt:lpstr>
      <vt:lpstr>可继承的POM元素</vt:lpstr>
      <vt:lpstr>依赖管理、插件管理</vt:lpstr>
      <vt:lpstr>聚合与继承的关系</vt:lpstr>
      <vt:lpstr>大纲</vt:lpstr>
      <vt:lpstr>Maven仓库</vt:lpstr>
      <vt:lpstr>仓库的分类</vt:lpstr>
      <vt:lpstr>中央仓库url</vt:lpstr>
      <vt:lpstr>如何查找jar包</vt:lpstr>
      <vt:lpstr>大纲</vt:lpstr>
      <vt:lpstr>下载私服仓库Nexus</vt:lpstr>
      <vt:lpstr>部署运行</vt:lpstr>
      <vt:lpstr>配置Maven从nexus下载构件(1)</vt:lpstr>
      <vt:lpstr>配置Maven从nexus下载构件(2)</vt:lpstr>
      <vt:lpstr>Maven的属性</vt:lpstr>
      <vt:lpstr>大纲</vt:lpstr>
      <vt:lpstr>Eclipse插件——M2eclipse</vt:lpstr>
      <vt:lpstr>M2eclipse功能</vt:lpstr>
      <vt:lpstr>PowerPoint 演示文稿</vt:lpstr>
      <vt:lpstr>参考文献</vt:lpstr>
      <vt:lpstr>PowerPoint 演示文稿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MAVEN培训</dc:title>
  <dc:creator>方清晨</dc:creator>
  <cp:lastModifiedBy>Administrator</cp:lastModifiedBy>
  <cp:revision>101</cp:revision>
  <dcterms:created xsi:type="dcterms:W3CDTF">2011-06-12T14:47:51Z</dcterms:created>
  <dcterms:modified xsi:type="dcterms:W3CDTF">2017-10-11T07:35:24Z</dcterms:modified>
</cp:coreProperties>
</file>