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39" Type="http://schemas.openxmlformats.org/officeDocument/2006/relationships/slide" Target="slides/slide34.xml"/><Relationship Id="rId18" Type="http://schemas.openxmlformats.org/officeDocument/2006/relationships/slide" Target="slides/slide13.xml"/><Relationship Id="rId42" Type="http://schemas.openxmlformats.org/officeDocument/2006/relationships/slide" Target="slides/slide37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7" Type="http://schemas.openxmlformats.org/officeDocument/2006/relationships/customXml" Target="../customXml/item1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slide" Target="slides/slide35.xml"/><Relationship Id="rId24" Type="http://schemas.openxmlformats.org/officeDocument/2006/relationships/slide" Target="slides/slide19.xml"/><Relationship Id="rId45" Type="http://schemas.openxmlformats.org/officeDocument/2006/relationships/slide" Target="slides/slide40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49" Type="http://schemas.openxmlformats.org/officeDocument/2006/relationships/customXml" Target="../customXml/item3.xml"/><Relationship Id="rId44" Type="http://schemas.openxmlformats.org/officeDocument/2006/relationships/slide" Target="slides/slide39.xml"/><Relationship Id="rId31" Type="http://schemas.openxmlformats.org/officeDocument/2006/relationships/slide" Target="slides/slide2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3" Type="http://schemas.openxmlformats.org/officeDocument/2006/relationships/slide" Target="slides/slide3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14" Type="http://schemas.openxmlformats.org/officeDocument/2006/relationships/slide" Target="slides/slide9.xml"/><Relationship Id="rId48" Type="http://schemas.openxmlformats.org/officeDocument/2006/relationships/customXml" Target="../customXml/item2.xml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46" Type="http://schemas.openxmlformats.org/officeDocument/2006/relationships/slide" Target="slides/slide41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theme" Target="theme/theme2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91b88e0d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91b88e0d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b1d1decca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b1d1decca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91b88e0d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91b88e0d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91b88e0d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91b88e0d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31d42820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31d42820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91b88e0dc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91b88e0dc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a8956b1a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a8956b1a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D3D3D"/>
                </a:solidFill>
                <a:highlight>
                  <a:srgbClr val="FFFFFF"/>
                </a:highlight>
              </a:rPr>
              <a:t>ResNet在2015年被提出，在ImageNet比賽classification任務上獲得第一名，因爲它“簡單與實用”並存。 </a:t>
            </a:r>
            <a:endParaRPr sz="1200">
              <a:solidFill>
                <a:srgbClr val="3D3D3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highlight>
                  <a:srgbClr val="F7F7F7"/>
                </a:highlight>
              </a:rPr>
              <a:t>ResNet的思想是假設我們涉及一個網絡層，存在最優化的網絡層次，那麼往往我們設計的深層次網絡是有很多網絡層為冗餘層的。那麼我們希望這些冗餘層能夠完成恆等映射，保證經過該恆等層的輸入和輸出完全相同。具體哪些層是恆等層，這個會有網絡訓練的時候自己判斷出來。將原網絡的幾層改成一個殘差塊，殘差塊的具體構造如下圖所示：</a:t>
            </a:r>
            <a:endParaRPr sz="10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highlight>
                  <a:srgbClr val="F7F7F7"/>
                </a:highlight>
              </a:rPr>
              <a:t>可以看到X是這一層殘差塊的輸入，也稱作F(x)為殘差 學習起來會比較容易，x為輸入值，F（X）是經過第一層線性變化並激活後的輸出，該圖表示在殘差網絡中，第二層進行線性變化之後激活之前，F(x)加入了這一層輸入值X，然後再進行激活後輸出。在第二層輸出值激活前加入X，這條路徑稱作shortcut連接。因為網路退化  所以她引入了 </a:t>
            </a:r>
            <a:r>
              <a:rPr lang="zh-TW" sz="1050">
                <a:solidFill>
                  <a:schemeClr val="dk1"/>
                </a:solidFill>
                <a:highlight>
                  <a:srgbClr val="F7F7F7"/>
                </a:highlight>
              </a:rPr>
              <a:t>shortcut竭盡連接  他將輸入直接跳曾船地 跟捲稽核的結果相加</a:t>
            </a:r>
            <a:endParaRPr sz="10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D3D3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b32cc054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b32cc054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b32cc054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b32cc054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b32cc054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b32cc054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a8956b1a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a8956b1a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a8956b1a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a8956b1a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AutoEncoder 是多層神經網絡的一種</a:t>
            </a:r>
            <a:r>
              <a:rPr b="1" lang="zh-TW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非監督式學習算法</a:t>
            </a:r>
            <a:r>
              <a:rPr lang="zh-TW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，稱為自動編碼器，它可以幫助資料分類、視覺化、儲存。</a:t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其架構中可細分為 Encoder（編碼器）和 Decoder（解碼器）兩部分，它們分別做壓縮與解壓縮的動作，讓輸出值和輸入值表示相同意義</a:t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透過重建輸入的神經網路訓練過程，隱藏層的向量具有降維的作用。特點是編碼器會建立一個隱藏層（或多個隱藏層）包含了輸入資訊的低維向量。然後有一個解碼器，會通過隱藏層的低維向量重建輸入資料。通過神經網路的訓練最後AE會在隱藏層中得到一個代表輸入資料的低維向量。</a:t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23529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292929"/>
                </a:solidFill>
                <a:highlight>
                  <a:srgbClr val="FFFFFF"/>
                </a:highlight>
              </a:rPr>
              <a:t>Encoder:</a:t>
            </a:r>
            <a:endParaRPr sz="12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Encoder 負責將原始的輸入 Input data，壓縮成成低維向量 </a:t>
            </a:r>
            <a:r>
              <a:rPr b="1" i="1" lang="zh-TW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C，</a:t>
            </a:r>
            <a:r>
              <a:rPr lang="zh-TW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這個 </a:t>
            </a:r>
            <a:r>
              <a:rPr b="1" i="1" lang="zh-TW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C，</a:t>
            </a:r>
            <a:r>
              <a:rPr lang="zh-TW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我們通常稱作 code、latent vector 或者特徵向量，但我習慣叫它 latent space，因為 </a:t>
            </a:r>
            <a:r>
              <a:rPr b="1" i="1" lang="zh-TW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 </a:t>
            </a:r>
            <a:r>
              <a:rPr lang="zh-TW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表示隱藏的特徵。Encoder 可以將原始 data 可以壓縮成有意義的低維向量，也就表示 Autoencoder 有降維的功能，經過的 hidden layer 擁有非線性轉換的 activation fuction，那麼這個 Encoder 就像是強力版的 PCA，因為 Encoder 能夠做到 non-linear dimension reduction!</a:t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23529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292929"/>
                </a:solidFill>
                <a:highlight>
                  <a:srgbClr val="FFFFFF"/>
                </a:highlight>
              </a:rPr>
              <a:t>Decoder:</a:t>
            </a:r>
            <a:endParaRPr sz="12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Decoder 要做的事情就是將 latent space 盡量地還原回去 input data，是一將低維空間的特徵向量轉換到高維空間中。</a:t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b1d1decc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b1d1decc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b32cc054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db32cc054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9b329ac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9b329ac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f9b329ac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f9b329ac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da8956b1a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da8956b1a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cb5606bd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cb5606bd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cb5606bd3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cb5606bd3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cb5606ba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cb5606ba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cb5606bd3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cb5606bd3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a8956b1ad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a8956b1ad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9b11c255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9b11c25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f9b11c25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f9b11c25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da8956b1ad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da8956b1a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a8956b1a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a8956b1a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da8956b1a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da8956b1a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7b386a541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7b386a541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b44f57fd5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b44f57fd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db1d1decc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db1d1decc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db1d1decc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db1d1decc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da8956b1ad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da8956b1ad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a8956b1a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a8956b1a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cb5606bd3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cb5606bd3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da8956b1ad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da8956b1ad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a8956b1ad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a8956b1ad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b32cc054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b32cc054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蛋糕法則：流程圖 -&gt; 三個模型簡介參數 -&gt; </a:t>
            </a:r>
            <a:r>
              <a:rPr b="1" lang="zh-TW" sz="1400"/>
              <a:t>分工</a:t>
            </a:r>
            <a:r>
              <a:rPr lang="zh-TW" sz="1400"/>
              <a:t>-&gt; 心路歷程 -&gt; demo(test為主，train簡化，總) -&gt; 請罪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主幹&amp;視覺化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強調AE和K差別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資料量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分工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模型都是訓練好儲存權重、全臉資料、眼鼻嘴</a:t>
            </a:r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b1d1decc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b1d1decc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b1d1decc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b1d1decc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b32cc054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b32cc054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5D7E">
            <a:alpha val="93725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AlexeyAB/darknet/blob/0039fd26786ab5f71d5af725fc18b3f521e7acfd/cfg/yolov3.cfg#L4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Relationship Id="rId4" Type="http://schemas.openxmlformats.org/officeDocument/2006/relationships/image" Target="../media/image16.jpg"/><Relationship Id="rId5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hackmd.io/@neverleave0916/YOLOv4#3%E6%B8%AC%E8%A9%A6YOLOv4" TargetMode="External"/><Relationship Id="rId4" Type="http://schemas.openxmlformats.org/officeDocument/2006/relationships/hyperlink" Target="https://ithelp.ithome.com.tw/articles/10191627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700">
                <a:solidFill>
                  <a:schemeClr val="lt2"/>
                </a:solidFill>
              </a:rPr>
              <a:t>名人臉辨識</a:t>
            </a:r>
            <a:endParaRPr sz="4700">
              <a:solidFill>
                <a:schemeClr val="lt2"/>
              </a:solidFill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7326900" y="0"/>
            <a:ext cx="1817100" cy="5143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0" y="4011375"/>
            <a:ext cx="641400" cy="1132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0" y="0"/>
            <a:ext cx="5688300" cy="475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4612350" y="3428900"/>
            <a:ext cx="3969600" cy="1341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zh-TW" sz="2018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資工四</a:t>
            </a:r>
            <a:r>
              <a:rPr b="1" lang="zh-TW" sz="2018">
                <a:solidFill>
                  <a:schemeClr val="lt2"/>
                </a:solidFill>
              </a:rPr>
              <a:t>B </a:t>
            </a:r>
            <a:r>
              <a:rPr b="1" lang="zh-TW" sz="2018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王湘云 </a:t>
            </a:r>
            <a:r>
              <a:rPr b="1" lang="zh-TW" sz="2018">
                <a:solidFill>
                  <a:schemeClr val="lt2"/>
                </a:solidFill>
              </a:rPr>
              <a:t>410715407</a:t>
            </a:r>
            <a:endParaRPr b="1" sz="2018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zh-TW" sz="2018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資管四</a:t>
            </a:r>
            <a:r>
              <a:rPr b="1" lang="zh-TW" sz="2018">
                <a:solidFill>
                  <a:schemeClr val="lt2"/>
                </a:solidFill>
              </a:rPr>
              <a:t>A </a:t>
            </a:r>
            <a:r>
              <a:rPr b="1" lang="zh-TW" sz="2018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王靖捷 </a:t>
            </a:r>
            <a:r>
              <a:rPr b="1" lang="zh-TW" sz="2018">
                <a:solidFill>
                  <a:schemeClr val="lt2"/>
                </a:solidFill>
              </a:rPr>
              <a:t>410727535</a:t>
            </a:r>
            <a:endParaRPr b="1" sz="2018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zh-TW" sz="2018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指導教授</a:t>
            </a:r>
            <a:r>
              <a:rPr b="1" lang="zh-TW" sz="2018">
                <a:solidFill>
                  <a:schemeClr val="lt2"/>
                </a:solidFill>
              </a:rPr>
              <a:t>: </a:t>
            </a:r>
            <a:r>
              <a:rPr b="1" lang="zh-TW" sz="2018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鄭卉君</a:t>
            </a:r>
            <a:endParaRPr sz="69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/>
          <p:nvPr/>
        </p:nvSpPr>
        <p:spPr>
          <a:xfrm>
            <a:off x="1208625" y="769625"/>
            <a:ext cx="6033000" cy="1046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1403625" y="597138"/>
            <a:ext cx="5643000" cy="985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2"/>
                </a:solidFill>
              </a:rPr>
              <a:t>訓練參數設定: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900">
                <a:solidFill>
                  <a:schemeClr val="dk2"/>
                </a:solidFill>
              </a:rPr>
              <a:t> detect: 主要由data, config, weight三個資料偵測五官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214" name="Google Shape;2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50" y="2539375"/>
            <a:ext cx="8642475" cy="9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/>
          <p:nvPr/>
        </p:nvSpPr>
        <p:spPr>
          <a:xfrm>
            <a:off x="1404600" y="350650"/>
            <a:ext cx="6264000" cy="82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 txBox="1"/>
          <p:nvPr>
            <p:ph idx="1" type="body"/>
          </p:nvPr>
        </p:nvSpPr>
        <p:spPr>
          <a:xfrm>
            <a:off x="1708425" y="237047"/>
            <a:ext cx="5643000" cy="775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dk2"/>
                </a:solidFill>
              </a:rPr>
              <a:t>訓練參數設定:</a:t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900">
                <a:solidFill>
                  <a:schemeClr val="dk2"/>
                </a:solidFill>
              </a:rPr>
              <a:t>-DATA-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221" name="Google Shape;221;p23"/>
          <p:cNvPicPr preferRelativeResize="0"/>
          <p:nvPr/>
        </p:nvPicPr>
        <p:blipFill rotWithShape="1">
          <a:blip r:embed="rId3">
            <a:alphaModFix/>
          </a:blip>
          <a:srcRect b="10014" l="3688" r="0" t="7761"/>
          <a:stretch/>
        </p:blipFill>
        <p:spPr>
          <a:xfrm>
            <a:off x="4174050" y="3270324"/>
            <a:ext cx="4256650" cy="137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3"/>
          <p:cNvPicPr preferRelativeResize="0"/>
          <p:nvPr/>
        </p:nvPicPr>
        <p:blipFill rotWithShape="1">
          <a:blip r:embed="rId4">
            <a:alphaModFix/>
          </a:blip>
          <a:srcRect b="7583" l="7876" r="0" t="4851"/>
          <a:stretch/>
        </p:blipFill>
        <p:spPr>
          <a:xfrm>
            <a:off x="5998050" y="1815363"/>
            <a:ext cx="1377625" cy="11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3"/>
          <p:cNvSpPr txBox="1"/>
          <p:nvPr/>
        </p:nvSpPr>
        <p:spPr>
          <a:xfrm>
            <a:off x="7809275" y="2900125"/>
            <a:ext cx="70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.data</a:t>
            </a:r>
            <a:endParaRPr b="1" sz="17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6637675" y="1434375"/>
            <a:ext cx="98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.names</a:t>
            </a:r>
            <a:endParaRPr b="1" sz="17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23"/>
          <p:cNvPicPr preferRelativeResize="0"/>
          <p:nvPr/>
        </p:nvPicPr>
        <p:blipFill rotWithShape="1">
          <a:blip r:embed="rId5">
            <a:alphaModFix/>
          </a:blip>
          <a:srcRect b="16984" l="0" r="0" t="0"/>
          <a:stretch/>
        </p:blipFill>
        <p:spPr>
          <a:xfrm>
            <a:off x="447125" y="1580800"/>
            <a:ext cx="3092275" cy="29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3"/>
          <p:cNvSpPr txBox="1"/>
          <p:nvPr/>
        </p:nvSpPr>
        <p:spPr>
          <a:xfrm>
            <a:off x="722075" y="4495150"/>
            <a:ext cx="344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train和valid需要圖片路徑的txt檔</a:t>
            </a:r>
            <a:endParaRPr b="1" sz="17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1510050" y="313250"/>
            <a:ext cx="6123900" cy="1046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 txBox="1"/>
          <p:nvPr>
            <p:ph idx="1" type="body"/>
          </p:nvPr>
        </p:nvSpPr>
        <p:spPr>
          <a:xfrm>
            <a:off x="1750500" y="208263"/>
            <a:ext cx="5643000" cy="985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2"/>
                </a:solidFill>
              </a:rPr>
              <a:t>訓練參數設定: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900">
                <a:solidFill>
                  <a:schemeClr val="dk2"/>
                </a:solidFill>
              </a:rPr>
              <a:t>-CONFIG-</a:t>
            </a:r>
            <a:endParaRPr b="1" sz="1900">
              <a:solidFill>
                <a:schemeClr val="dk2"/>
              </a:solidFill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802661" y="1863622"/>
            <a:ext cx="3045600" cy="2944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"/>
          <p:cNvSpPr txBox="1"/>
          <p:nvPr>
            <p:ph idx="1" type="body"/>
          </p:nvPr>
        </p:nvSpPr>
        <p:spPr>
          <a:xfrm>
            <a:off x="719500" y="1639950"/>
            <a:ext cx="3000900" cy="294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batch: 64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subdivisions=16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max_batches = 8000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steps=6400,7200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width=416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height=416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classes=4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filters=27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24"/>
          <p:cNvPicPr preferRelativeResize="0"/>
          <p:nvPr/>
        </p:nvPicPr>
        <p:blipFill rotWithShape="1">
          <a:blip r:embed="rId4">
            <a:alphaModFix/>
          </a:blip>
          <a:srcRect b="0" l="5150" r="0" t="3790"/>
          <a:stretch/>
        </p:blipFill>
        <p:spPr>
          <a:xfrm>
            <a:off x="4901225" y="1928800"/>
            <a:ext cx="2869925" cy="22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/>
          <p:nvPr/>
        </p:nvSpPr>
        <p:spPr>
          <a:xfrm>
            <a:off x="1409700" y="444500"/>
            <a:ext cx="6324600" cy="753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"/>
          <p:cNvSpPr txBox="1"/>
          <p:nvPr>
            <p:ph idx="1" type="body"/>
          </p:nvPr>
        </p:nvSpPr>
        <p:spPr>
          <a:xfrm>
            <a:off x="1750500" y="290697"/>
            <a:ext cx="5643000" cy="753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dk2"/>
                </a:solidFill>
              </a:rPr>
              <a:t>訓練參數設定:</a:t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900">
                <a:solidFill>
                  <a:schemeClr val="dk2"/>
                </a:solidFill>
              </a:rPr>
              <a:t>-WEIGHT-</a:t>
            </a:r>
            <a:endParaRPr b="1" sz="1900">
              <a:solidFill>
                <a:schemeClr val="dk2"/>
              </a:solidFill>
            </a:endParaRPr>
          </a:p>
        </p:txBody>
      </p:sp>
      <p:pic>
        <p:nvPicPr>
          <p:cNvPr id="242" name="Google Shape;242;p25"/>
          <p:cNvPicPr preferRelativeResize="0"/>
          <p:nvPr/>
        </p:nvPicPr>
        <p:blipFill rotWithShape="1">
          <a:blip r:embed="rId3">
            <a:alphaModFix/>
          </a:blip>
          <a:srcRect b="50246" l="0" r="0" t="0"/>
          <a:stretch/>
        </p:blipFill>
        <p:spPr>
          <a:xfrm>
            <a:off x="479475" y="1673389"/>
            <a:ext cx="3742525" cy="227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5"/>
          <p:cNvPicPr preferRelativeResize="0"/>
          <p:nvPr/>
        </p:nvPicPr>
        <p:blipFill rotWithShape="1">
          <a:blip r:embed="rId3">
            <a:alphaModFix/>
          </a:blip>
          <a:srcRect b="0" l="0" r="0" t="49756"/>
          <a:stretch/>
        </p:blipFill>
        <p:spPr>
          <a:xfrm>
            <a:off x="4627400" y="2444624"/>
            <a:ext cx="3801274" cy="23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5"/>
          <p:cNvSpPr txBox="1"/>
          <p:nvPr>
            <p:ph type="title"/>
          </p:nvPr>
        </p:nvSpPr>
        <p:spPr>
          <a:xfrm>
            <a:off x="4570925" y="1836250"/>
            <a:ext cx="41232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16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  <a:t>模型訓練完成存取的weight檔</a:t>
            </a:r>
            <a:endParaRPr sz="2160">
              <a:solidFill>
                <a:schemeClr val="lt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45" name="Google Shape;245;p25"/>
          <p:cNvSpPr txBox="1"/>
          <p:nvPr>
            <p:ph idx="1" type="body"/>
          </p:nvPr>
        </p:nvSpPr>
        <p:spPr>
          <a:xfrm>
            <a:off x="479475" y="4344175"/>
            <a:ext cx="2259000" cy="5379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900">
                <a:solidFill>
                  <a:schemeClr val="dk2"/>
                </a:solidFill>
              </a:rPr>
              <a:t>yolov4-tiny.conv.29</a:t>
            </a:r>
            <a:endParaRPr b="1"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90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6"/>
          <p:cNvSpPr/>
          <p:nvPr/>
        </p:nvSpPr>
        <p:spPr>
          <a:xfrm>
            <a:off x="597125" y="2259425"/>
            <a:ext cx="1341900" cy="23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"/>
          <p:cNvSpPr txBox="1"/>
          <p:nvPr/>
        </p:nvSpPr>
        <p:spPr>
          <a:xfrm>
            <a:off x="802075" y="2431550"/>
            <a:ext cx="1230000" cy="230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Yolov4模型的訓練結果，得出的圖表</a:t>
            </a:r>
            <a:endParaRPr sz="23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8293400" y="0"/>
            <a:ext cx="8508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2389500" y="1063575"/>
            <a:ext cx="4822200" cy="2292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分類模型</a:t>
            </a:r>
            <a:endParaRPr sz="39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Resnet 50</a:t>
            </a: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2160900" y="1215975"/>
            <a:ext cx="4822200" cy="2292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分類模型</a:t>
            </a:r>
            <a:endParaRPr sz="39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Resnet 50</a:t>
            </a: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/>
          <p:nvPr/>
        </p:nvSpPr>
        <p:spPr>
          <a:xfrm>
            <a:off x="2071300" y="102375"/>
            <a:ext cx="5671800" cy="3192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"/>
          <p:cNvSpPr/>
          <p:nvPr/>
        </p:nvSpPr>
        <p:spPr>
          <a:xfrm>
            <a:off x="0" y="4360800"/>
            <a:ext cx="9144000" cy="78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0" y="3766575"/>
            <a:ext cx="4416600" cy="88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latin typeface="Comic Sans MS"/>
                <a:ea typeface="Comic Sans MS"/>
                <a:cs typeface="Comic Sans MS"/>
                <a:sym typeface="Comic Sans MS"/>
              </a:rPr>
              <a:t>Resnet 50- 殘差神經網路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7" name="Google Shape;267;p28"/>
          <p:cNvSpPr/>
          <p:nvPr/>
        </p:nvSpPr>
        <p:spPr>
          <a:xfrm>
            <a:off x="8555100" y="0"/>
            <a:ext cx="5889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425" y="250550"/>
            <a:ext cx="5888550" cy="32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/>
          <p:nvPr/>
        </p:nvSpPr>
        <p:spPr>
          <a:xfrm>
            <a:off x="3239500" y="1426050"/>
            <a:ext cx="3753900" cy="2652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"/>
          <p:cNvSpPr txBox="1"/>
          <p:nvPr>
            <p:ph idx="1" type="body"/>
          </p:nvPr>
        </p:nvSpPr>
        <p:spPr>
          <a:xfrm>
            <a:off x="2550600" y="1273650"/>
            <a:ext cx="4042800" cy="2596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訓練參數設定:</a:t>
            </a:r>
            <a:endParaRPr b="1" sz="230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3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train : test = 8 : 2</a:t>
            </a:r>
            <a:endParaRPr b="1" sz="230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3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num_classes: 4</a:t>
            </a:r>
            <a:endParaRPr b="1" sz="230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batch size: 8</a:t>
            </a:r>
            <a:endParaRPr b="1" sz="230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3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epoch=1500</a:t>
            </a:r>
            <a:endParaRPr b="1" sz="230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/>
          <p:nvPr/>
        </p:nvSpPr>
        <p:spPr>
          <a:xfrm>
            <a:off x="438450" y="1273500"/>
            <a:ext cx="7968600" cy="80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902900" y="1590875"/>
            <a:ext cx="1290600" cy="34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Eyes-Model</a:t>
            </a:r>
            <a:endParaRPr/>
          </a:p>
        </p:txBody>
      </p:sp>
      <p:cxnSp>
        <p:nvCxnSpPr>
          <p:cNvPr id="281" name="Google Shape;281;p30"/>
          <p:cNvCxnSpPr/>
          <p:nvPr/>
        </p:nvCxnSpPr>
        <p:spPr>
          <a:xfrm flipH="1">
            <a:off x="1543400" y="2015975"/>
            <a:ext cx="4800" cy="431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30"/>
          <p:cNvSpPr/>
          <p:nvPr/>
        </p:nvSpPr>
        <p:spPr>
          <a:xfrm>
            <a:off x="590450" y="2476425"/>
            <a:ext cx="1946400" cy="915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</a:rPr>
              <a:t>athlete     animal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00FF"/>
                </a:solidFill>
              </a:rPr>
              <a:t>OR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</a:rPr>
              <a:t>popstar    political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0"/>
          <p:cNvSpPr/>
          <p:nvPr/>
        </p:nvSpPr>
        <p:spPr>
          <a:xfrm>
            <a:off x="3581100" y="1614425"/>
            <a:ext cx="1353900" cy="34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Nose</a:t>
            </a:r>
            <a:r>
              <a:rPr lang="zh-TW"/>
              <a:t>-Model</a:t>
            </a:r>
            <a:endParaRPr/>
          </a:p>
        </p:txBody>
      </p:sp>
      <p:sp>
        <p:nvSpPr>
          <p:cNvPr id="284" name="Google Shape;284;p30"/>
          <p:cNvSpPr/>
          <p:nvPr/>
        </p:nvSpPr>
        <p:spPr>
          <a:xfrm>
            <a:off x="3382350" y="2476450"/>
            <a:ext cx="1789200" cy="873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</a:rPr>
              <a:t>athlete    animal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00FF"/>
                </a:solidFill>
              </a:rPr>
              <a:t>OR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</a:rPr>
              <a:t>popstar    political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0"/>
          <p:cNvSpPr/>
          <p:nvPr/>
        </p:nvSpPr>
        <p:spPr>
          <a:xfrm>
            <a:off x="6508500" y="1558723"/>
            <a:ext cx="12906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Mouth</a:t>
            </a:r>
            <a:r>
              <a:rPr lang="zh-TW"/>
              <a:t>-Model</a:t>
            </a:r>
            <a:endParaRPr/>
          </a:p>
        </p:txBody>
      </p:sp>
      <p:sp>
        <p:nvSpPr>
          <p:cNvPr id="286" name="Google Shape;286;p30"/>
          <p:cNvSpPr/>
          <p:nvPr/>
        </p:nvSpPr>
        <p:spPr>
          <a:xfrm>
            <a:off x="6207850" y="2476425"/>
            <a:ext cx="2005800" cy="915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</a:rPr>
              <a:t>athlete     animal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00FF"/>
                </a:solidFill>
              </a:rPr>
              <a:t>OR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</a:rPr>
              <a:t>popstar     political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0"/>
          <p:cNvSpPr/>
          <p:nvPr/>
        </p:nvSpPr>
        <p:spPr>
          <a:xfrm>
            <a:off x="3701700" y="4666825"/>
            <a:ext cx="1157100" cy="34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Voting result</a:t>
            </a:r>
            <a:endParaRPr sz="1300"/>
          </a:p>
        </p:txBody>
      </p:sp>
      <p:sp>
        <p:nvSpPr>
          <p:cNvPr id="288" name="Google Shape;288;p30"/>
          <p:cNvSpPr/>
          <p:nvPr/>
        </p:nvSpPr>
        <p:spPr>
          <a:xfrm>
            <a:off x="443400" y="125800"/>
            <a:ext cx="7968600" cy="915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30"/>
          <p:cNvPicPr preferRelativeResize="0"/>
          <p:nvPr/>
        </p:nvPicPr>
        <p:blipFill rotWithShape="1">
          <a:blip r:embed="rId3">
            <a:alphaModFix/>
          </a:blip>
          <a:srcRect b="17133" l="0" r="68289" t="14820"/>
          <a:stretch/>
        </p:blipFill>
        <p:spPr>
          <a:xfrm>
            <a:off x="1032450" y="495425"/>
            <a:ext cx="617225" cy="34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7300" y="451625"/>
            <a:ext cx="547219" cy="4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2788" y="320375"/>
            <a:ext cx="1090930" cy="5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0"/>
          <p:cNvSpPr txBox="1"/>
          <p:nvPr/>
        </p:nvSpPr>
        <p:spPr>
          <a:xfrm>
            <a:off x="3511500" y="91350"/>
            <a:ext cx="143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intput data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30"/>
          <p:cNvPicPr preferRelativeResize="0"/>
          <p:nvPr/>
        </p:nvPicPr>
        <p:blipFill rotWithShape="1">
          <a:blip r:embed="rId3">
            <a:alphaModFix/>
          </a:blip>
          <a:srcRect b="31954" l="63386" r="4902" t="0"/>
          <a:stretch/>
        </p:blipFill>
        <p:spPr>
          <a:xfrm>
            <a:off x="1765402" y="495425"/>
            <a:ext cx="617225" cy="3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0"/>
          <p:cNvSpPr/>
          <p:nvPr/>
        </p:nvSpPr>
        <p:spPr>
          <a:xfrm>
            <a:off x="3691950" y="1227825"/>
            <a:ext cx="1090800" cy="450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2"/>
                </a:solidFill>
              </a:rPr>
              <a:t>Resnet 50</a:t>
            </a:r>
            <a:endParaRPr sz="1300">
              <a:solidFill>
                <a:schemeClr val="lt2"/>
              </a:solidFill>
            </a:endParaRPr>
          </a:p>
        </p:txBody>
      </p:sp>
      <p:cxnSp>
        <p:nvCxnSpPr>
          <p:cNvPr id="295" name="Google Shape;295;p30"/>
          <p:cNvCxnSpPr/>
          <p:nvPr/>
        </p:nvCxnSpPr>
        <p:spPr>
          <a:xfrm flipH="1">
            <a:off x="7237352" y="985675"/>
            <a:ext cx="900" cy="41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30"/>
          <p:cNvSpPr txBox="1"/>
          <p:nvPr/>
        </p:nvSpPr>
        <p:spPr>
          <a:xfrm>
            <a:off x="4934900" y="4456425"/>
            <a:ext cx="109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2"/>
                </a:solidFill>
              </a:rPr>
              <a:t>EX: </a:t>
            </a:r>
            <a:r>
              <a:rPr lang="zh-TW" sz="1300">
                <a:solidFill>
                  <a:schemeClr val="lt2"/>
                </a:solidFill>
              </a:rPr>
              <a:t>popstar</a:t>
            </a:r>
            <a:endParaRPr sz="1300">
              <a:solidFill>
                <a:schemeClr val="lt2"/>
              </a:solidFill>
            </a:endParaRPr>
          </a:p>
        </p:txBody>
      </p:sp>
      <p:cxnSp>
        <p:nvCxnSpPr>
          <p:cNvPr id="297" name="Google Shape;297;p30"/>
          <p:cNvCxnSpPr/>
          <p:nvPr/>
        </p:nvCxnSpPr>
        <p:spPr>
          <a:xfrm flipH="1">
            <a:off x="4286600" y="2015975"/>
            <a:ext cx="4800" cy="431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0"/>
          <p:cNvCxnSpPr/>
          <p:nvPr/>
        </p:nvCxnSpPr>
        <p:spPr>
          <a:xfrm flipH="1">
            <a:off x="7258400" y="2015975"/>
            <a:ext cx="4800" cy="431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30"/>
          <p:cNvCxnSpPr/>
          <p:nvPr/>
        </p:nvCxnSpPr>
        <p:spPr>
          <a:xfrm flipH="1">
            <a:off x="4210400" y="949175"/>
            <a:ext cx="4800" cy="431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30"/>
          <p:cNvCxnSpPr/>
          <p:nvPr/>
        </p:nvCxnSpPr>
        <p:spPr>
          <a:xfrm flipH="1">
            <a:off x="1619600" y="949175"/>
            <a:ext cx="4800" cy="431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30"/>
          <p:cNvCxnSpPr/>
          <p:nvPr/>
        </p:nvCxnSpPr>
        <p:spPr>
          <a:xfrm flipH="1">
            <a:off x="4286600" y="3387575"/>
            <a:ext cx="4800" cy="431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30"/>
          <p:cNvSpPr/>
          <p:nvPr/>
        </p:nvSpPr>
        <p:spPr>
          <a:xfrm>
            <a:off x="1194050" y="3852825"/>
            <a:ext cx="703500" cy="3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3" name="Google Shape;303;p30"/>
          <p:cNvCxnSpPr/>
          <p:nvPr/>
        </p:nvCxnSpPr>
        <p:spPr>
          <a:xfrm flipH="1">
            <a:off x="1543400" y="3387575"/>
            <a:ext cx="4800" cy="431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30"/>
          <p:cNvCxnSpPr/>
          <p:nvPr/>
        </p:nvCxnSpPr>
        <p:spPr>
          <a:xfrm flipH="1">
            <a:off x="7258400" y="3387575"/>
            <a:ext cx="4800" cy="431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30"/>
          <p:cNvSpPr txBox="1"/>
          <p:nvPr/>
        </p:nvSpPr>
        <p:spPr>
          <a:xfrm>
            <a:off x="1897550" y="3834825"/>
            <a:ext cx="109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2"/>
                </a:solidFill>
              </a:rPr>
              <a:t>EX: </a:t>
            </a:r>
            <a:r>
              <a:rPr lang="zh-TW" sz="1300">
                <a:solidFill>
                  <a:schemeClr val="lt2"/>
                </a:solidFill>
              </a:rPr>
              <a:t>popstar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306" name="Google Shape;306;p30"/>
          <p:cNvSpPr txBox="1"/>
          <p:nvPr/>
        </p:nvSpPr>
        <p:spPr>
          <a:xfrm>
            <a:off x="4454525" y="3863169"/>
            <a:ext cx="135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2"/>
                </a:solidFill>
              </a:rPr>
              <a:t>EX: </a:t>
            </a:r>
            <a:r>
              <a:rPr lang="zh-TW" sz="1300">
                <a:solidFill>
                  <a:schemeClr val="lt2"/>
                </a:solidFill>
              </a:rPr>
              <a:t>animal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307" name="Google Shape;307;p30"/>
          <p:cNvSpPr txBox="1"/>
          <p:nvPr/>
        </p:nvSpPr>
        <p:spPr>
          <a:xfrm>
            <a:off x="7612550" y="3863175"/>
            <a:ext cx="109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2"/>
                </a:solidFill>
              </a:rPr>
              <a:t>EX: </a:t>
            </a:r>
            <a:r>
              <a:rPr lang="zh-TW" sz="1300">
                <a:solidFill>
                  <a:schemeClr val="lt2"/>
                </a:solidFill>
              </a:rPr>
              <a:t>popstar</a:t>
            </a:r>
            <a:endParaRPr sz="1300">
              <a:solidFill>
                <a:schemeClr val="lt2"/>
              </a:solidFill>
            </a:endParaRPr>
          </a:p>
        </p:txBody>
      </p:sp>
      <p:cxnSp>
        <p:nvCxnSpPr>
          <p:cNvPr id="308" name="Google Shape;308;p30"/>
          <p:cNvCxnSpPr/>
          <p:nvPr/>
        </p:nvCxnSpPr>
        <p:spPr>
          <a:xfrm flipH="1">
            <a:off x="4286600" y="4225775"/>
            <a:ext cx="4800" cy="431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30"/>
          <p:cNvSpPr/>
          <p:nvPr/>
        </p:nvSpPr>
        <p:spPr>
          <a:xfrm>
            <a:off x="3937250" y="3885875"/>
            <a:ext cx="703500" cy="3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"/>
          <p:cNvSpPr/>
          <p:nvPr/>
        </p:nvSpPr>
        <p:spPr>
          <a:xfrm>
            <a:off x="6909050" y="3909225"/>
            <a:ext cx="703500" cy="3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30"/>
          <p:cNvCxnSpPr>
            <a:stCxn id="302" idx="4"/>
            <a:endCxn id="287" idx="1"/>
          </p:cNvCxnSpPr>
          <p:nvPr/>
        </p:nvCxnSpPr>
        <p:spPr>
          <a:xfrm flipH="1" rot="-5400000">
            <a:off x="2303900" y="3443625"/>
            <a:ext cx="639600" cy="2155800"/>
          </a:xfrm>
          <a:prstGeom prst="bentConnector2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30"/>
          <p:cNvCxnSpPr>
            <a:stCxn id="310" idx="4"/>
            <a:endCxn id="287" idx="3"/>
          </p:cNvCxnSpPr>
          <p:nvPr/>
        </p:nvCxnSpPr>
        <p:spPr>
          <a:xfrm rot="5400000">
            <a:off x="5768150" y="3348675"/>
            <a:ext cx="583200" cy="2402100"/>
          </a:xfrm>
          <a:prstGeom prst="bentConnector2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/>
          <p:nvPr/>
        </p:nvSpPr>
        <p:spPr>
          <a:xfrm>
            <a:off x="2389500" y="1077550"/>
            <a:ext cx="4822200" cy="2292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分群模型</a:t>
            </a:r>
            <a:endParaRPr sz="3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Autoencoder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8" name="Google Shape;318;p31"/>
          <p:cNvSpPr/>
          <p:nvPr/>
        </p:nvSpPr>
        <p:spPr>
          <a:xfrm>
            <a:off x="2160900" y="1229950"/>
            <a:ext cx="4822200" cy="2292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分群模型</a:t>
            </a:r>
            <a:endParaRPr sz="3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Autoencoder + K-means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6932550" y="2120550"/>
            <a:ext cx="1160100" cy="90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u="sng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目錄</a:t>
            </a:r>
            <a:endParaRPr b="1" u="sng">
              <a:solidFill>
                <a:schemeClr val="accent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181700" y="759050"/>
            <a:ext cx="5956500" cy="4384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1635300" y="203975"/>
            <a:ext cx="7508700" cy="285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1049150" y="750200"/>
            <a:ext cx="42216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zh-TW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主題發想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zh-TW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流程圖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zh-TW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模型介紹 	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Yolov4               2. Resnet50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3. Autoencoder   4. K-means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zh-TW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心路歷程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zh-TW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b="1"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/>
          <p:nvPr/>
        </p:nvSpPr>
        <p:spPr>
          <a:xfrm>
            <a:off x="0" y="964400"/>
            <a:ext cx="9144000" cy="1467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2"/>
          <p:cNvSpPr/>
          <p:nvPr/>
        </p:nvSpPr>
        <p:spPr>
          <a:xfrm>
            <a:off x="0" y="4290900"/>
            <a:ext cx="9144000" cy="85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2"/>
          <p:cNvSpPr txBox="1"/>
          <p:nvPr>
            <p:ph idx="1" type="body"/>
          </p:nvPr>
        </p:nvSpPr>
        <p:spPr>
          <a:xfrm>
            <a:off x="0" y="3766577"/>
            <a:ext cx="3158700" cy="880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latin typeface="Comic Sans MS"/>
                <a:ea typeface="Comic Sans MS"/>
                <a:cs typeface="Comic Sans MS"/>
                <a:sym typeface="Comic Sans MS"/>
              </a:rPr>
              <a:t>Autoencoder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6" name="Google Shape;326;p32"/>
          <p:cNvSpPr/>
          <p:nvPr/>
        </p:nvSpPr>
        <p:spPr>
          <a:xfrm>
            <a:off x="8623750" y="0"/>
            <a:ext cx="5202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32"/>
          <p:cNvPicPr preferRelativeResize="0"/>
          <p:nvPr/>
        </p:nvPicPr>
        <p:blipFill rotWithShape="1">
          <a:blip r:embed="rId3">
            <a:alphaModFix/>
          </a:blip>
          <a:srcRect b="39382" l="23089" r="23213" t="29352"/>
          <a:stretch/>
        </p:blipFill>
        <p:spPr>
          <a:xfrm>
            <a:off x="101075" y="540424"/>
            <a:ext cx="8769998" cy="287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/>
          <p:nvPr/>
        </p:nvSpPr>
        <p:spPr>
          <a:xfrm>
            <a:off x="0" y="3502100"/>
            <a:ext cx="2957100" cy="88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33" name="Google Shape;333;p33"/>
          <p:cNvSpPr txBox="1"/>
          <p:nvPr>
            <p:ph idx="1" type="body"/>
          </p:nvPr>
        </p:nvSpPr>
        <p:spPr>
          <a:xfrm>
            <a:off x="0" y="3766575"/>
            <a:ext cx="2789100" cy="880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800">
                <a:latin typeface="Comic Sans MS"/>
                <a:ea typeface="Comic Sans MS"/>
                <a:cs typeface="Comic Sans MS"/>
                <a:sym typeface="Comic Sans MS"/>
              </a:rPr>
              <a:t>K-Means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4" name="Google Shape;334;p33"/>
          <p:cNvSpPr/>
          <p:nvPr/>
        </p:nvSpPr>
        <p:spPr>
          <a:xfrm>
            <a:off x="8591175" y="-75"/>
            <a:ext cx="5529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35" name="Google Shape;3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797" y="76200"/>
            <a:ext cx="5277004" cy="4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/>
          <p:nvPr/>
        </p:nvSpPr>
        <p:spPr>
          <a:xfrm>
            <a:off x="7824075" y="2796650"/>
            <a:ext cx="1029900" cy="61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Final Result</a:t>
            </a:r>
            <a:endParaRPr sz="900"/>
          </a:p>
        </p:txBody>
      </p:sp>
      <p:pic>
        <p:nvPicPr>
          <p:cNvPr id="341" name="Google Shape;341;p34"/>
          <p:cNvPicPr preferRelativeResize="0"/>
          <p:nvPr/>
        </p:nvPicPr>
        <p:blipFill rotWithShape="1">
          <a:blip r:embed="rId3">
            <a:alphaModFix/>
          </a:blip>
          <a:srcRect b="20809" l="20458" r="10097" t="6123"/>
          <a:stretch/>
        </p:blipFill>
        <p:spPr>
          <a:xfrm>
            <a:off x="111025" y="2194350"/>
            <a:ext cx="1491300" cy="149670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4"/>
          <p:cNvSpPr txBox="1"/>
          <p:nvPr/>
        </p:nvSpPr>
        <p:spPr>
          <a:xfrm>
            <a:off x="111000" y="3674850"/>
            <a:ext cx="124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    intput data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3" name="Google Shape;343;p34"/>
          <p:cNvCxnSpPr/>
          <p:nvPr/>
        </p:nvCxnSpPr>
        <p:spPr>
          <a:xfrm>
            <a:off x="7270700" y="3119900"/>
            <a:ext cx="548700" cy="84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34"/>
          <p:cNvCxnSpPr/>
          <p:nvPr/>
        </p:nvCxnSpPr>
        <p:spPr>
          <a:xfrm>
            <a:off x="5095838" y="3162138"/>
            <a:ext cx="510000" cy="18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34"/>
          <p:cNvSpPr txBox="1"/>
          <p:nvPr/>
        </p:nvSpPr>
        <p:spPr>
          <a:xfrm>
            <a:off x="7477575" y="3459150"/>
            <a:ext cx="172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</a:rPr>
              <a:t>ex</a:t>
            </a:r>
            <a:r>
              <a:rPr lang="zh-TW">
                <a:solidFill>
                  <a:schemeClr val="lt2"/>
                </a:solidFill>
              </a:rPr>
              <a:t>: 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</a:rPr>
              <a:t>歐陽娜娜 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</a:rPr>
              <a:t>20 years old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46" name="Google Shape;346;p34"/>
          <p:cNvSpPr/>
          <p:nvPr/>
        </p:nvSpPr>
        <p:spPr>
          <a:xfrm>
            <a:off x="2871175" y="1808650"/>
            <a:ext cx="2206500" cy="3025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00FF"/>
                </a:solidFill>
              </a:rPr>
              <a:t>OR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00FF"/>
                </a:solidFill>
              </a:rPr>
              <a:t>OR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00FF"/>
                </a:solidFill>
              </a:rPr>
              <a:t>OR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347" name="Google Shape;347;p34"/>
          <p:cNvSpPr/>
          <p:nvPr/>
        </p:nvSpPr>
        <p:spPr>
          <a:xfrm>
            <a:off x="3156925" y="1965750"/>
            <a:ext cx="1594500" cy="34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Athele</a:t>
            </a:r>
            <a:r>
              <a:rPr lang="zh-TW"/>
              <a:t>-Model</a:t>
            </a:r>
            <a:endParaRPr/>
          </a:p>
        </p:txBody>
      </p:sp>
      <p:sp>
        <p:nvSpPr>
          <p:cNvPr id="348" name="Google Shape;348;p34"/>
          <p:cNvSpPr/>
          <p:nvPr/>
        </p:nvSpPr>
        <p:spPr>
          <a:xfrm>
            <a:off x="3130525" y="2750350"/>
            <a:ext cx="1594500" cy="34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Animal</a:t>
            </a:r>
            <a:r>
              <a:rPr lang="zh-TW"/>
              <a:t>-Model</a:t>
            </a:r>
            <a:endParaRPr/>
          </a:p>
        </p:txBody>
      </p:sp>
      <p:sp>
        <p:nvSpPr>
          <p:cNvPr id="349" name="Google Shape;349;p34"/>
          <p:cNvSpPr/>
          <p:nvPr/>
        </p:nvSpPr>
        <p:spPr>
          <a:xfrm>
            <a:off x="3178425" y="3539375"/>
            <a:ext cx="1594500" cy="34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Popstar</a:t>
            </a:r>
            <a:r>
              <a:rPr lang="zh-TW"/>
              <a:t>-Model</a:t>
            </a:r>
            <a:endParaRPr/>
          </a:p>
        </p:txBody>
      </p:sp>
      <p:sp>
        <p:nvSpPr>
          <p:cNvPr id="350" name="Google Shape;350;p34"/>
          <p:cNvSpPr/>
          <p:nvPr/>
        </p:nvSpPr>
        <p:spPr>
          <a:xfrm>
            <a:off x="3174625" y="4326725"/>
            <a:ext cx="1594500" cy="34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Political</a:t>
            </a:r>
            <a:r>
              <a:rPr lang="zh-TW"/>
              <a:t>-Model</a:t>
            </a:r>
            <a:endParaRPr/>
          </a:p>
        </p:txBody>
      </p:sp>
      <p:sp>
        <p:nvSpPr>
          <p:cNvPr id="351" name="Google Shape;351;p34"/>
          <p:cNvSpPr txBox="1"/>
          <p:nvPr/>
        </p:nvSpPr>
        <p:spPr>
          <a:xfrm>
            <a:off x="2837725" y="1419550"/>
            <a:ext cx="23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</a:rPr>
              <a:t>Autoencoder + K-meas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52" name="Google Shape;352;p34"/>
          <p:cNvSpPr/>
          <p:nvPr/>
        </p:nvSpPr>
        <p:spPr>
          <a:xfrm>
            <a:off x="5624000" y="2661400"/>
            <a:ext cx="1594500" cy="1015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2"/>
                </a:solidFill>
              </a:rPr>
              <a:t>Group1</a:t>
            </a:r>
            <a:r>
              <a:rPr lang="zh-TW" sz="1200">
                <a:solidFill>
                  <a:schemeClr val="lt2"/>
                </a:solidFill>
              </a:rPr>
              <a:t>    Group2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FF00FF"/>
                </a:solidFill>
              </a:rPr>
              <a:t>OR</a:t>
            </a:r>
            <a:endParaRPr b="1" sz="12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2"/>
                </a:solidFill>
              </a:rPr>
              <a:t>Group3</a:t>
            </a:r>
            <a:r>
              <a:rPr lang="zh-TW" sz="1200">
                <a:solidFill>
                  <a:schemeClr val="lt2"/>
                </a:solidFill>
              </a:rPr>
              <a:t>    Group4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3" name="Google Shape;353;p34"/>
          <p:cNvCxnSpPr/>
          <p:nvPr/>
        </p:nvCxnSpPr>
        <p:spPr>
          <a:xfrm flipH="1" rot="10800000">
            <a:off x="876475" y="1331700"/>
            <a:ext cx="1500" cy="6954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34"/>
          <p:cNvSpPr/>
          <p:nvPr/>
        </p:nvSpPr>
        <p:spPr>
          <a:xfrm>
            <a:off x="299850" y="570250"/>
            <a:ext cx="2831400" cy="906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355" name="Google Shape;355;p34"/>
          <p:cNvSpPr/>
          <p:nvPr/>
        </p:nvSpPr>
        <p:spPr>
          <a:xfrm>
            <a:off x="399550" y="830425"/>
            <a:ext cx="1109100" cy="34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五官擷取</a:t>
            </a:r>
            <a:endParaRPr/>
          </a:p>
        </p:txBody>
      </p:sp>
      <p:cxnSp>
        <p:nvCxnSpPr>
          <p:cNvPr id="356" name="Google Shape;356;p34"/>
          <p:cNvCxnSpPr/>
          <p:nvPr/>
        </p:nvCxnSpPr>
        <p:spPr>
          <a:xfrm>
            <a:off x="1508725" y="999325"/>
            <a:ext cx="489300" cy="11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34"/>
          <p:cNvSpPr/>
          <p:nvPr/>
        </p:nvSpPr>
        <p:spPr>
          <a:xfrm>
            <a:off x="1998025" y="749050"/>
            <a:ext cx="965700" cy="548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辨識相似類型結果</a:t>
            </a:r>
            <a:endParaRPr/>
          </a:p>
        </p:txBody>
      </p:sp>
      <p:cxnSp>
        <p:nvCxnSpPr>
          <p:cNvPr id="358" name="Google Shape;358;p34"/>
          <p:cNvCxnSpPr>
            <a:stCxn id="354" idx="3"/>
            <a:endCxn id="351" idx="0"/>
          </p:cNvCxnSpPr>
          <p:nvPr/>
        </p:nvCxnSpPr>
        <p:spPr>
          <a:xfrm>
            <a:off x="3131250" y="1023400"/>
            <a:ext cx="885300" cy="396300"/>
          </a:xfrm>
          <a:prstGeom prst="bentConnector2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34"/>
          <p:cNvCxnSpPr/>
          <p:nvPr/>
        </p:nvCxnSpPr>
        <p:spPr>
          <a:xfrm>
            <a:off x="1639588" y="2941800"/>
            <a:ext cx="1194300" cy="18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34"/>
          <p:cNvSpPr/>
          <p:nvPr/>
        </p:nvSpPr>
        <p:spPr>
          <a:xfrm>
            <a:off x="3339525" y="514150"/>
            <a:ext cx="1289700" cy="34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popstar</a:t>
            </a:r>
            <a:endParaRPr sz="1600"/>
          </a:p>
        </p:txBody>
      </p:sp>
      <p:sp>
        <p:nvSpPr>
          <p:cNvPr id="361" name="Google Shape;361;p34"/>
          <p:cNvSpPr/>
          <p:nvPr/>
        </p:nvSpPr>
        <p:spPr>
          <a:xfrm>
            <a:off x="7723050" y="2118150"/>
            <a:ext cx="1194300" cy="34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Group2</a:t>
            </a:r>
            <a:endParaRPr/>
          </a:p>
        </p:txBody>
      </p:sp>
      <p:sp>
        <p:nvSpPr>
          <p:cNvPr id="362" name="Google Shape;362;p34"/>
          <p:cNvSpPr/>
          <p:nvPr/>
        </p:nvSpPr>
        <p:spPr>
          <a:xfrm>
            <a:off x="5624000" y="2118150"/>
            <a:ext cx="1594500" cy="34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Popstar-Model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/>
          <p:nvPr/>
        </p:nvSpPr>
        <p:spPr>
          <a:xfrm>
            <a:off x="2313300" y="1077550"/>
            <a:ext cx="4822200" cy="2292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介面設計</a:t>
            </a:r>
            <a:endParaRPr sz="47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8" name="Google Shape;368;p35"/>
          <p:cNvSpPr/>
          <p:nvPr/>
        </p:nvSpPr>
        <p:spPr>
          <a:xfrm>
            <a:off x="2160900" y="1229950"/>
            <a:ext cx="4822200" cy="2292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分工表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"/>
          <p:cNvSpPr/>
          <p:nvPr/>
        </p:nvSpPr>
        <p:spPr>
          <a:xfrm>
            <a:off x="4725650" y="1955975"/>
            <a:ext cx="3665700" cy="3111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4" name="Google Shape;374;p36"/>
          <p:cNvSpPr/>
          <p:nvPr/>
        </p:nvSpPr>
        <p:spPr>
          <a:xfrm>
            <a:off x="276775" y="1955975"/>
            <a:ext cx="3665700" cy="3111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+K-means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訓練測試</a:t>
            </a:r>
            <a:endParaRPr sz="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5" name="Google Shape;375;p36"/>
          <p:cNvSpPr/>
          <p:nvPr/>
        </p:nvSpPr>
        <p:spPr>
          <a:xfrm>
            <a:off x="586875" y="2032175"/>
            <a:ext cx="3665700" cy="3111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Autoencoder+K-means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訓練測試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Yolov4+A.K串接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6" name="Google Shape;376;p36"/>
          <p:cNvSpPr/>
          <p:nvPr/>
        </p:nvSpPr>
        <p:spPr>
          <a:xfrm>
            <a:off x="4939325" y="2032200"/>
            <a:ext cx="3665700" cy="3111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Yolov4訓練測試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Yolov4+Resnet50串接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7" name="Google Shape;377;p36"/>
          <p:cNvSpPr txBox="1"/>
          <p:nvPr/>
        </p:nvSpPr>
        <p:spPr>
          <a:xfrm>
            <a:off x="1480725" y="1054875"/>
            <a:ext cx="187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王湘云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6"/>
          <p:cNvSpPr txBox="1"/>
          <p:nvPr/>
        </p:nvSpPr>
        <p:spPr>
          <a:xfrm>
            <a:off x="5833175" y="1054875"/>
            <a:ext cx="187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王</a:t>
            </a:r>
            <a:r>
              <a:rPr lang="zh-TW" sz="36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靖捷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"/>
          <p:cNvSpPr/>
          <p:nvPr/>
        </p:nvSpPr>
        <p:spPr>
          <a:xfrm>
            <a:off x="2313300" y="1077550"/>
            <a:ext cx="4822200" cy="2292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介面設計</a:t>
            </a:r>
            <a:endParaRPr sz="47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2160900" y="1229950"/>
            <a:ext cx="4822200" cy="2292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心路歷程</a:t>
            </a:r>
            <a:endParaRPr sz="3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-訓練過程中遇到的小插曲-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38"/>
          <p:cNvPicPr preferRelativeResize="0"/>
          <p:nvPr/>
        </p:nvPicPr>
        <p:blipFill rotWithShape="1">
          <a:blip r:embed="rId3">
            <a:alphaModFix/>
          </a:blip>
          <a:srcRect b="46562" l="23996" r="30487" t="10550"/>
          <a:stretch/>
        </p:blipFill>
        <p:spPr>
          <a:xfrm>
            <a:off x="4356675" y="1126200"/>
            <a:ext cx="2978274" cy="280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8"/>
          <p:cNvSpPr/>
          <p:nvPr/>
        </p:nvSpPr>
        <p:spPr>
          <a:xfrm>
            <a:off x="6524350" y="1016025"/>
            <a:ext cx="810600" cy="233100"/>
          </a:xfrm>
          <a:prstGeom prst="arc">
            <a:avLst>
              <a:gd fmla="val 16702756" name="adj1"/>
              <a:gd fmla="val 0" name="adj2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8"/>
          <p:cNvSpPr/>
          <p:nvPr/>
        </p:nvSpPr>
        <p:spPr>
          <a:xfrm>
            <a:off x="4356675" y="1016025"/>
            <a:ext cx="810600" cy="233100"/>
          </a:xfrm>
          <a:prstGeom prst="arc">
            <a:avLst>
              <a:gd fmla="val 10716082" name="adj1"/>
              <a:gd fmla="val 16725051" name="adj2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8"/>
          <p:cNvSpPr txBox="1"/>
          <p:nvPr/>
        </p:nvSpPr>
        <p:spPr>
          <a:xfrm>
            <a:off x="5679875" y="664500"/>
            <a:ext cx="45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b="1"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8"/>
          <p:cNvSpPr/>
          <p:nvPr/>
        </p:nvSpPr>
        <p:spPr>
          <a:xfrm rot="5400000">
            <a:off x="6953013" y="3410688"/>
            <a:ext cx="810600" cy="233100"/>
          </a:xfrm>
          <a:prstGeom prst="arc">
            <a:avLst>
              <a:gd fmla="val 16702756" name="adj1"/>
              <a:gd fmla="val 0" name="adj2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8"/>
          <p:cNvSpPr/>
          <p:nvPr/>
        </p:nvSpPr>
        <p:spPr>
          <a:xfrm rot="5400000">
            <a:off x="6953013" y="1444663"/>
            <a:ext cx="810600" cy="233100"/>
          </a:xfrm>
          <a:prstGeom prst="arc">
            <a:avLst>
              <a:gd fmla="val 10716082" name="adj1"/>
              <a:gd fmla="val 16725051" name="adj2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8"/>
          <p:cNvSpPr txBox="1"/>
          <p:nvPr/>
        </p:nvSpPr>
        <p:spPr>
          <a:xfrm>
            <a:off x="7401438" y="2282625"/>
            <a:ext cx="45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b="1" sz="2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8"/>
          <p:cNvSpPr/>
          <p:nvPr/>
        </p:nvSpPr>
        <p:spPr>
          <a:xfrm>
            <a:off x="4263525" y="1039425"/>
            <a:ext cx="186300" cy="1863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3142275" y="527800"/>
            <a:ext cx="1214400" cy="44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minX, minY</a:t>
            </a:r>
            <a:endParaRPr/>
          </a:p>
        </p:txBody>
      </p:sp>
      <p:sp>
        <p:nvSpPr>
          <p:cNvPr id="398" name="Google Shape;398;p38"/>
          <p:cNvSpPr/>
          <p:nvPr/>
        </p:nvSpPr>
        <p:spPr>
          <a:xfrm>
            <a:off x="7265175" y="3828800"/>
            <a:ext cx="186300" cy="1863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8"/>
          <p:cNvSpPr/>
          <p:nvPr/>
        </p:nvSpPr>
        <p:spPr>
          <a:xfrm>
            <a:off x="7474875" y="4015100"/>
            <a:ext cx="1313700" cy="44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MaxX, MaxY</a:t>
            </a:r>
            <a:endParaRPr/>
          </a:p>
        </p:txBody>
      </p:sp>
      <p:sp>
        <p:nvSpPr>
          <p:cNvPr id="400" name="Google Shape;400;p38"/>
          <p:cNvSpPr/>
          <p:nvPr/>
        </p:nvSpPr>
        <p:spPr>
          <a:xfrm>
            <a:off x="4263525" y="2451075"/>
            <a:ext cx="186300" cy="186300"/>
          </a:xfrm>
          <a:prstGeom prst="flowChartConnector">
            <a:avLst/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8"/>
          <p:cNvSpPr/>
          <p:nvPr/>
        </p:nvSpPr>
        <p:spPr>
          <a:xfrm>
            <a:off x="3219300" y="2321025"/>
            <a:ext cx="923100" cy="44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centerY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02" name="Google Shape;402;p38"/>
          <p:cNvSpPr/>
          <p:nvPr/>
        </p:nvSpPr>
        <p:spPr>
          <a:xfrm>
            <a:off x="5752663" y="3828800"/>
            <a:ext cx="186300" cy="186300"/>
          </a:xfrm>
          <a:prstGeom prst="flowChartConnector">
            <a:avLst/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8"/>
          <p:cNvSpPr/>
          <p:nvPr/>
        </p:nvSpPr>
        <p:spPr>
          <a:xfrm>
            <a:off x="5384263" y="4169300"/>
            <a:ext cx="923100" cy="44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centerX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04" name="Google Shape;404;p38"/>
          <p:cNvSpPr/>
          <p:nvPr/>
        </p:nvSpPr>
        <p:spPr>
          <a:xfrm>
            <a:off x="439378" y="4005950"/>
            <a:ext cx="3039000" cy="859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8"/>
          <p:cNvSpPr txBox="1"/>
          <p:nvPr>
            <p:ph idx="1" type="body"/>
          </p:nvPr>
        </p:nvSpPr>
        <p:spPr>
          <a:xfrm>
            <a:off x="369150" y="3780650"/>
            <a:ext cx="2959200" cy="9273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2"/>
                </a:solidFill>
              </a:rPr>
              <a:t>x, y, w, h轉換bndBox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9"/>
          <p:cNvPicPr preferRelativeResize="0"/>
          <p:nvPr/>
        </p:nvPicPr>
        <p:blipFill rotWithShape="1">
          <a:blip r:embed="rId3">
            <a:alphaModFix/>
          </a:blip>
          <a:srcRect b="15970" l="2210" r="2921" t="7576"/>
          <a:stretch/>
        </p:blipFill>
        <p:spPr>
          <a:xfrm>
            <a:off x="0" y="3705876"/>
            <a:ext cx="9144001" cy="131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9"/>
          <p:cNvSpPr txBox="1"/>
          <p:nvPr/>
        </p:nvSpPr>
        <p:spPr>
          <a:xfrm>
            <a:off x="-2" y="3259475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   label           centerX                                centerY                           width                               height</a:t>
            </a:r>
            <a:endParaRPr b="1" sz="17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2" name="Google Shape;4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" y="847225"/>
            <a:ext cx="8001000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9"/>
          <p:cNvSpPr txBox="1"/>
          <p:nvPr>
            <p:ph type="title"/>
          </p:nvPr>
        </p:nvSpPr>
        <p:spPr>
          <a:xfrm>
            <a:off x="3639900" y="363250"/>
            <a:ext cx="18642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16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  <a:t>一般格式</a:t>
            </a:r>
            <a:endParaRPr sz="2160">
              <a:solidFill>
                <a:schemeClr val="lt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14" name="Google Shape;414;p39"/>
          <p:cNvSpPr txBox="1"/>
          <p:nvPr>
            <p:ph type="title"/>
          </p:nvPr>
        </p:nvSpPr>
        <p:spPr>
          <a:xfrm>
            <a:off x="3715800" y="2877388"/>
            <a:ext cx="17124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16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  <a:t>budbox格式</a:t>
            </a:r>
            <a:endParaRPr sz="2160">
              <a:solidFill>
                <a:schemeClr val="lt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0"/>
          <p:cNvSpPr/>
          <p:nvPr/>
        </p:nvSpPr>
        <p:spPr>
          <a:xfrm>
            <a:off x="2308600" y="1426050"/>
            <a:ext cx="5065800" cy="2652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0"/>
          <p:cNvSpPr txBox="1"/>
          <p:nvPr>
            <p:ph idx="1" type="body"/>
          </p:nvPr>
        </p:nvSpPr>
        <p:spPr>
          <a:xfrm>
            <a:off x="1927600" y="1273650"/>
            <a:ext cx="5065800" cy="2596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串接五官擷取和分群模型的過程</a:t>
            </a:r>
            <a:endParaRPr b="1" sz="2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1"/>
          <p:cNvSpPr/>
          <p:nvPr/>
        </p:nvSpPr>
        <p:spPr>
          <a:xfrm>
            <a:off x="2308600" y="1426050"/>
            <a:ext cx="5065800" cy="2652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1"/>
          <p:cNvSpPr txBox="1"/>
          <p:nvPr>
            <p:ph idx="1" type="body"/>
          </p:nvPr>
        </p:nvSpPr>
        <p:spPr>
          <a:xfrm>
            <a:off x="1927600" y="1273650"/>
            <a:ext cx="5065800" cy="2596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訓練分群模型的過程</a:t>
            </a:r>
            <a:endParaRPr b="1" sz="2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2313300" y="1006325"/>
            <a:ext cx="4822200" cy="2363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  <a:t>主題發想</a:t>
            </a:r>
            <a:endParaRPr sz="4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2160900" y="1229950"/>
            <a:ext cx="4822200" cy="2292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  <a:t>主題發想</a:t>
            </a:r>
            <a:endParaRPr sz="4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2"/>
          <p:cNvSpPr/>
          <p:nvPr/>
        </p:nvSpPr>
        <p:spPr>
          <a:xfrm>
            <a:off x="2313300" y="1077550"/>
            <a:ext cx="4822200" cy="2292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介面設計</a:t>
            </a:r>
            <a:endParaRPr sz="47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2" name="Google Shape;432;p42"/>
          <p:cNvSpPr/>
          <p:nvPr/>
        </p:nvSpPr>
        <p:spPr>
          <a:xfrm>
            <a:off x="2160900" y="1229950"/>
            <a:ext cx="4822200" cy="2292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Demo Time!</a:t>
            </a:r>
            <a:endParaRPr sz="47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3"/>
          <p:cNvSpPr/>
          <p:nvPr/>
        </p:nvSpPr>
        <p:spPr>
          <a:xfrm>
            <a:off x="2313300" y="1077550"/>
            <a:ext cx="4822200" cy="2292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介面設計</a:t>
            </a:r>
            <a:endParaRPr sz="47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8" name="Google Shape;438;p43"/>
          <p:cNvSpPr/>
          <p:nvPr/>
        </p:nvSpPr>
        <p:spPr>
          <a:xfrm>
            <a:off x="2160900" y="1229950"/>
            <a:ext cx="4822200" cy="2292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介面設計</a:t>
            </a:r>
            <a:endParaRPr sz="3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254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omic Sans MS"/>
              <a:buChar char="-"/>
            </a:pPr>
            <a:r>
              <a:rPr lang="zh-TW" sz="3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建構中 -</a:t>
            </a:r>
            <a:endParaRPr sz="3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44"/>
          <p:cNvGrpSpPr/>
          <p:nvPr/>
        </p:nvGrpSpPr>
        <p:grpSpPr>
          <a:xfrm>
            <a:off x="0" y="356825"/>
            <a:ext cx="2697600" cy="1062300"/>
            <a:chOff x="0" y="1866600"/>
            <a:chExt cx="2697600" cy="1062300"/>
          </a:xfrm>
        </p:grpSpPr>
        <p:sp>
          <p:nvSpPr>
            <p:cNvPr id="444" name="Google Shape;444;p44"/>
            <p:cNvSpPr/>
            <p:nvPr/>
          </p:nvSpPr>
          <p:spPr>
            <a:xfrm>
              <a:off x="0" y="1866600"/>
              <a:ext cx="2697600" cy="1062300"/>
            </a:xfrm>
            <a:prstGeom prst="snip1Rect">
              <a:avLst>
                <a:gd fmla="val 16667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4"/>
            <p:cNvSpPr/>
            <p:nvPr/>
          </p:nvSpPr>
          <p:spPr>
            <a:xfrm>
              <a:off x="0" y="1942800"/>
              <a:ext cx="2585700" cy="9783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300">
                  <a:latin typeface="Microsoft JhengHei"/>
                  <a:ea typeface="Microsoft JhengHei"/>
                  <a:cs typeface="Microsoft JhengHei"/>
                  <a:sym typeface="Microsoft JhengHei"/>
                </a:rPr>
                <a:t>開始畫面</a:t>
              </a:r>
              <a:endParaRPr sz="230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446" name="Google Shape;446;p44"/>
          <p:cNvSpPr/>
          <p:nvPr/>
        </p:nvSpPr>
        <p:spPr>
          <a:xfrm>
            <a:off x="3879275" y="349425"/>
            <a:ext cx="2390100" cy="457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   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4"/>
          <p:cNvSpPr/>
          <p:nvPr/>
        </p:nvSpPr>
        <p:spPr>
          <a:xfrm>
            <a:off x="4025975" y="771838"/>
            <a:ext cx="2096700" cy="3620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/>
              <a:t>明星臉辨識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  註冊       登入</a:t>
            </a:r>
            <a:endParaRPr sz="2100"/>
          </a:p>
        </p:txBody>
      </p:sp>
      <p:sp>
        <p:nvSpPr>
          <p:cNvPr id="448" name="Google Shape;448;p44"/>
          <p:cNvSpPr/>
          <p:nvPr/>
        </p:nvSpPr>
        <p:spPr>
          <a:xfrm>
            <a:off x="4631325" y="503175"/>
            <a:ext cx="782676" cy="125766"/>
          </a:xfrm>
          <a:prstGeom prst="flowChartTerminator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4"/>
          <p:cNvSpPr/>
          <p:nvPr/>
        </p:nvSpPr>
        <p:spPr>
          <a:xfrm>
            <a:off x="5654325" y="509475"/>
            <a:ext cx="139800" cy="125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4"/>
          <p:cNvSpPr/>
          <p:nvPr/>
        </p:nvSpPr>
        <p:spPr>
          <a:xfrm>
            <a:off x="4263725" y="1663325"/>
            <a:ext cx="1621200" cy="1830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4"/>
          <p:cNvSpPr/>
          <p:nvPr/>
        </p:nvSpPr>
        <p:spPr>
          <a:xfrm>
            <a:off x="4715549" y="4528600"/>
            <a:ext cx="675702" cy="307476"/>
          </a:xfrm>
          <a:prstGeom prst="flowChartTerminator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45"/>
          <p:cNvGrpSpPr/>
          <p:nvPr/>
        </p:nvGrpSpPr>
        <p:grpSpPr>
          <a:xfrm>
            <a:off x="0" y="356825"/>
            <a:ext cx="2697600" cy="1062300"/>
            <a:chOff x="0" y="1866600"/>
            <a:chExt cx="2697600" cy="1062300"/>
          </a:xfrm>
        </p:grpSpPr>
        <p:sp>
          <p:nvSpPr>
            <p:cNvPr id="457" name="Google Shape;457;p45"/>
            <p:cNvSpPr/>
            <p:nvPr/>
          </p:nvSpPr>
          <p:spPr>
            <a:xfrm>
              <a:off x="0" y="1866600"/>
              <a:ext cx="2697600" cy="1062300"/>
            </a:xfrm>
            <a:prstGeom prst="snip1Rect">
              <a:avLst>
                <a:gd fmla="val 16667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5"/>
            <p:cNvSpPr/>
            <p:nvPr/>
          </p:nvSpPr>
          <p:spPr>
            <a:xfrm>
              <a:off x="0" y="1942800"/>
              <a:ext cx="2585700" cy="9783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3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註冊</a:t>
              </a:r>
              <a:r>
                <a:rPr lang="zh-TW" sz="23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畫面</a:t>
              </a:r>
              <a:endParaRPr sz="230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459" name="Google Shape;459;p45"/>
          <p:cNvSpPr/>
          <p:nvPr/>
        </p:nvSpPr>
        <p:spPr>
          <a:xfrm>
            <a:off x="3879275" y="349425"/>
            <a:ext cx="2390100" cy="457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   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5"/>
          <p:cNvSpPr/>
          <p:nvPr/>
        </p:nvSpPr>
        <p:spPr>
          <a:xfrm>
            <a:off x="4025975" y="771838"/>
            <a:ext cx="2096700" cy="3620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上傳照片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暱稱:______________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年齡:______________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mail:_______________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帳號:_______________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密碼:_______________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註冊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  </a:t>
            </a:r>
            <a:endParaRPr sz="2100"/>
          </a:p>
        </p:txBody>
      </p:sp>
      <p:sp>
        <p:nvSpPr>
          <p:cNvPr id="461" name="Google Shape;461;p45"/>
          <p:cNvSpPr/>
          <p:nvPr/>
        </p:nvSpPr>
        <p:spPr>
          <a:xfrm>
            <a:off x="4631325" y="503175"/>
            <a:ext cx="782676" cy="125766"/>
          </a:xfrm>
          <a:prstGeom prst="flowChartTerminator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5"/>
          <p:cNvSpPr/>
          <p:nvPr/>
        </p:nvSpPr>
        <p:spPr>
          <a:xfrm>
            <a:off x="5654325" y="509475"/>
            <a:ext cx="139800" cy="125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5"/>
          <p:cNvSpPr/>
          <p:nvPr/>
        </p:nvSpPr>
        <p:spPr>
          <a:xfrm>
            <a:off x="4715549" y="4528600"/>
            <a:ext cx="675702" cy="307476"/>
          </a:xfrm>
          <a:prstGeom prst="flowChartTerminator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5"/>
          <p:cNvSpPr/>
          <p:nvPr/>
        </p:nvSpPr>
        <p:spPr>
          <a:xfrm>
            <a:off x="4025350" y="768725"/>
            <a:ext cx="2096400" cy="307500"/>
          </a:xfrm>
          <a:prstGeom prst="rect">
            <a:avLst/>
          </a:prstGeom>
          <a:solidFill>
            <a:srgbClr val="345D7E">
              <a:alpha val="9373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lt2"/>
                </a:solidFill>
              </a:rPr>
              <a:t>註冊</a:t>
            </a:r>
            <a:endParaRPr b="1" sz="1500">
              <a:solidFill>
                <a:schemeClr val="lt2"/>
              </a:solidFill>
            </a:endParaRPr>
          </a:p>
        </p:txBody>
      </p:sp>
      <p:sp>
        <p:nvSpPr>
          <p:cNvPr id="465" name="Google Shape;465;p45"/>
          <p:cNvSpPr/>
          <p:nvPr/>
        </p:nvSpPr>
        <p:spPr>
          <a:xfrm>
            <a:off x="4500575" y="1271900"/>
            <a:ext cx="1153800" cy="1230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46"/>
          <p:cNvGrpSpPr/>
          <p:nvPr/>
        </p:nvGrpSpPr>
        <p:grpSpPr>
          <a:xfrm>
            <a:off x="0" y="356825"/>
            <a:ext cx="2697600" cy="1062300"/>
            <a:chOff x="0" y="1866600"/>
            <a:chExt cx="2697600" cy="1062300"/>
          </a:xfrm>
        </p:grpSpPr>
        <p:sp>
          <p:nvSpPr>
            <p:cNvPr id="471" name="Google Shape;471;p46"/>
            <p:cNvSpPr/>
            <p:nvPr/>
          </p:nvSpPr>
          <p:spPr>
            <a:xfrm>
              <a:off x="0" y="1866600"/>
              <a:ext cx="2697600" cy="1062300"/>
            </a:xfrm>
            <a:prstGeom prst="snip1Rect">
              <a:avLst>
                <a:gd fmla="val 16667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6"/>
            <p:cNvSpPr/>
            <p:nvPr/>
          </p:nvSpPr>
          <p:spPr>
            <a:xfrm>
              <a:off x="0" y="1942800"/>
              <a:ext cx="2585700" cy="9783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23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登入</a:t>
              </a:r>
              <a:r>
                <a:rPr lang="zh-TW" sz="23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畫面</a:t>
              </a:r>
              <a:endParaRPr sz="230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473" name="Google Shape;473;p46"/>
          <p:cNvSpPr/>
          <p:nvPr/>
        </p:nvSpPr>
        <p:spPr>
          <a:xfrm>
            <a:off x="3879275" y="349425"/>
            <a:ext cx="2390100" cy="457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   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6"/>
          <p:cNvSpPr/>
          <p:nvPr/>
        </p:nvSpPr>
        <p:spPr>
          <a:xfrm>
            <a:off x="4025975" y="771838"/>
            <a:ext cx="2096700" cy="3620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/>
              <a:t>明星臉辨識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帳號:_______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密碼:_______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 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        登入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  </a:t>
            </a:r>
            <a:endParaRPr sz="2100"/>
          </a:p>
        </p:txBody>
      </p:sp>
      <p:sp>
        <p:nvSpPr>
          <p:cNvPr id="475" name="Google Shape;475;p46"/>
          <p:cNvSpPr/>
          <p:nvPr/>
        </p:nvSpPr>
        <p:spPr>
          <a:xfrm>
            <a:off x="4631325" y="503175"/>
            <a:ext cx="782676" cy="125766"/>
          </a:xfrm>
          <a:prstGeom prst="flowChartTerminator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6"/>
          <p:cNvSpPr/>
          <p:nvPr/>
        </p:nvSpPr>
        <p:spPr>
          <a:xfrm>
            <a:off x="5654325" y="509475"/>
            <a:ext cx="139800" cy="125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6"/>
          <p:cNvSpPr/>
          <p:nvPr/>
        </p:nvSpPr>
        <p:spPr>
          <a:xfrm>
            <a:off x="4715549" y="4528600"/>
            <a:ext cx="675702" cy="307476"/>
          </a:xfrm>
          <a:prstGeom prst="flowChartTerminator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6"/>
          <p:cNvSpPr/>
          <p:nvPr/>
        </p:nvSpPr>
        <p:spPr>
          <a:xfrm>
            <a:off x="4025350" y="768725"/>
            <a:ext cx="2096400" cy="307500"/>
          </a:xfrm>
          <a:prstGeom prst="rect">
            <a:avLst/>
          </a:prstGeom>
          <a:solidFill>
            <a:srgbClr val="345D7E">
              <a:alpha val="9373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lt2"/>
                </a:solidFill>
              </a:rPr>
              <a:t>登入</a:t>
            </a:r>
            <a:endParaRPr b="1" sz="1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47"/>
          <p:cNvGrpSpPr/>
          <p:nvPr/>
        </p:nvGrpSpPr>
        <p:grpSpPr>
          <a:xfrm>
            <a:off x="0" y="356825"/>
            <a:ext cx="2697600" cy="1062300"/>
            <a:chOff x="0" y="1866600"/>
            <a:chExt cx="2697600" cy="1062300"/>
          </a:xfrm>
        </p:grpSpPr>
        <p:sp>
          <p:nvSpPr>
            <p:cNvPr id="484" name="Google Shape;484;p47"/>
            <p:cNvSpPr/>
            <p:nvPr/>
          </p:nvSpPr>
          <p:spPr>
            <a:xfrm>
              <a:off x="0" y="1866600"/>
              <a:ext cx="2697600" cy="1062300"/>
            </a:xfrm>
            <a:prstGeom prst="snip1Rect">
              <a:avLst>
                <a:gd fmla="val 16667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7"/>
            <p:cNvSpPr/>
            <p:nvPr/>
          </p:nvSpPr>
          <p:spPr>
            <a:xfrm>
              <a:off x="0" y="1942800"/>
              <a:ext cx="2585700" cy="9783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23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開始偵測</a:t>
              </a:r>
              <a:r>
                <a:rPr lang="zh-TW" sz="23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畫面</a:t>
              </a:r>
              <a:endParaRPr sz="230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486" name="Google Shape;486;p47"/>
          <p:cNvSpPr/>
          <p:nvPr/>
        </p:nvSpPr>
        <p:spPr>
          <a:xfrm>
            <a:off x="3879275" y="349425"/>
            <a:ext cx="2390100" cy="457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   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7"/>
          <p:cNvSpPr/>
          <p:nvPr/>
        </p:nvSpPr>
        <p:spPr>
          <a:xfrm>
            <a:off x="4025975" y="771838"/>
            <a:ext cx="2096700" cy="3620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請將臉面對鏡頭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偵測中......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  </a:t>
            </a:r>
            <a:endParaRPr sz="2100"/>
          </a:p>
        </p:txBody>
      </p:sp>
      <p:sp>
        <p:nvSpPr>
          <p:cNvPr id="488" name="Google Shape;488;p47"/>
          <p:cNvSpPr/>
          <p:nvPr/>
        </p:nvSpPr>
        <p:spPr>
          <a:xfrm>
            <a:off x="4631325" y="503175"/>
            <a:ext cx="782676" cy="125766"/>
          </a:xfrm>
          <a:prstGeom prst="flowChartTerminator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7"/>
          <p:cNvSpPr/>
          <p:nvPr/>
        </p:nvSpPr>
        <p:spPr>
          <a:xfrm>
            <a:off x="5654325" y="509475"/>
            <a:ext cx="139800" cy="125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7"/>
          <p:cNvSpPr/>
          <p:nvPr/>
        </p:nvSpPr>
        <p:spPr>
          <a:xfrm>
            <a:off x="4715549" y="4528600"/>
            <a:ext cx="675702" cy="307476"/>
          </a:xfrm>
          <a:prstGeom prst="flowChartTerminator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7"/>
          <p:cNvSpPr/>
          <p:nvPr/>
        </p:nvSpPr>
        <p:spPr>
          <a:xfrm>
            <a:off x="4025350" y="768725"/>
            <a:ext cx="2096400" cy="307500"/>
          </a:xfrm>
          <a:prstGeom prst="rect">
            <a:avLst/>
          </a:prstGeom>
          <a:solidFill>
            <a:srgbClr val="345D7E">
              <a:alpha val="9373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lt2"/>
                </a:solidFill>
              </a:rPr>
              <a:t>開始偵測</a:t>
            </a:r>
            <a:endParaRPr b="1" sz="1500">
              <a:solidFill>
                <a:schemeClr val="lt2"/>
              </a:solidFill>
            </a:endParaRPr>
          </a:p>
        </p:txBody>
      </p:sp>
      <p:sp>
        <p:nvSpPr>
          <p:cNvPr id="492" name="Google Shape;492;p47"/>
          <p:cNvSpPr/>
          <p:nvPr/>
        </p:nvSpPr>
        <p:spPr>
          <a:xfrm>
            <a:off x="4371575" y="1859025"/>
            <a:ext cx="1405500" cy="1551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48"/>
          <p:cNvGrpSpPr/>
          <p:nvPr/>
        </p:nvGrpSpPr>
        <p:grpSpPr>
          <a:xfrm>
            <a:off x="0" y="356825"/>
            <a:ext cx="2697600" cy="1062300"/>
            <a:chOff x="0" y="1866600"/>
            <a:chExt cx="2697600" cy="1062300"/>
          </a:xfrm>
        </p:grpSpPr>
        <p:sp>
          <p:nvSpPr>
            <p:cNvPr id="498" name="Google Shape;498;p48"/>
            <p:cNvSpPr/>
            <p:nvPr/>
          </p:nvSpPr>
          <p:spPr>
            <a:xfrm>
              <a:off x="0" y="1866600"/>
              <a:ext cx="2697600" cy="1062300"/>
            </a:xfrm>
            <a:prstGeom prst="snip1Rect">
              <a:avLst>
                <a:gd fmla="val 16667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8"/>
            <p:cNvSpPr/>
            <p:nvPr/>
          </p:nvSpPr>
          <p:spPr>
            <a:xfrm>
              <a:off x="0" y="1942800"/>
              <a:ext cx="2585700" cy="9783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23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辨識結果畫面</a:t>
              </a:r>
              <a:endParaRPr sz="230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500" name="Google Shape;500;p48"/>
          <p:cNvSpPr/>
          <p:nvPr/>
        </p:nvSpPr>
        <p:spPr>
          <a:xfrm>
            <a:off x="518875" y="1635050"/>
            <a:ext cx="1611900" cy="308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   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8"/>
          <p:cNvSpPr/>
          <p:nvPr/>
        </p:nvSpPr>
        <p:spPr>
          <a:xfrm>
            <a:off x="617791" y="1919871"/>
            <a:ext cx="1413900" cy="2440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  </a:t>
            </a:r>
            <a:r>
              <a:rPr lang="zh-TW" sz="1500"/>
              <a:t>最相似類型:</a:t>
            </a:r>
            <a:r>
              <a:rPr lang="zh-TW" sz="400"/>
              <a:t> </a:t>
            </a:r>
            <a:endParaRPr sz="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    明星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代表人物: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金宣虎</a:t>
            </a:r>
            <a:r>
              <a:rPr lang="zh-TW" sz="2100"/>
              <a:t>...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退出    再玩一次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</a:t>
            </a:r>
            <a:endParaRPr/>
          </a:p>
        </p:txBody>
      </p:sp>
      <p:sp>
        <p:nvSpPr>
          <p:cNvPr id="502" name="Google Shape;502;p48"/>
          <p:cNvSpPr/>
          <p:nvPr/>
        </p:nvSpPr>
        <p:spPr>
          <a:xfrm>
            <a:off x="1025962" y="1738719"/>
            <a:ext cx="527742" cy="84780"/>
          </a:xfrm>
          <a:prstGeom prst="flowChartTerminator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8"/>
          <p:cNvSpPr/>
          <p:nvPr/>
        </p:nvSpPr>
        <p:spPr>
          <a:xfrm>
            <a:off x="1715744" y="1742967"/>
            <a:ext cx="94200" cy="84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8"/>
          <p:cNvSpPr/>
          <p:nvPr/>
        </p:nvSpPr>
        <p:spPr>
          <a:xfrm>
            <a:off x="1082752" y="4452951"/>
            <a:ext cx="455544" cy="207360"/>
          </a:xfrm>
          <a:prstGeom prst="flowChartTerminator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8"/>
          <p:cNvSpPr/>
          <p:nvPr/>
        </p:nvSpPr>
        <p:spPr>
          <a:xfrm>
            <a:off x="617375" y="1917776"/>
            <a:ext cx="1413300" cy="307500"/>
          </a:xfrm>
          <a:prstGeom prst="rect">
            <a:avLst/>
          </a:prstGeom>
          <a:solidFill>
            <a:srgbClr val="345D7E">
              <a:alpha val="9373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chemeClr val="lt2"/>
                </a:solidFill>
              </a:rPr>
              <a:t>辨識結果</a:t>
            </a:r>
            <a:endParaRPr b="1" sz="1100">
              <a:solidFill>
                <a:schemeClr val="lt2"/>
              </a:solidFill>
            </a:endParaRPr>
          </a:p>
        </p:txBody>
      </p:sp>
      <p:sp>
        <p:nvSpPr>
          <p:cNvPr id="506" name="Google Shape;506;p48"/>
          <p:cNvSpPr txBox="1"/>
          <p:nvPr/>
        </p:nvSpPr>
        <p:spPr>
          <a:xfrm>
            <a:off x="2139712" y="2975900"/>
            <a:ext cx="5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2"/>
                </a:solidFill>
              </a:rPr>
              <a:t>OR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07" name="Google Shape;507;p48"/>
          <p:cNvSpPr/>
          <p:nvPr/>
        </p:nvSpPr>
        <p:spPr>
          <a:xfrm>
            <a:off x="2676325" y="1635050"/>
            <a:ext cx="1611900" cy="308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   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8"/>
          <p:cNvSpPr/>
          <p:nvPr/>
        </p:nvSpPr>
        <p:spPr>
          <a:xfrm>
            <a:off x="2775241" y="1919871"/>
            <a:ext cx="1413900" cy="2440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  最相似類型:</a:t>
            </a:r>
            <a:r>
              <a:rPr lang="zh-TW" sz="400"/>
              <a:t> </a:t>
            </a:r>
            <a:endParaRPr sz="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  政治家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代表人物: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柯文哲...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退出    再玩一次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</a:t>
            </a:r>
            <a:endParaRPr/>
          </a:p>
        </p:txBody>
      </p:sp>
      <p:sp>
        <p:nvSpPr>
          <p:cNvPr id="509" name="Google Shape;509;p48"/>
          <p:cNvSpPr/>
          <p:nvPr/>
        </p:nvSpPr>
        <p:spPr>
          <a:xfrm>
            <a:off x="3183412" y="1738719"/>
            <a:ext cx="527742" cy="84780"/>
          </a:xfrm>
          <a:prstGeom prst="flowChartTerminator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8"/>
          <p:cNvSpPr/>
          <p:nvPr/>
        </p:nvSpPr>
        <p:spPr>
          <a:xfrm>
            <a:off x="3873194" y="1742967"/>
            <a:ext cx="94200" cy="84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8"/>
          <p:cNvSpPr/>
          <p:nvPr/>
        </p:nvSpPr>
        <p:spPr>
          <a:xfrm>
            <a:off x="3240202" y="4452951"/>
            <a:ext cx="455544" cy="207360"/>
          </a:xfrm>
          <a:prstGeom prst="flowChartTerminator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8"/>
          <p:cNvSpPr/>
          <p:nvPr/>
        </p:nvSpPr>
        <p:spPr>
          <a:xfrm>
            <a:off x="2774825" y="1917776"/>
            <a:ext cx="1413300" cy="307500"/>
          </a:xfrm>
          <a:prstGeom prst="rect">
            <a:avLst/>
          </a:prstGeom>
          <a:solidFill>
            <a:srgbClr val="345D7E">
              <a:alpha val="9373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chemeClr val="lt2"/>
                </a:solidFill>
              </a:rPr>
              <a:t>辨識結果</a:t>
            </a:r>
            <a:endParaRPr b="1" sz="1100">
              <a:solidFill>
                <a:schemeClr val="lt2"/>
              </a:solidFill>
            </a:endParaRPr>
          </a:p>
        </p:txBody>
      </p:sp>
      <p:sp>
        <p:nvSpPr>
          <p:cNvPr id="513" name="Google Shape;513;p48"/>
          <p:cNvSpPr txBox="1"/>
          <p:nvPr/>
        </p:nvSpPr>
        <p:spPr>
          <a:xfrm>
            <a:off x="4297162" y="2975900"/>
            <a:ext cx="5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2"/>
                </a:solidFill>
              </a:rPr>
              <a:t>OR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14" name="Google Shape;514;p48"/>
          <p:cNvSpPr/>
          <p:nvPr/>
        </p:nvSpPr>
        <p:spPr>
          <a:xfrm>
            <a:off x="4833775" y="1635050"/>
            <a:ext cx="1611900" cy="308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   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8"/>
          <p:cNvSpPr/>
          <p:nvPr/>
        </p:nvSpPr>
        <p:spPr>
          <a:xfrm>
            <a:off x="4932691" y="1919871"/>
            <a:ext cx="1413900" cy="2440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  最相似類型:</a:t>
            </a:r>
            <a:r>
              <a:rPr lang="zh-TW" sz="400"/>
              <a:t> </a:t>
            </a:r>
            <a:endParaRPr sz="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  </a:t>
            </a:r>
            <a:r>
              <a:rPr lang="zh-TW" sz="2300"/>
              <a:t>運動</a:t>
            </a:r>
            <a:r>
              <a:rPr lang="zh-TW" sz="2300"/>
              <a:t>家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代表人物: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陳傑憲</a:t>
            </a:r>
            <a:r>
              <a:rPr lang="zh-TW" sz="2100"/>
              <a:t>...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退出    再玩一次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</a:t>
            </a:r>
            <a:endParaRPr/>
          </a:p>
        </p:txBody>
      </p:sp>
      <p:sp>
        <p:nvSpPr>
          <p:cNvPr id="516" name="Google Shape;516;p48"/>
          <p:cNvSpPr/>
          <p:nvPr/>
        </p:nvSpPr>
        <p:spPr>
          <a:xfrm>
            <a:off x="5340862" y="1738719"/>
            <a:ext cx="527742" cy="84780"/>
          </a:xfrm>
          <a:prstGeom prst="flowChartTerminator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8"/>
          <p:cNvSpPr/>
          <p:nvPr/>
        </p:nvSpPr>
        <p:spPr>
          <a:xfrm>
            <a:off x="6030644" y="1742967"/>
            <a:ext cx="94200" cy="84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8"/>
          <p:cNvSpPr/>
          <p:nvPr/>
        </p:nvSpPr>
        <p:spPr>
          <a:xfrm>
            <a:off x="5397652" y="4452951"/>
            <a:ext cx="455544" cy="207360"/>
          </a:xfrm>
          <a:prstGeom prst="flowChartTerminator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8"/>
          <p:cNvSpPr/>
          <p:nvPr/>
        </p:nvSpPr>
        <p:spPr>
          <a:xfrm>
            <a:off x="4932275" y="1917776"/>
            <a:ext cx="1413300" cy="307500"/>
          </a:xfrm>
          <a:prstGeom prst="rect">
            <a:avLst/>
          </a:prstGeom>
          <a:solidFill>
            <a:srgbClr val="345D7E">
              <a:alpha val="9373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chemeClr val="lt2"/>
                </a:solidFill>
              </a:rPr>
              <a:t>辨識結果</a:t>
            </a:r>
            <a:endParaRPr b="1" sz="1100">
              <a:solidFill>
                <a:schemeClr val="lt2"/>
              </a:solidFill>
            </a:endParaRPr>
          </a:p>
        </p:txBody>
      </p:sp>
      <p:sp>
        <p:nvSpPr>
          <p:cNvPr id="520" name="Google Shape;520;p48"/>
          <p:cNvSpPr txBox="1"/>
          <p:nvPr/>
        </p:nvSpPr>
        <p:spPr>
          <a:xfrm>
            <a:off x="6454612" y="2975900"/>
            <a:ext cx="5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2"/>
                </a:solidFill>
              </a:rPr>
              <a:t>OR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21" name="Google Shape;521;p48"/>
          <p:cNvSpPr/>
          <p:nvPr/>
        </p:nvSpPr>
        <p:spPr>
          <a:xfrm>
            <a:off x="6991225" y="1599325"/>
            <a:ext cx="1611900" cy="308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   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8"/>
          <p:cNvSpPr/>
          <p:nvPr/>
        </p:nvSpPr>
        <p:spPr>
          <a:xfrm>
            <a:off x="7090141" y="1884146"/>
            <a:ext cx="1413900" cy="2440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  最相似類型:</a:t>
            </a:r>
            <a:r>
              <a:rPr lang="zh-TW" sz="400"/>
              <a:t> </a:t>
            </a:r>
            <a:endParaRPr sz="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    </a:t>
            </a:r>
            <a:r>
              <a:rPr lang="zh-TW" sz="2300"/>
              <a:t>動物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代表人物: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狗</a:t>
            </a:r>
            <a:r>
              <a:rPr lang="zh-TW" sz="2100"/>
              <a:t>...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退出    再玩一次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</a:t>
            </a:r>
            <a:endParaRPr/>
          </a:p>
        </p:txBody>
      </p:sp>
      <p:sp>
        <p:nvSpPr>
          <p:cNvPr id="523" name="Google Shape;523;p48"/>
          <p:cNvSpPr/>
          <p:nvPr/>
        </p:nvSpPr>
        <p:spPr>
          <a:xfrm>
            <a:off x="7498312" y="1702994"/>
            <a:ext cx="527742" cy="84780"/>
          </a:xfrm>
          <a:prstGeom prst="flowChartTerminator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8"/>
          <p:cNvSpPr/>
          <p:nvPr/>
        </p:nvSpPr>
        <p:spPr>
          <a:xfrm>
            <a:off x="8188094" y="1707242"/>
            <a:ext cx="94200" cy="84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8"/>
          <p:cNvSpPr/>
          <p:nvPr/>
        </p:nvSpPr>
        <p:spPr>
          <a:xfrm>
            <a:off x="7555102" y="4417226"/>
            <a:ext cx="455544" cy="207360"/>
          </a:xfrm>
          <a:prstGeom prst="flowChartTerminator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8"/>
          <p:cNvSpPr/>
          <p:nvPr/>
        </p:nvSpPr>
        <p:spPr>
          <a:xfrm>
            <a:off x="7089725" y="1882051"/>
            <a:ext cx="1413300" cy="307500"/>
          </a:xfrm>
          <a:prstGeom prst="rect">
            <a:avLst/>
          </a:prstGeom>
          <a:solidFill>
            <a:srgbClr val="345D7E">
              <a:alpha val="9373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chemeClr val="lt2"/>
                </a:solidFill>
              </a:rPr>
              <a:t>辨識結果</a:t>
            </a:r>
            <a:endParaRPr b="1" sz="1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9"/>
          <p:cNvSpPr/>
          <p:nvPr/>
        </p:nvSpPr>
        <p:spPr>
          <a:xfrm>
            <a:off x="2313300" y="1001350"/>
            <a:ext cx="4822200" cy="2292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後續未來發展</a:t>
            </a:r>
            <a:endParaRPr sz="49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32" name="Google Shape;532;p49"/>
          <p:cNvSpPr/>
          <p:nvPr/>
        </p:nvSpPr>
        <p:spPr>
          <a:xfrm>
            <a:off x="2160900" y="1229950"/>
            <a:ext cx="4822200" cy="2292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後續未來發展</a:t>
            </a:r>
            <a:endParaRPr sz="49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0"/>
          <p:cNvSpPr/>
          <p:nvPr/>
        </p:nvSpPr>
        <p:spPr>
          <a:xfrm>
            <a:off x="2699100" y="160575"/>
            <a:ext cx="4611000" cy="4521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0"/>
          <p:cNvSpPr/>
          <p:nvPr/>
        </p:nvSpPr>
        <p:spPr>
          <a:xfrm>
            <a:off x="2237850" y="272400"/>
            <a:ext cx="4668300" cy="459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現今社會已發展出利用社群媒體打造知名度，有些公司會利用此方式製造話題性來賺取利益，說不定此系統未來可以朝Instagram濾鏡發展。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1"/>
          <p:cNvSpPr/>
          <p:nvPr/>
        </p:nvSpPr>
        <p:spPr>
          <a:xfrm>
            <a:off x="2313300" y="1077550"/>
            <a:ext cx="4822200" cy="2292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參考資料</a:t>
            </a:r>
            <a:endParaRPr sz="49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44" name="Google Shape;544;p51"/>
          <p:cNvSpPr/>
          <p:nvPr/>
        </p:nvSpPr>
        <p:spPr>
          <a:xfrm>
            <a:off x="2160900" y="1229950"/>
            <a:ext cx="4822200" cy="2292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參考資料</a:t>
            </a:r>
            <a:endParaRPr sz="49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679500" y="552150"/>
            <a:ext cx="7785000" cy="4039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349425" y="425800"/>
            <a:ext cx="796800" cy="810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838625" y="531925"/>
            <a:ext cx="1858800" cy="684900"/>
          </a:xfrm>
          <a:prstGeom prst="rect">
            <a:avLst/>
          </a:prstGeom>
          <a:solidFill>
            <a:schemeClr val="accent2"/>
          </a:solidFill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主</a:t>
            </a:r>
            <a:r>
              <a:rPr lang="zh-TW">
                <a:solidFill>
                  <a:schemeClr val="lt1"/>
                </a:solidFill>
              </a:rPr>
              <a:t>題發想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5509375" y="628950"/>
            <a:ext cx="3427800" cy="3857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26782" l="0" r="0" t="22618"/>
          <a:stretch/>
        </p:blipFill>
        <p:spPr>
          <a:xfrm>
            <a:off x="5171450" y="963525"/>
            <a:ext cx="3427750" cy="3753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5589175" y="684098"/>
            <a:ext cx="3268200" cy="294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75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DNA TEST by korobov_denis</a:t>
            </a:r>
            <a:endParaRPr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" name="Google Shape;113;p16"/>
          <p:cNvSpPr/>
          <p:nvPr/>
        </p:nvSpPr>
        <p:spPr>
          <a:xfrm flipH="1">
            <a:off x="679500" y="1607325"/>
            <a:ext cx="3988800" cy="2320200"/>
          </a:xfrm>
          <a:prstGeom prst="teardrop">
            <a:avLst>
              <a:gd fmla="val 10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 flipH="1">
            <a:off x="679500" y="1830975"/>
            <a:ext cx="3988800" cy="2320200"/>
          </a:xfrm>
          <a:prstGeom prst="teardrop">
            <a:avLst>
              <a:gd fmla="val 10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此系統的發想是來自一款Instagram的濾鏡，我們因而衍伸出名人臉辨識的想法。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2"/>
          <p:cNvSpPr/>
          <p:nvPr/>
        </p:nvSpPr>
        <p:spPr>
          <a:xfrm>
            <a:off x="3060959" y="592050"/>
            <a:ext cx="3807000" cy="369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52"/>
          <p:cNvSpPr/>
          <p:nvPr/>
        </p:nvSpPr>
        <p:spPr>
          <a:xfrm>
            <a:off x="2680150" y="683389"/>
            <a:ext cx="3854100" cy="375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100" u="sng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Yolov4實作教學</a:t>
            </a:r>
            <a:endParaRPr sz="21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100" u="sng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Keras 組態、模型存檔與實驗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3"/>
          <p:cNvSpPr txBox="1"/>
          <p:nvPr>
            <p:ph type="title"/>
          </p:nvPr>
        </p:nvSpPr>
        <p:spPr>
          <a:xfrm>
            <a:off x="628650" y="2074644"/>
            <a:ext cx="7886700" cy="994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謝謝各位評委的聆聽!</a:t>
            </a:r>
            <a:endParaRPr sz="3600"/>
          </a:p>
        </p:txBody>
      </p:sp>
      <p:grpSp>
        <p:nvGrpSpPr>
          <p:cNvPr id="556" name="Google Shape;556;p53"/>
          <p:cNvGrpSpPr/>
          <p:nvPr/>
        </p:nvGrpSpPr>
        <p:grpSpPr>
          <a:xfrm>
            <a:off x="1457225" y="3620025"/>
            <a:ext cx="8040275" cy="577200"/>
            <a:chOff x="1228625" y="3620025"/>
            <a:chExt cx="8040275" cy="577200"/>
          </a:xfrm>
        </p:grpSpPr>
        <p:sp>
          <p:nvSpPr>
            <p:cNvPr id="557" name="Google Shape;557;p53"/>
            <p:cNvSpPr/>
            <p:nvPr/>
          </p:nvSpPr>
          <p:spPr>
            <a:xfrm>
              <a:off x="1228625" y="3620025"/>
              <a:ext cx="545100" cy="577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900">
                  <a:solidFill>
                    <a:srgbClr val="345D7E"/>
                  </a:solidFill>
                </a:rPr>
                <a:t>T</a:t>
              </a:r>
              <a:endParaRPr b="1" sz="2900">
                <a:solidFill>
                  <a:srgbClr val="345D7E"/>
                </a:solidFill>
              </a:endParaRPr>
            </a:p>
          </p:txBody>
        </p:sp>
        <p:sp>
          <p:nvSpPr>
            <p:cNvPr id="558" name="Google Shape;558;p53"/>
            <p:cNvSpPr txBox="1"/>
            <p:nvPr/>
          </p:nvSpPr>
          <p:spPr>
            <a:xfrm>
              <a:off x="1773725" y="3620025"/>
              <a:ext cx="1034400" cy="5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550">
                  <a:solidFill>
                    <a:schemeClr val="l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hank</a:t>
              </a:r>
              <a:endParaRPr/>
            </a:p>
          </p:txBody>
        </p:sp>
        <p:sp>
          <p:nvSpPr>
            <p:cNvPr id="559" name="Google Shape;559;p53"/>
            <p:cNvSpPr/>
            <p:nvPr/>
          </p:nvSpPr>
          <p:spPr>
            <a:xfrm>
              <a:off x="3001175" y="3620025"/>
              <a:ext cx="545100" cy="577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900">
                  <a:solidFill>
                    <a:srgbClr val="345D7E"/>
                  </a:solidFill>
                </a:rPr>
                <a:t>Y</a:t>
              </a:r>
              <a:endParaRPr b="1" sz="2900">
                <a:solidFill>
                  <a:srgbClr val="345D7E"/>
                </a:solidFill>
              </a:endParaRPr>
            </a:p>
          </p:txBody>
        </p:sp>
        <p:sp>
          <p:nvSpPr>
            <p:cNvPr id="560" name="Google Shape;560;p53"/>
            <p:cNvSpPr txBox="1"/>
            <p:nvPr/>
          </p:nvSpPr>
          <p:spPr>
            <a:xfrm>
              <a:off x="3546275" y="3620025"/>
              <a:ext cx="545100" cy="5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550">
                  <a:solidFill>
                    <a:schemeClr val="l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ou</a:t>
              </a:r>
              <a:endParaRPr/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4414200" y="3620025"/>
              <a:ext cx="545100" cy="577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900">
                  <a:solidFill>
                    <a:srgbClr val="345D7E"/>
                  </a:solidFill>
                </a:rPr>
                <a:t>F</a:t>
              </a:r>
              <a:endParaRPr b="1" sz="2900">
                <a:solidFill>
                  <a:srgbClr val="345D7E"/>
                </a:solidFill>
              </a:endParaRPr>
            </a:p>
          </p:txBody>
        </p:sp>
        <p:sp>
          <p:nvSpPr>
            <p:cNvPr id="562" name="Google Shape;562;p53"/>
            <p:cNvSpPr/>
            <p:nvPr/>
          </p:nvSpPr>
          <p:spPr>
            <a:xfrm>
              <a:off x="5723788" y="3620025"/>
              <a:ext cx="545100" cy="577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900">
                  <a:solidFill>
                    <a:srgbClr val="345D7E"/>
                  </a:solidFill>
                </a:rPr>
                <a:t>L</a:t>
              </a:r>
              <a:endParaRPr b="1" sz="2900">
                <a:solidFill>
                  <a:srgbClr val="345D7E"/>
                </a:solidFill>
              </a:endParaRPr>
            </a:p>
          </p:txBody>
        </p:sp>
        <p:sp>
          <p:nvSpPr>
            <p:cNvPr id="563" name="Google Shape;563;p53"/>
            <p:cNvSpPr txBox="1"/>
            <p:nvPr/>
          </p:nvSpPr>
          <p:spPr>
            <a:xfrm>
              <a:off x="4959300" y="3620025"/>
              <a:ext cx="545100" cy="5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550">
                  <a:solidFill>
                    <a:schemeClr val="l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or</a:t>
              </a:r>
              <a:endParaRPr/>
            </a:p>
          </p:txBody>
        </p:sp>
        <p:sp>
          <p:nvSpPr>
            <p:cNvPr id="564" name="Google Shape;564;p53"/>
            <p:cNvSpPr txBox="1"/>
            <p:nvPr/>
          </p:nvSpPr>
          <p:spPr>
            <a:xfrm>
              <a:off x="6268900" y="3620025"/>
              <a:ext cx="3000000" cy="5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550">
                  <a:solidFill>
                    <a:schemeClr val="l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istening !</a:t>
              </a:r>
              <a:endParaRPr b="1" sz="26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2313300" y="1001350"/>
            <a:ext cx="4822200" cy="2292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  <a:t>流程圖</a:t>
            </a:r>
            <a:endParaRPr sz="4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2160900" y="1229950"/>
            <a:ext cx="4822200" cy="2292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  <a:t>流程圖</a:t>
            </a:r>
            <a:endParaRPr sz="4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6081625" y="1374713"/>
            <a:ext cx="1492800" cy="229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AND</a:t>
            </a:r>
            <a:endParaRPr sz="1500"/>
          </a:p>
        </p:txBody>
      </p:sp>
      <p:sp>
        <p:nvSpPr>
          <p:cNvPr id="126" name="Google Shape;126;p18"/>
          <p:cNvSpPr/>
          <p:nvPr/>
        </p:nvSpPr>
        <p:spPr>
          <a:xfrm>
            <a:off x="61225" y="2197025"/>
            <a:ext cx="672000" cy="67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input data</a:t>
            </a:r>
            <a:endParaRPr sz="1500"/>
          </a:p>
        </p:txBody>
      </p:sp>
      <p:cxnSp>
        <p:nvCxnSpPr>
          <p:cNvPr id="127" name="Google Shape;127;p18"/>
          <p:cNvCxnSpPr>
            <a:stCxn id="126" idx="3"/>
            <a:endCxn id="128" idx="1"/>
          </p:cNvCxnSpPr>
          <p:nvPr/>
        </p:nvCxnSpPr>
        <p:spPr>
          <a:xfrm>
            <a:off x="733225" y="2532425"/>
            <a:ext cx="4602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8"/>
          <p:cNvSpPr/>
          <p:nvPr/>
        </p:nvSpPr>
        <p:spPr>
          <a:xfrm>
            <a:off x="1193413" y="2244575"/>
            <a:ext cx="998700" cy="57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/>
              <a:t>Yolov4</a:t>
            </a:r>
            <a:endParaRPr sz="1900"/>
          </a:p>
        </p:txBody>
      </p:sp>
      <p:sp>
        <p:nvSpPr>
          <p:cNvPr id="129" name="Google Shape;129;p18"/>
          <p:cNvSpPr/>
          <p:nvPr/>
        </p:nvSpPr>
        <p:spPr>
          <a:xfrm>
            <a:off x="2392876" y="1102175"/>
            <a:ext cx="2458800" cy="2860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2605975" y="1338375"/>
            <a:ext cx="1083000" cy="46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Resnet50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eyes</a:t>
            </a:r>
            <a:endParaRPr sz="1500"/>
          </a:p>
        </p:txBody>
      </p:sp>
      <p:sp>
        <p:nvSpPr>
          <p:cNvPr id="131" name="Google Shape;131;p18"/>
          <p:cNvSpPr/>
          <p:nvPr/>
        </p:nvSpPr>
        <p:spPr>
          <a:xfrm>
            <a:off x="2717800" y="2274625"/>
            <a:ext cx="998700" cy="46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Resnet50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nose</a:t>
            </a:r>
            <a:endParaRPr sz="1500"/>
          </a:p>
        </p:txBody>
      </p:sp>
      <p:sp>
        <p:nvSpPr>
          <p:cNvPr id="132" name="Google Shape;132;p18"/>
          <p:cNvSpPr/>
          <p:nvPr/>
        </p:nvSpPr>
        <p:spPr>
          <a:xfrm>
            <a:off x="2672200" y="3210875"/>
            <a:ext cx="998700" cy="46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Resnet50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mouth</a:t>
            </a:r>
            <a:endParaRPr sz="1300"/>
          </a:p>
        </p:txBody>
      </p:sp>
      <p:sp>
        <p:nvSpPr>
          <p:cNvPr id="133" name="Google Shape;133;p18"/>
          <p:cNvSpPr/>
          <p:nvPr/>
        </p:nvSpPr>
        <p:spPr>
          <a:xfrm>
            <a:off x="1151275" y="359225"/>
            <a:ext cx="10830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lt2"/>
                </a:solidFill>
              </a:rPr>
              <a:t>五官擷取</a:t>
            </a:r>
            <a:endParaRPr b="1" sz="17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lt2"/>
                </a:solidFill>
              </a:rPr>
              <a:t>(Detect)</a:t>
            </a:r>
            <a:endParaRPr b="1" sz="1700">
              <a:solidFill>
                <a:schemeClr val="lt2"/>
              </a:solidFill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3026775" y="381125"/>
            <a:ext cx="11910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lt2"/>
                </a:solidFill>
              </a:rPr>
              <a:t>分類模型</a:t>
            </a:r>
            <a:endParaRPr b="1" sz="17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lt2"/>
                </a:solidFill>
              </a:rPr>
              <a:t>(Classify)</a:t>
            </a:r>
            <a:endParaRPr b="1" sz="1700">
              <a:solidFill>
                <a:schemeClr val="lt2"/>
              </a:solidFill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6172963" y="359213"/>
            <a:ext cx="1310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lt2"/>
                </a:solidFill>
              </a:rPr>
              <a:t>分群模型</a:t>
            </a:r>
            <a:endParaRPr b="1" sz="17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lt2"/>
                </a:solidFill>
              </a:rPr>
              <a:t>(Grouping)</a:t>
            </a:r>
            <a:endParaRPr b="1" sz="1700">
              <a:solidFill>
                <a:schemeClr val="lt2"/>
              </a:solidFill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6151963" y="1549788"/>
            <a:ext cx="1352100" cy="57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Autoencoder</a:t>
            </a:r>
            <a:endParaRPr sz="1500"/>
          </a:p>
        </p:txBody>
      </p:sp>
      <p:sp>
        <p:nvSpPr>
          <p:cNvPr id="137" name="Google Shape;137;p18"/>
          <p:cNvSpPr/>
          <p:nvPr/>
        </p:nvSpPr>
        <p:spPr>
          <a:xfrm>
            <a:off x="8080075" y="2184875"/>
            <a:ext cx="998700" cy="67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Show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Results</a:t>
            </a:r>
            <a:endParaRPr sz="1600"/>
          </a:p>
        </p:txBody>
      </p:sp>
      <p:cxnSp>
        <p:nvCxnSpPr>
          <p:cNvPr id="138" name="Google Shape;138;p18"/>
          <p:cNvCxnSpPr>
            <a:stCxn id="128" idx="3"/>
            <a:endCxn id="132" idx="1"/>
          </p:cNvCxnSpPr>
          <p:nvPr/>
        </p:nvCxnSpPr>
        <p:spPr>
          <a:xfrm>
            <a:off x="2192113" y="2532425"/>
            <a:ext cx="480000" cy="912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8"/>
          <p:cNvCxnSpPr>
            <a:stCxn id="128" idx="3"/>
            <a:endCxn id="131" idx="1"/>
          </p:cNvCxnSpPr>
          <p:nvPr/>
        </p:nvCxnSpPr>
        <p:spPr>
          <a:xfrm flipH="1" rot="10800000">
            <a:off x="2192113" y="2508125"/>
            <a:ext cx="525600" cy="24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8"/>
          <p:cNvCxnSpPr>
            <a:stCxn id="128" idx="3"/>
            <a:endCxn id="130" idx="1"/>
          </p:cNvCxnSpPr>
          <p:nvPr/>
        </p:nvCxnSpPr>
        <p:spPr>
          <a:xfrm flipH="1" rot="10800000">
            <a:off x="2192113" y="1571825"/>
            <a:ext cx="414000" cy="960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8"/>
          <p:cNvCxnSpPr>
            <a:stCxn id="130" idx="3"/>
            <a:endCxn id="142" idx="2"/>
          </p:cNvCxnSpPr>
          <p:nvPr/>
        </p:nvCxnSpPr>
        <p:spPr>
          <a:xfrm>
            <a:off x="3688975" y="1571925"/>
            <a:ext cx="3369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8"/>
          <p:cNvCxnSpPr>
            <a:stCxn id="125" idx="3"/>
            <a:endCxn id="137" idx="1"/>
          </p:cNvCxnSpPr>
          <p:nvPr/>
        </p:nvCxnSpPr>
        <p:spPr>
          <a:xfrm>
            <a:off x="7574425" y="2520263"/>
            <a:ext cx="5058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8"/>
          <p:cNvSpPr/>
          <p:nvPr/>
        </p:nvSpPr>
        <p:spPr>
          <a:xfrm>
            <a:off x="6172963" y="2967488"/>
            <a:ext cx="1310100" cy="53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K-means</a:t>
            </a:r>
            <a:endParaRPr sz="1500"/>
          </a:p>
        </p:txBody>
      </p:sp>
      <p:cxnSp>
        <p:nvCxnSpPr>
          <p:cNvPr id="145" name="Google Shape;145;p18"/>
          <p:cNvCxnSpPr>
            <a:endCxn id="125" idx="2"/>
          </p:cNvCxnSpPr>
          <p:nvPr/>
        </p:nvCxnSpPr>
        <p:spPr>
          <a:xfrm>
            <a:off x="1378825" y="2823413"/>
            <a:ext cx="5449200" cy="842400"/>
          </a:xfrm>
          <a:prstGeom prst="bentConnector4">
            <a:avLst>
              <a:gd fmla="val 4" name="adj1"/>
              <a:gd fmla="val 242294" name="adj2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8"/>
          <p:cNvCxnSpPr>
            <a:stCxn id="131" idx="3"/>
            <a:endCxn id="147" idx="2"/>
          </p:cNvCxnSpPr>
          <p:nvPr/>
        </p:nvCxnSpPr>
        <p:spPr>
          <a:xfrm>
            <a:off x="3716500" y="2508175"/>
            <a:ext cx="3093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>
            <a:stCxn id="132" idx="3"/>
            <a:endCxn id="149" idx="2"/>
          </p:cNvCxnSpPr>
          <p:nvPr/>
        </p:nvCxnSpPr>
        <p:spPr>
          <a:xfrm>
            <a:off x="3670900" y="3444425"/>
            <a:ext cx="3549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8"/>
          <p:cNvSpPr/>
          <p:nvPr/>
        </p:nvSpPr>
        <p:spPr>
          <a:xfrm>
            <a:off x="4025800" y="1409925"/>
            <a:ext cx="458400" cy="32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025788" y="2346175"/>
            <a:ext cx="458400" cy="32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4025800" y="3282425"/>
            <a:ext cx="458400" cy="32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Google Shape;150;p18"/>
          <p:cNvCxnSpPr>
            <a:stCxn id="142" idx="6"/>
            <a:endCxn id="151" idx="1"/>
          </p:cNvCxnSpPr>
          <p:nvPr/>
        </p:nvCxnSpPr>
        <p:spPr>
          <a:xfrm>
            <a:off x="4484200" y="1571925"/>
            <a:ext cx="662400" cy="8064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8"/>
          <p:cNvCxnSpPr>
            <a:stCxn id="147" idx="6"/>
            <a:endCxn id="151" idx="2"/>
          </p:cNvCxnSpPr>
          <p:nvPr/>
        </p:nvCxnSpPr>
        <p:spPr>
          <a:xfrm>
            <a:off x="4484188" y="2508175"/>
            <a:ext cx="5682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8"/>
          <p:cNvCxnSpPr>
            <a:stCxn id="149" idx="6"/>
            <a:endCxn id="151" idx="3"/>
          </p:cNvCxnSpPr>
          <p:nvPr/>
        </p:nvCxnSpPr>
        <p:spPr>
          <a:xfrm flipH="1" rot="10800000">
            <a:off x="4484200" y="2638025"/>
            <a:ext cx="662400" cy="8064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8"/>
          <p:cNvSpPr/>
          <p:nvPr/>
        </p:nvSpPr>
        <p:spPr>
          <a:xfrm>
            <a:off x="5052428" y="2324575"/>
            <a:ext cx="642300" cy="36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5049350" y="1605675"/>
            <a:ext cx="83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voting result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8"/>
          <p:cNvPicPr preferRelativeResize="0"/>
          <p:nvPr/>
        </p:nvPicPr>
        <p:blipFill rotWithShape="1">
          <a:blip r:embed="rId3">
            <a:alphaModFix/>
          </a:blip>
          <a:srcRect b="20809" l="20458" r="10097" t="6123"/>
          <a:stretch/>
        </p:blipFill>
        <p:spPr>
          <a:xfrm>
            <a:off x="117500" y="1249399"/>
            <a:ext cx="834600" cy="83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 rotWithShape="1">
          <a:blip r:embed="rId4">
            <a:alphaModFix/>
          </a:blip>
          <a:srcRect b="5925" l="76116" r="4782" t="29177"/>
          <a:stretch/>
        </p:blipFill>
        <p:spPr>
          <a:xfrm>
            <a:off x="7903025" y="3049902"/>
            <a:ext cx="998698" cy="19086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/>
          <p:nvPr/>
        </p:nvSpPr>
        <p:spPr>
          <a:xfrm>
            <a:off x="8066375" y="3661875"/>
            <a:ext cx="672000" cy="245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明星</a:t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7985075" y="4120975"/>
            <a:ext cx="753300" cy="245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歐陽娜娜</a:t>
            </a:r>
            <a:endParaRPr sz="1000"/>
          </a:p>
        </p:txBody>
      </p:sp>
      <p:sp>
        <p:nvSpPr>
          <p:cNvPr id="159" name="Google Shape;159;p18"/>
          <p:cNvSpPr txBox="1"/>
          <p:nvPr/>
        </p:nvSpPr>
        <p:spPr>
          <a:xfrm>
            <a:off x="2595100" y="4425550"/>
            <a:ext cx="2811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classification,face_image</a:t>
            </a:r>
            <a:endParaRPr sz="17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18"/>
          <p:cNvCxnSpPr>
            <a:stCxn id="151" idx="6"/>
            <a:endCxn id="125" idx="1"/>
          </p:cNvCxnSpPr>
          <p:nvPr/>
        </p:nvCxnSpPr>
        <p:spPr>
          <a:xfrm>
            <a:off x="5694728" y="2508175"/>
            <a:ext cx="387000" cy="12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/>
          <p:nvPr/>
        </p:nvSpPr>
        <p:spPr>
          <a:xfrm>
            <a:off x="2313300" y="1077550"/>
            <a:ext cx="4822200" cy="2292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五官擷取</a:t>
            </a:r>
            <a:endParaRPr sz="4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Yolov4</a:t>
            </a:r>
            <a:endParaRPr sz="3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2160900" y="1229950"/>
            <a:ext cx="4822200" cy="2292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五官擷取</a:t>
            </a:r>
            <a:endParaRPr sz="4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Yolov4 &amp; OpenCV</a:t>
            </a:r>
            <a:endParaRPr sz="3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0" y="936450"/>
            <a:ext cx="9144000" cy="15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8766600" y="0"/>
            <a:ext cx="377400" cy="5143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457" y="273850"/>
            <a:ext cx="5449700" cy="442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0"/>
          <p:cNvCxnSpPr/>
          <p:nvPr/>
        </p:nvCxnSpPr>
        <p:spPr>
          <a:xfrm>
            <a:off x="5517975" y="2212075"/>
            <a:ext cx="0" cy="111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0"/>
          <p:cNvSpPr/>
          <p:nvPr/>
        </p:nvSpPr>
        <p:spPr>
          <a:xfrm>
            <a:off x="4453950" y="1718250"/>
            <a:ext cx="377400" cy="404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-12" y="4345975"/>
            <a:ext cx="2355000" cy="612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800">
                <a:latin typeface="Comic Sans MS"/>
                <a:ea typeface="Comic Sans MS"/>
                <a:cs typeface="Comic Sans MS"/>
                <a:sym typeface="Comic Sans MS"/>
              </a:rPr>
              <a:t>Yolov4介紹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/>
        </p:nvSpPr>
        <p:spPr>
          <a:xfrm>
            <a:off x="363638" y="1258938"/>
            <a:ext cx="111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lt2"/>
                </a:solidFill>
              </a:rPr>
              <a:t>input data</a:t>
            </a:r>
            <a:endParaRPr sz="1700">
              <a:solidFill>
                <a:schemeClr val="lt2"/>
              </a:solidFill>
            </a:endParaRPr>
          </a:p>
        </p:txBody>
      </p:sp>
      <p:cxnSp>
        <p:nvCxnSpPr>
          <p:cNvPr id="182" name="Google Shape;182;p21"/>
          <p:cNvCxnSpPr>
            <a:stCxn id="183" idx="3"/>
            <a:endCxn id="184" idx="1"/>
          </p:cNvCxnSpPr>
          <p:nvPr/>
        </p:nvCxnSpPr>
        <p:spPr>
          <a:xfrm flipH="1" rot="10800000">
            <a:off x="6863527" y="887144"/>
            <a:ext cx="1012500" cy="1721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1"/>
          <p:cNvCxnSpPr>
            <a:stCxn id="183" idx="3"/>
            <a:endCxn id="186" idx="1"/>
          </p:cNvCxnSpPr>
          <p:nvPr/>
        </p:nvCxnSpPr>
        <p:spPr>
          <a:xfrm flipH="1" rot="10800000">
            <a:off x="6863527" y="1474544"/>
            <a:ext cx="1220700" cy="11337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1"/>
          <p:cNvCxnSpPr>
            <a:stCxn id="183" idx="3"/>
            <a:endCxn id="188" idx="1"/>
          </p:cNvCxnSpPr>
          <p:nvPr/>
        </p:nvCxnSpPr>
        <p:spPr>
          <a:xfrm flipH="1" rot="10800000">
            <a:off x="6863527" y="2004644"/>
            <a:ext cx="1106100" cy="603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1"/>
          <p:cNvCxnSpPr>
            <a:stCxn id="190" idx="3"/>
            <a:endCxn id="191" idx="1"/>
          </p:cNvCxnSpPr>
          <p:nvPr/>
        </p:nvCxnSpPr>
        <p:spPr>
          <a:xfrm>
            <a:off x="1513513" y="2607576"/>
            <a:ext cx="680700" cy="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1"/>
          <p:cNvCxnSpPr>
            <a:stCxn id="191" idx="3"/>
            <a:endCxn id="183" idx="1"/>
          </p:cNvCxnSpPr>
          <p:nvPr/>
        </p:nvCxnSpPr>
        <p:spPr>
          <a:xfrm>
            <a:off x="3401950" y="2608250"/>
            <a:ext cx="6210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1"/>
          <p:cNvSpPr/>
          <p:nvPr/>
        </p:nvSpPr>
        <p:spPr>
          <a:xfrm>
            <a:off x="2194150" y="1095350"/>
            <a:ext cx="1207800" cy="3025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00FF"/>
                </a:solidFill>
              </a:rPr>
              <a:t>AND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2336800" y="1522950"/>
            <a:ext cx="922500" cy="34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Yolov4</a:t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2265100" y="3320450"/>
            <a:ext cx="1065900" cy="34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OpenCV</a:t>
            </a:r>
            <a:endParaRPr/>
          </a:p>
        </p:txBody>
      </p:sp>
      <p:sp>
        <p:nvSpPr>
          <p:cNvPr id="195" name="Google Shape;195;p21"/>
          <p:cNvSpPr txBox="1"/>
          <p:nvPr/>
        </p:nvSpPr>
        <p:spPr>
          <a:xfrm>
            <a:off x="4986850" y="289513"/>
            <a:ext cx="139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Final Results</a:t>
            </a:r>
            <a:endParaRPr sz="17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p21"/>
          <p:cNvCxnSpPr>
            <a:stCxn id="183" idx="3"/>
            <a:endCxn id="197" idx="1"/>
          </p:cNvCxnSpPr>
          <p:nvPr/>
        </p:nvCxnSpPr>
        <p:spPr>
          <a:xfrm>
            <a:off x="6863527" y="2608244"/>
            <a:ext cx="794100" cy="15168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1"/>
          <p:cNvSpPr/>
          <p:nvPr/>
        </p:nvSpPr>
        <p:spPr>
          <a:xfrm>
            <a:off x="7470025" y="177050"/>
            <a:ext cx="1443900" cy="2226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7495663" y="242913"/>
            <a:ext cx="139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Resnet Input</a:t>
            </a:r>
            <a:endParaRPr sz="17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7470025" y="2612500"/>
            <a:ext cx="1443900" cy="242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7517125" y="2680724"/>
            <a:ext cx="1392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Autoencoder</a:t>
            </a:r>
            <a:r>
              <a:rPr lang="zh-TW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Input</a:t>
            </a:r>
            <a:endParaRPr sz="17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075" y="714614"/>
            <a:ext cx="2840452" cy="378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75" y="1777150"/>
            <a:ext cx="1245638" cy="166085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/>
          <p:cNvSpPr/>
          <p:nvPr/>
        </p:nvSpPr>
        <p:spPr>
          <a:xfrm>
            <a:off x="4935325" y="2258050"/>
            <a:ext cx="361200" cy="3039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5195575" y="2452338"/>
            <a:ext cx="411600" cy="4311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5081875" y="2883452"/>
            <a:ext cx="639000" cy="3489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5477350" y="2248850"/>
            <a:ext cx="361200" cy="3039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4845475" y="1871850"/>
            <a:ext cx="1111800" cy="1610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 rotWithShape="1">
          <a:blip r:embed="rId3">
            <a:alphaModFix/>
          </a:blip>
          <a:srcRect b="26912" l="29156" r="31701" t="30557"/>
          <a:stretch/>
        </p:blipFill>
        <p:spPr>
          <a:xfrm>
            <a:off x="7657525" y="3319775"/>
            <a:ext cx="1111799" cy="161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 rotWithShape="1">
          <a:blip r:embed="rId3">
            <a:alphaModFix/>
          </a:blip>
          <a:srcRect b="51467" l="32318" r="54964" t="40508"/>
          <a:stretch/>
        </p:blipFill>
        <p:spPr>
          <a:xfrm>
            <a:off x="7876175" y="735250"/>
            <a:ext cx="361202" cy="303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 rotWithShape="1">
          <a:blip r:embed="rId3">
            <a:alphaModFix/>
          </a:blip>
          <a:srcRect b="51058" l="51399" r="35884" t="40917"/>
          <a:stretch/>
        </p:blipFill>
        <p:spPr>
          <a:xfrm>
            <a:off x="8408126" y="735250"/>
            <a:ext cx="361202" cy="303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 b="42732" l="41480" r="44029" t="45884"/>
          <a:stretch/>
        </p:blipFill>
        <p:spPr>
          <a:xfrm>
            <a:off x="8084125" y="1258950"/>
            <a:ext cx="411598" cy="43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 rotWithShape="1">
          <a:blip r:embed="rId3">
            <a:alphaModFix/>
          </a:blip>
          <a:srcRect b="33317" l="37477" r="39973" t="57470"/>
          <a:stretch/>
        </p:blipFill>
        <p:spPr>
          <a:xfrm>
            <a:off x="7969675" y="1830100"/>
            <a:ext cx="640500" cy="348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中庸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5C875D7555DAC94DA7C0C5498CFA5F3D" ma:contentTypeVersion="7" ma:contentTypeDescription="建立新的文件。" ma:contentTypeScope="" ma:versionID="e94382a82f192d7469dbdd43f0bd533a">
  <xsd:schema xmlns:xsd="http://www.w3.org/2001/XMLSchema" xmlns:xs="http://www.w3.org/2001/XMLSchema" xmlns:p="http://schemas.microsoft.com/office/2006/metadata/properties" xmlns:ns2="c663ac12-7c2c-4bed-ba33-b6d4744eb23f" xmlns:ns3="aea3641b-cbd2-4196-9034-48224ecbffa6" targetNamespace="http://schemas.microsoft.com/office/2006/metadata/properties" ma:root="true" ma:fieldsID="455f5a22a44b2ac549aed230a7fc7d2a" ns2:_="" ns3:_="">
    <xsd:import namespace="c663ac12-7c2c-4bed-ba33-b6d4744eb23f"/>
    <xsd:import namespace="aea3641b-cbd2-4196-9034-48224ecbff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63ac12-7c2c-4bed-ba33-b6d4744eb2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a3641b-cbd2-4196-9034-48224ecbff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D7CA85-793B-4551-89CA-12CED07437A8}"/>
</file>

<file path=customXml/itemProps2.xml><?xml version="1.0" encoding="utf-8"?>
<ds:datastoreItem xmlns:ds="http://schemas.openxmlformats.org/officeDocument/2006/customXml" ds:itemID="{D0C08F3F-6ED3-41D4-94AF-4386C37C3E9A}"/>
</file>

<file path=customXml/itemProps3.xml><?xml version="1.0" encoding="utf-8"?>
<ds:datastoreItem xmlns:ds="http://schemas.openxmlformats.org/officeDocument/2006/customXml" ds:itemID="{CB228ED7-A44C-406C-A3E3-EF28690ED49D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0x0101005C875D7555DAC94DA7C0C5498CFA5F3D</vt:lpwstr>
  </property>
</Properties>
</file>