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930d76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2930d76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930d76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930d76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930d76e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2930d76e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930d76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930d76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930d76e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2930d76e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2930d76e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2930d76e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2930d76e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2930d76e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930d76e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930d76e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2930d76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2930d76e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2930d76e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2930d76e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70c88a7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70c88a7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2930d76e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2930d76e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1a712e0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1a712e0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2930d76e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2930d76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2930d76e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2930d76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2930d76e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2930d76e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2930d76e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2930d76e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2930d76e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2930d76e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1d728f9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1d728f9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1d728f9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1d728f9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a70c88a7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a70c88a7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a70c88a7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a70c88a7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a70c88a7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a70c88a7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a70c88a7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a70c88a7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1a712e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1a712e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a712e0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a712e0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2930d7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2930d7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frank.hk/blog/nft-smart-contract/" TargetMode="External"/><Relationship Id="rId4" Type="http://schemas.openxmlformats.org/officeDocument/2006/relationships/hyperlink" Target="https://medium.com/taipei-ethereum-meetup/2021-%E5%8D%80%E5%A1%8A%E9%8F%88%E9%96%8B%E7%99%BC%E5%85%A5%E9%96%80-e3a956ca8c97" TargetMode="External"/><Relationship Id="rId5" Type="http://schemas.openxmlformats.org/officeDocument/2006/relationships/hyperlink" Target="https://medium.com/@daniel.mars622/%E4%BB%A5%E5%A4%AA%E5%9D%8A%E5%8D%80%E5%A1%8A%E9%8F%88%E6%99%BA%E8%83%BD%E5%90%88%E7%B4%84%E5%9F%BA%E7%A4%8E%E4%BB%8B%E7%B4%B9-b7317347a612" TargetMode="External"/><Relationship Id="rId6" Type="http://schemas.openxmlformats.org/officeDocument/2006/relationships/hyperlink" Target="https://www.youtube.com/watch?v=UcrypywtAm0" TargetMode="External"/><Relationship Id="rId7" Type="http://schemas.openxmlformats.org/officeDocument/2006/relationships/hyperlink" Target="https://github.com/lk321/mongo-nodejs-es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770800" y="648400"/>
            <a:ext cx="3602400" cy="654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TW"/>
              <a:t>區塊鏈停車系統</a:t>
            </a:r>
            <a:endParaRPr/>
          </a:p>
        </p:txBody>
      </p:sp>
      <p:sp>
        <p:nvSpPr>
          <p:cNvPr id="86" name="Google Shape;86;p13"/>
          <p:cNvSpPr txBox="1"/>
          <p:nvPr>
            <p:ph idx="1" type="subTitle"/>
          </p:nvPr>
        </p:nvSpPr>
        <p:spPr>
          <a:xfrm>
            <a:off x="6252374" y="869800"/>
            <a:ext cx="835800" cy="43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zh-TW"/>
              <a:t>規格書</a:t>
            </a:r>
            <a:endParaRPr/>
          </a:p>
        </p:txBody>
      </p:sp>
      <p:pic>
        <p:nvPicPr>
          <p:cNvPr id="87" name="Google Shape;87;p13"/>
          <p:cNvPicPr preferRelativeResize="0"/>
          <p:nvPr/>
        </p:nvPicPr>
        <p:blipFill>
          <a:blip r:embed="rId3">
            <a:alphaModFix/>
          </a:blip>
          <a:stretch>
            <a:fillRect/>
          </a:stretch>
        </p:blipFill>
        <p:spPr>
          <a:xfrm>
            <a:off x="2405063" y="1302700"/>
            <a:ext cx="4333875" cy="3343275"/>
          </a:xfrm>
          <a:prstGeom prst="rect">
            <a:avLst/>
          </a:prstGeom>
          <a:noFill/>
          <a:ln>
            <a:noFill/>
          </a:ln>
        </p:spPr>
      </p:pic>
      <p:sp>
        <p:nvSpPr>
          <p:cNvPr id="88" name="Google Shape;88;p13"/>
          <p:cNvSpPr txBox="1"/>
          <p:nvPr/>
        </p:nvSpPr>
        <p:spPr>
          <a:xfrm>
            <a:off x="6610600" y="3727500"/>
            <a:ext cx="2841300" cy="14160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50000"/>
              </a:lnSpc>
              <a:spcBef>
                <a:spcPts val="0"/>
              </a:spcBef>
              <a:spcAft>
                <a:spcPts val="0"/>
              </a:spcAft>
              <a:buNone/>
            </a:pPr>
            <a:r>
              <a:rPr lang="zh-TW" sz="1600">
                <a:solidFill>
                  <a:schemeClr val="lt1"/>
                </a:solidFill>
                <a:latin typeface="DFKai-SB"/>
                <a:ea typeface="DFKai-SB"/>
                <a:cs typeface="DFKai-SB"/>
                <a:sym typeface="DFKai-SB"/>
              </a:rPr>
              <a:t>指導教師：謝孟諺</a:t>
            </a:r>
            <a:endParaRPr sz="1600">
              <a:solidFill>
                <a:schemeClr val="lt1"/>
              </a:solidFill>
              <a:latin typeface="DFKai-SB"/>
              <a:ea typeface="DFKai-SB"/>
              <a:cs typeface="DFKai-SB"/>
              <a:sym typeface="DFKai-SB"/>
            </a:endParaRPr>
          </a:p>
          <a:p>
            <a:pPr indent="0" lvl="0" marL="152400" marR="152400" rtl="0" algn="l">
              <a:lnSpc>
                <a:spcPct val="150000"/>
              </a:lnSpc>
              <a:spcBef>
                <a:spcPts val="0"/>
              </a:spcBef>
              <a:spcAft>
                <a:spcPts val="0"/>
              </a:spcAft>
              <a:buNone/>
            </a:pPr>
            <a:r>
              <a:rPr lang="zh-TW">
                <a:solidFill>
                  <a:schemeClr val="lt1"/>
                </a:solidFill>
                <a:latin typeface="DFKai-SB"/>
                <a:ea typeface="DFKai-SB"/>
                <a:cs typeface="DFKai-SB"/>
                <a:sym typeface="DFKai-SB"/>
              </a:rPr>
              <a:t>資管三A	410829824 吳紫瑜</a:t>
            </a:r>
            <a:endParaRPr>
              <a:solidFill>
                <a:schemeClr val="lt1"/>
              </a:solidFill>
              <a:latin typeface="DFKai-SB"/>
              <a:ea typeface="DFKai-SB"/>
              <a:cs typeface="DFKai-SB"/>
              <a:sym typeface="DFKai-SB"/>
            </a:endParaRPr>
          </a:p>
          <a:p>
            <a:pPr indent="0" lvl="0" marL="152400" marR="152400" rtl="0" algn="l">
              <a:lnSpc>
                <a:spcPct val="150000"/>
              </a:lnSpc>
              <a:spcBef>
                <a:spcPts val="0"/>
              </a:spcBef>
              <a:spcAft>
                <a:spcPts val="0"/>
              </a:spcAft>
              <a:buNone/>
            </a:pPr>
            <a:r>
              <a:rPr lang="zh-TW">
                <a:solidFill>
                  <a:schemeClr val="lt1"/>
                </a:solidFill>
                <a:latin typeface="DFKai-SB"/>
                <a:ea typeface="DFKai-SB"/>
                <a:cs typeface="DFKai-SB"/>
                <a:sym typeface="DFKai-SB"/>
              </a:rPr>
              <a:t>資管四A	410754401 蔡孟佶</a:t>
            </a:r>
            <a:endParaRPr>
              <a:solidFill>
                <a:schemeClr val="lt1"/>
              </a:solidFill>
              <a:latin typeface="DFKai-SB"/>
              <a:ea typeface="DFKai-SB"/>
              <a:cs typeface="DFKai-SB"/>
              <a:sym typeface="DFKai-SB"/>
            </a:endParaRPr>
          </a:p>
          <a:p>
            <a:pPr indent="0" lvl="0" marL="152400" marR="152400" rtl="0" algn="l">
              <a:lnSpc>
                <a:spcPct val="150000"/>
              </a:lnSpc>
              <a:spcBef>
                <a:spcPts val="0"/>
              </a:spcBef>
              <a:spcAft>
                <a:spcPts val="0"/>
              </a:spcAft>
              <a:buNone/>
            </a:pPr>
            <a:r>
              <a:rPr lang="zh-TW">
                <a:solidFill>
                  <a:schemeClr val="lt1"/>
                </a:solidFill>
                <a:latin typeface="DFKai-SB"/>
                <a:ea typeface="DFKai-SB"/>
                <a:cs typeface="DFKai-SB"/>
                <a:sym typeface="DFKai-SB"/>
              </a:rPr>
              <a:t>資工四A	410754354 溫濬楷</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填寫完畢後點擊</a:t>
            </a:r>
            <a:r>
              <a:rPr lang="zh-TW" sz="2000">
                <a:solidFill>
                  <a:srgbClr val="FF0000"/>
                </a:solidFill>
              </a:rPr>
              <a:t>註冊</a:t>
            </a:r>
            <a:endParaRPr/>
          </a:p>
        </p:txBody>
      </p:sp>
      <p:pic>
        <p:nvPicPr>
          <p:cNvPr id="143" name="Google Shape;143;p22"/>
          <p:cNvPicPr preferRelativeResize="0"/>
          <p:nvPr/>
        </p:nvPicPr>
        <p:blipFill>
          <a:blip r:embed="rId3">
            <a:alphaModFix/>
          </a:blip>
          <a:stretch>
            <a:fillRect/>
          </a:stretch>
        </p:blipFill>
        <p:spPr>
          <a:xfrm>
            <a:off x="152400" y="1170200"/>
            <a:ext cx="8839200" cy="3397207"/>
          </a:xfrm>
          <a:prstGeom prst="rect">
            <a:avLst/>
          </a:prstGeom>
          <a:noFill/>
          <a:ln>
            <a:noFill/>
          </a:ln>
          <a:effectLst>
            <a:outerShdw blurRad="57150" rotWithShape="0" algn="bl" dir="5400000" dist="19050">
              <a:srgbClr val="000000">
                <a:alpha val="50000"/>
              </a:srgbClr>
            </a:outerShdw>
          </a:effectLst>
        </p:spPr>
      </p:pic>
      <p:pic>
        <p:nvPicPr>
          <p:cNvPr id="144" name="Google Shape;144;p22"/>
          <p:cNvPicPr preferRelativeResize="0"/>
          <p:nvPr/>
        </p:nvPicPr>
        <p:blipFill rotWithShape="1">
          <a:blip r:embed="rId4">
            <a:alphaModFix/>
          </a:blip>
          <a:srcRect b="4910" l="-7270" r="7270" t="-4910"/>
          <a:stretch/>
        </p:blipFill>
        <p:spPr>
          <a:xfrm>
            <a:off x="7453950" y="3511750"/>
            <a:ext cx="1516325" cy="102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或是點擊右上方至</a:t>
            </a:r>
            <a:r>
              <a:rPr lang="zh-TW" sz="2000">
                <a:solidFill>
                  <a:srgbClr val="FF0000"/>
                </a:solidFill>
              </a:rPr>
              <a:t>登錄</a:t>
            </a:r>
            <a:r>
              <a:rPr lang="zh-TW" sz="2000"/>
              <a:t>頁面</a:t>
            </a:r>
            <a:endParaRPr/>
          </a:p>
        </p:txBody>
      </p:sp>
      <p:pic>
        <p:nvPicPr>
          <p:cNvPr id="150" name="Google Shape;150;p23"/>
          <p:cNvPicPr preferRelativeResize="0"/>
          <p:nvPr/>
        </p:nvPicPr>
        <p:blipFill>
          <a:blip r:embed="rId3">
            <a:alphaModFix/>
          </a:blip>
          <a:stretch>
            <a:fillRect/>
          </a:stretch>
        </p:blipFill>
        <p:spPr>
          <a:xfrm>
            <a:off x="152400" y="1400000"/>
            <a:ext cx="8839199" cy="338728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登入後點擊</a:t>
            </a:r>
            <a:r>
              <a:rPr lang="zh-TW" sz="2000">
                <a:solidFill>
                  <a:srgbClr val="FF0000"/>
                </a:solidFill>
              </a:rPr>
              <a:t>停車資訊</a:t>
            </a:r>
            <a:endParaRPr sz="2000"/>
          </a:p>
        </p:txBody>
      </p:sp>
      <p:pic>
        <p:nvPicPr>
          <p:cNvPr id="156" name="Google Shape;156;p24"/>
          <p:cNvPicPr preferRelativeResize="0"/>
          <p:nvPr/>
        </p:nvPicPr>
        <p:blipFill>
          <a:blip r:embed="rId3">
            <a:alphaModFix/>
          </a:blip>
          <a:stretch>
            <a:fillRect/>
          </a:stretch>
        </p:blipFill>
        <p:spPr>
          <a:xfrm>
            <a:off x="2044650" y="1119650"/>
            <a:ext cx="5054692" cy="3820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點擊詳細資訊</a:t>
            </a:r>
            <a:endParaRPr/>
          </a:p>
        </p:txBody>
      </p:sp>
      <p:pic>
        <p:nvPicPr>
          <p:cNvPr id="162" name="Google Shape;162;p25"/>
          <p:cNvPicPr preferRelativeResize="0"/>
          <p:nvPr/>
        </p:nvPicPr>
        <p:blipFill>
          <a:blip r:embed="rId3">
            <a:alphaModFix/>
          </a:blip>
          <a:stretch>
            <a:fillRect/>
          </a:stretch>
        </p:blipFill>
        <p:spPr>
          <a:xfrm>
            <a:off x="584113" y="1197100"/>
            <a:ext cx="7975776" cy="3135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點擊訂閱</a:t>
            </a:r>
            <a:endParaRPr/>
          </a:p>
        </p:txBody>
      </p:sp>
      <p:pic>
        <p:nvPicPr>
          <p:cNvPr id="168" name="Google Shape;168;p26"/>
          <p:cNvPicPr preferRelativeResize="0"/>
          <p:nvPr/>
        </p:nvPicPr>
        <p:blipFill>
          <a:blip r:embed="rId3">
            <a:alphaModFix/>
          </a:blip>
          <a:stretch>
            <a:fillRect/>
          </a:stretch>
        </p:blipFill>
        <p:spPr>
          <a:xfrm>
            <a:off x="2013500" y="1124250"/>
            <a:ext cx="5116991" cy="382089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可以將訂閱新增至</a:t>
            </a:r>
            <a:r>
              <a:rPr lang="zh-TW" sz="2000">
                <a:solidFill>
                  <a:srgbClr val="FF0000"/>
                </a:solidFill>
              </a:rPr>
              <a:t>你的訂閱</a:t>
            </a:r>
            <a:endParaRPr>
              <a:solidFill>
                <a:srgbClr val="FF0000"/>
              </a:solidFill>
            </a:endParaRPr>
          </a:p>
        </p:txBody>
      </p:sp>
      <p:pic>
        <p:nvPicPr>
          <p:cNvPr id="174" name="Google Shape;174;p27"/>
          <p:cNvPicPr preferRelativeResize="0"/>
          <p:nvPr/>
        </p:nvPicPr>
        <p:blipFill>
          <a:blip r:embed="rId3">
            <a:alphaModFix/>
          </a:blip>
          <a:stretch>
            <a:fillRect/>
          </a:stretch>
        </p:blipFill>
        <p:spPr>
          <a:xfrm>
            <a:off x="2224725" y="1220675"/>
            <a:ext cx="5117101" cy="3442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點擊</a:t>
            </a:r>
            <a:r>
              <a:rPr lang="zh-TW" sz="2000">
                <a:solidFill>
                  <a:srgbClr val="FF0000"/>
                </a:solidFill>
              </a:rPr>
              <a:t>新增資訊</a:t>
            </a:r>
            <a:endParaRPr>
              <a:solidFill>
                <a:srgbClr val="FF0000"/>
              </a:solidFill>
            </a:endParaRPr>
          </a:p>
        </p:txBody>
      </p:sp>
      <p:pic>
        <p:nvPicPr>
          <p:cNvPr id="180" name="Google Shape;180;p28"/>
          <p:cNvPicPr preferRelativeResize="0"/>
          <p:nvPr/>
        </p:nvPicPr>
        <p:blipFill>
          <a:blip r:embed="rId3">
            <a:alphaModFix/>
          </a:blip>
          <a:stretch>
            <a:fillRect/>
          </a:stretch>
        </p:blipFill>
        <p:spPr>
          <a:xfrm>
            <a:off x="1944550" y="1017800"/>
            <a:ext cx="5116991" cy="382089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跳轉至新增頁</a:t>
            </a:r>
            <a:endParaRPr sz="2000"/>
          </a:p>
        </p:txBody>
      </p:sp>
      <p:pic>
        <p:nvPicPr>
          <p:cNvPr id="186" name="Google Shape;186;p29"/>
          <p:cNvPicPr preferRelativeResize="0"/>
          <p:nvPr/>
        </p:nvPicPr>
        <p:blipFill>
          <a:blip r:embed="rId3">
            <a:alphaModFix/>
          </a:blip>
          <a:stretch>
            <a:fillRect/>
          </a:stretch>
        </p:blipFill>
        <p:spPr>
          <a:xfrm>
            <a:off x="1875475" y="1050725"/>
            <a:ext cx="5393042" cy="38209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新增完畢後可以至</a:t>
            </a:r>
            <a:r>
              <a:rPr lang="zh-TW" sz="2000">
                <a:solidFill>
                  <a:srgbClr val="FF0000"/>
                </a:solidFill>
              </a:rPr>
              <a:t>管理資訊</a:t>
            </a:r>
            <a:r>
              <a:rPr lang="zh-TW" sz="2000"/>
              <a:t>查看新增自己的停車場</a:t>
            </a:r>
            <a:endParaRPr/>
          </a:p>
        </p:txBody>
      </p:sp>
      <p:pic>
        <p:nvPicPr>
          <p:cNvPr id="192" name="Google Shape;192;p30"/>
          <p:cNvPicPr preferRelativeResize="0"/>
          <p:nvPr/>
        </p:nvPicPr>
        <p:blipFill>
          <a:blip r:embed="rId3">
            <a:alphaModFix/>
          </a:blip>
          <a:stretch>
            <a:fillRect/>
          </a:stretch>
        </p:blipFill>
        <p:spPr>
          <a:xfrm>
            <a:off x="1648500" y="1059875"/>
            <a:ext cx="5847005" cy="3820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點擊預定你的車位將跳轉至</a:t>
            </a:r>
            <a:r>
              <a:rPr lang="zh-TW" sz="2000">
                <a:solidFill>
                  <a:srgbClr val="FF0000"/>
                </a:solidFill>
              </a:rPr>
              <a:t>付款頁面</a:t>
            </a:r>
            <a:r>
              <a:rPr lang="zh-TW" sz="2000"/>
              <a:t>付款預定車位</a:t>
            </a:r>
            <a:endParaRPr sz="2000"/>
          </a:p>
        </p:txBody>
      </p:sp>
      <p:pic>
        <p:nvPicPr>
          <p:cNvPr id="198" name="Google Shape;198;p31"/>
          <p:cNvPicPr preferRelativeResize="0"/>
          <p:nvPr/>
        </p:nvPicPr>
        <p:blipFill>
          <a:blip r:embed="rId3">
            <a:alphaModFix/>
          </a:blip>
          <a:stretch>
            <a:fillRect/>
          </a:stretch>
        </p:blipFill>
        <p:spPr>
          <a:xfrm>
            <a:off x="2169550" y="1193100"/>
            <a:ext cx="5117101" cy="3442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成果摘要</a:t>
            </a:r>
            <a:endParaRPr/>
          </a:p>
        </p:txBody>
      </p:sp>
      <p:sp>
        <p:nvSpPr>
          <p:cNvPr id="94" name="Google Shape;94;p14"/>
          <p:cNvSpPr txBox="1"/>
          <p:nvPr>
            <p:ph idx="1" type="body"/>
          </p:nvPr>
        </p:nvSpPr>
        <p:spPr>
          <a:xfrm>
            <a:off x="311700" y="1229875"/>
            <a:ext cx="8520600" cy="31707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zh-TW" sz="1400">
                <a:solidFill>
                  <a:srgbClr val="000000"/>
                </a:solidFill>
                <a:latin typeface="DFKai-SB"/>
                <a:ea typeface="DFKai-SB"/>
                <a:cs typeface="DFKai-SB"/>
                <a:sym typeface="DFKai-SB"/>
              </a:rPr>
              <a:t>    </a:t>
            </a:r>
            <a:r>
              <a:rPr lang="zh-TW" sz="3000">
                <a:solidFill>
                  <a:srgbClr val="000000"/>
                </a:solidFill>
                <a:latin typeface="DFKai-SB"/>
                <a:ea typeface="DFKai-SB"/>
                <a:cs typeface="DFKai-SB"/>
                <a:sym typeface="DFKai-SB"/>
              </a:rPr>
              <a:t>區</a:t>
            </a:r>
            <a:r>
              <a:rPr lang="zh-TW" sz="1400">
                <a:solidFill>
                  <a:srgbClr val="000000"/>
                </a:solidFill>
                <a:latin typeface="DFKai-SB"/>
                <a:ea typeface="DFKai-SB"/>
                <a:cs typeface="DFKai-SB"/>
                <a:sym typeface="DFKai-SB"/>
              </a:rPr>
              <a:t>塊鏈是藉由密碼學串接並保護資訊內容的分散式多方共享帳本的系統，隨後創立彼特幣網路。然而區塊鏈除了產生彼特幣等加密或幣外，亦有許多其他應用。而由區塊鏈結合的產業有著以下的特點：資訊透明且即時、降低溝通成本、提高客戶的信任度、實現無紙化電子單據科技化物流。區塊鏈與停車系統的結合亦是如此，藉由區塊鏈的特性改變傳統化管理的停車場系統。</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rPr lang="zh-TW" sz="1400">
                <a:solidFill>
                  <a:srgbClr val="000000"/>
                </a:solidFill>
                <a:latin typeface="DFKai-SB"/>
                <a:ea typeface="DFKai-SB"/>
                <a:cs typeface="DFKai-SB"/>
                <a:sym typeface="DFKai-SB"/>
              </a:rPr>
              <a:t>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t/>
            </a:r>
            <a:endParaRPr sz="1400">
              <a:solidFill>
                <a:srgbClr val="000000"/>
              </a:solidFill>
              <a:latin typeface="DFKai-SB"/>
              <a:ea typeface="DFKai-SB"/>
              <a:cs typeface="DFKai-SB"/>
              <a:sym typeface="DFKai-SB"/>
            </a:endParaRPr>
          </a:p>
          <a:p>
            <a:pPr indent="0" lvl="0" marL="0" rtl="0" algn="l">
              <a:lnSpc>
                <a:spcPct val="100000"/>
              </a:lnSpc>
              <a:spcBef>
                <a:spcPts val="0"/>
              </a:spcBef>
              <a:spcAft>
                <a:spcPts val="0"/>
              </a:spcAft>
              <a:buNone/>
            </a:pPr>
            <a:r>
              <a:rPr lang="zh-TW" sz="1000">
                <a:solidFill>
                  <a:srgbClr val="000000"/>
                </a:solidFill>
                <a:latin typeface="DFKai-SB"/>
                <a:ea typeface="DFKai-SB"/>
                <a:cs typeface="DFKai-SB"/>
                <a:sym typeface="DFKai-SB"/>
              </a:rPr>
              <a:t>關 鍵 字：區塊鏈、智能合約、停車場</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nvSpPr>
        <p:spPr>
          <a:xfrm>
            <a:off x="311700" y="1017800"/>
            <a:ext cx="12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Roboto"/>
                <a:ea typeface="Roboto"/>
                <a:cs typeface="Roboto"/>
                <a:sym typeface="Roboto"/>
              </a:rPr>
              <a:t>網頁架構圖</a:t>
            </a:r>
            <a:endParaRPr b="1">
              <a:solidFill>
                <a:srgbClr val="FF0000"/>
              </a:solidFill>
              <a:latin typeface="Roboto"/>
              <a:ea typeface="Roboto"/>
              <a:cs typeface="Roboto"/>
              <a:sym typeface="Roboto"/>
            </a:endParaRPr>
          </a:p>
        </p:txBody>
      </p:sp>
      <p:sp>
        <p:nvSpPr>
          <p:cNvPr id="204" name="Google Shape;20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專題流程與架構</a:t>
            </a:r>
            <a:endParaRPr/>
          </a:p>
        </p:txBody>
      </p:sp>
      <p:pic>
        <p:nvPicPr>
          <p:cNvPr id="205" name="Google Shape;205;p32"/>
          <p:cNvPicPr preferRelativeResize="0"/>
          <p:nvPr/>
        </p:nvPicPr>
        <p:blipFill>
          <a:blip r:embed="rId3">
            <a:alphaModFix/>
          </a:blip>
          <a:stretch>
            <a:fillRect/>
          </a:stretch>
        </p:blipFill>
        <p:spPr>
          <a:xfrm>
            <a:off x="2024024" y="969875"/>
            <a:ext cx="5095949" cy="3446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1671850" y="119075"/>
            <a:ext cx="4704500" cy="4595925"/>
          </a:xfrm>
          <a:prstGeom prst="rect">
            <a:avLst/>
          </a:prstGeom>
          <a:noFill/>
          <a:ln>
            <a:noFill/>
          </a:ln>
        </p:spPr>
      </p:pic>
      <p:sp>
        <p:nvSpPr>
          <p:cNvPr id="211" name="Google Shape;211;p33"/>
          <p:cNvSpPr txBox="1"/>
          <p:nvPr/>
        </p:nvSpPr>
        <p:spPr>
          <a:xfrm>
            <a:off x="311700" y="1017800"/>
            <a:ext cx="12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Roboto"/>
                <a:ea typeface="Roboto"/>
                <a:cs typeface="Roboto"/>
                <a:sym typeface="Roboto"/>
              </a:rPr>
              <a:t>系統架</a:t>
            </a:r>
            <a:r>
              <a:rPr b="1" lang="zh-TW">
                <a:solidFill>
                  <a:srgbClr val="FF0000"/>
                </a:solidFill>
                <a:latin typeface="Roboto"/>
                <a:ea typeface="Roboto"/>
                <a:cs typeface="Roboto"/>
                <a:sym typeface="Roboto"/>
              </a:rPr>
              <a:t>構圖</a:t>
            </a:r>
            <a:endParaRPr b="1">
              <a:solidFill>
                <a:srgbClr val="FF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34"/>
          <p:cNvGrpSpPr/>
          <p:nvPr/>
        </p:nvGrpSpPr>
        <p:grpSpPr>
          <a:xfrm>
            <a:off x="311700" y="338225"/>
            <a:ext cx="7158000" cy="4222850"/>
            <a:chOff x="311700" y="338225"/>
            <a:chExt cx="7158000" cy="4222850"/>
          </a:xfrm>
        </p:grpSpPr>
        <p:sp>
          <p:nvSpPr>
            <p:cNvPr id="217" name="Google Shape;217;p34"/>
            <p:cNvSpPr txBox="1"/>
            <p:nvPr/>
          </p:nvSpPr>
          <p:spPr>
            <a:xfrm>
              <a:off x="311700" y="1017800"/>
              <a:ext cx="12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Roboto"/>
                  <a:ea typeface="Roboto"/>
                  <a:cs typeface="Roboto"/>
                  <a:sym typeface="Roboto"/>
                </a:rPr>
                <a:t>ERD</a:t>
              </a:r>
              <a:r>
                <a:rPr b="1" lang="zh-TW">
                  <a:solidFill>
                    <a:srgbClr val="FF0000"/>
                  </a:solidFill>
                  <a:latin typeface="Roboto"/>
                  <a:ea typeface="Roboto"/>
                  <a:cs typeface="Roboto"/>
                  <a:sym typeface="Roboto"/>
                </a:rPr>
                <a:t>構圖</a:t>
              </a:r>
              <a:endParaRPr b="1">
                <a:solidFill>
                  <a:srgbClr val="FF0000"/>
                </a:solidFill>
                <a:latin typeface="Roboto"/>
                <a:ea typeface="Roboto"/>
                <a:cs typeface="Roboto"/>
                <a:sym typeface="Roboto"/>
              </a:endParaRPr>
            </a:p>
          </p:txBody>
        </p:sp>
        <p:pic>
          <p:nvPicPr>
            <p:cNvPr id="218" name="Google Shape;218;p34"/>
            <p:cNvPicPr preferRelativeResize="0"/>
            <p:nvPr/>
          </p:nvPicPr>
          <p:blipFill>
            <a:blip r:embed="rId3">
              <a:alphaModFix/>
            </a:blip>
            <a:stretch>
              <a:fillRect/>
            </a:stretch>
          </p:blipFill>
          <p:spPr>
            <a:xfrm>
              <a:off x="2129500" y="338225"/>
              <a:ext cx="4884999" cy="4222838"/>
            </a:xfrm>
            <a:prstGeom prst="rect">
              <a:avLst/>
            </a:prstGeom>
            <a:noFill/>
            <a:ln>
              <a:noFill/>
            </a:ln>
          </p:spPr>
        </p:pic>
        <p:grpSp>
          <p:nvGrpSpPr>
            <p:cNvPr id="219" name="Google Shape;219;p34"/>
            <p:cNvGrpSpPr/>
            <p:nvPr/>
          </p:nvGrpSpPr>
          <p:grpSpPr>
            <a:xfrm>
              <a:off x="3257300" y="654575"/>
              <a:ext cx="4212400" cy="3906500"/>
              <a:chOff x="-2163975" y="338225"/>
              <a:chExt cx="4212400" cy="3906500"/>
            </a:xfrm>
          </p:grpSpPr>
          <p:sp>
            <p:nvSpPr>
              <p:cNvPr id="220" name="Google Shape;220;p34"/>
              <p:cNvSpPr txBox="1"/>
              <p:nvPr/>
            </p:nvSpPr>
            <p:spPr>
              <a:xfrm>
                <a:off x="-2163975" y="1017775"/>
                <a:ext cx="198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1</a:t>
                </a:r>
                <a:endParaRPr sz="800">
                  <a:latin typeface="Roboto"/>
                  <a:ea typeface="Roboto"/>
                  <a:cs typeface="Roboto"/>
                  <a:sym typeface="Roboto"/>
                </a:endParaRPr>
              </a:p>
            </p:txBody>
          </p:sp>
          <p:sp>
            <p:nvSpPr>
              <p:cNvPr id="221" name="Google Shape;221;p34"/>
              <p:cNvSpPr txBox="1"/>
              <p:nvPr/>
            </p:nvSpPr>
            <p:spPr>
              <a:xfrm>
                <a:off x="-1650275" y="338225"/>
                <a:ext cx="36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2" name="Google Shape;222;p34"/>
              <p:cNvSpPr txBox="1"/>
              <p:nvPr/>
            </p:nvSpPr>
            <p:spPr>
              <a:xfrm>
                <a:off x="-1650275" y="338225"/>
                <a:ext cx="23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M</a:t>
                </a:r>
                <a:endParaRPr sz="800">
                  <a:latin typeface="Roboto"/>
                  <a:ea typeface="Roboto"/>
                  <a:cs typeface="Roboto"/>
                  <a:sym typeface="Roboto"/>
                </a:endParaRPr>
              </a:p>
            </p:txBody>
          </p:sp>
          <p:sp>
            <p:nvSpPr>
              <p:cNvPr id="223" name="Google Shape;223;p34"/>
              <p:cNvSpPr txBox="1"/>
              <p:nvPr/>
            </p:nvSpPr>
            <p:spPr>
              <a:xfrm>
                <a:off x="-252150" y="539800"/>
                <a:ext cx="23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M</a:t>
                </a:r>
                <a:endParaRPr sz="800">
                  <a:latin typeface="Roboto"/>
                  <a:ea typeface="Roboto"/>
                  <a:cs typeface="Roboto"/>
                  <a:sym typeface="Roboto"/>
                </a:endParaRPr>
              </a:p>
            </p:txBody>
          </p:sp>
          <p:sp>
            <p:nvSpPr>
              <p:cNvPr id="224" name="Google Shape;224;p34"/>
              <p:cNvSpPr txBox="1"/>
              <p:nvPr/>
            </p:nvSpPr>
            <p:spPr>
              <a:xfrm>
                <a:off x="203800" y="663775"/>
                <a:ext cx="198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1</a:t>
                </a:r>
                <a:endParaRPr sz="800">
                  <a:latin typeface="Roboto"/>
                  <a:ea typeface="Roboto"/>
                  <a:cs typeface="Roboto"/>
                  <a:sym typeface="Roboto"/>
                </a:endParaRPr>
              </a:p>
            </p:txBody>
          </p:sp>
          <p:sp>
            <p:nvSpPr>
              <p:cNvPr id="225" name="Google Shape;225;p34"/>
              <p:cNvSpPr txBox="1"/>
              <p:nvPr/>
            </p:nvSpPr>
            <p:spPr>
              <a:xfrm>
                <a:off x="-1703375" y="3694875"/>
                <a:ext cx="23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M</a:t>
                </a:r>
                <a:endParaRPr sz="800">
                  <a:latin typeface="Roboto"/>
                  <a:ea typeface="Roboto"/>
                  <a:cs typeface="Roboto"/>
                  <a:sym typeface="Roboto"/>
                </a:endParaRPr>
              </a:p>
            </p:txBody>
          </p:sp>
          <p:sp>
            <p:nvSpPr>
              <p:cNvPr id="226" name="Google Shape;226;p34"/>
              <p:cNvSpPr txBox="1"/>
              <p:nvPr/>
            </p:nvSpPr>
            <p:spPr>
              <a:xfrm>
                <a:off x="-98000" y="3936925"/>
                <a:ext cx="23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M</a:t>
                </a:r>
                <a:endParaRPr sz="800">
                  <a:latin typeface="Roboto"/>
                  <a:ea typeface="Roboto"/>
                  <a:cs typeface="Roboto"/>
                  <a:sym typeface="Roboto"/>
                </a:endParaRPr>
              </a:p>
            </p:txBody>
          </p:sp>
          <p:sp>
            <p:nvSpPr>
              <p:cNvPr id="227" name="Google Shape;227;p34"/>
              <p:cNvSpPr txBox="1"/>
              <p:nvPr/>
            </p:nvSpPr>
            <p:spPr>
              <a:xfrm>
                <a:off x="235900" y="873950"/>
                <a:ext cx="198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1</a:t>
                </a:r>
                <a:endParaRPr sz="800">
                  <a:latin typeface="Roboto"/>
                  <a:ea typeface="Roboto"/>
                  <a:cs typeface="Roboto"/>
                  <a:sym typeface="Roboto"/>
                </a:endParaRPr>
              </a:p>
            </p:txBody>
          </p:sp>
          <p:sp>
            <p:nvSpPr>
              <p:cNvPr id="228" name="Google Shape;228;p34"/>
              <p:cNvSpPr txBox="1"/>
              <p:nvPr/>
            </p:nvSpPr>
            <p:spPr>
              <a:xfrm>
                <a:off x="-2163975" y="1240825"/>
                <a:ext cx="198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Roboto"/>
                    <a:ea typeface="Roboto"/>
                    <a:cs typeface="Roboto"/>
                    <a:sym typeface="Roboto"/>
                  </a:rPr>
                  <a:t>1</a:t>
                </a:r>
                <a:endParaRPr sz="800">
                  <a:latin typeface="Roboto"/>
                  <a:ea typeface="Roboto"/>
                  <a:cs typeface="Roboto"/>
                  <a:sym typeface="Roboto"/>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nvSpPr>
        <p:spPr>
          <a:xfrm>
            <a:off x="311700" y="1017800"/>
            <a:ext cx="12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Roboto"/>
                <a:ea typeface="Roboto"/>
                <a:cs typeface="Roboto"/>
                <a:sym typeface="Roboto"/>
              </a:rPr>
              <a:t>流程圖</a:t>
            </a:r>
            <a:endParaRPr b="1">
              <a:solidFill>
                <a:srgbClr val="FF0000"/>
              </a:solidFill>
              <a:latin typeface="Roboto"/>
              <a:ea typeface="Roboto"/>
              <a:cs typeface="Roboto"/>
              <a:sym typeface="Roboto"/>
            </a:endParaRPr>
          </a:p>
        </p:txBody>
      </p:sp>
      <p:sp>
        <p:nvSpPr>
          <p:cNvPr id="234" name="Google Shape;234;p35"/>
          <p:cNvSpPr txBox="1"/>
          <p:nvPr/>
        </p:nvSpPr>
        <p:spPr>
          <a:xfrm>
            <a:off x="3096025" y="557675"/>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0000FF"/>
                </a:solidFill>
                <a:latin typeface="Roboto"/>
                <a:ea typeface="Roboto"/>
                <a:cs typeface="Roboto"/>
                <a:sym typeface="Roboto"/>
              </a:rPr>
              <a:t>註冊</a:t>
            </a:r>
            <a:endParaRPr b="1">
              <a:solidFill>
                <a:srgbClr val="0000FF"/>
              </a:solidFill>
              <a:latin typeface="Roboto"/>
              <a:ea typeface="Roboto"/>
              <a:cs typeface="Roboto"/>
              <a:sym typeface="Roboto"/>
            </a:endParaRPr>
          </a:p>
        </p:txBody>
      </p:sp>
      <p:pic>
        <p:nvPicPr>
          <p:cNvPr id="235" name="Google Shape;235;p35"/>
          <p:cNvPicPr preferRelativeResize="0"/>
          <p:nvPr/>
        </p:nvPicPr>
        <p:blipFill>
          <a:blip r:embed="rId3">
            <a:alphaModFix/>
          </a:blip>
          <a:stretch>
            <a:fillRect/>
          </a:stretch>
        </p:blipFill>
        <p:spPr>
          <a:xfrm>
            <a:off x="3854674" y="404800"/>
            <a:ext cx="1604950" cy="433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nvSpPr>
        <p:spPr>
          <a:xfrm>
            <a:off x="2583125" y="875525"/>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0000FF"/>
                </a:solidFill>
                <a:latin typeface="Roboto"/>
                <a:ea typeface="Roboto"/>
                <a:cs typeface="Roboto"/>
                <a:sym typeface="Roboto"/>
              </a:rPr>
              <a:t>訂閱</a:t>
            </a:r>
            <a:endParaRPr b="1">
              <a:solidFill>
                <a:srgbClr val="0000FF"/>
              </a:solidFill>
              <a:latin typeface="Roboto"/>
              <a:ea typeface="Roboto"/>
              <a:cs typeface="Roboto"/>
              <a:sym typeface="Roboto"/>
            </a:endParaRPr>
          </a:p>
        </p:txBody>
      </p:sp>
      <p:pic>
        <p:nvPicPr>
          <p:cNvPr id="241" name="Google Shape;241;p36"/>
          <p:cNvPicPr preferRelativeResize="0"/>
          <p:nvPr/>
        </p:nvPicPr>
        <p:blipFill>
          <a:blip r:embed="rId3">
            <a:alphaModFix/>
          </a:blip>
          <a:stretch>
            <a:fillRect/>
          </a:stretch>
        </p:blipFill>
        <p:spPr>
          <a:xfrm>
            <a:off x="3094150" y="566550"/>
            <a:ext cx="3703801" cy="3367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2850400" y="413625"/>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0000FF"/>
                </a:solidFill>
                <a:latin typeface="Roboto"/>
                <a:ea typeface="Roboto"/>
                <a:cs typeface="Roboto"/>
                <a:sym typeface="Roboto"/>
              </a:rPr>
              <a:t>登入</a:t>
            </a:r>
            <a:endParaRPr b="1">
              <a:solidFill>
                <a:srgbClr val="0000FF"/>
              </a:solidFill>
              <a:latin typeface="Roboto"/>
              <a:ea typeface="Roboto"/>
              <a:cs typeface="Roboto"/>
              <a:sym typeface="Roboto"/>
            </a:endParaRPr>
          </a:p>
        </p:txBody>
      </p:sp>
      <p:pic>
        <p:nvPicPr>
          <p:cNvPr id="247" name="Google Shape;247;p37"/>
          <p:cNvPicPr preferRelativeResize="0"/>
          <p:nvPr/>
        </p:nvPicPr>
        <p:blipFill>
          <a:blip r:embed="rId3">
            <a:alphaModFix/>
          </a:blip>
          <a:stretch>
            <a:fillRect/>
          </a:stretch>
        </p:blipFill>
        <p:spPr>
          <a:xfrm>
            <a:off x="3428200" y="410950"/>
            <a:ext cx="3221450" cy="432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nvSpPr>
        <p:spPr>
          <a:xfrm>
            <a:off x="2481975" y="598475"/>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0000FF"/>
                </a:solidFill>
                <a:latin typeface="Roboto"/>
                <a:ea typeface="Roboto"/>
                <a:cs typeface="Roboto"/>
                <a:sym typeface="Roboto"/>
              </a:rPr>
              <a:t>付款</a:t>
            </a:r>
            <a:endParaRPr b="1">
              <a:solidFill>
                <a:srgbClr val="0000FF"/>
              </a:solidFill>
              <a:latin typeface="Roboto"/>
              <a:ea typeface="Roboto"/>
              <a:cs typeface="Roboto"/>
              <a:sym typeface="Roboto"/>
            </a:endParaRPr>
          </a:p>
        </p:txBody>
      </p:sp>
      <p:pic>
        <p:nvPicPr>
          <p:cNvPr id="253" name="Google Shape;253;p38"/>
          <p:cNvPicPr preferRelativeResize="0"/>
          <p:nvPr/>
        </p:nvPicPr>
        <p:blipFill>
          <a:blip r:embed="rId3">
            <a:alphaModFix/>
          </a:blip>
          <a:stretch>
            <a:fillRect/>
          </a:stretch>
        </p:blipFill>
        <p:spPr>
          <a:xfrm>
            <a:off x="2977476" y="397575"/>
            <a:ext cx="2886701" cy="4073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結論與未來展望</a:t>
            </a:r>
            <a:endParaRPr/>
          </a:p>
        </p:txBody>
      </p:sp>
      <p:sp>
        <p:nvSpPr>
          <p:cNvPr id="259" name="Google Shape;259;p39"/>
          <p:cNvSpPr txBox="1"/>
          <p:nvPr>
            <p:ph idx="1" type="body"/>
          </p:nvPr>
        </p:nvSpPr>
        <p:spPr>
          <a:xfrm>
            <a:off x="311700" y="1229875"/>
            <a:ext cx="8520600" cy="103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希望未來能做出APP接入GoogleMAP秀出各大停車場，直接在地圖上搜尋支持的停車場，並將錢包轉成二維碼，直接掃碼進出各大停車場後自動扣款。</a:t>
            </a:r>
            <a:endParaRPr/>
          </a:p>
        </p:txBody>
      </p:sp>
      <p:sp>
        <p:nvSpPr>
          <p:cNvPr id="260" name="Google Shape;260;p39"/>
          <p:cNvSpPr txBox="1"/>
          <p:nvPr/>
        </p:nvSpPr>
        <p:spPr>
          <a:xfrm>
            <a:off x="363900" y="2428300"/>
            <a:ext cx="84684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9600">
                <a:solidFill>
                  <a:srgbClr val="FF0000"/>
                </a:solidFill>
                <a:latin typeface="Roboto"/>
                <a:ea typeface="Roboto"/>
                <a:cs typeface="Roboto"/>
                <a:sym typeface="Roboto"/>
              </a:rPr>
              <a:t>謝謝大家</a:t>
            </a:r>
            <a:endParaRPr sz="9600">
              <a:solidFill>
                <a:srgbClr val="FF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262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參考文獻</a:t>
            </a:r>
            <a:endParaRPr/>
          </a:p>
        </p:txBody>
      </p:sp>
      <p:sp>
        <p:nvSpPr>
          <p:cNvPr id="266" name="Google Shape;266;p40"/>
          <p:cNvSpPr txBox="1"/>
          <p:nvPr>
            <p:ph idx="1" type="body"/>
          </p:nvPr>
        </p:nvSpPr>
        <p:spPr>
          <a:xfrm>
            <a:off x="311700" y="750000"/>
            <a:ext cx="8520600" cy="364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u="sng">
                <a:solidFill>
                  <a:schemeClr val="hlink"/>
                </a:solidFill>
                <a:hlinkClick r:id="rId3"/>
              </a:rPr>
              <a:t>https://www.frank.hk/blog/nft-smart-contract/</a:t>
            </a:r>
            <a:endParaRPr/>
          </a:p>
          <a:p>
            <a:pPr indent="-342900" lvl="0" marL="457200" rtl="0" algn="l">
              <a:spcBef>
                <a:spcPts val="0"/>
              </a:spcBef>
              <a:spcAft>
                <a:spcPts val="0"/>
              </a:spcAft>
              <a:buSzPts val="1800"/>
              <a:buChar char="●"/>
            </a:pPr>
            <a:r>
              <a:rPr lang="zh-TW" u="sng">
                <a:solidFill>
                  <a:schemeClr val="hlink"/>
                </a:solidFill>
                <a:hlinkClick r:id="rId4"/>
              </a:rPr>
              <a:t>https://medium.com/taipei-ethereum-meetup/2021-%E5%8D%80%E5%A1%8A%E9%8F%88%E9%96%8B%E7%99%BC%E5%85%A5%E9%96%80-e3a956ca8c97</a:t>
            </a:r>
            <a:endParaRPr/>
          </a:p>
          <a:p>
            <a:pPr indent="-342900" lvl="0" marL="457200" rtl="0" algn="l">
              <a:spcBef>
                <a:spcPts val="0"/>
              </a:spcBef>
              <a:spcAft>
                <a:spcPts val="0"/>
              </a:spcAft>
              <a:buSzPts val="1800"/>
              <a:buChar char="●"/>
            </a:pPr>
            <a:r>
              <a:rPr lang="zh-TW" u="sng">
                <a:solidFill>
                  <a:schemeClr val="hlink"/>
                </a:solidFill>
                <a:hlinkClick r:id="rId5"/>
              </a:rPr>
              <a:t>https://medium.com/@daniel.mars622/%E4%BB%A5%E5%A4%AA%E5%9D%8A%E5%8D%80%E5%A1%8A%E9%8F%88%E6%99%BA%E8%83%BD%E5%90%88%E7%B4%84%E5%9F%BA%E7%A4%8E%E4%BB%8B%E7%B4%B9-b7317347a612</a:t>
            </a:r>
            <a:endParaRPr/>
          </a:p>
          <a:p>
            <a:pPr indent="-342900" lvl="0" marL="457200" rtl="0" algn="l">
              <a:spcBef>
                <a:spcPts val="0"/>
              </a:spcBef>
              <a:spcAft>
                <a:spcPts val="0"/>
              </a:spcAft>
              <a:buSzPts val="1800"/>
              <a:buChar char="●"/>
            </a:pPr>
            <a:r>
              <a:rPr lang="zh-TW" u="sng">
                <a:solidFill>
                  <a:schemeClr val="hlink"/>
                </a:solidFill>
                <a:hlinkClick r:id="rId6"/>
              </a:rPr>
              <a:t>https://www.youtube.com/watch?v=UcrypywtAm0</a:t>
            </a:r>
            <a:endParaRPr/>
          </a:p>
          <a:p>
            <a:pPr indent="-342900" lvl="0" marL="457200" rtl="0" algn="l">
              <a:spcBef>
                <a:spcPts val="0"/>
              </a:spcBef>
              <a:spcAft>
                <a:spcPts val="0"/>
              </a:spcAft>
              <a:buSzPts val="1800"/>
              <a:buChar char="●"/>
            </a:pPr>
            <a:r>
              <a:rPr lang="zh-TW" u="sng">
                <a:solidFill>
                  <a:schemeClr val="hlink"/>
                </a:solidFill>
                <a:hlinkClick r:id="rId7"/>
              </a:rPr>
              <a:t>https://github.com/lk321/mongo-nodejs-es6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致謝與序言</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3000"/>
              <a:t>    此</a:t>
            </a:r>
            <a:r>
              <a:rPr lang="zh-TW" sz="1400"/>
              <a:t>專題得以完成，首先要感謝指導老師</a:t>
            </a:r>
            <a:r>
              <a:rPr lang="zh-TW" sz="1700">
                <a:solidFill>
                  <a:srgbClr val="000000"/>
                </a:solidFill>
                <a:latin typeface="DFKai-SB"/>
                <a:ea typeface="DFKai-SB"/>
                <a:cs typeface="DFKai-SB"/>
                <a:sym typeface="DFKai-SB"/>
              </a:rPr>
              <a:t>謝孟諺</a:t>
            </a:r>
            <a:r>
              <a:rPr lang="zh-TW" sz="1400">
                <a:solidFill>
                  <a:srgbClr val="000000"/>
                </a:solidFill>
              </a:rPr>
              <a:t>以及各位組員、學長的協助下，學會了如何分工合作，共同完成一份專題成就。感謝指導老師在我專題的製作上遇到困難時，不辭辛勞的付出，時時給予我們寶貴的建議，不厭其煩的指導我們。此專題得以順利完成，必須向指導老師獻上最誠摯的謝意。</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1200"/>
              </a:spcAft>
              <a:buNone/>
            </a:pPr>
            <a:r>
              <a:rPr lang="zh-TW" sz="1600"/>
              <a:t>        最後還要謝謝各位同學及組員們的配合，才能順利的完成專題製作，雖然還有很多要學習的地方(不足的地方)要去努力，但還是謝謝專題老師還有組員們，也讓我們知道”專題”是大家一起齊心努力的，沒有努力是沒有成果的。</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目錄</a:t>
            </a:r>
            <a:endParaRPr/>
          </a:p>
        </p:txBody>
      </p:sp>
      <p:sp>
        <p:nvSpPr>
          <p:cNvPr id="106" name="Google Shape;106;p16"/>
          <p:cNvSpPr txBox="1"/>
          <p:nvPr>
            <p:ph idx="1" type="body"/>
          </p:nvPr>
        </p:nvSpPr>
        <p:spPr>
          <a:xfrm>
            <a:off x="2482225" y="1157325"/>
            <a:ext cx="4182600" cy="3339000"/>
          </a:xfrm>
          <a:prstGeom prst="rect">
            <a:avLst/>
          </a:prstGeom>
        </p:spPr>
        <p:txBody>
          <a:bodyPr anchorCtr="0" anchor="t" bIns="91425" lIns="91425" spcFirstLastPara="1" rIns="91425" wrap="square" tIns="91425">
            <a:normAutofit/>
          </a:bodyPr>
          <a:lstStyle/>
          <a:p>
            <a:pPr indent="11430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第一章、   緒論…………………………………………………………5</a:t>
            </a:r>
            <a:endParaRPr sz="1000">
              <a:solidFill>
                <a:srgbClr val="000000"/>
              </a:solidFill>
              <a:latin typeface="Times New Roman"/>
              <a:ea typeface="Times New Roman"/>
              <a:cs typeface="Times New Roman"/>
              <a:sym typeface="Times New Roman"/>
            </a:endParaRPr>
          </a:p>
          <a:p>
            <a:pPr indent="34290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 </a:t>
            </a:r>
            <a:r>
              <a:rPr lang="zh-TW" sz="1000">
                <a:solidFill>
                  <a:srgbClr val="000000"/>
                </a:solidFill>
                <a:latin typeface="Times New Roman"/>
                <a:ea typeface="Times New Roman"/>
                <a:cs typeface="Times New Roman"/>
                <a:sym typeface="Times New Roman"/>
              </a:rPr>
              <a:t> 1.1   研究動機……………………………………………………..6</a:t>
            </a:r>
            <a:endParaRPr sz="1000">
              <a:solidFill>
                <a:srgbClr val="000000"/>
              </a:solidFill>
              <a:latin typeface="Times New Roman"/>
              <a:ea typeface="Times New Roman"/>
              <a:cs typeface="Times New Roman"/>
              <a:sym typeface="Times New Roman"/>
            </a:endParaRPr>
          </a:p>
          <a:p>
            <a:pPr indent="39624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1.2   科技創新 ..........……………………………………………...7</a:t>
            </a:r>
            <a:endParaRPr sz="1000">
              <a:solidFill>
                <a:srgbClr val="000000"/>
              </a:solidFill>
              <a:latin typeface="Times New Roman"/>
              <a:ea typeface="Times New Roman"/>
              <a:cs typeface="Times New Roman"/>
              <a:sym typeface="Times New Roman"/>
            </a:endParaRPr>
          </a:p>
          <a:p>
            <a:pPr indent="39624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1.3   社會需求……………………………………………………..8</a:t>
            </a:r>
            <a:endParaRPr sz="1000">
              <a:solidFill>
                <a:srgbClr val="000000"/>
              </a:solidFill>
              <a:latin typeface="Times New Roman"/>
              <a:ea typeface="Times New Roman"/>
              <a:cs typeface="Times New Roman"/>
              <a:sym typeface="Times New Roman"/>
            </a:endParaRPr>
          </a:p>
          <a:p>
            <a:pPr indent="11430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第二章、   專題內容與進行方法………………………………………9</a:t>
            </a:r>
            <a:endParaRPr sz="1000">
              <a:solidFill>
                <a:srgbClr val="000000"/>
              </a:solidFill>
              <a:latin typeface="Times New Roman"/>
              <a:ea typeface="Times New Roman"/>
              <a:cs typeface="Times New Roman"/>
              <a:sym typeface="Times New Roman"/>
            </a:endParaRPr>
          </a:p>
          <a:p>
            <a:pPr indent="34290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  2.1</a:t>
            </a:r>
            <a:r>
              <a:rPr lang="zh-TW" sz="1000">
                <a:solidFill>
                  <a:srgbClr val="000000"/>
                </a:solidFill>
                <a:latin typeface="Times New Roman"/>
                <a:ea typeface="Times New Roman"/>
                <a:cs typeface="Times New Roman"/>
                <a:sym typeface="Times New Roman"/>
              </a:rPr>
              <a:t>   </a:t>
            </a:r>
            <a:r>
              <a:rPr lang="zh-TW" sz="1000">
                <a:solidFill>
                  <a:srgbClr val="000000"/>
                </a:solidFill>
                <a:latin typeface="Times New Roman"/>
                <a:ea typeface="Times New Roman"/>
                <a:cs typeface="Times New Roman"/>
                <a:sym typeface="Times New Roman"/>
              </a:rPr>
              <a:t>專題成果與介紹…………………………………………....10</a:t>
            </a:r>
            <a:endParaRPr sz="1000">
              <a:solidFill>
                <a:srgbClr val="000000"/>
              </a:solidFill>
              <a:latin typeface="Times New Roman"/>
              <a:ea typeface="Times New Roman"/>
              <a:cs typeface="Times New Roman"/>
              <a:sym typeface="Times New Roman"/>
            </a:endParaRPr>
          </a:p>
          <a:p>
            <a:pPr indent="39624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2.2</a:t>
            </a:r>
            <a:r>
              <a:rPr lang="zh-TW" sz="1000">
                <a:solidFill>
                  <a:srgbClr val="000000"/>
                </a:solidFill>
                <a:latin typeface="Times New Roman"/>
                <a:ea typeface="Times New Roman"/>
                <a:cs typeface="Times New Roman"/>
                <a:sym typeface="Times New Roman"/>
              </a:rPr>
              <a:t>   專題流程與架構</a:t>
            </a:r>
            <a:r>
              <a:rPr lang="zh-TW" sz="1000">
                <a:solidFill>
                  <a:srgbClr val="000000"/>
                </a:solidFill>
                <a:latin typeface="Times New Roman"/>
                <a:ea typeface="Times New Roman"/>
                <a:cs typeface="Times New Roman"/>
                <a:sym typeface="Times New Roman"/>
              </a:rPr>
              <a:t> …………………………………………...21</a:t>
            </a:r>
            <a:endParaRPr sz="1000">
              <a:solidFill>
                <a:srgbClr val="000000"/>
              </a:solidFill>
              <a:latin typeface="Times New Roman"/>
              <a:ea typeface="Times New Roman"/>
              <a:cs typeface="Times New Roman"/>
              <a:sym typeface="Times New Roman"/>
            </a:endParaRPr>
          </a:p>
          <a:p>
            <a:pPr indent="11430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第三章、   結論與未來展望………………………………………......27</a:t>
            </a:r>
            <a:endParaRPr sz="1000">
              <a:solidFill>
                <a:srgbClr val="000000"/>
              </a:solidFill>
              <a:latin typeface="Times New Roman"/>
              <a:ea typeface="Times New Roman"/>
              <a:cs typeface="Times New Roman"/>
              <a:sym typeface="Times New Roman"/>
            </a:endParaRPr>
          </a:p>
          <a:p>
            <a:pPr indent="34290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zh-TW" sz="1000">
                <a:solidFill>
                  <a:srgbClr val="000000"/>
                </a:solidFill>
                <a:latin typeface="Times New Roman"/>
                <a:ea typeface="Times New Roman"/>
                <a:cs typeface="Times New Roman"/>
                <a:sym typeface="Times New Roman"/>
              </a:rPr>
              <a:t>                      參考文獻...............................................................................28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緒論</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        </a:t>
            </a:r>
            <a:r>
              <a:rPr lang="zh-TW" sz="3000"/>
              <a:t>本</a:t>
            </a:r>
            <a:r>
              <a:rPr lang="zh-TW" sz="1400"/>
              <a:t>專題旨在運用區塊鏈</a:t>
            </a:r>
            <a:r>
              <a:rPr lang="zh-TW" sz="1400"/>
              <a:t>資訊透明且即時、降低溝通成本、提高信任度、實現無紙化電子單據科技化物流等技術，來改革目前的傳統停車場。本章為緒論，第一節為描述研究動機，第二節運用科技創新，第三節發掘社會需求。</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第一節　研究動機</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3000"/>
              <a:t>     由</a:t>
            </a:r>
            <a:r>
              <a:rPr lang="zh-TW"/>
              <a:t>於近年來虛擬貨幣的發展，使得早已存在超過10年的區塊鏈技術飛速發展。除了飛越式的貨幣升值，伴隨而來的映入人們眼廉的還有去中心化分散式總帳、資訊透明，並且隨著近年5G通訊的技術發展，可謂是在區塊鏈的應用上如魚得水。</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第二節    科技創新</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marR="38100" rtl="0" algn="l">
              <a:lnSpc>
                <a:spcPct val="133333"/>
              </a:lnSpc>
              <a:spcBef>
                <a:spcPts val="0"/>
              </a:spcBef>
              <a:spcAft>
                <a:spcPts val="0"/>
              </a:spcAft>
              <a:buNone/>
            </a:pPr>
            <a:r>
              <a:rPr lang="zh-TW">
                <a:solidFill>
                  <a:srgbClr val="333333"/>
                </a:solidFill>
                <a:highlight>
                  <a:schemeClr val="lt1"/>
                </a:highlight>
              </a:rPr>
              <a:t>        </a:t>
            </a:r>
            <a:r>
              <a:rPr lang="zh-TW" sz="3000">
                <a:solidFill>
                  <a:srgbClr val="333333"/>
                </a:solidFill>
                <a:highlight>
                  <a:schemeClr val="lt1"/>
                </a:highlight>
              </a:rPr>
              <a:t>智</a:t>
            </a:r>
            <a:r>
              <a:rPr lang="zh-TW">
                <a:solidFill>
                  <a:srgbClr val="333333"/>
                </a:solidFill>
                <a:highlight>
                  <a:schemeClr val="lt1"/>
                </a:highlight>
              </a:rPr>
              <a:t>能合約（英語：Smart contract）是一種以信息化方式、傳播或執行合同的計算機協議。智能概念概念於1995年由Nick Szabo首次提出。</a:t>
            </a:r>
            <a:endParaRPr>
              <a:solidFill>
                <a:srgbClr val="333333"/>
              </a:solidFill>
              <a:highlight>
                <a:schemeClr val="lt1"/>
              </a:highlight>
            </a:endParaRPr>
          </a:p>
          <a:p>
            <a:pPr indent="0" lvl="0" marL="0" marR="38100" rtl="0" algn="l">
              <a:lnSpc>
                <a:spcPct val="133333"/>
              </a:lnSpc>
              <a:spcBef>
                <a:spcPts val="0"/>
              </a:spcBef>
              <a:spcAft>
                <a:spcPts val="0"/>
              </a:spcAft>
              <a:buNone/>
            </a:pPr>
            <a:r>
              <a:rPr lang="zh-TW">
                <a:solidFill>
                  <a:srgbClr val="333333"/>
                </a:solidFill>
                <a:highlight>
                  <a:schemeClr val="lt1"/>
                </a:highlight>
              </a:rPr>
              <a:t>智能合約的目的是提供普通合約的安全方法，並減少與合約相關的其他交易成本。</a:t>
            </a:r>
            <a:endParaRPr>
              <a:solidFill>
                <a:srgbClr val="333333"/>
              </a:solidFill>
              <a:highlight>
                <a:schemeClr val="lt1"/>
              </a:highlight>
            </a:endParaRPr>
          </a:p>
          <a:p>
            <a:pPr indent="0" lvl="0" marL="0" rtl="0" algn="l">
              <a:spcBef>
                <a:spcPts val="0"/>
              </a:spcBef>
              <a:spcAft>
                <a:spcPts val="1200"/>
              </a:spcAft>
              <a:buNone/>
            </a:pPr>
            <a:r>
              <a:t/>
            </a:r>
            <a:endParaRPr>
              <a:solidFill>
                <a:srgbClr val="333333"/>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第三節   </a:t>
            </a:r>
            <a:r>
              <a:rPr lang="zh-TW"/>
              <a:t>社會需求</a:t>
            </a:r>
            <a:endParaRPr/>
          </a:p>
        </p:txBody>
      </p:sp>
      <p:sp>
        <p:nvSpPr>
          <p:cNvPr id="130" name="Google Shape;130;p20"/>
          <p:cNvSpPr txBox="1"/>
          <p:nvPr>
            <p:ph idx="1" type="body"/>
          </p:nvPr>
        </p:nvSpPr>
        <p:spPr>
          <a:xfrm>
            <a:off x="311700" y="1229875"/>
            <a:ext cx="8520600" cy="270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solidFill>
                  <a:srgbClr val="4D4D4D"/>
                </a:solidFill>
                <a:highlight>
                  <a:srgbClr val="FFFFFF"/>
                </a:highlight>
              </a:rPr>
              <a:t>        </a:t>
            </a:r>
            <a:r>
              <a:rPr lang="zh-TW" sz="3000">
                <a:solidFill>
                  <a:srgbClr val="4D4D4D"/>
                </a:solidFill>
                <a:highlight>
                  <a:srgbClr val="FFFFFF"/>
                </a:highlight>
              </a:rPr>
              <a:t>關</a:t>
            </a:r>
            <a:r>
              <a:rPr lang="zh-TW">
                <a:solidFill>
                  <a:srgbClr val="4D4D4D"/>
                </a:solidFill>
                <a:highlight>
                  <a:srgbClr val="FFFFFF"/>
                </a:highlight>
              </a:rPr>
              <a:t>於「智能合約」（Smart contract），我們不妨可理解為「能夠自動執行合約條款，產生效果的電腦程式」。此能直白地理解智能合約為契約約款內容程式碼化，並藉由程式接受觸發條件後自動執行的特色，也因借助程式載體，處理數位化資產時，更為容易操作與驗證。此外，儘管智能合約尚因選擇的「鏈種」（像私有鏈、聯盟鏈、公有鏈等），而有不同的去中心化程度，但都同樣仍維持區塊鏈所具備之不可竄改、可追溯性、匿名的特點。因此，基於這些特點，共構出智能合約具有接收、發送、儲存等價值，及處理資訊的功能。</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21162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t>首頁-點擊</a:t>
            </a:r>
            <a:r>
              <a:rPr lang="zh-TW" sz="2000">
                <a:solidFill>
                  <a:srgbClr val="FF0000"/>
                </a:solidFill>
              </a:rPr>
              <a:t>註冊</a:t>
            </a:r>
            <a:endParaRPr sz="2000">
              <a:solidFill>
                <a:srgbClr val="FF0000"/>
              </a:solidFill>
            </a:endParaRPr>
          </a:p>
        </p:txBody>
      </p:sp>
      <p:pic>
        <p:nvPicPr>
          <p:cNvPr id="136" name="Google Shape;136;p21"/>
          <p:cNvPicPr preferRelativeResize="0"/>
          <p:nvPr/>
        </p:nvPicPr>
        <p:blipFill>
          <a:blip r:embed="rId3">
            <a:alphaModFix/>
          </a:blip>
          <a:stretch>
            <a:fillRect/>
          </a:stretch>
        </p:blipFill>
        <p:spPr>
          <a:xfrm>
            <a:off x="152400" y="1170200"/>
            <a:ext cx="8839200" cy="3402171"/>
          </a:xfrm>
          <a:prstGeom prst="rect">
            <a:avLst/>
          </a:prstGeom>
          <a:noFill/>
          <a:ln>
            <a:noFill/>
          </a:ln>
          <a:effectLst>
            <a:outerShdw blurRad="57150" rotWithShape="0" algn="bl" dir="5400000" dist="19050">
              <a:srgbClr val="000000">
                <a:alpha val="50000"/>
              </a:srgbClr>
            </a:outerShdw>
          </a:effectLst>
        </p:spPr>
      </p:pic>
      <p:sp>
        <p:nvSpPr>
          <p:cNvPr id="137" name="Google Shape;137;p21"/>
          <p:cNvSpPr txBox="1"/>
          <p:nvPr>
            <p:ph type="title"/>
          </p:nvPr>
        </p:nvSpPr>
        <p:spPr>
          <a:xfrm>
            <a:off x="311700" y="78475"/>
            <a:ext cx="8520600" cy="53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專題成果與介紹</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