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0" r:id="rId7"/>
    <p:sldId id="266" r:id="rId8"/>
    <p:sldId id="271" r:id="rId9"/>
    <p:sldId id="272" r:id="rId10"/>
    <p:sldId id="267" r:id="rId11"/>
    <p:sldId id="273" r:id="rId12"/>
    <p:sldId id="262" r:id="rId13"/>
    <p:sldId id="261" r:id="rId14"/>
    <p:sldId id="263" r:id="rId15"/>
    <p:sldId id="274" r:id="rId16"/>
    <p:sldId id="275" r:id="rId17"/>
    <p:sldId id="268" r:id="rId18"/>
    <p:sldId id="270"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標題" id="{55CCEB51-81D8-4641-95B1-F53CD69CA112}">
          <p14:sldIdLst>
            <p14:sldId id="256"/>
          </p14:sldIdLst>
        </p14:section>
        <p14:section name="目錄" id="{0430D6EF-6756-4755-8F5A-2E8F1AC05FFB}">
          <p14:sldIdLst>
            <p14:sldId id="257"/>
          </p14:sldIdLst>
        </p14:section>
        <p14:section name="發起動機" id="{572DDB62-0EF6-4DD6-A6F4-253B009EE6D5}">
          <p14:sldIdLst>
            <p14:sldId id="264"/>
            <p14:sldId id="258"/>
          </p14:sldIdLst>
        </p14:section>
        <p14:section name="語言環境介紹" id="{E85D4064-CAB9-43BD-BCCD-2EEFB89DD9B0}">
          <p14:sldIdLst>
            <p14:sldId id="265"/>
            <p14:sldId id="260"/>
          </p14:sldIdLst>
        </p14:section>
        <p14:section name="功能與特色" id="{D6651809-BEFC-46D6-B613-0E0DCBEF1A39}">
          <p14:sldIdLst>
            <p14:sldId id="266"/>
            <p14:sldId id="271"/>
            <p14:sldId id="272"/>
          </p14:sldIdLst>
        </p14:section>
        <p14:section name="APP展示" id="{A4383852-1713-430E-AC30-5A8EDD339817}">
          <p14:sldIdLst>
            <p14:sldId id="267"/>
            <p14:sldId id="273"/>
            <p14:sldId id="262"/>
            <p14:sldId id="261"/>
            <p14:sldId id="263"/>
          </p14:sldIdLst>
        </p14:section>
        <p14:section name="結論" id="{F52A8888-4EF4-4D65-8FF9-4B0F85DCC143}">
          <p14:sldIdLst>
            <p14:sldId id="274"/>
            <p14:sldId id="275"/>
          </p14:sldIdLst>
        </p14:section>
        <p14:section name="未來展望" id="{4B4D7DC4-6D9C-4067-B000-7BBA76318333}">
          <p14:sldIdLst>
            <p14:sldId id="268"/>
            <p14:sldId id="270"/>
          </p14:sldIdLst>
        </p14:section>
        <p14:section name="End" id="{BF886DDC-FED7-4898-992C-791BFAED56EB}">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D86"/>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19F8FC9-595A-4B22-9D15-3073C3739735}"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822981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142947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48627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08214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19F8FC9-595A-4B22-9D15-3073C3739735}"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920985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9169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5581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66248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1C00C-C1C7-4744-916D-F7A996E15106}" type="datetimeFigureOut">
              <a:rPr lang="zh-TW" altLang="en-US" smtClean="0"/>
              <a:t>2023/11/2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19F8FC9-595A-4B22-9D15-3073C3739735}" type="slidenum">
              <a:rPr lang="zh-TW" altLang="en-US" smtClean="0"/>
              <a:t>‹#›</a:t>
            </a:fld>
            <a:endParaRPr lang="zh-TW" altLang="en-US"/>
          </a:p>
        </p:txBody>
      </p:sp>
    </p:spTree>
    <p:extLst>
      <p:ext uri="{BB962C8B-B14F-4D97-AF65-F5344CB8AC3E}">
        <p14:creationId xmlns:p14="http://schemas.microsoft.com/office/powerpoint/2010/main" val="201861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01C00C-C1C7-4744-916D-F7A996E15106}" type="datetimeFigureOut">
              <a:rPr lang="zh-TW" altLang="en-US" smtClean="0"/>
              <a:t>2023/11/2</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9F8FC9-595A-4B22-9D15-3073C3739735}"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224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01C00C-C1C7-4744-916D-F7A996E15106}" type="datetimeFigureOut">
              <a:rPr lang="zh-TW" altLang="en-US" smtClean="0"/>
              <a:t>2023/11/2</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9F8FC9-595A-4B22-9D15-3073C3739735}"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29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01C00C-C1C7-4744-916D-F7A996E15106}" type="datetimeFigureOut">
              <a:rPr lang="zh-TW" altLang="en-US" smtClean="0"/>
              <a:t>2023/11/2</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19F8FC9-595A-4B22-9D15-3073C3739735}"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245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BBAB83-DE4D-E355-372C-6E74B330929E}"/>
              </a:ext>
            </a:extLst>
          </p:cNvPr>
          <p:cNvSpPr>
            <a:spLocks noGrp="1"/>
          </p:cNvSpPr>
          <p:nvPr>
            <p:ph type="ctrTitle"/>
          </p:nvPr>
        </p:nvSpPr>
        <p:spPr/>
        <p:txBody>
          <a:bodyPr/>
          <a:lstStyle/>
          <a:p>
            <a:r>
              <a:rPr lang="en-US" altLang="zh-TW" sz="6600" dirty="0"/>
              <a:t>Android</a:t>
            </a:r>
            <a:r>
              <a:rPr lang="zh-TW" altLang="en-US" sz="6600" dirty="0"/>
              <a:t>記帳</a:t>
            </a:r>
            <a:r>
              <a:rPr lang="en-US" altLang="zh-TW" sz="6600" dirty="0"/>
              <a:t>APP</a:t>
            </a:r>
            <a:r>
              <a:rPr lang="zh-TW" altLang="en-US" sz="6600" dirty="0"/>
              <a:t>開發</a:t>
            </a:r>
          </a:p>
        </p:txBody>
      </p:sp>
      <p:sp>
        <p:nvSpPr>
          <p:cNvPr id="3" name="副標題 2">
            <a:extLst>
              <a:ext uri="{FF2B5EF4-FFF2-40B4-BE49-F238E27FC236}">
                <a16:creationId xmlns:a16="http://schemas.microsoft.com/office/drawing/2014/main" id="{88169BB6-3B8E-A0A4-9714-04D49CC27DF5}"/>
              </a:ext>
            </a:extLst>
          </p:cNvPr>
          <p:cNvSpPr>
            <a:spLocks noGrp="1"/>
          </p:cNvSpPr>
          <p:nvPr>
            <p:ph type="subTitle" idx="1"/>
          </p:nvPr>
        </p:nvSpPr>
        <p:spPr/>
        <p:txBody>
          <a:bodyPr>
            <a:normAutofit fontScale="70000" lnSpcReduction="20000"/>
          </a:bodyPr>
          <a:lstStyle/>
          <a:p>
            <a:r>
              <a:rPr lang="zh-TW" altLang="en-US" dirty="0"/>
              <a:t>靜宜大學第二次畢業專題口試</a:t>
            </a:r>
            <a:endParaRPr lang="en-US" altLang="zh-TW" dirty="0"/>
          </a:p>
          <a:p>
            <a:pPr algn="l"/>
            <a:r>
              <a:rPr lang="zh-TW" altLang="en-US" dirty="0"/>
              <a:t>實驗室名稱：</a:t>
            </a:r>
            <a:r>
              <a:rPr lang="en-US" altLang="zh-TW" dirty="0"/>
              <a:t>513</a:t>
            </a:r>
            <a:br>
              <a:rPr lang="en-US" altLang="zh-TW" dirty="0"/>
            </a:br>
            <a:r>
              <a:rPr lang="zh-TW" altLang="en-US" dirty="0"/>
              <a:t>指導導師：滕元翔老師</a:t>
            </a:r>
            <a:br>
              <a:rPr lang="en-US" altLang="zh-TW" dirty="0"/>
            </a:br>
            <a:r>
              <a:rPr lang="zh-TW" altLang="en-US" dirty="0"/>
              <a:t>專題學生</a:t>
            </a:r>
            <a:r>
              <a:rPr lang="en-US" altLang="zh-TW" dirty="0"/>
              <a:t>:</a:t>
            </a:r>
            <a:r>
              <a:rPr lang="zh-TW" altLang="en-US" dirty="0"/>
              <a:t>資工四</a:t>
            </a:r>
            <a:r>
              <a:rPr lang="en-US" altLang="zh-TW" dirty="0"/>
              <a:t>A </a:t>
            </a:r>
            <a:r>
              <a:rPr lang="zh-TW" altLang="en-US" dirty="0"/>
              <a:t>鄒翔同、楊翔宇、劉家軒</a:t>
            </a:r>
          </a:p>
        </p:txBody>
      </p:sp>
    </p:spTree>
    <p:extLst>
      <p:ext uri="{BB962C8B-B14F-4D97-AF65-F5344CB8AC3E}">
        <p14:creationId xmlns:p14="http://schemas.microsoft.com/office/powerpoint/2010/main" val="379580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44D326-42F9-82C5-5D8F-D655F288A863}"/>
              </a:ext>
            </a:extLst>
          </p:cNvPr>
          <p:cNvSpPr>
            <a:spLocks noGrp="1"/>
          </p:cNvSpPr>
          <p:nvPr>
            <p:ph type="title"/>
          </p:nvPr>
        </p:nvSpPr>
        <p:spPr/>
        <p:txBody>
          <a:bodyPr/>
          <a:lstStyle/>
          <a:p>
            <a:r>
              <a:rPr lang="en-US" altLang="zh-TW" dirty="0"/>
              <a:t>APP</a:t>
            </a:r>
            <a:r>
              <a:rPr lang="zh-TW" altLang="en-US" dirty="0"/>
              <a:t>展示</a:t>
            </a:r>
          </a:p>
        </p:txBody>
      </p:sp>
      <p:sp>
        <p:nvSpPr>
          <p:cNvPr id="3" name="文字版面配置區 2">
            <a:extLst>
              <a:ext uri="{FF2B5EF4-FFF2-40B4-BE49-F238E27FC236}">
                <a16:creationId xmlns:a16="http://schemas.microsoft.com/office/drawing/2014/main" id="{4DFB86F3-A55C-DF3B-1773-635BC64F789E}"/>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0270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D089EF-7A43-0A10-8DC1-2718DC0CEC38}"/>
              </a:ext>
            </a:extLst>
          </p:cNvPr>
          <p:cNvSpPr>
            <a:spLocks noGrp="1"/>
          </p:cNvSpPr>
          <p:nvPr>
            <p:ph type="title"/>
          </p:nvPr>
        </p:nvSpPr>
        <p:spPr/>
        <p:txBody>
          <a:bodyPr/>
          <a:lstStyle/>
          <a:p>
            <a:r>
              <a:rPr lang="en-US" altLang="zh-TW" dirty="0">
                <a:latin typeface="+mn-ea"/>
                <a:ea typeface="+mn-ea"/>
              </a:rPr>
              <a:t>APP</a:t>
            </a:r>
            <a:r>
              <a:rPr lang="zh-TW" altLang="en-US" dirty="0">
                <a:latin typeface="+mn-ea"/>
                <a:ea typeface="+mn-ea"/>
              </a:rPr>
              <a:t>展示</a:t>
            </a:r>
          </a:p>
        </p:txBody>
      </p:sp>
      <p:sp>
        <p:nvSpPr>
          <p:cNvPr id="4" name="文字版面配置區 3">
            <a:extLst>
              <a:ext uri="{FF2B5EF4-FFF2-40B4-BE49-F238E27FC236}">
                <a16:creationId xmlns:a16="http://schemas.microsoft.com/office/drawing/2014/main" id="{C1427218-22BF-9476-4E6A-07CC36142F19}"/>
              </a:ext>
            </a:extLst>
          </p:cNvPr>
          <p:cNvSpPr>
            <a:spLocks noGrp="1"/>
          </p:cNvSpPr>
          <p:nvPr>
            <p:ph type="body" sz="half" idx="2"/>
          </p:nvPr>
        </p:nvSpPr>
        <p:spPr/>
        <p:txBody>
          <a:bodyPr/>
          <a:lstStyle/>
          <a:p>
            <a:pPr marL="285750" indent="-285750">
              <a:buFont typeface="Arial" panose="020B0604020202020204" pitchFamily="34" charset="0"/>
              <a:buChar char="•"/>
            </a:pPr>
            <a:r>
              <a:rPr lang="zh-TW" altLang="en-US" dirty="0">
                <a:latin typeface="+mn-ea"/>
              </a:rPr>
              <a:t>隨時新增收入支出</a:t>
            </a:r>
            <a:endParaRPr lang="en-US" altLang="zh-TW" dirty="0">
              <a:latin typeface="+mn-ea"/>
            </a:endParaRPr>
          </a:p>
          <a:p>
            <a:pPr marL="285750" indent="-285750">
              <a:buFont typeface="Arial" panose="020B0604020202020204" pitchFamily="34" charset="0"/>
              <a:buChar char="•"/>
            </a:pPr>
            <a:r>
              <a:rPr lang="zh-TW" altLang="en-US" dirty="0">
                <a:latin typeface="+mn-ea"/>
              </a:rPr>
              <a:t>自定義消費類型</a:t>
            </a:r>
            <a:endParaRPr lang="en-US" altLang="zh-TW" dirty="0">
              <a:latin typeface="+mn-ea"/>
            </a:endParaRPr>
          </a:p>
          <a:p>
            <a:pPr marL="285750" indent="-285750">
              <a:buFont typeface="Arial" panose="020B0604020202020204" pitchFamily="34" charset="0"/>
              <a:buChar char="•"/>
            </a:pPr>
            <a:r>
              <a:rPr lang="zh-TW" altLang="en-US" dirty="0">
                <a:latin typeface="+mn-ea"/>
              </a:rPr>
              <a:t>自行註記與消費相關內容</a:t>
            </a:r>
          </a:p>
        </p:txBody>
      </p:sp>
      <p:pic>
        <p:nvPicPr>
          <p:cNvPr id="1026" name="Picture 2">
            <a:extLst>
              <a:ext uri="{FF2B5EF4-FFF2-40B4-BE49-F238E27FC236}">
                <a16:creationId xmlns:a16="http://schemas.microsoft.com/office/drawing/2014/main" id="{6D7E1792-923F-ACCB-705D-FD6F3DD8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382" y="14681"/>
            <a:ext cx="3098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1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74764-AD78-29F6-F4D0-F1E8FEE11944}"/>
              </a:ext>
            </a:extLst>
          </p:cNvPr>
          <p:cNvSpPr>
            <a:spLocks noGrp="1"/>
          </p:cNvSpPr>
          <p:nvPr>
            <p:ph type="title"/>
          </p:nvPr>
        </p:nvSpPr>
        <p:spPr/>
        <p:txBody>
          <a:bodyPr/>
          <a:lstStyle/>
          <a:p>
            <a:r>
              <a:rPr lang="en-US" altLang="zh-TW" dirty="0">
                <a:latin typeface="+mn-ea"/>
                <a:ea typeface="+mn-ea"/>
              </a:rPr>
              <a:t>APP</a:t>
            </a:r>
            <a:r>
              <a:rPr lang="zh-TW" altLang="en-US" dirty="0">
                <a:latin typeface="+mn-ea"/>
                <a:ea typeface="+mn-ea"/>
              </a:rPr>
              <a:t>展示</a:t>
            </a:r>
            <a:br>
              <a:rPr lang="en-US" altLang="zh-TW" dirty="0">
                <a:latin typeface="+mn-ea"/>
                <a:ea typeface="+mn-ea"/>
              </a:rPr>
            </a:br>
            <a:endParaRPr lang="zh-TW" altLang="en-US" dirty="0">
              <a:latin typeface="+mn-ea"/>
              <a:ea typeface="+mn-ea"/>
            </a:endParaRPr>
          </a:p>
        </p:txBody>
      </p:sp>
      <p:sp>
        <p:nvSpPr>
          <p:cNvPr id="4" name="文字版面配置區 3">
            <a:extLst>
              <a:ext uri="{FF2B5EF4-FFF2-40B4-BE49-F238E27FC236}">
                <a16:creationId xmlns:a16="http://schemas.microsoft.com/office/drawing/2014/main" id="{22AF68C6-AA40-5DF8-E696-F2CB9C813F5F}"/>
              </a:ext>
            </a:extLst>
          </p:cNvPr>
          <p:cNvSpPr>
            <a:spLocks noGrp="1"/>
          </p:cNvSpPr>
          <p:nvPr>
            <p:ph type="body" sz="half" idx="2"/>
          </p:nvPr>
        </p:nvSpPr>
        <p:spPr/>
        <p:txBody>
          <a:bodyPr/>
          <a:lstStyle/>
          <a:p>
            <a:pPr marL="285750" indent="-285750">
              <a:buFont typeface="Arial" panose="020B0604020202020204" pitchFamily="34" charset="0"/>
              <a:buChar char="•"/>
            </a:pPr>
            <a:r>
              <a:rPr lang="zh-TW" altLang="en-US" dirty="0">
                <a:latin typeface="+mn-ea"/>
              </a:rPr>
              <a:t>整月及單日的收入支出總額</a:t>
            </a:r>
            <a:endParaRPr lang="en-US" altLang="zh-TW" dirty="0">
              <a:latin typeface="+mn-ea"/>
            </a:endParaRPr>
          </a:p>
          <a:p>
            <a:pPr marL="285750" indent="-285750">
              <a:buFont typeface="Arial" panose="020B0604020202020204" pitchFamily="34" charset="0"/>
              <a:buChar char="•"/>
            </a:pPr>
            <a:r>
              <a:rPr lang="zh-TW" altLang="en-US" dirty="0">
                <a:latin typeface="+mn-ea"/>
              </a:rPr>
              <a:t>條列各項收入支出</a:t>
            </a:r>
          </a:p>
        </p:txBody>
      </p:sp>
      <p:pic>
        <p:nvPicPr>
          <p:cNvPr id="2050" name="Picture 2">
            <a:extLst>
              <a:ext uri="{FF2B5EF4-FFF2-40B4-BE49-F238E27FC236}">
                <a16:creationId xmlns:a16="http://schemas.microsoft.com/office/drawing/2014/main" id="{7BAD8784-3665-0713-8F1C-A5EE14A09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382" y="0"/>
            <a:ext cx="3187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4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BB47CF-1AD3-D6BC-D6F7-88F1B411F898}"/>
              </a:ext>
            </a:extLst>
          </p:cNvPr>
          <p:cNvSpPr>
            <a:spLocks noGrp="1"/>
          </p:cNvSpPr>
          <p:nvPr>
            <p:ph type="title"/>
          </p:nvPr>
        </p:nvSpPr>
        <p:spPr/>
        <p:txBody>
          <a:bodyPr/>
          <a:lstStyle/>
          <a:p>
            <a:r>
              <a:rPr lang="en-US" altLang="zh-TW" dirty="0">
                <a:latin typeface="+mn-ea"/>
                <a:ea typeface="+mn-ea"/>
              </a:rPr>
              <a:t>APP</a:t>
            </a:r>
            <a:r>
              <a:rPr lang="zh-TW" altLang="en-US" dirty="0">
                <a:latin typeface="+mn-ea"/>
                <a:ea typeface="+mn-ea"/>
              </a:rPr>
              <a:t>展示</a:t>
            </a:r>
            <a:endParaRPr lang="en-US" altLang="zh-TW" dirty="0">
              <a:latin typeface="+mn-ea"/>
              <a:ea typeface="+mn-ea"/>
            </a:endParaRPr>
          </a:p>
        </p:txBody>
      </p:sp>
      <p:sp>
        <p:nvSpPr>
          <p:cNvPr id="4" name="文字版面配置區 3">
            <a:extLst>
              <a:ext uri="{FF2B5EF4-FFF2-40B4-BE49-F238E27FC236}">
                <a16:creationId xmlns:a16="http://schemas.microsoft.com/office/drawing/2014/main" id="{2A904835-09AA-F738-9B8C-D291C41DC20C}"/>
              </a:ext>
            </a:extLst>
          </p:cNvPr>
          <p:cNvSpPr>
            <a:spLocks noGrp="1"/>
          </p:cNvSpPr>
          <p:nvPr>
            <p:ph type="body" sz="half" idx="2"/>
          </p:nvPr>
        </p:nvSpPr>
        <p:spPr/>
        <p:txBody>
          <a:bodyPr/>
          <a:lstStyle/>
          <a:p>
            <a:pPr marL="285750" indent="-285750">
              <a:buFont typeface="Arial" panose="020B0604020202020204" pitchFamily="34" charset="0"/>
              <a:buChar char="•"/>
            </a:pPr>
            <a:r>
              <a:rPr lang="zh-TW" altLang="en-US" dirty="0">
                <a:latin typeface="+mn-ea"/>
              </a:rPr>
              <a:t>統計支出與收入</a:t>
            </a:r>
            <a:endParaRPr lang="en-US" altLang="zh-TW" dirty="0">
              <a:latin typeface="+mn-ea"/>
            </a:endParaRPr>
          </a:p>
          <a:p>
            <a:pPr marL="285750" indent="-285750">
              <a:buFont typeface="Arial" panose="020B0604020202020204" pitchFamily="34" charset="0"/>
              <a:buChar char="•"/>
            </a:pPr>
            <a:r>
              <a:rPr lang="zh-TW" altLang="en-US" dirty="0">
                <a:latin typeface="+mn-ea"/>
              </a:rPr>
              <a:t>圓餅圖分區呈現各類消費占比</a:t>
            </a:r>
            <a:endParaRPr lang="en-US" altLang="zh-TW" dirty="0">
              <a:latin typeface="+mn-ea"/>
            </a:endParaRPr>
          </a:p>
          <a:p>
            <a:endParaRPr lang="zh-TW" altLang="en-US" dirty="0">
              <a:latin typeface="+mn-ea"/>
            </a:endParaRPr>
          </a:p>
        </p:txBody>
      </p:sp>
      <p:pic>
        <p:nvPicPr>
          <p:cNvPr id="3074" name="Picture 2">
            <a:extLst>
              <a:ext uri="{FF2B5EF4-FFF2-40B4-BE49-F238E27FC236}">
                <a16:creationId xmlns:a16="http://schemas.microsoft.com/office/drawing/2014/main" id="{15D1A936-A3F3-D935-A39B-E3AEC5F86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382" y="0"/>
            <a:ext cx="320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80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B5E40-5B39-CF26-D964-604342C7A35B}"/>
              </a:ext>
            </a:extLst>
          </p:cNvPr>
          <p:cNvSpPr>
            <a:spLocks noGrp="1"/>
          </p:cNvSpPr>
          <p:nvPr>
            <p:ph type="title"/>
          </p:nvPr>
        </p:nvSpPr>
        <p:spPr/>
        <p:txBody>
          <a:bodyPr/>
          <a:lstStyle/>
          <a:p>
            <a:r>
              <a:rPr lang="en-US" altLang="zh-TW" dirty="0">
                <a:latin typeface="+mn-ea"/>
                <a:ea typeface="+mn-ea"/>
              </a:rPr>
              <a:t>APP</a:t>
            </a:r>
            <a:r>
              <a:rPr lang="zh-TW" altLang="en-US" dirty="0">
                <a:latin typeface="+mn-ea"/>
                <a:ea typeface="+mn-ea"/>
              </a:rPr>
              <a:t>展示</a:t>
            </a:r>
            <a:endParaRPr lang="en-US" altLang="zh-TW" dirty="0">
              <a:latin typeface="+mn-ea"/>
              <a:ea typeface="+mn-ea"/>
            </a:endParaRPr>
          </a:p>
        </p:txBody>
      </p:sp>
      <p:sp>
        <p:nvSpPr>
          <p:cNvPr id="4" name="文字版面配置區 3">
            <a:extLst>
              <a:ext uri="{FF2B5EF4-FFF2-40B4-BE49-F238E27FC236}">
                <a16:creationId xmlns:a16="http://schemas.microsoft.com/office/drawing/2014/main" id="{49D71767-009B-3A52-78B5-71AEC7FD711D}"/>
              </a:ext>
            </a:extLst>
          </p:cNvPr>
          <p:cNvSpPr>
            <a:spLocks noGrp="1"/>
          </p:cNvSpPr>
          <p:nvPr>
            <p:ph type="body" sz="half" idx="2"/>
          </p:nvPr>
        </p:nvSpPr>
        <p:spPr/>
        <p:txBody>
          <a:bodyPr/>
          <a:lstStyle/>
          <a:p>
            <a:pPr marL="285750" indent="-285750">
              <a:buFont typeface="Arial" panose="020B0604020202020204" pitchFamily="34" charset="0"/>
              <a:buChar char="•"/>
            </a:pPr>
            <a:r>
              <a:rPr lang="zh-TW" altLang="en-US" dirty="0">
                <a:latin typeface="+mn-ea"/>
              </a:rPr>
              <a:t>目前擁有的資產及負債</a:t>
            </a:r>
            <a:endParaRPr lang="en-US" altLang="zh-TW" dirty="0">
              <a:latin typeface="+mn-ea"/>
            </a:endParaRPr>
          </a:p>
          <a:p>
            <a:pPr marL="285750" indent="-285750">
              <a:buFont typeface="Arial" panose="020B0604020202020204" pitchFamily="34" charset="0"/>
              <a:buChar char="•"/>
            </a:pPr>
            <a:r>
              <a:rPr lang="zh-TW" altLang="en-US" dirty="0">
                <a:latin typeface="+mn-ea"/>
              </a:rPr>
              <a:t>細分資產目前狀況</a:t>
            </a:r>
            <a:endParaRPr lang="en-US" altLang="zh-TW" dirty="0">
              <a:latin typeface="+mn-ea"/>
            </a:endParaRPr>
          </a:p>
          <a:p>
            <a:pPr marL="285750" indent="-285750">
              <a:buFont typeface="Arial" panose="020B0604020202020204" pitchFamily="34" charset="0"/>
              <a:buChar char="•"/>
            </a:pPr>
            <a:endParaRPr lang="zh-TW" altLang="en-US" dirty="0">
              <a:latin typeface="+mn-ea"/>
            </a:endParaRPr>
          </a:p>
        </p:txBody>
      </p:sp>
      <p:pic>
        <p:nvPicPr>
          <p:cNvPr id="1026" name="Picture 2">
            <a:extLst>
              <a:ext uri="{FF2B5EF4-FFF2-40B4-BE49-F238E27FC236}">
                <a16:creationId xmlns:a16="http://schemas.microsoft.com/office/drawing/2014/main" id="{CE8B5B85-BED7-F3DB-CD27-F0900ABEC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382" y="0"/>
            <a:ext cx="3155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98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508D00-6965-0143-D13D-545116E67C86}"/>
              </a:ext>
            </a:extLst>
          </p:cNvPr>
          <p:cNvSpPr>
            <a:spLocks noGrp="1"/>
          </p:cNvSpPr>
          <p:nvPr>
            <p:ph type="title"/>
          </p:nvPr>
        </p:nvSpPr>
        <p:spPr/>
        <p:txBody>
          <a:bodyPr/>
          <a:lstStyle/>
          <a:p>
            <a:r>
              <a:rPr lang="zh-TW" altLang="en-US" dirty="0"/>
              <a:t>結論</a:t>
            </a:r>
          </a:p>
        </p:txBody>
      </p:sp>
      <p:sp>
        <p:nvSpPr>
          <p:cNvPr id="3" name="文字版面配置區 2">
            <a:extLst>
              <a:ext uri="{FF2B5EF4-FFF2-40B4-BE49-F238E27FC236}">
                <a16:creationId xmlns:a16="http://schemas.microsoft.com/office/drawing/2014/main" id="{AD34AFD9-9A9C-A111-404F-3CF924DD8DA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54911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9993D-2E86-5619-0968-5E0C6575CCDF}"/>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59CE45CF-5100-9C6D-583F-532D298027B8}"/>
              </a:ext>
            </a:extLst>
          </p:cNvPr>
          <p:cNvSpPr>
            <a:spLocks noGrp="1"/>
          </p:cNvSpPr>
          <p:nvPr>
            <p:ph idx="1"/>
          </p:nvPr>
        </p:nvSpPr>
        <p:spPr/>
        <p:txBody>
          <a:bodyPr/>
          <a:lstStyle/>
          <a:p>
            <a:r>
              <a:rPr lang="zh-TW" altLang="en-US" dirty="0">
                <a:latin typeface="+mn-ea"/>
              </a:rPr>
              <a:t>通過我們的</a:t>
            </a:r>
            <a:r>
              <a:rPr lang="en-US" altLang="zh-TW" dirty="0">
                <a:latin typeface="+mn-ea"/>
              </a:rPr>
              <a:t>APP</a:t>
            </a:r>
            <a:r>
              <a:rPr lang="zh-TW" altLang="en-US" dirty="0">
                <a:latin typeface="+mn-ea"/>
              </a:rPr>
              <a:t>，家庭成員更清晰地了解資金流動，有效規劃和控制支出，培養孩子的財務意識和自主管理能力，使理財成為日常生活中的正向習慣。簡潔的界面設計讓所有使用者輕鬆上手，快速記錄收支，清晰查看財務狀況，提升家庭成員的理財效率。總體而言，這樣的全家共同參與的理財實踐為孩子未來的成長打下堅實的財務基礎，促進整個家庭的財務健康。</a:t>
            </a:r>
          </a:p>
        </p:txBody>
      </p:sp>
    </p:spTree>
    <p:extLst>
      <p:ext uri="{BB962C8B-B14F-4D97-AF65-F5344CB8AC3E}">
        <p14:creationId xmlns:p14="http://schemas.microsoft.com/office/powerpoint/2010/main" val="4091624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9D434DD-61F5-FBF5-F052-F612864B0DB9}"/>
              </a:ext>
            </a:extLst>
          </p:cNvPr>
          <p:cNvSpPr>
            <a:spLocks noGrp="1"/>
          </p:cNvSpPr>
          <p:nvPr>
            <p:ph type="title"/>
          </p:nvPr>
        </p:nvSpPr>
        <p:spPr/>
        <p:txBody>
          <a:bodyPr/>
          <a:lstStyle/>
          <a:p>
            <a:r>
              <a:rPr lang="zh-TW" altLang="en-US" dirty="0"/>
              <a:t>未來展望</a:t>
            </a:r>
          </a:p>
        </p:txBody>
      </p:sp>
      <p:sp>
        <p:nvSpPr>
          <p:cNvPr id="6" name="文字版面配置區 5">
            <a:extLst>
              <a:ext uri="{FF2B5EF4-FFF2-40B4-BE49-F238E27FC236}">
                <a16:creationId xmlns:a16="http://schemas.microsoft.com/office/drawing/2014/main" id="{A17B4C92-AF60-2AF4-C625-FC85361D86D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6140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022215E-9D88-AA78-1677-046324642F94}"/>
              </a:ext>
            </a:extLst>
          </p:cNvPr>
          <p:cNvSpPr>
            <a:spLocks noGrp="1"/>
          </p:cNvSpPr>
          <p:nvPr>
            <p:ph type="title"/>
          </p:nvPr>
        </p:nvSpPr>
        <p:spPr/>
        <p:txBody>
          <a:bodyPr/>
          <a:lstStyle/>
          <a:p>
            <a:r>
              <a:rPr lang="zh-TW" altLang="en-US" dirty="0"/>
              <a:t>未來展望</a:t>
            </a:r>
          </a:p>
        </p:txBody>
      </p:sp>
      <p:sp>
        <p:nvSpPr>
          <p:cNvPr id="5" name="內容版面配置區 4">
            <a:extLst>
              <a:ext uri="{FF2B5EF4-FFF2-40B4-BE49-F238E27FC236}">
                <a16:creationId xmlns:a16="http://schemas.microsoft.com/office/drawing/2014/main" id="{B9BE745D-AA18-F2A4-2C76-473382AA5D1D}"/>
              </a:ext>
            </a:extLst>
          </p:cNvPr>
          <p:cNvSpPr>
            <a:spLocks noGrp="1"/>
          </p:cNvSpPr>
          <p:nvPr>
            <p:ph idx="1"/>
          </p:nvPr>
        </p:nvSpPr>
        <p:spPr/>
        <p:txBody>
          <a:bodyPr>
            <a:normAutofit/>
          </a:bodyPr>
          <a:lstStyle/>
          <a:p>
            <a:pPr rtl="0" fontAlgn="base">
              <a:spcBef>
                <a:spcPts val="900"/>
              </a:spcBef>
              <a:spcAft>
                <a:spcPts val="0"/>
              </a:spcAft>
              <a:buFont typeface="Arial" panose="020B0604020202020204" pitchFamily="34" charset="0"/>
              <a:buChar char="•"/>
            </a:pPr>
            <a:r>
              <a:rPr lang="zh-TW" altLang="en-US" b="1" i="0" u="none" strike="noStrike" dirty="0">
                <a:solidFill>
                  <a:srgbClr val="111111"/>
                </a:solidFill>
                <a:effectLst/>
                <a:latin typeface="+mn-ea"/>
              </a:rPr>
              <a:t>智慧化</a:t>
            </a:r>
            <a:r>
              <a:rPr lang="zh-TW" altLang="en-US" i="0" u="none" strike="noStrike" dirty="0">
                <a:solidFill>
                  <a:srgbClr val="111111"/>
                </a:solidFill>
                <a:effectLst/>
                <a:latin typeface="+mn-ea"/>
              </a:rPr>
              <a:t>：記帳</a:t>
            </a:r>
            <a:r>
              <a:rPr lang="en-US" altLang="zh-TW" i="0" u="none" strike="noStrike" dirty="0">
                <a:solidFill>
                  <a:srgbClr val="111111"/>
                </a:solidFill>
                <a:effectLst/>
                <a:latin typeface="+mn-ea"/>
              </a:rPr>
              <a:t>APP</a:t>
            </a:r>
            <a:r>
              <a:rPr lang="zh-TW" altLang="en-US" i="0" u="none" strike="noStrike" dirty="0">
                <a:solidFill>
                  <a:srgbClr val="111111"/>
                </a:solidFill>
                <a:effectLst/>
                <a:latin typeface="+mn-ea"/>
              </a:rPr>
              <a:t>利用人工智慧和大數據技術，自動分類收支項目、生成個人化理財建議，預測未來的收支狀況。結合語音和影像辨識功能，使用者可說話或拍照方式記帳，減少手動輸入。</a:t>
            </a:r>
            <a:endParaRPr lang="en-US" altLang="zh-TW" i="0" u="none" strike="noStrike" dirty="0">
              <a:solidFill>
                <a:srgbClr val="111111"/>
              </a:solidFill>
              <a:effectLst/>
              <a:latin typeface="+mn-ea"/>
            </a:endParaRPr>
          </a:p>
          <a:p>
            <a:pPr rtl="0" fontAlgn="base">
              <a:spcBef>
                <a:spcPts val="900"/>
              </a:spcBef>
              <a:spcAft>
                <a:spcPts val="0"/>
              </a:spcAft>
              <a:buFont typeface="Arial" panose="020B0604020202020204" pitchFamily="34" charset="0"/>
              <a:buChar char="•"/>
            </a:pPr>
            <a:r>
              <a:rPr lang="zh-TW" altLang="en-US" b="1" i="0" u="none" strike="noStrike" dirty="0">
                <a:solidFill>
                  <a:srgbClr val="111111"/>
                </a:solidFill>
                <a:effectLst/>
                <a:latin typeface="+mn-ea"/>
              </a:rPr>
              <a:t>整合化</a:t>
            </a:r>
            <a:r>
              <a:rPr lang="zh-TW" altLang="en-US" i="0" u="none" strike="noStrike" dirty="0">
                <a:solidFill>
                  <a:srgbClr val="111111"/>
                </a:solidFill>
                <a:effectLst/>
                <a:latin typeface="+mn-ea"/>
              </a:rPr>
              <a:t>：記帳</a:t>
            </a:r>
            <a:r>
              <a:rPr lang="en-US" altLang="zh-TW" i="0" u="none" strike="noStrike" dirty="0">
                <a:solidFill>
                  <a:srgbClr val="111111"/>
                </a:solidFill>
                <a:effectLst/>
                <a:latin typeface="+mn-ea"/>
              </a:rPr>
              <a:t>APP</a:t>
            </a:r>
            <a:r>
              <a:rPr lang="zh-TW" altLang="en-US" i="0" u="none" strike="noStrike" dirty="0">
                <a:solidFill>
                  <a:srgbClr val="111111"/>
                </a:solidFill>
                <a:effectLst/>
                <a:latin typeface="+mn-ea"/>
              </a:rPr>
              <a:t>整合銀行帳戶、信用卡、電子發票、投資理財工具等金融服務或平台，方便管理財務資訊，並享受優惠。與社群媒體或即時通訊軟體整合，使用者分享記帳成果或學習理財知識。</a:t>
            </a:r>
            <a:endParaRPr lang="en-US" altLang="zh-TW" i="0" u="none" strike="noStrike" dirty="0">
              <a:solidFill>
                <a:srgbClr val="111111"/>
              </a:solidFill>
              <a:effectLst/>
              <a:latin typeface="+mn-ea"/>
            </a:endParaRPr>
          </a:p>
          <a:p>
            <a:pPr rtl="0" fontAlgn="base">
              <a:spcBef>
                <a:spcPts val="900"/>
              </a:spcBef>
              <a:spcAft>
                <a:spcPts val="0"/>
              </a:spcAft>
              <a:buFont typeface="Arial" panose="020B0604020202020204" pitchFamily="34" charset="0"/>
              <a:buChar char="•"/>
            </a:pPr>
            <a:r>
              <a:rPr lang="zh-TW" altLang="en-US" b="1" i="0" u="none" strike="noStrike" dirty="0">
                <a:solidFill>
                  <a:srgbClr val="111111"/>
                </a:solidFill>
                <a:effectLst/>
                <a:latin typeface="+mn-ea"/>
              </a:rPr>
              <a:t>趣味化</a:t>
            </a:r>
            <a:r>
              <a:rPr lang="zh-TW" altLang="en-US" i="0" u="none" strike="noStrike" dirty="0">
                <a:solidFill>
                  <a:srgbClr val="111111"/>
                </a:solidFill>
                <a:effectLst/>
                <a:latin typeface="+mn-ea"/>
              </a:rPr>
              <a:t>：記帳</a:t>
            </a:r>
            <a:r>
              <a:rPr lang="en-US" altLang="zh-TW" i="0" u="none" strike="noStrike" dirty="0">
                <a:solidFill>
                  <a:srgbClr val="111111"/>
                </a:solidFill>
                <a:effectLst/>
                <a:latin typeface="+mn-ea"/>
              </a:rPr>
              <a:t>APP</a:t>
            </a:r>
            <a:r>
              <a:rPr lang="zh-TW" altLang="en-US" i="0" u="none" strike="noStrike" dirty="0">
                <a:solidFill>
                  <a:srgbClr val="111111"/>
                </a:solidFill>
                <a:effectLst/>
                <a:latin typeface="+mn-ea"/>
              </a:rPr>
              <a:t>運用遊戲化設計提高使用者記帳動機和樂趣，例如成就獎勵、排行榜、任務挑戰。故事化設計提供豐富記帳體驗，例如不同主題場景、角色、劇情，讓使用者在故事中學習理財知識。</a:t>
            </a:r>
          </a:p>
        </p:txBody>
      </p:sp>
    </p:spTree>
    <p:extLst>
      <p:ext uri="{BB962C8B-B14F-4D97-AF65-F5344CB8AC3E}">
        <p14:creationId xmlns:p14="http://schemas.microsoft.com/office/powerpoint/2010/main" val="54525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FD7490B1-38F6-70D0-B6E7-E5AF4CB905FE}"/>
              </a:ext>
            </a:extLst>
          </p:cNvPr>
          <p:cNvSpPr>
            <a:spLocks noGrp="1"/>
          </p:cNvSpPr>
          <p:nvPr>
            <p:ph type="ctrTitle"/>
          </p:nvPr>
        </p:nvSpPr>
        <p:spPr/>
        <p:txBody>
          <a:bodyPr/>
          <a:lstStyle/>
          <a:p>
            <a:r>
              <a:rPr lang="zh-TW" altLang="en-US" sz="6600" dirty="0"/>
              <a:t>感謝觀看</a:t>
            </a:r>
          </a:p>
        </p:txBody>
      </p:sp>
      <p:sp>
        <p:nvSpPr>
          <p:cNvPr id="11" name="副標題 10">
            <a:extLst>
              <a:ext uri="{FF2B5EF4-FFF2-40B4-BE49-F238E27FC236}">
                <a16:creationId xmlns:a16="http://schemas.microsoft.com/office/drawing/2014/main" id="{4B3EC2AC-4E78-9233-EE34-ECC80BA389E9}"/>
              </a:ext>
            </a:extLst>
          </p:cNvPr>
          <p:cNvSpPr>
            <a:spLocks noGrp="1"/>
          </p:cNvSpPr>
          <p:nvPr>
            <p:ph type="subTitle" idx="1"/>
          </p:nvPr>
        </p:nvSpPr>
        <p:spPr/>
        <p:txBody>
          <a:bodyPr/>
          <a:lstStyle/>
          <a:p>
            <a:r>
              <a:rPr lang="en-US" altLang="zh-TW" dirty="0"/>
              <a:t>Thanks </a:t>
            </a:r>
            <a:r>
              <a:rPr lang="en-US" altLang="zh-TW"/>
              <a:t>for Watching</a:t>
            </a:r>
            <a:endParaRPr lang="zh-TW" altLang="en-US" dirty="0"/>
          </a:p>
        </p:txBody>
      </p:sp>
    </p:spTree>
    <p:extLst>
      <p:ext uri="{BB962C8B-B14F-4D97-AF65-F5344CB8AC3E}">
        <p14:creationId xmlns:p14="http://schemas.microsoft.com/office/powerpoint/2010/main" val="22109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853A40-11A2-9B69-EB58-C2CF071BBE33}"/>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6C14884B-33C3-5DBD-6E75-FC238B1CBFFF}"/>
              </a:ext>
            </a:extLst>
          </p:cNvPr>
          <p:cNvSpPr>
            <a:spLocks noGrp="1"/>
          </p:cNvSpPr>
          <p:nvPr>
            <p:ph idx="1"/>
          </p:nvPr>
        </p:nvSpPr>
        <p:spPr/>
        <p:txBody>
          <a:bodyPr/>
          <a:lstStyle/>
          <a:p>
            <a:r>
              <a:rPr lang="zh-TW" altLang="en-US" dirty="0"/>
              <a:t>發起動機</a:t>
            </a:r>
            <a:endParaRPr lang="en-US" altLang="zh-TW" dirty="0"/>
          </a:p>
          <a:p>
            <a:r>
              <a:rPr lang="zh-TW" altLang="en-US" dirty="0"/>
              <a:t>語言環境介紹</a:t>
            </a:r>
            <a:endParaRPr lang="en-US" altLang="zh-TW" dirty="0"/>
          </a:p>
          <a:p>
            <a:r>
              <a:rPr lang="zh-TW" altLang="en-US" dirty="0"/>
              <a:t>功能與特色</a:t>
            </a:r>
            <a:endParaRPr lang="en-US" altLang="zh-TW" dirty="0"/>
          </a:p>
          <a:p>
            <a:r>
              <a:rPr lang="en-US" altLang="zh-TW" dirty="0"/>
              <a:t>APP</a:t>
            </a:r>
            <a:r>
              <a:rPr lang="zh-TW" altLang="en-US" dirty="0"/>
              <a:t>展示</a:t>
            </a:r>
            <a:endParaRPr lang="en-US" altLang="zh-TW" dirty="0"/>
          </a:p>
          <a:p>
            <a:r>
              <a:rPr lang="zh-TW" altLang="en-US" dirty="0"/>
              <a:t>結論</a:t>
            </a:r>
            <a:endParaRPr lang="en-US" altLang="zh-TW" dirty="0"/>
          </a:p>
          <a:p>
            <a:r>
              <a:rPr lang="zh-TW" altLang="en-US" dirty="0"/>
              <a:t>未來展望</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200915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C14F90-C709-9865-CF52-FEBB40F559DC}"/>
              </a:ext>
            </a:extLst>
          </p:cNvPr>
          <p:cNvSpPr>
            <a:spLocks noGrp="1"/>
          </p:cNvSpPr>
          <p:nvPr>
            <p:ph type="title"/>
          </p:nvPr>
        </p:nvSpPr>
        <p:spPr/>
        <p:txBody>
          <a:bodyPr/>
          <a:lstStyle/>
          <a:p>
            <a:r>
              <a:rPr lang="zh-TW" altLang="en-US" dirty="0"/>
              <a:t>發起動機</a:t>
            </a:r>
          </a:p>
        </p:txBody>
      </p:sp>
      <p:sp>
        <p:nvSpPr>
          <p:cNvPr id="3" name="文字版面配置區 2">
            <a:extLst>
              <a:ext uri="{FF2B5EF4-FFF2-40B4-BE49-F238E27FC236}">
                <a16:creationId xmlns:a16="http://schemas.microsoft.com/office/drawing/2014/main" id="{45E66C95-1407-13C8-C00A-6C66434F4D73}"/>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24742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5A7939-BF75-983A-638C-35759E81E8BA}"/>
              </a:ext>
            </a:extLst>
          </p:cNvPr>
          <p:cNvSpPr>
            <a:spLocks noGrp="1"/>
          </p:cNvSpPr>
          <p:nvPr>
            <p:ph type="title"/>
          </p:nvPr>
        </p:nvSpPr>
        <p:spPr/>
        <p:txBody>
          <a:bodyPr>
            <a:normAutofit/>
          </a:bodyPr>
          <a:lstStyle/>
          <a:p>
            <a:r>
              <a:rPr lang="zh-TW" altLang="en-US" dirty="0"/>
              <a:t>發起動機</a:t>
            </a:r>
            <a:br>
              <a:rPr lang="en-US" altLang="zh-TW" dirty="0"/>
            </a:br>
            <a:endParaRPr lang="zh-TW" altLang="en-US" dirty="0"/>
          </a:p>
        </p:txBody>
      </p:sp>
      <p:sp>
        <p:nvSpPr>
          <p:cNvPr id="3" name="內容版面配置區 2">
            <a:extLst>
              <a:ext uri="{FF2B5EF4-FFF2-40B4-BE49-F238E27FC236}">
                <a16:creationId xmlns:a16="http://schemas.microsoft.com/office/drawing/2014/main" id="{C0CA8877-89D1-35B1-EF8B-534B0E759599}"/>
              </a:ext>
            </a:extLst>
          </p:cNvPr>
          <p:cNvSpPr>
            <a:spLocks noGrp="1"/>
          </p:cNvSpPr>
          <p:nvPr>
            <p:ph idx="1"/>
          </p:nvPr>
        </p:nvSpPr>
        <p:spPr/>
        <p:txBody>
          <a:bodyPr/>
          <a:lstStyle/>
          <a:p>
            <a:r>
              <a:rPr lang="zh-TW" altLang="en-US" b="1" i="0" dirty="0">
                <a:effectLst/>
                <a:latin typeface="Söhne"/>
              </a:rPr>
              <a:t>理財掌控</a:t>
            </a:r>
            <a:r>
              <a:rPr lang="zh-TW" altLang="en-US" i="0" dirty="0">
                <a:effectLst/>
                <a:latin typeface="Söhne"/>
              </a:rPr>
              <a:t>：記帳有助於了解個人或家庭的財務狀況，幫助掌握收入和支出情況，從而更好地制定預算和財務計劃</a:t>
            </a:r>
            <a:r>
              <a:rPr lang="zh-TW" altLang="en-US" b="1" i="0" dirty="0">
                <a:effectLst/>
                <a:latin typeface="Söhne"/>
              </a:rPr>
              <a:t>。</a:t>
            </a:r>
            <a:endParaRPr lang="en-US" altLang="zh-TW" b="1" i="0" dirty="0">
              <a:effectLst/>
              <a:latin typeface="Söhne"/>
            </a:endParaRPr>
          </a:p>
          <a:p>
            <a:r>
              <a:rPr lang="zh-TW" altLang="en-US" b="1" i="0" dirty="0">
                <a:effectLst/>
                <a:latin typeface="Söhne"/>
              </a:rPr>
              <a:t>消費習慣</a:t>
            </a:r>
            <a:r>
              <a:rPr lang="zh-TW" altLang="en-US" i="0" dirty="0">
                <a:effectLst/>
                <a:latin typeface="Söhne"/>
              </a:rPr>
              <a:t>：透過記帳，可以清楚地看到金錢是如何被使用的，進而幫助改變不良的消費習慣，避免不必要的花費。</a:t>
            </a:r>
            <a:endParaRPr lang="en-US" altLang="zh-TW" i="0" dirty="0">
              <a:effectLst/>
              <a:latin typeface="Söhne"/>
            </a:endParaRPr>
          </a:p>
          <a:p>
            <a:r>
              <a:rPr lang="zh-TW" altLang="en-US" b="1" i="0" dirty="0">
                <a:effectLst/>
                <a:latin typeface="Söhne"/>
              </a:rPr>
              <a:t>目標達成</a:t>
            </a:r>
            <a:r>
              <a:rPr lang="zh-TW" altLang="en-US" i="0" dirty="0">
                <a:effectLst/>
                <a:latin typeface="Söhne"/>
              </a:rPr>
              <a:t>：透過記帳可以設定理財目標，比如存錢購買房屋或車輛，或是計劃旅行，並且更容易實現這些目標。</a:t>
            </a:r>
            <a:endParaRPr lang="en-US" altLang="zh-TW" i="0" dirty="0">
              <a:effectLst/>
              <a:latin typeface="Söhne"/>
            </a:endParaRPr>
          </a:p>
          <a:p>
            <a:r>
              <a:rPr lang="zh-TW" altLang="en-US" b="1" i="0" dirty="0">
                <a:effectLst/>
                <a:latin typeface="Söhne"/>
              </a:rPr>
              <a:t>紀錄依據</a:t>
            </a:r>
            <a:r>
              <a:rPr lang="zh-TW" altLang="en-US" i="0" dirty="0">
                <a:effectLst/>
                <a:latin typeface="Söhne"/>
              </a:rPr>
              <a:t>：記帳可以提供準確的財務紀錄，對於稅務申報或其他財務目的具有重要價值，能夠為未來的金融安排提供依據。</a:t>
            </a:r>
            <a:endParaRPr lang="en-US" altLang="zh-TW" i="0" dirty="0">
              <a:effectLst/>
              <a:latin typeface="Söhne"/>
            </a:endParaRPr>
          </a:p>
          <a:p>
            <a:r>
              <a:rPr lang="zh-TW" altLang="en-US" b="1" i="0" dirty="0">
                <a:effectLst/>
                <a:latin typeface="Söhne"/>
              </a:rPr>
              <a:t>財務教育</a:t>
            </a:r>
            <a:r>
              <a:rPr lang="zh-TW" altLang="en-US" i="0" dirty="0">
                <a:effectLst/>
                <a:latin typeface="Söhne"/>
              </a:rPr>
              <a:t>：對孩子來說，記帳是一個極佳的財務教育工具。透過記帳，他們學會如何管理金錢、設立預算、儲蓄，並培養理財技能，這將在他們長大後派上用場。</a:t>
            </a:r>
            <a:endParaRPr lang="zh-TW" altLang="en-US" dirty="0"/>
          </a:p>
        </p:txBody>
      </p:sp>
    </p:spTree>
    <p:extLst>
      <p:ext uri="{BB962C8B-B14F-4D97-AF65-F5344CB8AC3E}">
        <p14:creationId xmlns:p14="http://schemas.microsoft.com/office/powerpoint/2010/main" val="255678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BC4BCB-4194-6128-24B8-32CBF9D5D944}"/>
              </a:ext>
            </a:extLst>
          </p:cNvPr>
          <p:cNvSpPr>
            <a:spLocks noGrp="1"/>
          </p:cNvSpPr>
          <p:nvPr>
            <p:ph type="title"/>
          </p:nvPr>
        </p:nvSpPr>
        <p:spPr/>
        <p:txBody>
          <a:bodyPr/>
          <a:lstStyle/>
          <a:p>
            <a:r>
              <a:rPr lang="zh-TW" altLang="en-US" dirty="0"/>
              <a:t>語言環境介紹</a:t>
            </a:r>
          </a:p>
        </p:txBody>
      </p:sp>
      <p:sp>
        <p:nvSpPr>
          <p:cNvPr id="5" name="文字版面配置區 4">
            <a:extLst>
              <a:ext uri="{FF2B5EF4-FFF2-40B4-BE49-F238E27FC236}">
                <a16:creationId xmlns:a16="http://schemas.microsoft.com/office/drawing/2014/main" id="{B091D5B8-B250-FBD9-54AC-F6B728B436B9}"/>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57960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11A552-F737-CD68-F664-029DE97D7ADF}"/>
              </a:ext>
            </a:extLst>
          </p:cNvPr>
          <p:cNvSpPr>
            <a:spLocks noGrp="1"/>
          </p:cNvSpPr>
          <p:nvPr>
            <p:ph type="title"/>
          </p:nvPr>
        </p:nvSpPr>
        <p:spPr/>
        <p:txBody>
          <a:bodyPr/>
          <a:lstStyle/>
          <a:p>
            <a:r>
              <a:rPr lang="zh-TW" altLang="en-US" dirty="0"/>
              <a:t>語言環境介紹</a:t>
            </a:r>
            <a:br>
              <a:rPr lang="en-US" altLang="zh-TW" dirty="0"/>
            </a:br>
            <a:endParaRPr lang="zh-TW" altLang="en-US" dirty="0"/>
          </a:p>
        </p:txBody>
      </p:sp>
      <p:sp>
        <p:nvSpPr>
          <p:cNvPr id="3" name="內容版面配置區 2">
            <a:extLst>
              <a:ext uri="{FF2B5EF4-FFF2-40B4-BE49-F238E27FC236}">
                <a16:creationId xmlns:a16="http://schemas.microsoft.com/office/drawing/2014/main" id="{8CC912C4-F93E-C2FB-8398-AC1CD1EE2C6C}"/>
              </a:ext>
            </a:extLst>
          </p:cNvPr>
          <p:cNvSpPr>
            <a:spLocks noGrp="1"/>
          </p:cNvSpPr>
          <p:nvPr>
            <p:ph sz="half" idx="1"/>
          </p:nvPr>
        </p:nvSpPr>
        <p:spPr/>
        <p:txBody>
          <a:bodyPr/>
          <a:lstStyle/>
          <a:p>
            <a:r>
              <a:rPr lang="en-US" altLang="zh-TW" sz="1800" b="0" i="0" u="none" strike="noStrike" dirty="0">
                <a:solidFill>
                  <a:srgbClr val="595959"/>
                </a:solidFill>
                <a:effectLst/>
                <a:latin typeface="Arial" panose="020B0604020202020204" pitchFamily="34" charset="0"/>
              </a:rPr>
              <a:t>JAVA</a:t>
            </a:r>
            <a:endParaRPr lang="zh-TW" altLang="en-US" dirty="0"/>
          </a:p>
        </p:txBody>
      </p:sp>
      <p:sp>
        <p:nvSpPr>
          <p:cNvPr id="4" name="內容版面配置區 3">
            <a:extLst>
              <a:ext uri="{FF2B5EF4-FFF2-40B4-BE49-F238E27FC236}">
                <a16:creationId xmlns:a16="http://schemas.microsoft.com/office/drawing/2014/main" id="{3FEAB71C-9452-8487-AC5F-76EA4EC10043}"/>
              </a:ext>
            </a:extLst>
          </p:cNvPr>
          <p:cNvSpPr>
            <a:spLocks noGrp="1"/>
          </p:cNvSpPr>
          <p:nvPr>
            <p:ph sz="half" idx="2"/>
          </p:nvPr>
        </p:nvSpPr>
        <p:spPr/>
        <p:txBody>
          <a:bodyPr/>
          <a:lstStyle/>
          <a:p>
            <a:r>
              <a:rPr lang="en-US" altLang="zh-TW" sz="1800" b="0" i="0" u="none" strike="noStrike" dirty="0">
                <a:solidFill>
                  <a:srgbClr val="595959"/>
                </a:solidFill>
                <a:effectLst/>
                <a:latin typeface="Arial" panose="020B0604020202020204" pitchFamily="34" charset="0"/>
              </a:rPr>
              <a:t>Android Studio</a:t>
            </a:r>
            <a:endParaRPr lang="zh-TW" altLang="en-US" dirty="0"/>
          </a:p>
        </p:txBody>
      </p:sp>
      <p:pic>
        <p:nvPicPr>
          <p:cNvPr id="1028" name="Picture 4" descr="Java - 維基百科，自由的百科全書">
            <a:extLst>
              <a:ext uri="{FF2B5EF4-FFF2-40B4-BE49-F238E27FC236}">
                <a16:creationId xmlns:a16="http://schemas.microsoft.com/office/drawing/2014/main" id="{C15C8CE1-3B88-9D12-FFBF-98671E59E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338" y="3376394"/>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Studio - Wikipedia">
            <a:extLst>
              <a:ext uri="{FF2B5EF4-FFF2-40B4-BE49-F238E27FC236}">
                <a16:creationId xmlns:a16="http://schemas.microsoft.com/office/drawing/2014/main" id="{EB53325C-A705-E6ED-A4C1-9E6BA9C8F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040" y="2980888"/>
            <a:ext cx="2886512" cy="288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7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C8D86"/>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2D71C05-B67A-FDBF-AE8A-B77D65AA0F8A}"/>
              </a:ext>
            </a:extLst>
          </p:cNvPr>
          <p:cNvSpPr>
            <a:spLocks noGrp="1"/>
          </p:cNvSpPr>
          <p:nvPr>
            <p:ph type="title"/>
          </p:nvPr>
        </p:nvSpPr>
        <p:spPr/>
        <p:txBody>
          <a:bodyPr/>
          <a:lstStyle/>
          <a:p>
            <a:r>
              <a:rPr lang="zh-TW" altLang="en-US" dirty="0"/>
              <a:t>功能與特色</a:t>
            </a:r>
          </a:p>
        </p:txBody>
      </p:sp>
      <p:sp>
        <p:nvSpPr>
          <p:cNvPr id="6" name="文字版面配置區 5">
            <a:extLst>
              <a:ext uri="{FF2B5EF4-FFF2-40B4-BE49-F238E27FC236}">
                <a16:creationId xmlns:a16="http://schemas.microsoft.com/office/drawing/2014/main" id="{7D38137E-4662-E372-BBF8-FBAB9B6662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6709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DBBD0E-6771-0C6E-C4F5-6C85D63258B2}"/>
              </a:ext>
            </a:extLst>
          </p:cNvPr>
          <p:cNvSpPr>
            <a:spLocks noGrp="1"/>
          </p:cNvSpPr>
          <p:nvPr>
            <p:ph type="title"/>
          </p:nvPr>
        </p:nvSpPr>
        <p:spPr/>
        <p:txBody>
          <a:bodyPr/>
          <a:lstStyle/>
          <a:p>
            <a:r>
              <a:rPr lang="zh-TW" altLang="en-US" dirty="0"/>
              <a:t>功能</a:t>
            </a:r>
          </a:p>
        </p:txBody>
      </p:sp>
      <p:sp>
        <p:nvSpPr>
          <p:cNvPr id="5" name="文字版面配置區 4">
            <a:extLst>
              <a:ext uri="{FF2B5EF4-FFF2-40B4-BE49-F238E27FC236}">
                <a16:creationId xmlns:a16="http://schemas.microsoft.com/office/drawing/2014/main" id="{AD43E31C-C859-38CF-621F-738BB661C888}"/>
              </a:ext>
            </a:extLst>
          </p:cNvPr>
          <p:cNvSpPr>
            <a:spLocks noGrp="1"/>
          </p:cNvSpPr>
          <p:nvPr>
            <p:ph type="body" idx="1"/>
          </p:nvPr>
        </p:nvSpPr>
        <p:spPr/>
        <p:txBody>
          <a:bodyPr/>
          <a:lstStyle/>
          <a:p>
            <a:r>
              <a:rPr lang="zh-TW" altLang="en-US" dirty="0"/>
              <a:t>支出和收入追蹤</a:t>
            </a:r>
          </a:p>
        </p:txBody>
      </p:sp>
      <p:sp>
        <p:nvSpPr>
          <p:cNvPr id="3" name="內容版面配置區 2">
            <a:extLst>
              <a:ext uri="{FF2B5EF4-FFF2-40B4-BE49-F238E27FC236}">
                <a16:creationId xmlns:a16="http://schemas.microsoft.com/office/drawing/2014/main" id="{67D106DE-0126-5472-FD58-19A25447769F}"/>
              </a:ext>
            </a:extLst>
          </p:cNvPr>
          <p:cNvSpPr>
            <a:spLocks noGrp="1"/>
          </p:cNvSpPr>
          <p:nvPr>
            <p:ph sz="half" idx="2"/>
          </p:nvPr>
        </p:nvSpPr>
        <p:spPr/>
        <p:txBody>
          <a:bodyPr/>
          <a:lstStyle/>
          <a:p>
            <a:r>
              <a:rPr lang="zh-TW" altLang="en-US" dirty="0"/>
              <a:t>紀錄支出和收入</a:t>
            </a:r>
            <a:endParaRPr lang="en-US" altLang="zh-TW" dirty="0"/>
          </a:p>
          <a:p>
            <a:r>
              <a:rPr lang="zh-TW" altLang="en-US" dirty="0"/>
              <a:t>細分各種消費類別</a:t>
            </a:r>
          </a:p>
        </p:txBody>
      </p:sp>
      <p:sp>
        <p:nvSpPr>
          <p:cNvPr id="6" name="文字版面配置區 5">
            <a:extLst>
              <a:ext uri="{FF2B5EF4-FFF2-40B4-BE49-F238E27FC236}">
                <a16:creationId xmlns:a16="http://schemas.microsoft.com/office/drawing/2014/main" id="{0558DA81-50EB-C5FA-DB9D-4309A3446116}"/>
              </a:ext>
            </a:extLst>
          </p:cNvPr>
          <p:cNvSpPr>
            <a:spLocks noGrp="1"/>
          </p:cNvSpPr>
          <p:nvPr>
            <p:ph type="body" sz="quarter" idx="3"/>
          </p:nvPr>
        </p:nvSpPr>
        <p:spPr/>
        <p:txBody>
          <a:bodyPr/>
          <a:lstStyle/>
          <a:p>
            <a:r>
              <a:rPr lang="zh-TW" altLang="en-US" dirty="0"/>
              <a:t>簡單易用的界面</a:t>
            </a:r>
          </a:p>
        </p:txBody>
      </p:sp>
      <p:sp>
        <p:nvSpPr>
          <p:cNvPr id="4" name="內容版面配置區 3">
            <a:extLst>
              <a:ext uri="{FF2B5EF4-FFF2-40B4-BE49-F238E27FC236}">
                <a16:creationId xmlns:a16="http://schemas.microsoft.com/office/drawing/2014/main" id="{D263F747-7AE6-8D02-A0B1-E2DCB2FDC1FA}"/>
              </a:ext>
            </a:extLst>
          </p:cNvPr>
          <p:cNvSpPr>
            <a:spLocks noGrp="1"/>
          </p:cNvSpPr>
          <p:nvPr>
            <p:ph sz="quarter" idx="4"/>
          </p:nvPr>
        </p:nvSpPr>
        <p:spPr/>
        <p:txBody>
          <a:bodyPr/>
          <a:lstStyle/>
          <a:p>
            <a:r>
              <a:rPr lang="zh-TW" altLang="en-US" dirty="0"/>
              <a:t>直觀的用戶介面</a:t>
            </a:r>
            <a:endParaRPr lang="en-US" altLang="zh-TW" dirty="0"/>
          </a:p>
          <a:p>
            <a:r>
              <a:rPr lang="zh-TW" altLang="en-US" dirty="0"/>
              <a:t>清晰的查看財務狀況</a:t>
            </a:r>
          </a:p>
        </p:txBody>
      </p:sp>
    </p:spTree>
    <p:extLst>
      <p:ext uri="{BB962C8B-B14F-4D97-AF65-F5344CB8AC3E}">
        <p14:creationId xmlns:p14="http://schemas.microsoft.com/office/powerpoint/2010/main" val="166435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00FFFF-6D66-4EF1-44CD-9CBD13070E74}"/>
              </a:ext>
            </a:extLst>
          </p:cNvPr>
          <p:cNvSpPr>
            <a:spLocks noGrp="1"/>
          </p:cNvSpPr>
          <p:nvPr>
            <p:ph type="title"/>
          </p:nvPr>
        </p:nvSpPr>
        <p:spPr/>
        <p:txBody>
          <a:bodyPr/>
          <a:lstStyle/>
          <a:p>
            <a:r>
              <a:rPr lang="zh-TW" altLang="en-US" dirty="0"/>
              <a:t>特色</a:t>
            </a:r>
          </a:p>
        </p:txBody>
      </p:sp>
      <p:sp>
        <p:nvSpPr>
          <p:cNvPr id="5" name="文字版面配置區 4">
            <a:extLst>
              <a:ext uri="{FF2B5EF4-FFF2-40B4-BE49-F238E27FC236}">
                <a16:creationId xmlns:a16="http://schemas.microsoft.com/office/drawing/2014/main" id="{C0F40673-7A00-4363-B50A-3E2CE796A413}"/>
              </a:ext>
            </a:extLst>
          </p:cNvPr>
          <p:cNvSpPr>
            <a:spLocks noGrp="1"/>
          </p:cNvSpPr>
          <p:nvPr>
            <p:ph idx="1"/>
          </p:nvPr>
        </p:nvSpPr>
        <p:spPr/>
        <p:txBody>
          <a:bodyPr/>
          <a:lstStyle/>
          <a:p>
            <a:r>
              <a:rPr lang="zh-TW" altLang="en-US" b="1" dirty="0"/>
              <a:t>全家共同理財</a:t>
            </a:r>
            <a:r>
              <a:rPr lang="zh-TW" altLang="en-US" dirty="0"/>
              <a:t>：全家共同理財不僅教導孩子們價值金錢和節制消費的重要性，還加強了家庭成員間的互相理解和溝通，促進家庭關係的和睦。</a:t>
            </a:r>
            <a:endParaRPr lang="en-US" altLang="zh-TW" dirty="0"/>
          </a:p>
          <a:p>
            <a:r>
              <a:rPr lang="zh-TW" altLang="en-US" b="1" dirty="0"/>
              <a:t>圖表展示與視覺化</a:t>
            </a:r>
            <a:r>
              <a:rPr lang="zh-TW" altLang="en-US" dirty="0"/>
              <a:t>：透過圖表展示和視覺化，程式將支出與收入呈現在圓餅圖上，讓使用者更直觀地了解自己的消費習慣。</a:t>
            </a:r>
          </a:p>
        </p:txBody>
      </p:sp>
    </p:spTree>
    <p:extLst>
      <p:ext uri="{BB962C8B-B14F-4D97-AF65-F5344CB8AC3E}">
        <p14:creationId xmlns:p14="http://schemas.microsoft.com/office/powerpoint/2010/main" val="3958013041"/>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152</TotalTime>
  <Words>655</Words>
  <Application>Microsoft Office PowerPoint</Application>
  <PresentationFormat>寬螢幕</PresentationFormat>
  <Paragraphs>56</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Söhne</vt:lpstr>
      <vt:lpstr>微軟正黑體</vt:lpstr>
      <vt:lpstr>Arial</vt:lpstr>
      <vt:lpstr>Franklin Gothic Book</vt:lpstr>
      <vt:lpstr>裁剪</vt:lpstr>
      <vt:lpstr>Android記帳APP開發</vt:lpstr>
      <vt:lpstr>目錄</vt:lpstr>
      <vt:lpstr>發起動機</vt:lpstr>
      <vt:lpstr>發起動機 </vt:lpstr>
      <vt:lpstr>語言環境介紹</vt:lpstr>
      <vt:lpstr>語言環境介紹 </vt:lpstr>
      <vt:lpstr>功能與特色</vt:lpstr>
      <vt:lpstr>功能</vt:lpstr>
      <vt:lpstr>特色</vt:lpstr>
      <vt:lpstr>APP展示</vt:lpstr>
      <vt:lpstr>APP展示</vt:lpstr>
      <vt:lpstr>APP展示 </vt:lpstr>
      <vt:lpstr>APP展示</vt:lpstr>
      <vt:lpstr>APP展示</vt:lpstr>
      <vt:lpstr>結論</vt:lpstr>
      <vt:lpstr>結論</vt:lpstr>
      <vt:lpstr>未來展望</vt:lpstr>
      <vt:lpstr>未來展望</vt:lpstr>
      <vt:lpstr>感謝觀看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Android記帳APP開發</dc:title>
  <dc:creator>家軒 劉</dc:creator>
  <cp:lastModifiedBy>翔同 鄒</cp:lastModifiedBy>
  <cp:revision>11</cp:revision>
  <dcterms:created xsi:type="dcterms:W3CDTF">2023-10-31T04:05:04Z</dcterms:created>
  <dcterms:modified xsi:type="dcterms:W3CDTF">2023-11-02T06:15:51Z</dcterms:modified>
</cp:coreProperties>
</file>