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59" r:id="rId6"/>
    <p:sldId id="266" r:id="rId7"/>
    <p:sldId id="264" r:id="rId8"/>
    <p:sldId id="260" r:id="rId9"/>
    <p:sldId id="265"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3B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TW" altLang="en-US"/>
              <a:t>按一下以編輯母片標題樣式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F0EA0B50-7D83-442A-9AF2-62005E68344B}" type="datetimeFigureOut">
              <a:rPr lang="zh-TW" altLang="en-US" smtClean="0"/>
              <a:t>2024/12/10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2219278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F0EA0B50-7D83-442A-9AF2-62005E68344B}" type="datetimeFigureOut">
              <a:rPr lang="zh-TW" altLang="en-US" smtClean="0"/>
              <a:t>2024/12/10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166748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TW" altLang="en-US"/>
              <a:t>按一下以編輯母片標題樣式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4" name="Date Placeholder 3"/>
          <p:cNvSpPr>
            <a:spLocks noGrp="1"/>
          </p:cNvSpPr>
          <p:nvPr>
            <p:ph type="dt" sz="half" idx="10"/>
          </p:nvPr>
        </p:nvSpPr>
        <p:spPr/>
        <p:txBody>
          <a:bodyPr/>
          <a:lstStyle/>
          <a:p>
            <a:fld id="{F0EA0B50-7D83-442A-9AF2-62005E68344B}" type="datetimeFigureOut">
              <a:rPr lang="zh-TW" altLang="en-US" smtClean="0"/>
              <a:t>2024/12/10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1165771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TW" altLang="en-US"/>
              <a:t>按一下以編輯母片標題樣式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TW" altLang="en-US"/>
              <a:t>編輯母片文字樣式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4" name="Date Placeholder 3"/>
          <p:cNvSpPr>
            <a:spLocks noGrp="1"/>
          </p:cNvSpPr>
          <p:nvPr>
            <p:ph type="dt" sz="half" idx="10"/>
          </p:nvPr>
        </p:nvSpPr>
        <p:spPr/>
        <p:txBody>
          <a:bodyPr/>
          <a:lstStyle/>
          <a:p>
            <a:fld id="{F0EA0B50-7D83-442A-9AF2-62005E68344B}" type="datetimeFigureOut">
              <a:rPr lang="zh-TW" altLang="en-US" smtClean="0"/>
              <a:t>2024/12/10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A5DDFCA-E4EF-4A07-A75E-0966102EA10A}" type="slidenum">
              <a:rPr lang="zh-TW" altLang="en-US" smtClean="0"/>
              <a:t>‹#›</a:t>
            </a:fld>
            <a:endParaRPr lang="zh-TW"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23162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F0EA0B50-7D83-442A-9AF2-62005E68344B}" type="datetimeFigureOut">
              <a:rPr lang="zh-TW" altLang="en-US" smtClean="0"/>
              <a:t>2024/12/10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2208731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TW" altLang="en-US"/>
              <a:t>按一下以編輯母片標題樣式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EA0B50-7D83-442A-9AF2-62005E68344B}" type="datetimeFigureOut">
              <a:rPr lang="zh-TW" altLang="en-US" smtClean="0"/>
              <a:t>2024/12/10</a:t>
            </a:fld>
            <a:endParaRPr lang="zh-TW" altLang="en-US"/>
          </a:p>
        </p:txBody>
      </p:sp>
      <p:sp>
        <p:nvSpPr>
          <p:cNvPr id="4"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2048990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TW" altLang="en-US"/>
              <a:t>按一下以編輯母片標題樣式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EA0B50-7D83-442A-9AF2-62005E68344B}" type="datetimeFigureOut">
              <a:rPr lang="zh-TW" altLang="en-US" smtClean="0"/>
              <a:t>2024/12/10</a:t>
            </a:fld>
            <a:endParaRPr lang="zh-TW" altLang="en-US"/>
          </a:p>
        </p:txBody>
      </p:sp>
      <p:sp>
        <p:nvSpPr>
          <p:cNvPr id="4"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1001037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nchorCtr="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0EA0B50-7D83-442A-9AF2-62005E68344B}" type="datetimeFigureOut">
              <a:rPr lang="zh-TW" altLang="en-US" smtClean="0"/>
              <a:t>2024/12/10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397068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0EA0B50-7D83-442A-9AF2-62005E68344B}" type="datetimeFigureOut">
              <a:rPr lang="zh-TW" altLang="en-US" smtClean="0"/>
              <a:t>2024/12/10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3253003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3"/>
          <p:cNvSpPr>
            <a:spLocks noGrp="1"/>
          </p:cNvSpPr>
          <p:nvPr>
            <p:ph type="dt" sz="half" idx="10"/>
          </p:nvPr>
        </p:nvSpPr>
        <p:spPr/>
        <p:txBody>
          <a:bodyPr/>
          <a:lstStyle/>
          <a:p>
            <a:fld id="{F0EA0B50-7D83-442A-9AF2-62005E68344B}" type="datetimeFigureOut">
              <a:rPr lang="zh-TW" altLang="en-US" smtClean="0"/>
              <a:t>2024/12/10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224857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F0EA0B50-7D83-442A-9AF2-62005E68344B}" type="datetimeFigureOut">
              <a:rPr lang="zh-TW" altLang="en-US" smtClean="0"/>
              <a:t>2024/12/10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3155737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F0EA0B50-7D83-442A-9AF2-62005E68344B}" type="datetimeFigureOut">
              <a:rPr lang="zh-TW" altLang="en-US" smtClean="0"/>
              <a:t>2024/12/10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2531983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F0EA0B50-7D83-442A-9AF2-62005E68344B}" type="datetimeFigureOut">
              <a:rPr lang="zh-TW" altLang="en-US" smtClean="0"/>
              <a:t>2024/12/10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1541577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7" name="Date Placeholder 2"/>
          <p:cNvSpPr>
            <a:spLocks noGrp="1"/>
          </p:cNvSpPr>
          <p:nvPr>
            <p:ph type="dt" sz="half" idx="10"/>
          </p:nvPr>
        </p:nvSpPr>
        <p:spPr/>
        <p:txBody>
          <a:bodyPr/>
          <a:lstStyle/>
          <a:p>
            <a:fld id="{F0EA0B50-7D83-442A-9AF2-62005E68344B}" type="datetimeFigureOut">
              <a:rPr lang="zh-TW" altLang="en-US" smtClean="0"/>
              <a:t>2024/12/10</a:t>
            </a:fld>
            <a:endParaRPr lang="zh-TW" altLang="en-US"/>
          </a:p>
        </p:txBody>
      </p:sp>
      <p:sp>
        <p:nvSpPr>
          <p:cNvPr id="5" name="Footer Placeholder 3"/>
          <p:cNvSpPr>
            <a:spLocks noGrp="1"/>
          </p:cNvSpPr>
          <p:nvPr>
            <p:ph type="ftr" sz="quarter" idx="11"/>
          </p:nvPr>
        </p:nvSpPr>
        <p:spPr/>
        <p:txBody>
          <a:bodyPr/>
          <a:lstStyle/>
          <a:p>
            <a:endParaRPr lang="zh-TW" altLang="en-US"/>
          </a:p>
        </p:txBody>
      </p:sp>
      <p:sp>
        <p:nvSpPr>
          <p:cNvPr id="6" name="Slide Number Placeholder 4"/>
          <p:cNvSpPr>
            <a:spLocks noGrp="1"/>
          </p:cNvSpPr>
          <p:nvPr>
            <p:ph type="sldNum" sz="quarter" idx="12"/>
          </p:nvPr>
        </p:nvSpPr>
        <p:spPr/>
        <p:txBody>
          <a:body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1030806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0EA0B50-7D83-442A-9AF2-62005E68344B}" type="datetimeFigureOut">
              <a:rPr lang="zh-TW" altLang="en-US" smtClean="0"/>
              <a:t>2024/12/10</a:t>
            </a:fld>
            <a:endParaRPr lang="zh-TW" altLang="en-US"/>
          </a:p>
        </p:txBody>
      </p:sp>
      <p:sp>
        <p:nvSpPr>
          <p:cNvPr id="5" name="Footer Placeholder 2"/>
          <p:cNvSpPr>
            <a:spLocks noGrp="1"/>
          </p:cNvSpPr>
          <p:nvPr>
            <p:ph type="ftr" sz="quarter" idx="11"/>
          </p:nvPr>
        </p:nvSpPr>
        <p:spPr/>
        <p:txBody>
          <a:bodyPr/>
          <a:lstStyle/>
          <a:p>
            <a:endParaRPr lang="zh-TW" altLang="en-US"/>
          </a:p>
        </p:txBody>
      </p:sp>
      <p:sp>
        <p:nvSpPr>
          <p:cNvPr id="6" name="Slide Number Placeholder 3"/>
          <p:cNvSpPr>
            <a:spLocks noGrp="1"/>
          </p:cNvSpPr>
          <p:nvPr>
            <p:ph type="sldNum" sz="quarter" idx="12"/>
          </p:nvPr>
        </p:nvSpPr>
        <p:spPr/>
        <p:txBody>
          <a:body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1977662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7" name="Date Placeholder 4"/>
          <p:cNvSpPr>
            <a:spLocks noGrp="1"/>
          </p:cNvSpPr>
          <p:nvPr>
            <p:ph type="dt" sz="half" idx="10"/>
          </p:nvPr>
        </p:nvSpPr>
        <p:spPr/>
        <p:txBody>
          <a:bodyPr/>
          <a:lstStyle/>
          <a:p>
            <a:fld id="{F0EA0B50-7D83-442A-9AF2-62005E68344B}" type="datetimeFigureOut">
              <a:rPr lang="zh-TW" altLang="en-US" smtClean="0"/>
              <a:t>2024/12/10</a:t>
            </a:fld>
            <a:endParaRPr lang="zh-TW" altLang="en-US"/>
          </a:p>
        </p:txBody>
      </p:sp>
      <p:sp>
        <p:nvSpPr>
          <p:cNvPr id="5" name="Footer Placeholder 5"/>
          <p:cNvSpPr>
            <a:spLocks noGrp="1"/>
          </p:cNvSpPr>
          <p:nvPr>
            <p:ph type="ftr" sz="quarter" idx="11"/>
          </p:nvPr>
        </p:nvSpPr>
        <p:spPr/>
        <p:txBody>
          <a:bodyPr/>
          <a:lstStyle/>
          <a:p>
            <a:endParaRPr lang="zh-TW" altLang="en-US"/>
          </a:p>
        </p:txBody>
      </p:sp>
      <p:sp>
        <p:nvSpPr>
          <p:cNvPr id="6" name="Slide Number Placeholder 6"/>
          <p:cNvSpPr>
            <a:spLocks noGrp="1"/>
          </p:cNvSpPr>
          <p:nvPr>
            <p:ph type="sldNum" sz="quarter" idx="12"/>
          </p:nvPr>
        </p:nvSpPr>
        <p:spPr/>
        <p:txBody>
          <a:body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2693290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F0EA0B50-7D83-442A-9AF2-62005E68344B}" type="datetimeFigureOut">
              <a:rPr lang="zh-TW" altLang="en-US" smtClean="0"/>
              <a:t>2024/12/10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521258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0EA0B50-7D83-442A-9AF2-62005E68344B}" type="datetimeFigureOut">
              <a:rPr lang="zh-TW" altLang="en-US" smtClean="0"/>
              <a:t>2024/12/10</a:t>
            </a:fld>
            <a:endParaRPr lang="zh-TW"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TW"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A5DDFCA-E4EF-4A07-A75E-0966102EA10A}" type="slidenum">
              <a:rPr lang="zh-TW" altLang="en-US" smtClean="0"/>
              <a:t>‹#›</a:t>
            </a:fld>
            <a:endParaRPr lang="zh-TW" altLang="en-US"/>
          </a:p>
        </p:txBody>
      </p:sp>
    </p:spTree>
    <p:extLst>
      <p:ext uri="{BB962C8B-B14F-4D97-AF65-F5344CB8AC3E}">
        <p14:creationId xmlns:p14="http://schemas.microsoft.com/office/powerpoint/2010/main" val="26002343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174BD77-7AF6-41A8-90E7-13ABB43B4A3A}"/>
              </a:ext>
            </a:extLst>
          </p:cNvPr>
          <p:cNvSpPr/>
          <p:nvPr/>
        </p:nvSpPr>
        <p:spPr>
          <a:xfrm>
            <a:off x="0" y="0"/>
            <a:ext cx="12192000" cy="6858000"/>
          </a:xfrm>
          <a:prstGeom prst="rect">
            <a:avLst/>
          </a:prstGeom>
          <a:solidFill>
            <a:schemeClr val="bg2">
              <a:lumMod val="90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a:extLst>
              <a:ext uri="{FF2B5EF4-FFF2-40B4-BE49-F238E27FC236}">
                <a16:creationId xmlns:a16="http://schemas.microsoft.com/office/drawing/2014/main" id="{7304E71A-D48F-4DFF-B5EF-B8D836444317}"/>
              </a:ext>
            </a:extLst>
          </p:cNvPr>
          <p:cNvSpPr txBox="1"/>
          <p:nvPr/>
        </p:nvSpPr>
        <p:spPr>
          <a:xfrm>
            <a:off x="5604933" y="2613392"/>
            <a:ext cx="6587067" cy="1631216"/>
          </a:xfrm>
          <a:prstGeom prst="rect">
            <a:avLst/>
          </a:prstGeom>
          <a:noFill/>
        </p:spPr>
        <p:txBody>
          <a:bodyPr wrap="square" rtlCol="0">
            <a:spAutoFit/>
          </a:bodyPr>
          <a:lstStyle/>
          <a:p>
            <a:r>
              <a:rPr lang="en-US" altLang="zh-TW" sz="4000"/>
              <a:t>AI</a:t>
            </a:r>
            <a:r>
              <a:rPr lang="zh-TW" altLang="en-US" sz="4000"/>
              <a:t>專題名稱</a:t>
            </a:r>
            <a:r>
              <a:rPr lang="en-US" altLang="zh-TW" sz="4000"/>
              <a:t>:</a:t>
            </a:r>
            <a:r>
              <a:rPr lang="zh-TW" altLang="en-US" sz="4000"/>
              <a:t>程式設計助手</a:t>
            </a:r>
            <a:endParaRPr lang="en-US" altLang="zh-TW" sz="4000"/>
          </a:p>
          <a:p>
            <a:endParaRPr lang="en-US" altLang="zh-TW" sz="2000"/>
          </a:p>
          <a:p>
            <a:r>
              <a:rPr lang="zh-TW" altLang="en-US" sz="2000"/>
              <a:t>指導教授</a:t>
            </a:r>
            <a:r>
              <a:rPr lang="en-US" altLang="zh-TW" sz="2000"/>
              <a:t>:</a:t>
            </a:r>
            <a:r>
              <a:rPr lang="zh-TW" altLang="en-US" sz="2000"/>
              <a:t> 陳文敬</a:t>
            </a:r>
            <a:endParaRPr lang="en-US" altLang="zh-TW" sz="2000"/>
          </a:p>
          <a:p>
            <a:r>
              <a:rPr lang="zh-TW" altLang="en-US" sz="2000"/>
              <a:t>成員</a:t>
            </a:r>
            <a:r>
              <a:rPr lang="en-US" altLang="zh-TW" sz="2000"/>
              <a:t>:</a:t>
            </a:r>
            <a:r>
              <a:rPr lang="zh-TW" altLang="en-US" sz="2000"/>
              <a:t> 李瑋傑、沈柏宇、藍允晨、陳彥衡、方峻暐</a:t>
            </a:r>
            <a:endParaRPr lang="en-US" altLang="zh-TW" sz="2000"/>
          </a:p>
        </p:txBody>
      </p:sp>
    </p:spTree>
    <p:extLst>
      <p:ext uri="{BB962C8B-B14F-4D97-AF65-F5344CB8AC3E}">
        <p14:creationId xmlns:p14="http://schemas.microsoft.com/office/powerpoint/2010/main" val="2453119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6DA745E-F90F-4EE8-B60C-FD777592BA70}"/>
              </a:ext>
            </a:extLst>
          </p:cNvPr>
          <p:cNvSpPr txBox="1"/>
          <p:nvPr/>
        </p:nvSpPr>
        <p:spPr>
          <a:xfrm>
            <a:off x="821267" y="881165"/>
            <a:ext cx="9355666" cy="830997"/>
          </a:xfrm>
          <a:prstGeom prst="rect">
            <a:avLst/>
          </a:prstGeom>
          <a:noFill/>
        </p:spPr>
        <p:txBody>
          <a:bodyPr wrap="square" rtlCol="0">
            <a:spAutoFit/>
          </a:bodyPr>
          <a:lstStyle/>
          <a:p>
            <a:r>
              <a:rPr lang="zh-TW" altLang="en-US" sz="4800"/>
              <a:t>結論與展望</a:t>
            </a:r>
          </a:p>
        </p:txBody>
      </p:sp>
      <p:sp>
        <p:nvSpPr>
          <p:cNvPr id="3" name="文字方塊 2">
            <a:extLst>
              <a:ext uri="{FF2B5EF4-FFF2-40B4-BE49-F238E27FC236}">
                <a16:creationId xmlns:a16="http://schemas.microsoft.com/office/drawing/2014/main" id="{2E98DB9C-396C-45DD-A655-615EAE218763}"/>
              </a:ext>
            </a:extLst>
          </p:cNvPr>
          <p:cNvSpPr txBox="1"/>
          <p:nvPr/>
        </p:nvSpPr>
        <p:spPr>
          <a:xfrm>
            <a:off x="745066" y="2136338"/>
            <a:ext cx="10701867" cy="2585323"/>
          </a:xfrm>
          <a:prstGeom prst="rect">
            <a:avLst/>
          </a:prstGeom>
          <a:noFill/>
        </p:spPr>
        <p:txBody>
          <a:bodyPr wrap="square" rtlCol="0">
            <a:spAutoFit/>
          </a:bodyPr>
          <a:lstStyle/>
          <a:p>
            <a:r>
              <a:rPr lang="zh-TW" altLang="en-US"/>
              <a:t>即便現階段的程式功能都算實現，但在未來我們希望能在以下三個方面做出調整使其發揮更好的功能</a:t>
            </a:r>
            <a:r>
              <a:rPr lang="en-US" altLang="zh-TW"/>
              <a:t>:</a:t>
            </a:r>
          </a:p>
          <a:p>
            <a:endParaRPr lang="en-US" altLang="zh-TW"/>
          </a:p>
          <a:p>
            <a:r>
              <a:rPr lang="en-US" altLang="zh-TW"/>
              <a:t>1.</a:t>
            </a:r>
            <a:r>
              <a:rPr lang="zh-TW" altLang="en-US"/>
              <a:t>提示詞</a:t>
            </a:r>
            <a:r>
              <a:rPr lang="en-US" altLang="zh-TW"/>
              <a:t>: </a:t>
            </a:r>
            <a:r>
              <a:rPr lang="zh-TW" altLang="en-US"/>
              <a:t>通過繼續調整提示詞讓</a:t>
            </a:r>
            <a:r>
              <a:rPr lang="en-US" altLang="zh-TW"/>
              <a:t>AI</a:t>
            </a:r>
            <a:r>
              <a:rPr lang="zh-TW" altLang="en-US"/>
              <a:t>能夠提供更為複雜的程式觀念與技巧解說，讓使用者能夠使用的範圍更大並且給予的建議與教學更佳的淺顯易懂</a:t>
            </a:r>
            <a:endParaRPr lang="en-US" altLang="zh-TW"/>
          </a:p>
          <a:p>
            <a:endParaRPr lang="en-US" altLang="zh-TW"/>
          </a:p>
          <a:p>
            <a:r>
              <a:rPr lang="en-US" altLang="zh-TW"/>
              <a:t>2.</a:t>
            </a:r>
            <a:r>
              <a:rPr lang="zh-TW" altLang="en-US"/>
              <a:t>題目量的增減</a:t>
            </a:r>
            <a:r>
              <a:rPr lang="en-US" altLang="zh-TW"/>
              <a:t>:</a:t>
            </a:r>
            <a:r>
              <a:rPr lang="zh-TW" altLang="en-US"/>
              <a:t> 未來我們將會逐步增加題目，給與使用者更多練習的機會幫助他們更快的學好程式</a:t>
            </a:r>
            <a:endParaRPr lang="en-US" altLang="zh-TW"/>
          </a:p>
          <a:p>
            <a:endParaRPr lang="en-US" altLang="zh-TW"/>
          </a:p>
          <a:p>
            <a:r>
              <a:rPr lang="en-US" altLang="zh-TW"/>
              <a:t>3.</a:t>
            </a:r>
            <a:r>
              <a:rPr lang="zh-TW" altLang="en-US"/>
              <a:t>對題庫做出分類</a:t>
            </a:r>
            <a:r>
              <a:rPr lang="en-US" altLang="zh-TW"/>
              <a:t>:</a:t>
            </a:r>
            <a:r>
              <a:rPr lang="zh-TW" altLang="en-US"/>
              <a:t> 後續我們將會對題目的分類方式做出改變，除了依照難度劃分，也會加入依照題目類型劃分、篩選的功能幫助使用者針對某些觀念做練習與加強</a:t>
            </a:r>
          </a:p>
        </p:txBody>
      </p:sp>
    </p:spTree>
    <p:extLst>
      <p:ext uri="{BB962C8B-B14F-4D97-AF65-F5344CB8AC3E}">
        <p14:creationId xmlns:p14="http://schemas.microsoft.com/office/powerpoint/2010/main" val="226303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8EE310-353A-4802-8111-F6563FDEA4EA}"/>
              </a:ext>
            </a:extLst>
          </p:cNvPr>
          <p:cNvSpPr>
            <a:spLocks noGrp="1"/>
          </p:cNvSpPr>
          <p:nvPr>
            <p:ph type="title"/>
          </p:nvPr>
        </p:nvSpPr>
        <p:spPr/>
        <p:txBody>
          <a:bodyPr/>
          <a:lstStyle/>
          <a:p>
            <a:r>
              <a:rPr lang="zh-TW" altLang="en-US"/>
              <a:t>目錄</a:t>
            </a:r>
            <a:r>
              <a:rPr lang="en-US" altLang="zh-TW"/>
              <a:t>:</a:t>
            </a:r>
            <a:endParaRPr lang="zh-TW" altLang="en-US"/>
          </a:p>
        </p:txBody>
      </p:sp>
      <p:sp>
        <p:nvSpPr>
          <p:cNvPr id="3" name="內容版面配置區 2">
            <a:extLst>
              <a:ext uri="{FF2B5EF4-FFF2-40B4-BE49-F238E27FC236}">
                <a16:creationId xmlns:a16="http://schemas.microsoft.com/office/drawing/2014/main" id="{90CC2C7F-D892-42AE-A7D7-0FE4BCC251FB}"/>
              </a:ext>
            </a:extLst>
          </p:cNvPr>
          <p:cNvSpPr>
            <a:spLocks noGrp="1"/>
          </p:cNvSpPr>
          <p:nvPr>
            <p:ph idx="1"/>
          </p:nvPr>
        </p:nvSpPr>
        <p:spPr/>
        <p:txBody>
          <a:bodyPr>
            <a:normAutofit/>
          </a:bodyPr>
          <a:lstStyle/>
          <a:p>
            <a:pPr marL="0" indent="0">
              <a:buNone/>
            </a:pPr>
            <a:r>
              <a:rPr lang="en-US" altLang="zh-TW" sz="2400"/>
              <a:t>1.</a:t>
            </a:r>
            <a:r>
              <a:rPr lang="zh-TW" altLang="en-US" sz="2400"/>
              <a:t>專題動機與目的</a:t>
            </a:r>
            <a:endParaRPr lang="en-US" altLang="zh-TW" sz="2400"/>
          </a:p>
          <a:p>
            <a:pPr marL="0" indent="0">
              <a:buNone/>
            </a:pPr>
            <a:endParaRPr lang="en-US" altLang="zh-TW" sz="2400"/>
          </a:p>
          <a:p>
            <a:pPr marL="0" indent="0">
              <a:buNone/>
            </a:pPr>
            <a:r>
              <a:rPr lang="en-US" altLang="zh-TW" sz="2400"/>
              <a:t>2.</a:t>
            </a:r>
            <a:r>
              <a:rPr lang="zh-TW" altLang="en-US" sz="2400"/>
              <a:t>使用的工具與技術</a:t>
            </a:r>
            <a:endParaRPr lang="en-US" altLang="zh-TW" sz="2400"/>
          </a:p>
          <a:p>
            <a:pPr marL="0" indent="0">
              <a:buNone/>
            </a:pPr>
            <a:endParaRPr lang="en-US" altLang="zh-TW" sz="2400"/>
          </a:p>
          <a:p>
            <a:pPr marL="0" indent="0">
              <a:buNone/>
            </a:pPr>
            <a:r>
              <a:rPr lang="en-US" altLang="zh-TW" sz="2400"/>
              <a:t>3.</a:t>
            </a:r>
            <a:r>
              <a:rPr lang="zh-TW" altLang="en-US" sz="2400"/>
              <a:t>成果</a:t>
            </a:r>
            <a:endParaRPr lang="en-US" altLang="zh-TW" sz="2400"/>
          </a:p>
          <a:p>
            <a:pPr marL="0" indent="0">
              <a:buNone/>
            </a:pPr>
            <a:endParaRPr lang="en-US" altLang="zh-TW" sz="2400"/>
          </a:p>
          <a:p>
            <a:pPr marL="0" indent="0">
              <a:buNone/>
            </a:pPr>
            <a:r>
              <a:rPr lang="en-US" altLang="zh-TW" sz="2400"/>
              <a:t>4.</a:t>
            </a:r>
            <a:r>
              <a:rPr lang="zh-TW" altLang="en-US" sz="2400"/>
              <a:t>結論與展望</a:t>
            </a:r>
          </a:p>
        </p:txBody>
      </p:sp>
    </p:spTree>
    <p:extLst>
      <p:ext uri="{BB962C8B-B14F-4D97-AF65-F5344CB8AC3E}">
        <p14:creationId xmlns:p14="http://schemas.microsoft.com/office/powerpoint/2010/main" val="3322675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6DA745E-F90F-4EE8-B60C-FD777592BA70}"/>
              </a:ext>
            </a:extLst>
          </p:cNvPr>
          <p:cNvSpPr txBox="1"/>
          <p:nvPr/>
        </p:nvSpPr>
        <p:spPr>
          <a:xfrm>
            <a:off x="821267" y="881165"/>
            <a:ext cx="9355666" cy="830997"/>
          </a:xfrm>
          <a:prstGeom prst="rect">
            <a:avLst/>
          </a:prstGeom>
          <a:noFill/>
        </p:spPr>
        <p:txBody>
          <a:bodyPr wrap="square" rtlCol="0">
            <a:spAutoFit/>
          </a:bodyPr>
          <a:lstStyle/>
          <a:p>
            <a:r>
              <a:rPr lang="zh-TW" altLang="en-US" sz="4800"/>
              <a:t>專題動機</a:t>
            </a:r>
          </a:p>
        </p:txBody>
      </p:sp>
      <p:sp>
        <p:nvSpPr>
          <p:cNvPr id="3" name="文字方塊 2">
            <a:extLst>
              <a:ext uri="{FF2B5EF4-FFF2-40B4-BE49-F238E27FC236}">
                <a16:creationId xmlns:a16="http://schemas.microsoft.com/office/drawing/2014/main" id="{4A202E05-3A40-4B2D-BEAA-139BE9BB91C2}"/>
              </a:ext>
            </a:extLst>
          </p:cNvPr>
          <p:cNvSpPr txBox="1"/>
          <p:nvPr/>
        </p:nvSpPr>
        <p:spPr>
          <a:xfrm>
            <a:off x="1134533" y="2828835"/>
            <a:ext cx="9922934" cy="1200329"/>
          </a:xfrm>
          <a:prstGeom prst="rect">
            <a:avLst/>
          </a:prstGeom>
          <a:noFill/>
        </p:spPr>
        <p:txBody>
          <a:bodyPr wrap="square" rtlCol="0">
            <a:spAutoFit/>
          </a:bodyPr>
          <a:lstStyle/>
          <a:p>
            <a:r>
              <a:rPr lang="zh-TW" altLang="en-US"/>
              <a:t>在</a:t>
            </a:r>
            <a:r>
              <a:rPr lang="en-US" altLang="zh-TW"/>
              <a:t>AI</a:t>
            </a:r>
            <a:r>
              <a:rPr lang="zh-TW" altLang="en-US"/>
              <a:t>的發展日漸成熟之下，越來越多人開始學習程式</a:t>
            </a:r>
            <a:endParaRPr lang="en-US" altLang="zh-TW"/>
          </a:p>
          <a:p>
            <a:r>
              <a:rPr lang="zh-TW" altLang="en-US"/>
              <a:t>我們希望能開發出一款軟體來幫助這些初學者們更好的上手程式</a:t>
            </a:r>
            <a:endParaRPr lang="en-US" altLang="zh-TW"/>
          </a:p>
          <a:p>
            <a:r>
              <a:rPr lang="zh-TW" altLang="en-US"/>
              <a:t>我們認為有了</a:t>
            </a:r>
            <a:r>
              <a:rPr lang="en-US" altLang="zh-TW"/>
              <a:t>AI</a:t>
            </a:r>
            <a:r>
              <a:rPr lang="zh-TW" altLang="en-US"/>
              <a:t>的幫助，這些初學者們在自學程式時可以省下不少花在網路或書上尋找錯誤、解答的時間，更加專注在學習新觀念、鞏固以學到的技巧並以此更快進入他們想學習的領域裡</a:t>
            </a:r>
          </a:p>
        </p:txBody>
      </p:sp>
    </p:spTree>
    <p:extLst>
      <p:ext uri="{BB962C8B-B14F-4D97-AF65-F5344CB8AC3E}">
        <p14:creationId xmlns:p14="http://schemas.microsoft.com/office/powerpoint/2010/main" val="1225976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6DA745E-F90F-4EE8-B60C-FD777592BA70}"/>
              </a:ext>
            </a:extLst>
          </p:cNvPr>
          <p:cNvSpPr txBox="1"/>
          <p:nvPr/>
        </p:nvSpPr>
        <p:spPr>
          <a:xfrm>
            <a:off x="821267" y="881165"/>
            <a:ext cx="9355666" cy="830997"/>
          </a:xfrm>
          <a:prstGeom prst="rect">
            <a:avLst/>
          </a:prstGeom>
          <a:noFill/>
        </p:spPr>
        <p:txBody>
          <a:bodyPr wrap="square" rtlCol="0">
            <a:spAutoFit/>
          </a:bodyPr>
          <a:lstStyle/>
          <a:p>
            <a:r>
              <a:rPr lang="zh-TW" altLang="en-US" sz="4800"/>
              <a:t>專題目的</a:t>
            </a:r>
            <a:r>
              <a:rPr lang="en-US" altLang="zh-TW" sz="4800"/>
              <a:t>:</a:t>
            </a:r>
            <a:endParaRPr lang="zh-TW" altLang="en-US" sz="4800"/>
          </a:p>
        </p:txBody>
      </p:sp>
      <p:sp>
        <p:nvSpPr>
          <p:cNvPr id="4" name="文字方塊 3">
            <a:extLst>
              <a:ext uri="{FF2B5EF4-FFF2-40B4-BE49-F238E27FC236}">
                <a16:creationId xmlns:a16="http://schemas.microsoft.com/office/drawing/2014/main" id="{D0590249-C578-465B-BEB8-0E2A8D2D328F}"/>
              </a:ext>
            </a:extLst>
          </p:cNvPr>
          <p:cNvSpPr txBox="1"/>
          <p:nvPr/>
        </p:nvSpPr>
        <p:spPr>
          <a:xfrm>
            <a:off x="1219200" y="2235200"/>
            <a:ext cx="8373533" cy="2585323"/>
          </a:xfrm>
          <a:prstGeom prst="rect">
            <a:avLst/>
          </a:prstGeom>
          <a:noFill/>
        </p:spPr>
        <p:txBody>
          <a:bodyPr wrap="square" rtlCol="0">
            <a:spAutoFit/>
          </a:bodyPr>
          <a:lstStyle/>
          <a:p>
            <a:r>
              <a:rPr lang="zh-TW" altLang="en-US"/>
              <a:t>我們希望該軟體可以為使用者帶來以下的功能用以協助他們學習程式語言</a:t>
            </a:r>
            <a:endParaRPr lang="en-US" altLang="zh-TW"/>
          </a:p>
          <a:p>
            <a:endParaRPr lang="en-US" altLang="zh-TW"/>
          </a:p>
          <a:p>
            <a:r>
              <a:rPr lang="en-US" altLang="zh-TW"/>
              <a:t>1.</a:t>
            </a:r>
            <a:r>
              <a:rPr lang="zh-TW" altLang="en-US"/>
              <a:t>錯誤偵測</a:t>
            </a:r>
            <a:r>
              <a:rPr lang="en-US" altLang="zh-TW"/>
              <a:t>:</a:t>
            </a:r>
            <a:r>
              <a:rPr lang="zh-TW" altLang="en-US"/>
              <a:t> 幫助使用者了解到自己在程式上的錯誤並知道該如何更改</a:t>
            </a:r>
            <a:endParaRPr lang="en-US" altLang="zh-TW"/>
          </a:p>
          <a:p>
            <a:endParaRPr lang="en-US" altLang="zh-TW"/>
          </a:p>
          <a:p>
            <a:r>
              <a:rPr lang="en-US" altLang="zh-TW"/>
              <a:t>2.</a:t>
            </a:r>
            <a:r>
              <a:rPr lang="zh-TW" altLang="en-US"/>
              <a:t>觀念解說</a:t>
            </a:r>
            <a:r>
              <a:rPr lang="en-US" altLang="zh-TW"/>
              <a:t>:</a:t>
            </a:r>
            <a:r>
              <a:rPr lang="zh-TW" altLang="en-US"/>
              <a:t> 通過與</a:t>
            </a:r>
            <a:r>
              <a:rPr lang="en-US" altLang="zh-TW"/>
              <a:t>AI</a:t>
            </a:r>
            <a:r>
              <a:rPr lang="zh-TW" altLang="en-US"/>
              <a:t>的直接互動，使用者可以在這功能中了解到更為詳細的程式觀念與技巧的解說</a:t>
            </a:r>
            <a:endParaRPr lang="en-US" altLang="zh-TW"/>
          </a:p>
          <a:p>
            <a:endParaRPr lang="en-US" altLang="zh-TW"/>
          </a:p>
          <a:p>
            <a:r>
              <a:rPr lang="en-US" altLang="zh-TW"/>
              <a:t>3.</a:t>
            </a:r>
            <a:r>
              <a:rPr lang="zh-TW" altLang="en-US"/>
              <a:t>題目指引</a:t>
            </a:r>
            <a:r>
              <a:rPr lang="en-US" altLang="zh-TW"/>
              <a:t>:</a:t>
            </a:r>
            <a:r>
              <a:rPr lang="zh-TW" altLang="en-US"/>
              <a:t> </a:t>
            </a:r>
            <a:r>
              <a:rPr lang="en-US" altLang="zh-TW"/>
              <a:t>AI</a:t>
            </a:r>
            <a:r>
              <a:rPr lang="zh-TW" altLang="en-US"/>
              <a:t>能告訴使用者可以從哪裡開始思考、用上什麼技術去解決程式的題目，幫助使用者思考與踏出解題的第一步</a:t>
            </a:r>
          </a:p>
        </p:txBody>
      </p:sp>
    </p:spTree>
    <p:extLst>
      <p:ext uri="{BB962C8B-B14F-4D97-AF65-F5344CB8AC3E}">
        <p14:creationId xmlns:p14="http://schemas.microsoft.com/office/powerpoint/2010/main" val="760868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6DA745E-F90F-4EE8-B60C-FD777592BA70}"/>
              </a:ext>
            </a:extLst>
          </p:cNvPr>
          <p:cNvSpPr txBox="1"/>
          <p:nvPr/>
        </p:nvSpPr>
        <p:spPr>
          <a:xfrm>
            <a:off x="821267" y="881165"/>
            <a:ext cx="9355666" cy="830997"/>
          </a:xfrm>
          <a:prstGeom prst="rect">
            <a:avLst/>
          </a:prstGeom>
          <a:noFill/>
        </p:spPr>
        <p:txBody>
          <a:bodyPr wrap="square" rtlCol="0">
            <a:spAutoFit/>
          </a:bodyPr>
          <a:lstStyle/>
          <a:p>
            <a:r>
              <a:rPr lang="zh-TW" altLang="en-US" sz="4800"/>
              <a:t>使用的工具與技術</a:t>
            </a:r>
            <a:r>
              <a:rPr lang="en-US" altLang="zh-TW" sz="4800"/>
              <a:t>1</a:t>
            </a:r>
            <a:endParaRPr lang="zh-TW" altLang="en-US" sz="4800"/>
          </a:p>
        </p:txBody>
      </p:sp>
      <p:sp>
        <p:nvSpPr>
          <p:cNvPr id="3" name="文字方塊 2">
            <a:extLst>
              <a:ext uri="{FF2B5EF4-FFF2-40B4-BE49-F238E27FC236}">
                <a16:creationId xmlns:a16="http://schemas.microsoft.com/office/drawing/2014/main" id="{F035283D-05D3-46E2-B511-F0C63BD79F0F}"/>
              </a:ext>
            </a:extLst>
          </p:cNvPr>
          <p:cNvSpPr txBox="1"/>
          <p:nvPr/>
        </p:nvSpPr>
        <p:spPr>
          <a:xfrm>
            <a:off x="1388533" y="2413337"/>
            <a:ext cx="9414934" cy="2031325"/>
          </a:xfrm>
          <a:prstGeom prst="rect">
            <a:avLst/>
          </a:prstGeom>
          <a:noFill/>
        </p:spPr>
        <p:txBody>
          <a:bodyPr wrap="square" rtlCol="0">
            <a:spAutoFit/>
          </a:bodyPr>
          <a:lstStyle/>
          <a:p>
            <a:r>
              <a:rPr lang="zh-TW" altLang="en-US"/>
              <a:t>在實作的過程中我們使用了以下技術去調整與整合程式本體以實現預想中的功能</a:t>
            </a:r>
            <a:endParaRPr lang="en-US" altLang="zh-TW"/>
          </a:p>
          <a:p>
            <a:endParaRPr lang="en-US" altLang="zh-TW"/>
          </a:p>
          <a:p>
            <a:r>
              <a:rPr lang="en-US" altLang="zh-TW"/>
              <a:t>1.</a:t>
            </a:r>
            <a:r>
              <a:rPr lang="zh-TW" altLang="en-US"/>
              <a:t>提示詞工程</a:t>
            </a:r>
            <a:r>
              <a:rPr lang="en-US" altLang="zh-TW"/>
              <a:t>:</a:t>
            </a:r>
          </a:p>
          <a:p>
            <a:r>
              <a:rPr lang="en-US" altLang="zh-TW"/>
              <a:t>	AI</a:t>
            </a:r>
            <a:r>
              <a:rPr lang="zh-TW" altLang="en-US"/>
              <a:t>在最初是會回答任何問題的，為了讓該</a:t>
            </a:r>
            <a:r>
              <a:rPr lang="en-US" altLang="zh-TW"/>
              <a:t>AI</a:t>
            </a:r>
            <a:r>
              <a:rPr lang="zh-TW" altLang="en-US"/>
              <a:t>能專注在程式相關的功能上，我們利用提示詞給</a:t>
            </a:r>
            <a:r>
              <a:rPr lang="en-US" altLang="zh-TW"/>
              <a:t>AI</a:t>
            </a:r>
            <a:r>
              <a:rPr lang="zh-TW" altLang="en-US"/>
              <a:t>限制範圍，讓</a:t>
            </a:r>
            <a:r>
              <a:rPr lang="en-US" altLang="zh-TW"/>
              <a:t>AI</a:t>
            </a:r>
            <a:r>
              <a:rPr lang="zh-TW" altLang="en-US"/>
              <a:t>只能夠回答與程式相關的問題並在不同區域上發揮相應的功能。</a:t>
            </a:r>
            <a:endParaRPr lang="en-US" altLang="zh-TW"/>
          </a:p>
          <a:p>
            <a:r>
              <a:rPr lang="zh-TW" altLang="en-US"/>
              <a:t>  </a:t>
            </a:r>
            <a:r>
              <a:rPr lang="en-US" altLang="zh-TW"/>
              <a:t>	</a:t>
            </a:r>
            <a:r>
              <a:rPr lang="zh-TW" altLang="en-US"/>
              <a:t>經過調整與增減之後，我們最終整理出的提示詞能夠給予使用者所需要的回答，幫助他們在面對程式的疑惑時有個工具可以替他們解惑、指導。</a:t>
            </a:r>
          </a:p>
        </p:txBody>
      </p:sp>
    </p:spTree>
    <p:extLst>
      <p:ext uri="{BB962C8B-B14F-4D97-AF65-F5344CB8AC3E}">
        <p14:creationId xmlns:p14="http://schemas.microsoft.com/office/powerpoint/2010/main" val="2432602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20C2BA-840C-43AE-9A30-088180EEFB4C}"/>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4A8988A0-1563-48F8-9D60-718A99A4347B}"/>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FBFEB9F7-0812-4CC8-B35C-BF6A98A0DE51}"/>
              </a:ext>
            </a:extLst>
          </p:cNvPr>
          <p:cNvPicPr>
            <a:picLocks noChangeAspect="1"/>
          </p:cNvPicPr>
          <p:nvPr/>
        </p:nvPicPr>
        <p:blipFill>
          <a:blip r:embed="rId2"/>
          <a:stretch>
            <a:fillRect/>
          </a:stretch>
        </p:blipFill>
        <p:spPr>
          <a:xfrm>
            <a:off x="0" y="2080981"/>
            <a:ext cx="12192000" cy="2696037"/>
          </a:xfrm>
          <a:prstGeom prst="rect">
            <a:avLst/>
          </a:prstGeom>
        </p:spPr>
      </p:pic>
    </p:spTree>
    <p:extLst>
      <p:ext uri="{BB962C8B-B14F-4D97-AF65-F5344CB8AC3E}">
        <p14:creationId xmlns:p14="http://schemas.microsoft.com/office/powerpoint/2010/main" val="2015631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6DA745E-F90F-4EE8-B60C-FD777592BA70}"/>
              </a:ext>
            </a:extLst>
          </p:cNvPr>
          <p:cNvSpPr txBox="1"/>
          <p:nvPr/>
        </p:nvSpPr>
        <p:spPr>
          <a:xfrm>
            <a:off x="821267" y="881165"/>
            <a:ext cx="9355666" cy="830997"/>
          </a:xfrm>
          <a:prstGeom prst="rect">
            <a:avLst/>
          </a:prstGeom>
          <a:noFill/>
        </p:spPr>
        <p:txBody>
          <a:bodyPr wrap="square" rtlCol="0">
            <a:spAutoFit/>
          </a:bodyPr>
          <a:lstStyle/>
          <a:p>
            <a:r>
              <a:rPr lang="zh-TW" altLang="en-US" sz="4800"/>
              <a:t>使用的工具與技術</a:t>
            </a:r>
            <a:r>
              <a:rPr lang="en-US" altLang="zh-TW" sz="4800"/>
              <a:t>2</a:t>
            </a:r>
            <a:endParaRPr lang="zh-TW" altLang="en-US" sz="4800"/>
          </a:p>
        </p:txBody>
      </p:sp>
      <p:sp>
        <p:nvSpPr>
          <p:cNvPr id="3" name="文字方塊 2">
            <a:extLst>
              <a:ext uri="{FF2B5EF4-FFF2-40B4-BE49-F238E27FC236}">
                <a16:creationId xmlns:a16="http://schemas.microsoft.com/office/drawing/2014/main" id="{F035283D-05D3-46E2-B511-F0C63BD79F0F}"/>
              </a:ext>
            </a:extLst>
          </p:cNvPr>
          <p:cNvSpPr txBox="1"/>
          <p:nvPr/>
        </p:nvSpPr>
        <p:spPr>
          <a:xfrm>
            <a:off x="1388533" y="2690336"/>
            <a:ext cx="9414934" cy="1477328"/>
          </a:xfrm>
          <a:prstGeom prst="rect">
            <a:avLst/>
          </a:prstGeom>
          <a:noFill/>
        </p:spPr>
        <p:txBody>
          <a:bodyPr wrap="square" rtlCol="0">
            <a:spAutoFit/>
          </a:bodyPr>
          <a:lstStyle/>
          <a:p>
            <a:r>
              <a:rPr lang="en-US" altLang="zh-TW"/>
              <a:t>2.</a:t>
            </a:r>
            <a:r>
              <a:rPr lang="zh-TW" altLang="en-US"/>
              <a:t>跨語言整合</a:t>
            </a:r>
            <a:r>
              <a:rPr lang="en-US" altLang="zh-TW"/>
              <a:t>:</a:t>
            </a:r>
          </a:p>
          <a:p>
            <a:r>
              <a:rPr lang="en-US" altLang="zh-TW"/>
              <a:t>	</a:t>
            </a:r>
            <a:r>
              <a:rPr lang="zh-TW" altLang="en-US"/>
              <a:t>由於程式中的不同功能是分別由不同的程式語言實現的，因此如何讓這些程式產生的結果能被另一個功能順利的使用是一個重要的問題。</a:t>
            </a:r>
            <a:endParaRPr lang="en-US" altLang="zh-TW"/>
          </a:p>
          <a:p>
            <a:r>
              <a:rPr lang="en-US" altLang="zh-TW"/>
              <a:t>	</a:t>
            </a:r>
            <a:r>
              <a:rPr lang="zh-TW" altLang="en-US"/>
              <a:t>經過整合與調整，我們能夠讓每個區域的資料順利地被其他功能取用與分析從而完成程式的預期功能。</a:t>
            </a:r>
            <a:endParaRPr lang="en-US" altLang="zh-TW"/>
          </a:p>
        </p:txBody>
      </p:sp>
    </p:spTree>
    <p:extLst>
      <p:ext uri="{BB962C8B-B14F-4D97-AF65-F5344CB8AC3E}">
        <p14:creationId xmlns:p14="http://schemas.microsoft.com/office/powerpoint/2010/main" val="3057176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6DA745E-F90F-4EE8-B60C-FD777592BA70}"/>
              </a:ext>
            </a:extLst>
          </p:cNvPr>
          <p:cNvSpPr txBox="1"/>
          <p:nvPr/>
        </p:nvSpPr>
        <p:spPr>
          <a:xfrm>
            <a:off x="821267" y="881165"/>
            <a:ext cx="9355666" cy="830997"/>
          </a:xfrm>
          <a:prstGeom prst="rect">
            <a:avLst/>
          </a:prstGeom>
          <a:noFill/>
        </p:spPr>
        <p:txBody>
          <a:bodyPr wrap="square" rtlCol="0">
            <a:spAutoFit/>
          </a:bodyPr>
          <a:lstStyle/>
          <a:p>
            <a:r>
              <a:rPr lang="zh-TW" altLang="en-US" sz="4800"/>
              <a:t>成果</a:t>
            </a:r>
          </a:p>
        </p:txBody>
      </p:sp>
      <p:sp>
        <p:nvSpPr>
          <p:cNvPr id="3" name="文字方塊 2">
            <a:extLst>
              <a:ext uri="{FF2B5EF4-FFF2-40B4-BE49-F238E27FC236}">
                <a16:creationId xmlns:a16="http://schemas.microsoft.com/office/drawing/2014/main" id="{44A7207E-BF23-4533-88E9-6B9439C0C450}"/>
              </a:ext>
            </a:extLst>
          </p:cNvPr>
          <p:cNvSpPr txBox="1"/>
          <p:nvPr/>
        </p:nvSpPr>
        <p:spPr>
          <a:xfrm>
            <a:off x="935566" y="1997839"/>
            <a:ext cx="9127067" cy="2862322"/>
          </a:xfrm>
          <a:prstGeom prst="rect">
            <a:avLst/>
          </a:prstGeom>
          <a:noFill/>
        </p:spPr>
        <p:txBody>
          <a:bodyPr wrap="square" rtlCol="0">
            <a:spAutoFit/>
          </a:bodyPr>
          <a:lstStyle/>
          <a:p>
            <a:r>
              <a:rPr lang="zh-TW" altLang="en-US"/>
              <a:t>經過開發與調整，我們目前已經將預想中的功能都實現了</a:t>
            </a:r>
            <a:endParaRPr lang="en-US" altLang="zh-TW"/>
          </a:p>
          <a:p>
            <a:endParaRPr lang="en-US" altLang="zh-TW"/>
          </a:p>
          <a:p>
            <a:r>
              <a:rPr lang="zh-TW" altLang="en-US"/>
              <a:t>在錯誤偵測上，我們能夠將使用者程式的錯誤處更正並給予選擇是否要更改成</a:t>
            </a:r>
            <a:r>
              <a:rPr lang="en-US" altLang="zh-TW"/>
              <a:t>AI</a:t>
            </a:r>
            <a:r>
              <a:rPr lang="zh-TW" altLang="en-US"/>
              <a:t>建議的版本，</a:t>
            </a:r>
            <a:endParaRPr lang="en-US" altLang="zh-TW"/>
          </a:p>
          <a:p>
            <a:endParaRPr lang="en-US" altLang="zh-TW"/>
          </a:p>
          <a:p>
            <a:r>
              <a:rPr lang="zh-TW" altLang="en-US"/>
              <a:t>在詳細解釋的地方上，我們讓</a:t>
            </a:r>
            <a:r>
              <a:rPr lang="en-US" altLang="zh-TW"/>
              <a:t>AI</a:t>
            </a:r>
            <a:r>
              <a:rPr lang="zh-TW" altLang="en-US"/>
              <a:t>能夠根據使用者的提問給予題目或是觀念上的指導而非直接提供程式碼範例給使用者。</a:t>
            </a:r>
            <a:endParaRPr lang="en-US" altLang="zh-TW"/>
          </a:p>
          <a:p>
            <a:endParaRPr lang="en-US" altLang="zh-TW"/>
          </a:p>
          <a:p>
            <a:r>
              <a:rPr lang="zh-TW" altLang="en-US"/>
              <a:t>題目庫上我們也放入一些題目供使用者作練習，若有不了解的題目也可以直接向</a:t>
            </a:r>
            <a:r>
              <a:rPr lang="en-US" altLang="zh-TW"/>
              <a:t>AI</a:t>
            </a:r>
            <a:r>
              <a:rPr lang="zh-TW" altLang="en-US"/>
              <a:t>發問，讓</a:t>
            </a:r>
            <a:r>
              <a:rPr lang="en-US" altLang="zh-TW"/>
              <a:t>AI</a:t>
            </a:r>
            <a:r>
              <a:rPr lang="zh-TW" altLang="en-US"/>
              <a:t>提供建議給使用者</a:t>
            </a:r>
            <a:endParaRPr lang="en-US" altLang="zh-TW"/>
          </a:p>
        </p:txBody>
      </p:sp>
    </p:spTree>
    <p:extLst>
      <p:ext uri="{BB962C8B-B14F-4D97-AF65-F5344CB8AC3E}">
        <p14:creationId xmlns:p14="http://schemas.microsoft.com/office/powerpoint/2010/main" val="3421069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AF0488-1501-4933-80BE-E1FB3A5A072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AE68915-BE7C-4CD6-814E-20D9C0BC41B5}"/>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D12423FC-B597-4CF7-8B45-DF61FDC0BA0A}"/>
              </a:ext>
            </a:extLst>
          </p:cNvPr>
          <p:cNvPicPr>
            <a:picLocks noChangeAspect="1"/>
          </p:cNvPicPr>
          <p:nvPr/>
        </p:nvPicPr>
        <p:blipFill>
          <a:blip r:embed="rId2"/>
          <a:stretch>
            <a:fillRect/>
          </a:stretch>
        </p:blipFill>
        <p:spPr>
          <a:xfrm>
            <a:off x="0" y="719313"/>
            <a:ext cx="12192000" cy="5419373"/>
          </a:xfrm>
          <a:prstGeom prst="rect">
            <a:avLst/>
          </a:prstGeom>
        </p:spPr>
      </p:pic>
    </p:spTree>
    <p:extLst>
      <p:ext uri="{BB962C8B-B14F-4D97-AF65-F5344CB8AC3E}">
        <p14:creationId xmlns:p14="http://schemas.microsoft.com/office/powerpoint/2010/main" val="13983077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離子">
  <a:themeElements>
    <a:clrScheme name="離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離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離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319</TotalTime>
  <Words>698</Words>
  <Application>Microsoft Office PowerPoint</Application>
  <PresentationFormat>寬螢幕</PresentationFormat>
  <Paragraphs>50</Paragraphs>
  <Slides>10</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10</vt:i4>
      </vt:variant>
    </vt:vector>
  </HeadingPairs>
  <TitlesOfParts>
    <vt:vector size="15" baseType="lpstr">
      <vt:lpstr>新細明體</vt:lpstr>
      <vt:lpstr>Arial</vt:lpstr>
      <vt:lpstr>Century Gothic</vt:lpstr>
      <vt:lpstr>Wingdings 3</vt:lpstr>
      <vt:lpstr>離子</vt:lpstr>
      <vt:lpstr>PowerPoint 簡報</vt:lpstr>
      <vt:lpstr>目錄:</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初音史萊姆</dc:creator>
  <cp:lastModifiedBy>初音史萊姆</cp:lastModifiedBy>
  <cp:revision>21</cp:revision>
  <dcterms:created xsi:type="dcterms:W3CDTF">2024-12-05T01:55:33Z</dcterms:created>
  <dcterms:modified xsi:type="dcterms:W3CDTF">2024-12-10T06:29:13Z</dcterms:modified>
</cp:coreProperties>
</file>