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T Sans Narrow"/>
      <p:regular r:id="rId50"/>
      <p:bold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7B23C5-B769-4CAA-BA12-AD457525E401}">
  <a:tblStyle styleId="{207B23C5-B769-4CAA-BA12-AD457525E4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wikipedia.org/zh-tw/%E6%AF%8F%E7%A7%92%E6%B5%AE%E9%BB%9E%E9%81%8B%E7%AE%97%E6%AC%A1%E6%95%B8"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nslate.google.com.tw/?sl=en&amp;tl=zh-TW&amp;text=Flask&amp;op=translate"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nslate.google.com.tw/?sl=en&amp;tl=zh-TW&amp;text=Cloud%20Firestore%0A&amp;op=translat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nslate.google.com.tw/?sl=en&amp;tl=zh-TW&amp;text=Ultralytics&amp;op=translate"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頁碼、缺點:系統無法照重疊的水果</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7881fb8a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7881fb8a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c82827d9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c82827d9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0fca981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0fca981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dc1f26f3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dc1f26f3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3a22f3fc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3a22f3fc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記得改，文字沒有統一!!</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dc1f26f3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dc1f26f3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記得改，文字沒有統一!!</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0fca981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0fca981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3a22f3fc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3a22f3fc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c82827d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c82827d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c82827d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c82827d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c82827d9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c82827d9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d57a5ef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d57a5ef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目標偵測(object detection)中的AP意思是average precision，就是計算這條precision-recall curve下的面積(area under curve, AUC)。</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val是驗證集（Validation Set），用於評估模型的初步能力與 超參數調整的依據 。</a:t>
            </a:r>
            <a:endParaRPr/>
          </a:p>
          <a:p>
            <a:pPr indent="0" lvl="0" marL="0" rtl="0" algn="l">
              <a:spcBef>
                <a:spcPts val="0"/>
              </a:spcBef>
              <a:spcAft>
                <a:spcPts val="0"/>
              </a:spcAft>
              <a:buNone/>
            </a:pPr>
            <a:r>
              <a:rPr lang="zh-TW"/>
              <a:t>FLOPS：注意全大写，是floating point operations per second的缩写，意指每秒浮点运算次数，它是一个衡量硬體性能的指标，表示硬體在单位时间内能够完成的浮点运算次数。</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GFLOPS 就是Giga Floating-point Operations Per Second,即每秒10亿次的浮点运算数</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u="sng">
                <a:solidFill>
                  <a:schemeClr val="hlink"/>
                </a:solidFill>
                <a:hlinkClick r:id="rId2"/>
              </a:rPr>
              <a:t>每秒浮點運算次數 - 維基百科，自由的百科全書</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c82827d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c82827d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d57a5efd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d57a5efd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Google 翻譯</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c82827d9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c82827d9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cbafe6e2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cbafe6e2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基於Werkzeug WSGI工具箱和Jinja2模板引擎。Flask使用BSD授權。使用RESTful請求分派，有GET獲取、POST新增、PUT更新、DELETE刪除</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d57a5ef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d57a5ef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Google 翻譯</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d57a5ef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d57a5ef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3a22f3fc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3a22f3fc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3a22f3fc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3a22f3fc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3a22f3fc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3a22f3fc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c55c98e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c55c98e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3a22f3fc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3a22f3fc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dc1f26f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dc1f26f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3a421e6e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3a421e6e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d57a5ef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d57a5ef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Google 翻譯</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3a421e6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3a421e6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3a421e6e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3a421e6e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d57a5ef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d57a5ef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dc1f26f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dc1f26f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PIL/Pillow：PIL 是 Python 的一個圖像處理庫，它的升級版是 Pillow。Pillow 提供了對圖像的開啟、編輯和保存功能。</a:t>
            </a:r>
            <a:endParaRPr/>
          </a:p>
          <a:p>
            <a:pPr indent="0" lvl="0" marL="0" rtl="0" algn="l">
              <a:spcBef>
                <a:spcPts val="0"/>
              </a:spcBef>
              <a:spcAft>
                <a:spcPts val="0"/>
              </a:spcAft>
              <a:buNone/>
            </a:pPr>
            <a:r>
              <a:rPr lang="zh-TW"/>
              <a:t>Image：</a:t>
            </a:r>
            <a:endParaRPr/>
          </a:p>
          <a:p>
            <a:pPr indent="0" lvl="0" marL="0" rtl="0" algn="l">
              <a:spcBef>
                <a:spcPts val="0"/>
              </a:spcBef>
              <a:spcAft>
                <a:spcPts val="0"/>
              </a:spcAft>
              <a:buNone/>
            </a:pPr>
            <a:r>
              <a:rPr lang="zh-TW"/>
              <a:t>作用：用於打開、操作和保存圖像。你可以使用 Image.open() 打開圖像文件，進行裁剪、縮放等操作，然後用 save() 保存結果。</a:t>
            </a:r>
            <a:endParaRPr/>
          </a:p>
          <a:p>
            <a:pPr indent="0" lvl="0" marL="0" rtl="0" algn="l">
              <a:spcBef>
                <a:spcPts val="0"/>
              </a:spcBef>
              <a:spcAft>
                <a:spcPts val="0"/>
              </a:spcAft>
              <a:buNone/>
            </a:pPr>
            <a:r>
              <a:rPr lang="zh-TW"/>
              <a:t>ImageDraw：</a:t>
            </a:r>
            <a:endParaRPr/>
          </a:p>
          <a:p>
            <a:pPr indent="0" lvl="0" marL="0" rtl="0" algn="l">
              <a:spcBef>
                <a:spcPts val="0"/>
              </a:spcBef>
              <a:spcAft>
                <a:spcPts val="0"/>
              </a:spcAft>
              <a:buNone/>
            </a:pPr>
            <a:r>
              <a:rPr lang="zh-TW"/>
              <a:t>作用：用於在圖像上繪製形狀、文字等。可以使用它來標註圖片，繪製線條、矩形或添加文字等。</a:t>
            </a:r>
            <a:endParaRPr/>
          </a:p>
          <a:p>
            <a:pPr indent="0" lvl="0" marL="0" rtl="0" algn="l">
              <a:spcBef>
                <a:spcPts val="0"/>
              </a:spcBef>
              <a:spcAft>
                <a:spcPts val="0"/>
              </a:spcAft>
              <a:buNone/>
            </a:pPr>
            <a:r>
              <a:rPr lang="zh-TW"/>
              <a:t>ImageFont：</a:t>
            </a:r>
            <a:endParaRPr/>
          </a:p>
          <a:p>
            <a:pPr indent="0" lvl="0" marL="0" rtl="0" algn="l">
              <a:spcBef>
                <a:spcPts val="0"/>
              </a:spcBef>
              <a:spcAft>
                <a:spcPts val="0"/>
              </a:spcAft>
              <a:buNone/>
            </a:pPr>
            <a:r>
              <a:rPr lang="zh-TW"/>
              <a:t>作用：允許你指定字體樣式和大小，然後使用 ImageDraw 在圖片上繪製文字。可以使用自定義字體來控制圖片中的文字外觀。</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3a421e6e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3a421e6e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PIL/Pillow：PIL 是 Python 的一個圖像處理庫，它的升級版是 Pillow。Pillow 提供了對圖像的開啟、編輯和保存功能。</a:t>
            </a:r>
            <a:endParaRPr/>
          </a:p>
          <a:p>
            <a:pPr indent="0" lvl="0" marL="0" rtl="0" algn="l">
              <a:spcBef>
                <a:spcPts val="0"/>
              </a:spcBef>
              <a:spcAft>
                <a:spcPts val="0"/>
              </a:spcAft>
              <a:buNone/>
            </a:pPr>
            <a:r>
              <a:rPr lang="zh-TW"/>
              <a:t>Image：</a:t>
            </a:r>
            <a:endParaRPr/>
          </a:p>
          <a:p>
            <a:pPr indent="0" lvl="0" marL="0" rtl="0" algn="l">
              <a:spcBef>
                <a:spcPts val="0"/>
              </a:spcBef>
              <a:spcAft>
                <a:spcPts val="0"/>
              </a:spcAft>
              <a:buNone/>
            </a:pPr>
            <a:r>
              <a:rPr lang="zh-TW"/>
              <a:t>作用：用於打開、操作和保存圖像。你可以使用 Image.open() 打開圖像文件，進行裁剪、縮放等操作，然後用 save() 保存結果。</a:t>
            </a:r>
            <a:endParaRPr/>
          </a:p>
          <a:p>
            <a:pPr indent="0" lvl="0" marL="0" rtl="0" algn="l">
              <a:spcBef>
                <a:spcPts val="0"/>
              </a:spcBef>
              <a:spcAft>
                <a:spcPts val="0"/>
              </a:spcAft>
              <a:buNone/>
            </a:pPr>
            <a:r>
              <a:rPr lang="zh-TW"/>
              <a:t>ImageDraw：</a:t>
            </a:r>
            <a:endParaRPr/>
          </a:p>
          <a:p>
            <a:pPr indent="0" lvl="0" marL="0" rtl="0" algn="l">
              <a:spcBef>
                <a:spcPts val="0"/>
              </a:spcBef>
              <a:spcAft>
                <a:spcPts val="0"/>
              </a:spcAft>
              <a:buNone/>
            </a:pPr>
            <a:r>
              <a:rPr lang="zh-TW"/>
              <a:t>作用：用於在圖像上繪製形狀、文字等。可以使用它來標註圖片，繪製線條、矩形或添加文字等。</a:t>
            </a:r>
            <a:endParaRPr/>
          </a:p>
          <a:p>
            <a:pPr indent="0" lvl="0" marL="0" rtl="0" algn="l">
              <a:spcBef>
                <a:spcPts val="0"/>
              </a:spcBef>
              <a:spcAft>
                <a:spcPts val="0"/>
              </a:spcAft>
              <a:buNone/>
            </a:pPr>
            <a:r>
              <a:rPr lang="zh-TW"/>
              <a:t>ImageFont：</a:t>
            </a:r>
            <a:endParaRPr/>
          </a:p>
          <a:p>
            <a:pPr indent="0" lvl="0" marL="0" rtl="0" algn="l">
              <a:spcBef>
                <a:spcPts val="0"/>
              </a:spcBef>
              <a:spcAft>
                <a:spcPts val="0"/>
              </a:spcAft>
              <a:buNone/>
            </a:pPr>
            <a:r>
              <a:rPr lang="zh-TW"/>
              <a:t>作用：允許你指定字體樣式和大小，然後使用 ImageDraw 在圖片上繪製文字。可以使用自定義字體來控制圖片中的文字外觀。</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d57a5efd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d57a5efd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3a421e6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3a421e6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03a22f3fc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03a22f3fc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dc1f26f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dc1f26f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dc1f26f3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dc1f26f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d57a5ef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d57a5ef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1f363fab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1f363fab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d57a5efd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d57a5efd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c82827d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c82827d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a2b53f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a2b53f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c82827d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c82827d9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ocodataset.org/#expl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hyperlink" Target="https://docs.ultralytics.com/models/yolov10/#model-variant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ultralytics.com/zh/about" TargetMode="External"/><Relationship Id="rId4" Type="http://schemas.openxmlformats.org/officeDocument/2006/relationships/hyperlink" Target="https://docs.ultralytics.com/zh" TargetMode="External"/><Relationship Id="rId5" Type="http://schemas.openxmlformats.org/officeDocument/2006/relationships/hyperlink" Target="https://firebase.google.com/docs/firestore/data-model?hl=zh-tw" TargetMode="External"/><Relationship Id="rId6" Type="http://schemas.openxmlformats.org/officeDocument/2006/relationships/hyperlink" Target="https://github.com/THU-MIG/yolov10/releases/" TargetMode="External"/><Relationship Id="rId7" Type="http://schemas.openxmlformats.org/officeDocument/2006/relationships/hyperlink" Target="https://cocodataset.org/#explor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6319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己付果攤</a:t>
            </a:r>
            <a:endParaRPr/>
          </a:p>
        </p:txBody>
      </p:sp>
      <p:sp>
        <p:nvSpPr>
          <p:cNvPr id="67" name="Google Shape;67;p13"/>
          <p:cNvSpPr txBox="1"/>
          <p:nvPr>
            <p:ph idx="1" type="subTitle"/>
          </p:nvPr>
        </p:nvSpPr>
        <p:spPr>
          <a:xfrm>
            <a:off x="2137225" y="2730525"/>
            <a:ext cx="4870500" cy="1367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zh-TW"/>
              <a:t>資工四A-411006746廖怡慈</a:t>
            </a:r>
            <a:endParaRPr/>
          </a:p>
          <a:p>
            <a:pPr indent="0" lvl="0" marL="0" rtl="0" algn="ctr">
              <a:spcBef>
                <a:spcPts val="0"/>
              </a:spcBef>
              <a:spcAft>
                <a:spcPts val="0"/>
              </a:spcAft>
              <a:buNone/>
            </a:pPr>
            <a:r>
              <a:rPr lang="zh-TW"/>
              <a:t>資工四A-411018060陳立昌</a:t>
            </a:r>
            <a:endParaRPr/>
          </a:p>
          <a:p>
            <a:pPr indent="0" lvl="0" marL="0" rtl="0" algn="ctr">
              <a:spcBef>
                <a:spcPts val="0"/>
              </a:spcBef>
              <a:spcAft>
                <a:spcPts val="0"/>
              </a:spcAft>
              <a:buNone/>
            </a:pPr>
            <a:r>
              <a:rPr lang="zh-TW"/>
              <a:t>資工四A-411018141陳姵霖</a:t>
            </a:r>
            <a:endParaRPr/>
          </a:p>
          <a:p>
            <a:pPr indent="0" lvl="0" marL="0" rtl="0" algn="ctr">
              <a:spcBef>
                <a:spcPts val="0"/>
              </a:spcBef>
              <a:spcAft>
                <a:spcPts val="0"/>
              </a:spcAft>
              <a:buNone/>
            </a:pPr>
            <a:r>
              <a:rPr lang="zh-TW"/>
              <a:t>指導老師: 胡學誠</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專題介紹-管理系統</a:t>
            </a:r>
            <a:endParaRPr/>
          </a:p>
        </p:txBody>
      </p:sp>
      <p:sp>
        <p:nvSpPr>
          <p:cNvPr id="120" name="Google Shape;120;p22"/>
          <p:cNvSpPr txBox="1"/>
          <p:nvPr>
            <p:ph idx="1" type="body"/>
          </p:nvPr>
        </p:nvSpPr>
        <p:spPr>
          <a:xfrm>
            <a:off x="235500" y="1005900"/>
            <a:ext cx="8520600" cy="40500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zh-TW" sz="2000"/>
              <a:t>營業額</a:t>
            </a:r>
            <a:endParaRPr b="1" sz="2000"/>
          </a:p>
          <a:p>
            <a:pPr indent="0" lvl="0" marL="457200" rtl="0" algn="l">
              <a:spcBef>
                <a:spcPts val="1200"/>
              </a:spcBef>
              <a:spcAft>
                <a:spcPts val="0"/>
              </a:spcAft>
              <a:buNone/>
            </a:pPr>
            <a:r>
              <a:rPr lang="zh-TW"/>
              <a:t>查詢每天的各項水果營業額和計算當月年各項水果營業額</a:t>
            </a:r>
            <a:endParaRPr/>
          </a:p>
          <a:p>
            <a:pPr indent="-368300" lvl="0" marL="457200" rtl="0" algn="l">
              <a:spcBef>
                <a:spcPts val="1200"/>
              </a:spcBef>
              <a:spcAft>
                <a:spcPts val="0"/>
              </a:spcAft>
              <a:buSzPts val="2200"/>
              <a:buChar char="●"/>
            </a:pPr>
            <a:r>
              <a:rPr b="1" lang="zh-TW" sz="2000"/>
              <a:t>售出數量</a:t>
            </a:r>
            <a:endParaRPr b="1" sz="2000"/>
          </a:p>
          <a:p>
            <a:pPr indent="0" lvl="0" marL="457200" rtl="0" algn="l">
              <a:spcBef>
                <a:spcPts val="1200"/>
              </a:spcBef>
              <a:spcAft>
                <a:spcPts val="0"/>
              </a:spcAft>
              <a:buNone/>
            </a:pPr>
            <a:r>
              <a:rPr lang="zh-TW"/>
              <a:t>查詢每天的各項水果售出數量和計算當月年</a:t>
            </a:r>
            <a:r>
              <a:rPr lang="zh-TW"/>
              <a:t>各項</a:t>
            </a:r>
            <a:r>
              <a:rPr lang="zh-TW"/>
              <a:t>水果銷量</a:t>
            </a:r>
            <a:endParaRPr/>
          </a:p>
          <a:p>
            <a:pPr indent="-355600" lvl="0" marL="457200" rtl="0" algn="l">
              <a:spcBef>
                <a:spcPts val="1200"/>
              </a:spcBef>
              <a:spcAft>
                <a:spcPts val="0"/>
              </a:spcAft>
              <a:buSzPts val="2000"/>
              <a:buChar char="●"/>
            </a:pPr>
            <a:r>
              <a:rPr b="1" lang="zh-TW" sz="2000"/>
              <a:t>庫存查詢</a:t>
            </a:r>
            <a:endParaRPr b="1" sz="2000"/>
          </a:p>
          <a:p>
            <a:pPr indent="0" lvl="0" marL="457200" rtl="0" algn="l">
              <a:spcBef>
                <a:spcPts val="1200"/>
              </a:spcBef>
              <a:spcAft>
                <a:spcPts val="0"/>
              </a:spcAft>
              <a:buNone/>
            </a:pPr>
            <a:r>
              <a:rPr lang="zh-TW"/>
              <a:t>查詢全部</a:t>
            </a:r>
            <a:r>
              <a:rPr lang="zh-TW"/>
              <a:t>訂單總和的各項水果售出數量、進貨量、庫存量，當下庫存方便進行進貨等事宜</a:t>
            </a:r>
            <a:endParaRPr/>
          </a:p>
          <a:p>
            <a:pPr indent="-365125" lvl="0" marL="457200" rtl="0" algn="l">
              <a:spcBef>
                <a:spcPts val="1200"/>
              </a:spcBef>
              <a:spcAft>
                <a:spcPts val="0"/>
              </a:spcAft>
              <a:buSzPts val="2150"/>
              <a:buChar char="●"/>
            </a:pPr>
            <a:r>
              <a:rPr b="1" lang="zh-TW" sz="2150"/>
              <a:t>交易尖峰時段</a:t>
            </a:r>
            <a:endParaRPr b="1" sz="2150"/>
          </a:p>
          <a:p>
            <a:pPr indent="0" lvl="0" marL="457200" rtl="0" algn="l">
              <a:spcBef>
                <a:spcPts val="1200"/>
              </a:spcBef>
              <a:spcAft>
                <a:spcPts val="1200"/>
              </a:spcAft>
              <a:buNone/>
            </a:pPr>
            <a:r>
              <a:rPr lang="zh-TW"/>
              <a:t>查詢某時間段的</a:t>
            </a:r>
            <a:r>
              <a:rPr lang="zh-TW"/>
              <a:t>訂單，進行統計得知各時段(</a:t>
            </a:r>
            <a:r>
              <a:rPr lang="zh-TW"/>
              <a:t>單位:</a:t>
            </a:r>
            <a:r>
              <a:rPr lang="zh-TW"/>
              <a:t>1小時)交易筆數方便排班</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管理系統</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90350" y="1038500"/>
            <a:ext cx="8306101" cy="3871224"/>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管理系統--</a:t>
            </a:r>
            <a:r>
              <a:rPr lang="zh-TW"/>
              <a:t>售出數量</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1164023" y="1152413"/>
            <a:ext cx="6344775" cy="3933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管理系統</a:t>
            </a:r>
            <a:r>
              <a:rPr lang="zh-TW"/>
              <a:t>--11月售出數量</a:t>
            </a:r>
            <a:endParaRPr/>
          </a:p>
        </p:txBody>
      </p:sp>
      <p:sp>
        <p:nvSpPr>
          <p:cNvPr id="140" name="Google Shape;140;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rotWithShape="1">
          <a:blip r:embed="rId3">
            <a:alphaModFix/>
          </a:blip>
          <a:srcRect b="9342" l="704" r="7762" t="18403"/>
          <a:stretch/>
        </p:blipFill>
        <p:spPr>
          <a:xfrm>
            <a:off x="123900" y="1266325"/>
            <a:ext cx="8369323" cy="371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管理系統--11</a:t>
            </a:r>
            <a:r>
              <a:rPr lang="zh-TW"/>
              <a:t>月</a:t>
            </a:r>
            <a:r>
              <a:rPr lang="zh-TW"/>
              <a:t>售出數量</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6"/>
          <p:cNvPicPr preferRelativeResize="0"/>
          <p:nvPr/>
        </p:nvPicPr>
        <p:blipFill rotWithShape="1">
          <a:blip r:embed="rId3">
            <a:alphaModFix/>
          </a:blip>
          <a:srcRect b="9630" l="8836" r="8580" t="10311"/>
          <a:stretch/>
        </p:blipFill>
        <p:spPr>
          <a:xfrm>
            <a:off x="462475" y="1025712"/>
            <a:ext cx="7551725" cy="411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管理系統</a:t>
            </a:r>
            <a:r>
              <a:rPr lang="zh-TW"/>
              <a:t>--10月營業額</a:t>
            </a:r>
            <a:endParaRPr/>
          </a:p>
          <a:p>
            <a:pPr indent="0" lvl="0" marL="0" rtl="0" algn="l">
              <a:spcBef>
                <a:spcPts val="0"/>
              </a:spcBef>
              <a:spcAft>
                <a:spcPts val="0"/>
              </a:spcAft>
              <a:buNone/>
            </a:pPr>
            <a:r>
              <a:t/>
            </a:r>
            <a:endParaRPr/>
          </a:p>
        </p:txBody>
      </p:sp>
      <p:sp>
        <p:nvSpPr>
          <p:cNvPr id="154" name="Google Shape;15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7"/>
          <p:cNvPicPr preferRelativeResize="0"/>
          <p:nvPr/>
        </p:nvPicPr>
        <p:blipFill rotWithShape="1">
          <a:blip r:embed="rId3">
            <a:alphaModFix/>
          </a:blip>
          <a:srcRect b="6742" l="9481" r="9065" t="10021"/>
          <a:stretch/>
        </p:blipFill>
        <p:spPr>
          <a:xfrm>
            <a:off x="311700" y="981875"/>
            <a:ext cx="7239552" cy="4161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管理系統--交易尖峰時段</a:t>
            </a:r>
            <a:endParaRPr/>
          </a:p>
        </p:txBody>
      </p:sp>
      <p:sp>
        <p:nvSpPr>
          <p:cNvPr id="161" name="Google Shape;16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716150" y="1048375"/>
            <a:ext cx="6973149" cy="41578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管理系統--交易尖峰時段</a:t>
            </a:r>
            <a:endParaRPr/>
          </a:p>
        </p:txBody>
      </p:sp>
      <p:sp>
        <p:nvSpPr>
          <p:cNvPr id="168" name="Google Shape;16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9"/>
          <p:cNvPicPr preferRelativeResize="0"/>
          <p:nvPr/>
        </p:nvPicPr>
        <p:blipFill rotWithShape="1">
          <a:blip r:embed="rId3">
            <a:alphaModFix/>
          </a:blip>
          <a:srcRect b="8187" l="868" r="9557" t="10019"/>
          <a:stretch/>
        </p:blipFill>
        <p:spPr>
          <a:xfrm>
            <a:off x="180325" y="1048375"/>
            <a:ext cx="7580174" cy="3893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模型</a:t>
            </a:r>
            <a:r>
              <a:rPr lang="zh-TW"/>
              <a:t>數據</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yolov10X.pt</a:t>
            </a:r>
            <a:endParaRPr/>
          </a:p>
        </p:txBody>
      </p:sp>
      <p:sp>
        <p:nvSpPr>
          <p:cNvPr id="180" name="Google Shape;18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yolov10X.pt是預訓練模型，</a:t>
            </a:r>
            <a:endParaRPr/>
          </a:p>
          <a:p>
            <a:pPr indent="0" lvl="0" marL="0" rtl="0" algn="l">
              <a:spcBef>
                <a:spcPts val="1200"/>
              </a:spcBef>
              <a:spcAft>
                <a:spcPts val="1200"/>
              </a:spcAft>
              <a:buNone/>
            </a:pPr>
            <a:r>
              <a:rPr lang="zh-TW"/>
              <a:t>模型預訓練時使用CoCo數據庫。</a:t>
            </a:r>
            <a:endParaRPr/>
          </a:p>
        </p:txBody>
      </p:sp>
      <p:graphicFrame>
        <p:nvGraphicFramePr>
          <p:cNvPr id="181" name="Google Shape;181;p31"/>
          <p:cNvGraphicFramePr/>
          <p:nvPr/>
        </p:nvGraphicFramePr>
        <p:xfrm>
          <a:off x="4208075" y="258500"/>
          <a:ext cx="3000000" cy="3000000"/>
        </p:xfrm>
        <a:graphic>
          <a:graphicData uri="http://schemas.openxmlformats.org/drawingml/2006/table">
            <a:tbl>
              <a:tblPr>
                <a:noFill/>
                <a:tableStyleId>{207B23C5-B769-4CAA-BA12-AD457525E401}</a:tableStyleId>
              </a:tblPr>
              <a:tblGrid>
                <a:gridCol w="2263150"/>
                <a:gridCol w="2263150"/>
              </a:tblGrid>
              <a:tr h="689800">
                <a:tc>
                  <a:txBody>
                    <a:bodyPr/>
                    <a:lstStyle/>
                    <a:p>
                      <a:pPr indent="0" lvl="0" marL="0" rtl="0" algn="l">
                        <a:spcBef>
                          <a:spcPts val="0"/>
                        </a:spcBef>
                        <a:spcAft>
                          <a:spcPts val="0"/>
                        </a:spcAft>
                        <a:buNone/>
                      </a:pPr>
                      <a:r>
                        <a:rPr b="1" lang="zh-TW" sz="2000"/>
                        <a:t>種類</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tcPr>
                </a:tc>
                <a:tc>
                  <a:txBody>
                    <a:bodyPr/>
                    <a:lstStyle/>
                    <a:p>
                      <a:pPr indent="0" lvl="0" marL="0" rtl="0" algn="l">
                        <a:spcBef>
                          <a:spcPts val="0"/>
                        </a:spcBef>
                        <a:spcAft>
                          <a:spcPts val="0"/>
                        </a:spcAft>
                        <a:buNone/>
                      </a:pPr>
                      <a:r>
                        <a:rPr b="1" lang="zh-TW" sz="2000"/>
                        <a:t>照片數量</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tcPr>
                </a:tc>
              </a:tr>
              <a:tr h="689800">
                <a:tc>
                  <a:txBody>
                    <a:bodyPr/>
                    <a:lstStyle/>
                    <a:p>
                      <a:pPr indent="0" lvl="0" marL="0" rtl="0" algn="l">
                        <a:spcBef>
                          <a:spcPts val="0"/>
                        </a:spcBef>
                        <a:spcAft>
                          <a:spcPts val="0"/>
                        </a:spcAft>
                        <a:buNone/>
                      </a:pPr>
                      <a:r>
                        <a:rPr b="1" lang="zh-TW" sz="2000"/>
                        <a:t>apple(蘋果) </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b="1" lang="zh-TW" sz="2000"/>
                        <a:t>1662 張</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solidFill>
                      <a:srgbClr val="F4CCCC"/>
                    </a:solidFill>
                  </a:tcPr>
                </a:tc>
              </a:tr>
              <a:tr h="689800">
                <a:tc>
                  <a:txBody>
                    <a:bodyPr/>
                    <a:lstStyle/>
                    <a:p>
                      <a:pPr indent="0" lvl="0" marL="0" rtl="0" algn="l">
                        <a:spcBef>
                          <a:spcPts val="0"/>
                        </a:spcBef>
                        <a:spcAft>
                          <a:spcPts val="0"/>
                        </a:spcAft>
                        <a:buNone/>
                      </a:pPr>
                      <a:r>
                        <a:rPr b="1" lang="zh-TW" sz="2000"/>
                        <a:t>bannana(香蕉)</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zh-TW" sz="2000"/>
                        <a:t>2346 張</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solidFill>
                      <a:srgbClr val="FFF2CC"/>
                    </a:solidFill>
                  </a:tcPr>
                </a:tc>
              </a:tr>
              <a:tr h="689800">
                <a:tc>
                  <a:txBody>
                    <a:bodyPr/>
                    <a:lstStyle/>
                    <a:p>
                      <a:pPr indent="0" lvl="0" marL="0" rtl="0" algn="l">
                        <a:spcBef>
                          <a:spcPts val="0"/>
                        </a:spcBef>
                        <a:spcAft>
                          <a:spcPts val="0"/>
                        </a:spcAft>
                        <a:buNone/>
                      </a:pPr>
                      <a:r>
                        <a:rPr b="1" lang="zh-TW" sz="2000"/>
                        <a:t>orange(橘子)</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zh-TW" sz="2000"/>
                        <a:t>1784 張</a:t>
                      </a:r>
                      <a:endParaRPr b="1" sz="2000"/>
                    </a:p>
                  </a:txBody>
                  <a:tcPr marT="91425" marB="91425" marR="91425" marL="91425">
                    <a:lnL cap="flat" cmpd="sng" w="28575">
                      <a:solidFill>
                        <a:srgbClr val="212121"/>
                      </a:solidFill>
                      <a:prstDash val="solid"/>
                      <a:round/>
                      <a:headEnd len="sm" w="sm" type="none"/>
                      <a:tailEnd len="sm" w="sm" type="none"/>
                    </a:lnL>
                    <a:lnR cap="flat" cmpd="sng" w="28575">
                      <a:solidFill>
                        <a:srgbClr val="212121"/>
                      </a:solidFill>
                      <a:prstDash val="solid"/>
                      <a:round/>
                      <a:headEnd len="sm" w="sm" type="none"/>
                      <a:tailEnd len="sm" w="sm" type="none"/>
                    </a:lnR>
                    <a:lnT cap="flat" cmpd="sng" w="28575">
                      <a:solidFill>
                        <a:srgbClr val="212121"/>
                      </a:solidFill>
                      <a:prstDash val="solid"/>
                      <a:round/>
                      <a:headEnd len="sm" w="sm" type="none"/>
                      <a:tailEnd len="sm" w="sm" type="none"/>
                    </a:lnT>
                    <a:lnB cap="flat" cmpd="sng" w="28575">
                      <a:solidFill>
                        <a:srgbClr val="212121"/>
                      </a:solidFill>
                      <a:prstDash val="solid"/>
                      <a:round/>
                      <a:headEnd len="sm" w="sm" type="none"/>
                      <a:tailEnd len="sm" w="sm" type="none"/>
                    </a:lnB>
                    <a:solidFill>
                      <a:srgbClr val="FCE5CD"/>
                    </a:solidFill>
                  </a:tcPr>
                </a:tc>
              </a:tr>
            </a:tbl>
          </a:graphicData>
        </a:graphic>
      </p:graphicFrame>
      <p:sp>
        <p:nvSpPr>
          <p:cNvPr id="182" name="Google Shape;182;p31"/>
          <p:cNvSpPr txBox="1"/>
          <p:nvPr/>
        </p:nvSpPr>
        <p:spPr>
          <a:xfrm>
            <a:off x="4208075" y="3131700"/>
            <a:ext cx="4786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Open Sans"/>
                <a:ea typeface="Open Sans"/>
                <a:cs typeface="Open Sans"/>
                <a:sym typeface="Open Sans"/>
              </a:rPr>
              <a:t>來源: </a:t>
            </a:r>
            <a:r>
              <a:rPr lang="zh-TW" sz="1100" u="sng">
                <a:solidFill>
                  <a:schemeClr val="hlink"/>
                </a:solidFill>
                <a:hlinkClick r:id="rId3"/>
              </a:rPr>
              <a:t>COCO - Common Objects in Context</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專題目的</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yolov10X.pt</a:t>
            </a:r>
            <a:endParaRPr/>
          </a:p>
        </p:txBody>
      </p:sp>
      <p:sp>
        <p:nvSpPr>
          <p:cNvPr id="188" name="Google Shape;188;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311700" y="1117450"/>
            <a:ext cx="7410450" cy="3600450"/>
          </a:xfrm>
          <a:prstGeom prst="rect">
            <a:avLst/>
          </a:prstGeom>
          <a:noFill/>
          <a:ln>
            <a:noFill/>
          </a:ln>
        </p:spPr>
      </p:pic>
      <p:sp>
        <p:nvSpPr>
          <p:cNvPr id="190" name="Google Shape;190;p32"/>
          <p:cNvSpPr/>
          <p:nvPr/>
        </p:nvSpPr>
        <p:spPr>
          <a:xfrm>
            <a:off x="235500" y="4089625"/>
            <a:ext cx="7884300" cy="584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1" name="Google Shape;191;p32"/>
          <p:cNvSpPr txBox="1"/>
          <p:nvPr/>
        </p:nvSpPr>
        <p:spPr>
          <a:xfrm>
            <a:off x="5722775" y="506525"/>
            <a:ext cx="32796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Open Sans"/>
                <a:ea typeface="Open Sans"/>
                <a:cs typeface="Open Sans"/>
                <a:sym typeface="Open Sans"/>
              </a:rPr>
              <a:t>來源: </a:t>
            </a:r>
            <a:r>
              <a:rPr lang="zh-TW" sz="1100" u="sng">
                <a:solidFill>
                  <a:schemeClr val="hlink"/>
                </a:solidFill>
                <a:hlinkClick r:id="rId4"/>
              </a:rPr>
              <a:t>YOLOv10 - Ultralytics YOLO 文檔</a:t>
            </a:r>
            <a:endParaRPr sz="18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系統架構</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系統架構圖</a:t>
            </a:r>
            <a:endParaRPr/>
          </a:p>
        </p:txBody>
      </p:sp>
      <p:sp>
        <p:nvSpPr>
          <p:cNvPr id="202" name="Google Shape;202;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4"/>
          <p:cNvPicPr preferRelativeResize="0"/>
          <p:nvPr/>
        </p:nvPicPr>
        <p:blipFill>
          <a:blip r:embed="rId3">
            <a:alphaModFix/>
          </a:blip>
          <a:stretch>
            <a:fillRect/>
          </a:stretch>
        </p:blipFill>
        <p:spPr>
          <a:xfrm>
            <a:off x="937350" y="1010875"/>
            <a:ext cx="6057750" cy="403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工具軟體介紹</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Flask</a:t>
            </a:r>
            <a:endParaRPr/>
          </a:p>
        </p:txBody>
      </p:sp>
      <p:sp>
        <p:nvSpPr>
          <p:cNvPr id="214" name="Google Shape;214;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Flask 是一個使用 Python 語言開發的輕量級 Web 應用框架。</a:t>
            </a:r>
            <a:endParaRPr/>
          </a:p>
          <a:p>
            <a:pPr indent="0" lvl="0" marL="0" rtl="0" algn="l">
              <a:spcBef>
                <a:spcPts val="1200"/>
              </a:spcBef>
              <a:spcAft>
                <a:spcPts val="0"/>
              </a:spcAft>
              <a:buNone/>
            </a:pPr>
            <a:r>
              <a:rPr lang="zh-TW"/>
              <a:t>它只提供了路由、模板、靜態檔案等最基本的功能。Flask強調概念明確、低耦合度和可擴充性。</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a:t>
            </a:r>
            <a:endParaRPr/>
          </a:p>
        </p:txBody>
      </p:sp>
      <p:sp>
        <p:nvSpPr>
          <p:cNvPr id="220" name="Google Shape;22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一個快速、完全託管的雲端 NoSQL 資料庫。</a:t>
            </a:r>
            <a:endParaRPr/>
          </a:p>
          <a:p>
            <a:pPr indent="-342900" lvl="0" marL="457200" rtl="0" algn="l">
              <a:spcBef>
                <a:spcPts val="1200"/>
              </a:spcBef>
              <a:spcAft>
                <a:spcPts val="0"/>
              </a:spcAft>
              <a:buSzPts val="1800"/>
              <a:buChar char="●"/>
            </a:pPr>
            <a:r>
              <a:rPr lang="zh-TW"/>
              <a:t>檔案導向結構：資料以文件形式儲存，文件被組織成集合，提供靈活的資料管理方式。</a:t>
            </a:r>
            <a:endParaRPr/>
          </a:p>
          <a:p>
            <a:pPr indent="-342900" lvl="0" marL="457200" rtl="0" algn="l">
              <a:spcBef>
                <a:spcPts val="0"/>
              </a:spcBef>
              <a:spcAft>
                <a:spcPts val="0"/>
              </a:spcAft>
              <a:buSzPts val="1800"/>
              <a:buChar char="●"/>
            </a:pPr>
            <a:r>
              <a:rPr lang="zh-TW"/>
              <a:t>跨平台支援：可透過 Apple、Android 和網頁版應用程式的直接存取，適合於多種雲端應用場景。</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a:t>
            </a:r>
            <a:endParaRPr/>
          </a:p>
        </p:txBody>
      </p:sp>
      <p:sp>
        <p:nvSpPr>
          <p:cNvPr id="226" name="Google Shape;226;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8"/>
          <p:cNvPicPr preferRelativeResize="0"/>
          <p:nvPr/>
        </p:nvPicPr>
        <p:blipFill>
          <a:blip r:embed="rId3">
            <a:alphaModFix/>
          </a:blip>
          <a:stretch>
            <a:fillRect/>
          </a:stretch>
        </p:blipFill>
        <p:spPr>
          <a:xfrm>
            <a:off x="570750" y="1152426"/>
            <a:ext cx="7764650" cy="3892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 </a:t>
            </a:r>
            <a:r>
              <a:rPr lang="zh-TW"/>
              <a:t>格式</a:t>
            </a:r>
            <a:endParaRPr/>
          </a:p>
        </p:txBody>
      </p:sp>
      <p:sp>
        <p:nvSpPr>
          <p:cNvPr id="233" name="Google Shape;23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2400"/>
              <a:t>Bill - 帳單記錄</a:t>
            </a:r>
            <a:endParaRPr b="1" sz="2400"/>
          </a:p>
          <a:p>
            <a:pPr indent="-368300" lvl="0" marL="457200" rtl="0" algn="l">
              <a:spcBef>
                <a:spcPts val="1200"/>
              </a:spcBef>
              <a:spcAft>
                <a:spcPts val="0"/>
              </a:spcAft>
              <a:buSzPts val="2200"/>
              <a:buChar char="●"/>
            </a:pPr>
            <a:r>
              <a:rPr b="1" lang="zh-TW" sz="2000"/>
              <a:t>意義：</a:t>
            </a:r>
            <a:r>
              <a:rPr lang="zh-TW"/>
              <a:t>記錄每筆交易的時間和總金額，方便財務記錄和審計。</a:t>
            </a:r>
            <a:endParaRPr/>
          </a:p>
          <a:p>
            <a:pPr indent="-368300" lvl="0" marL="457200" rtl="0" algn="l">
              <a:spcBef>
                <a:spcPts val="1000"/>
              </a:spcBef>
              <a:spcAft>
                <a:spcPts val="0"/>
              </a:spcAft>
              <a:buSzPts val="2200"/>
              <a:buChar char="●"/>
            </a:pPr>
            <a:r>
              <a:rPr b="1" lang="zh-TW" sz="2000"/>
              <a:t>bill_id：</a:t>
            </a:r>
            <a:r>
              <a:rPr lang="zh-TW"/>
              <a:t>唯一標識每個帳單的 ID。</a:t>
            </a:r>
            <a:endParaRPr/>
          </a:p>
          <a:p>
            <a:pPr indent="-368300" lvl="0" marL="457200" rtl="0" algn="l">
              <a:spcBef>
                <a:spcPts val="0"/>
              </a:spcBef>
              <a:spcAft>
                <a:spcPts val="0"/>
              </a:spcAft>
              <a:buSzPts val="2200"/>
              <a:buChar char="●"/>
            </a:pPr>
            <a:r>
              <a:rPr b="1" lang="zh-TW" sz="2000"/>
              <a:t>date：</a:t>
            </a:r>
            <a:r>
              <a:rPr lang="zh-TW"/>
              <a:t>帳單生成的日期和時間。</a:t>
            </a:r>
            <a:endParaRPr/>
          </a:p>
          <a:p>
            <a:pPr indent="-368300" lvl="0" marL="457200" rtl="0" algn="l">
              <a:spcBef>
                <a:spcPts val="0"/>
              </a:spcBef>
              <a:spcAft>
                <a:spcPts val="0"/>
              </a:spcAft>
              <a:buSzPts val="2200"/>
              <a:buChar char="●"/>
            </a:pPr>
            <a:r>
              <a:rPr b="1" lang="zh-TW" sz="2000"/>
              <a:t>total_price：</a:t>
            </a:r>
            <a:r>
              <a:rPr lang="zh-TW"/>
              <a:t>帳單總金額，交易總金額。</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p:nvPr/>
        </p:nvSpPr>
        <p:spPr>
          <a:xfrm>
            <a:off x="242800" y="1152425"/>
            <a:ext cx="8901300" cy="3807600"/>
          </a:xfrm>
          <a:prstGeom prst="rect">
            <a:avLst/>
          </a:prstGeom>
          <a:solidFill>
            <a:srgbClr val="212121"/>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239" name="Google Shape;239;p40"/>
          <p:cNvPicPr preferRelativeResize="0"/>
          <p:nvPr/>
        </p:nvPicPr>
        <p:blipFill rotWithShape="1">
          <a:blip r:embed="rId3">
            <a:alphaModFix/>
          </a:blip>
          <a:srcRect b="5617" l="59720" r="8498" t="72835"/>
          <a:stretch/>
        </p:blipFill>
        <p:spPr>
          <a:xfrm>
            <a:off x="228600" y="2356825"/>
            <a:ext cx="6298048" cy="2214949"/>
          </a:xfrm>
          <a:prstGeom prst="rect">
            <a:avLst/>
          </a:prstGeom>
          <a:noFill/>
          <a:ln>
            <a:noFill/>
          </a:ln>
        </p:spPr>
      </p:pic>
      <p:sp>
        <p:nvSpPr>
          <p:cNvPr id="240" name="Google Shape;240;p40"/>
          <p:cNvSpPr txBox="1"/>
          <p:nvPr>
            <p:ph idx="1" type="body"/>
          </p:nvPr>
        </p:nvSpPr>
        <p:spPr>
          <a:xfrm>
            <a:off x="311700" y="1266325"/>
            <a:ext cx="2577300" cy="63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zh-TW" sz="2400">
                <a:solidFill>
                  <a:schemeClr val="lt1"/>
                </a:solidFill>
              </a:rPr>
              <a:t>Bill - 帳單記錄</a:t>
            </a:r>
            <a:r>
              <a:rPr lang="zh-TW" sz="2400">
                <a:solidFill>
                  <a:schemeClr val="lt1"/>
                </a:solidFill>
              </a:rPr>
              <a:t>                 </a:t>
            </a:r>
            <a:endParaRPr sz="2400">
              <a:solidFill>
                <a:srgbClr val="FF0000"/>
              </a:solidFill>
            </a:endParaRPr>
          </a:p>
        </p:txBody>
      </p:sp>
      <p:sp>
        <p:nvSpPr>
          <p:cNvPr id="241" name="Google Shape;24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 (Firebase)</a:t>
            </a:r>
            <a:endParaRPr/>
          </a:p>
        </p:txBody>
      </p:sp>
      <p:sp>
        <p:nvSpPr>
          <p:cNvPr id="242" name="Google Shape;242;p40"/>
          <p:cNvSpPr txBox="1"/>
          <p:nvPr/>
        </p:nvSpPr>
        <p:spPr>
          <a:xfrm>
            <a:off x="5029525" y="2879350"/>
            <a:ext cx="3266700" cy="6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TW" sz="2200">
                <a:solidFill>
                  <a:srgbClr val="FF0000"/>
                </a:solidFill>
                <a:latin typeface="Open Sans"/>
                <a:ea typeface="Open Sans"/>
                <a:cs typeface="Open Sans"/>
                <a:sym typeface="Open Sans"/>
              </a:rPr>
              <a:t>帳單生成的日期和時間</a:t>
            </a:r>
            <a:endParaRPr sz="1800">
              <a:solidFill>
                <a:schemeClr val="dk2"/>
              </a:solidFill>
              <a:latin typeface="Open Sans"/>
              <a:ea typeface="Open Sans"/>
              <a:cs typeface="Open Sans"/>
              <a:sym typeface="Open Sans"/>
            </a:endParaRPr>
          </a:p>
        </p:txBody>
      </p:sp>
      <p:sp>
        <p:nvSpPr>
          <p:cNvPr id="243" name="Google Shape;243;p40"/>
          <p:cNvSpPr txBox="1"/>
          <p:nvPr/>
        </p:nvSpPr>
        <p:spPr>
          <a:xfrm>
            <a:off x="3060100" y="2332200"/>
            <a:ext cx="3266700" cy="6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zh-TW" sz="2200">
                <a:solidFill>
                  <a:srgbClr val="FF0000"/>
                </a:solidFill>
                <a:latin typeface="Open Sans"/>
                <a:ea typeface="Open Sans"/>
                <a:cs typeface="Open Sans"/>
                <a:sym typeface="Open Sans"/>
              </a:rPr>
              <a:t>唯一標識每個帳單的 ID</a:t>
            </a:r>
            <a:endParaRPr sz="1800">
              <a:solidFill>
                <a:schemeClr val="dk2"/>
              </a:solidFill>
              <a:latin typeface="Open Sans"/>
              <a:ea typeface="Open Sans"/>
              <a:cs typeface="Open Sans"/>
              <a:sym typeface="Open Sans"/>
            </a:endParaRPr>
          </a:p>
        </p:txBody>
      </p:sp>
      <p:sp>
        <p:nvSpPr>
          <p:cNvPr id="244" name="Google Shape;244;p40"/>
          <p:cNvSpPr txBox="1"/>
          <p:nvPr/>
        </p:nvSpPr>
        <p:spPr>
          <a:xfrm>
            <a:off x="3847775" y="3458725"/>
            <a:ext cx="3879900" cy="53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200">
                <a:solidFill>
                  <a:srgbClr val="FF0000"/>
                </a:solidFill>
                <a:latin typeface="Open Sans"/>
                <a:ea typeface="Open Sans"/>
                <a:cs typeface="Open Sans"/>
                <a:sym typeface="Open Sans"/>
              </a:rPr>
              <a:t>帳單總金額，交易總金額</a:t>
            </a:r>
            <a:endParaRPr sz="2200">
              <a:solidFill>
                <a:srgbClr val="FF0000"/>
              </a:solidFill>
              <a:latin typeface="Open Sans"/>
              <a:ea typeface="Open Sans"/>
              <a:cs typeface="Open Sans"/>
              <a:sym typeface="Open Sans"/>
            </a:endParaRPr>
          </a:p>
          <a:p>
            <a:pPr indent="0" lvl="0" marL="0" rtl="0" algn="l">
              <a:spcBef>
                <a:spcPts val="12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 (Firebase)</a:t>
            </a:r>
            <a:endParaRPr/>
          </a:p>
        </p:txBody>
      </p:sp>
      <p:sp>
        <p:nvSpPr>
          <p:cNvPr id="250" name="Google Shape;250;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2400"/>
              <a:t>Restock - 補貨記錄</a:t>
            </a:r>
            <a:endParaRPr b="1" sz="2400"/>
          </a:p>
          <a:p>
            <a:pPr indent="-368300" lvl="0" marL="457200" rtl="0" algn="l">
              <a:spcBef>
                <a:spcPts val="1200"/>
              </a:spcBef>
              <a:spcAft>
                <a:spcPts val="0"/>
              </a:spcAft>
              <a:buSzPts val="2200"/>
              <a:buChar char="●"/>
            </a:pPr>
            <a:r>
              <a:rPr b="1" lang="zh-TW" sz="2000"/>
              <a:t>意義：</a:t>
            </a:r>
            <a:r>
              <a:rPr lang="zh-TW"/>
              <a:t>記錄特定水果的補貨情況，便於跟蹤庫存變化。</a:t>
            </a:r>
            <a:endParaRPr/>
          </a:p>
          <a:p>
            <a:pPr indent="-368300" lvl="0" marL="457200" rtl="0" algn="l">
              <a:spcBef>
                <a:spcPts val="1000"/>
              </a:spcBef>
              <a:spcAft>
                <a:spcPts val="0"/>
              </a:spcAft>
              <a:buSzPts val="2200"/>
              <a:buChar char="●"/>
            </a:pPr>
            <a:r>
              <a:rPr b="1" lang="zh-TW" sz="2000"/>
              <a:t>Restock_id：</a:t>
            </a:r>
            <a:r>
              <a:rPr lang="zh-TW"/>
              <a:t>唯一標識每次補貨記錄的 ID。</a:t>
            </a:r>
            <a:endParaRPr/>
          </a:p>
          <a:p>
            <a:pPr indent="-368300" lvl="0" marL="457200" rtl="0" algn="l">
              <a:spcBef>
                <a:spcPts val="0"/>
              </a:spcBef>
              <a:spcAft>
                <a:spcPts val="0"/>
              </a:spcAft>
              <a:buSzPts val="2200"/>
              <a:buChar char="●"/>
            </a:pPr>
            <a:r>
              <a:rPr b="1" lang="zh-TW" sz="2000"/>
              <a:t>class_id：</a:t>
            </a:r>
            <a:r>
              <a:rPr lang="zh-TW"/>
              <a:t>關聯的水果類別 ID，指明進行了補貨的水果種類。</a:t>
            </a:r>
            <a:endParaRPr sz="2200"/>
          </a:p>
          <a:p>
            <a:pPr indent="-368300" lvl="0" marL="457200" rtl="0" algn="l">
              <a:spcBef>
                <a:spcPts val="0"/>
              </a:spcBef>
              <a:spcAft>
                <a:spcPts val="0"/>
              </a:spcAft>
              <a:buSzPts val="2200"/>
              <a:buChar char="●"/>
            </a:pPr>
            <a:r>
              <a:rPr b="1" lang="zh-TW" sz="2000"/>
              <a:t>date：</a:t>
            </a:r>
            <a:r>
              <a:rPr lang="zh-TW"/>
              <a:t>補貨的日期和時間。</a:t>
            </a:r>
            <a:endParaRPr/>
          </a:p>
          <a:p>
            <a:pPr indent="-368300" lvl="0" marL="457200" rtl="0" algn="l">
              <a:spcBef>
                <a:spcPts val="0"/>
              </a:spcBef>
              <a:spcAft>
                <a:spcPts val="0"/>
              </a:spcAft>
              <a:buSzPts val="2200"/>
              <a:buChar char="●"/>
            </a:pPr>
            <a:r>
              <a:rPr b="1" lang="zh-TW" sz="2000"/>
              <a:t>quantity：</a:t>
            </a:r>
            <a:r>
              <a:rPr lang="zh-TW"/>
              <a:t>補貨數量，新增的水果數量。</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系統環境-超商</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超商講求便利和即時性也不像超市或大賣場等顧客會一次購買大量水果，大多顧客都是當下想吃水果就走進超商買了就離開，而超商販售的商品以及提供的服務導致超商結帳時經常需要排隊等待店員進行結帳或其他服務，有了我們的自助結帳系統，只有要購買水果的顧客可以直接自助結帳完後直接離開，不僅讓購買水果的顧客不用再等待，也讓店員需要服務的顧客數量減少，其他顧客等待時間也大大縮短了。</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 (Firebase)</a:t>
            </a:r>
            <a:endParaRPr/>
          </a:p>
        </p:txBody>
      </p:sp>
      <p:sp>
        <p:nvSpPr>
          <p:cNvPr id="256" name="Google Shape;256;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2400"/>
              <a:t>Classes - 水果類別</a:t>
            </a:r>
            <a:endParaRPr b="1" sz="2400"/>
          </a:p>
          <a:p>
            <a:pPr indent="-368300" lvl="0" marL="457200" rtl="0" algn="l">
              <a:spcBef>
                <a:spcPts val="1200"/>
              </a:spcBef>
              <a:spcAft>
                <a:spcPts val="0"/>
              </a:spcAft>
              <a:buSzPts val="2200"/>
              <a:buChar char="●"/>
            </a:pPr>
            <a:r>
              <a:rPr b="1" lang="zh-TW" sz="2000"/>
              <a:t>意義：</a:t>
            </a:r>
            <a:r>
              <a:rPr lang="zh-TW"/>
              <a:t>記錄水果基本信息，用於識別水果種類及計算價格。</a:t>
            </a:r>
            <a:endParaRPr/>
          </a:p>
          <a:p>
            <a:pPr indent="-368300" lvl="0" marL="457200" rtl="0" algn="l">
              <a:spcBef>
                <a:spcPts val="1000"/>
              </a:spcBef>
              <a:spcAft>
                <a:spcPts val="0"/>
              </a:spcAft>
              <a:buSzPts val="2200"/>
              <a:buChar char="●"/>
            </a:pPr>
            <a:r>
              <a:rPr b="1" lang="zh-TW" sz="2000"/>
              <a:t>class_id：</a:t>
            </a:r>
            <a:r>
              <a:rPr lang="zh-TW"/>
              <a:t>唯一標識每種水果的 ID。</a:t>
            </a:r>
            <a:endParaRPr/>
          </a:p>
          <a:p>
            <a:pPr indent="-368300" lvl="0" marL="457200" rtl="0" algn="l">
              <a:spcBef>
                <a:spcPts val="0"/>
              </a:spcBef>
              <a:spcAft>
                <a:spcPts val="0"/>
              </a:spcAft>
              <a:buSzPts val="2200"/>
              <a:buChar char="●"/>
            </a:pPr>
            <a:r>
              <a:rPr b="1" lang="zh-TW" sz="2000"/>
              <a:t>class_name：</a:t>
            </a:r>
            <a:r>
              <a:rPr lang="zh-TW"/>
              <a:t>水果名稱，例如「蘋果」、「香蕉」。</a:t>
            </a:r>
            <a:endParaRPr/>
          </a:p>
          <a:p>
            <a:pPr indent="-368300" lvl="0" marL="457200" rtl="0" algn="l">
              <a:spcBef>
                <a:spcPts val="0"/>
              </a:spcBef>
              <a:spcAft>
                <a:spcPts val="0"/>
              </a:spcAft>
              <a:buSzPts val="2200"/>
              <a:buChar char="●"/>
            </a:pPr>
            <a:r>
              <a:rPr b="1" lang="zh-TW" sz="2000"/>
              <a:t>unit price：</a:t>
            </a:r>
            <a:r>
              <a:rPr lang="zh-TW"/>
              <a:t>單價，記錄每單位水果的價格。</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a:t>
            </a:r>
            <a:endParaRPr/>
          </a:p>
        </p:txBody>
      </p:sp>
      <p:sp>
        <p:nvSpPr>
          <p:cNvPr id="262" name="Google Shape;26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firebase-app.js : 提供了初始化 Firebase 應用的基礎功能。Cloud Firestore依賴於此核心庫進行</a:t>
            </a:r>
            <a:r>
              <a:rPr lang="zh-TW">
                <a:solidFill>
                  <a:srgbClr val="FF0000"/>
                </a:solidFill>
              </a:rPr>
              <a:t>初始化</a:t>
            </a:r>
            <a:r>
              <a:rPr lang="zh-TW"/>
              <a:t>。</a:t>
            </a:r>
            <a:endParaRPr/>
          </a:p>
          <a:p>
            <a:pPr indent="0" lvl="0" marL="0" rtl="0" algn="l">
              <a:spcBef>
                <a:spcPts val="1200"/>
              </a:spcBef>
              <a:spcAft>
                <a:spcPts val="1200"/>
              </a:spcAft>
              <a:buNone/>
            </a:pPr>
            <a:r>
              <a:rPr lang="zh-TW"/>
              <a:t>initializeApp：這個</a:t>
            </a:r>
            <a:r>
              <a:rPr lang="zh-TW">
                <a:solidFill>
                  <a:srgbClr val="FF0000"/>
                </a:solidFill>
              </a:rPr>
              <a:t>函式</a:t>
            </a:r>
            <a:r>
              <a:rPr lang="zh-TW">
                <a:solidFill>
                  <a:srgbClr val="212121"/>
                </a:solidFill>
              </a:rPr>
              <a:t>是</a:t>
            </a:r>
            <a:r>
              <a:rPr lang="zh-TW"/>
              <a:t>用來初始化 Firebase 應用的</a:t>
            </a:r>
            <a:r>
              <a:rPr lang="zh-TW"/>
              <a:t>需要提供一個 Firebase 設定對象，其中包含了專案的相關配置信息，</a:t>
            </a:r>
            <a:r>
              <a:rPr lang="zh-TW"/>
              <a:t>通過它可以連接到你的 Firebase 專案。</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Cloud Firestore</a:t>
            </a:r>
            <a:endParaRPr/>
          </a:p>
        </p:txBody>
      </p:sp>
      <p:sp>
        <p:nvSpPr>
          <p:cNvPr id="268" name="Google Shape;268;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firebase-app.js : 提供了初始化 Firebase 應用的基礎功能。Cloud Firestore依賴於此核心庫進行</a:t>
            </a:r>
            <a:r>
              <a:rPr lang="zh-TW">
                <a:solidFill>
                  <a:srgbClr val="FF0000"/>
                </a:solidFill>
              </a:rPr>
              <a:t>初始化</a:t>
            </a:r>
            <a:r>
              <a:rPr lang="zh-TW"/>
              <a:t>。</a:t>
            </a:r>
            <a:endParaRPr/>
          </a:p>
          <a:p>
            <a:pPr indent="0" lvl="0" marL="0" rtl="0" algn="l">
              <a:spcBef>
                <a:spcPts val="1200"/>
              </a:spcBef>
              <a:spcAft>
                <a:spcPts val="1200"/>
              </a:spcAft>
              <a:buNone/>
            </a:pPr>
            <a:r>
              <a:rPr lang="zh-TW"/>
              <a:t>initializeApp：這個</a:t>
            </a:r>
            <a:r>
              <a:rPr lang="zh-TW">
                <a:solidFill>
                  <a:srgbClr val="FF0000"/>
                </a:solidFill>
              </a:rPr>
              <a:t>函式</a:t>
            </a:r>
            <a:r>
              <a:rPr lang="zh-TW">
                <a:solidFill>
                  <a:srgbClr val="212121"/>
                </a:solidFill>
              </a:rPr>
              <a:t>是</a:t>
            </a:r>
            <a:r>
              <a:rPr lang="zh-TW"/>
              <a:t>用來初始化 Firebase 應用的需要提供一個 Firebase 設定對象，其中包含了專案的相關配置信息，通過它可以連接到你的 Firebase 專案。</a:t>
            </a:r>
            <a:endParaRPr/>
          </a:p>
        </p:txBody>
      </p:sp>
      <p:pic>
        <p:nvPicPr>
          <p:cNvPr id="269" name="Google Shape;269;p44"/>
          <p:cNvPicPr preferRelativeResize="0"/>
          <p:nvPr/>
        </p:nvPicPr>
        <p:blipFill>
          <a:blip r:embed="rId3">
            <a:alphaModFix/>
          </a:blip>
          <a:stretch>
            <a:fillRect/>
          </a:stretch>
        </p:blipFill>
        <p:spPr>
          <a:xfrm>
            <a:off x="2554050" y="3049729"/>
            <a:ext cx="6278249" cy="1742218"/>
          </a:xfrm>
          <a:prstGeom prst="rect">
            <a:avLst/>
          </a:prstGeom>
          <a:noFill/>
          <a:ln>
            <a:noFill/>
          </a:ln>
        </p:spPr>
      </p:pic>
      <p:sp>
        <p:nvSpPr>
          <p:cNvPr id="270" name="Google Shape;270;p44"/>
          <p:cNvSpPr/>
          <p:nvPr/>
        </p:nvSpPr>
        <p:spPr>
          <a:xfrm>
            <a:off x="4134775" y="4293475"/>
            <a:ext cx="2898900" cy="32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a:t>
            </a:r>
            <a:r>
              <a:rPr lang="zh-TW"/>
              <a:t>ltralytics</a:t>
            </a:r>
            <a:endParaRPr/>
          </a:p>
        </p:txBody>
      </p:sp>
      <p:sp>
        <p:nvSpPr>
          <p:cNvPr id="276" name="Google Shape;276;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專為即時物件檢測和圖像分割而設計的高效套件。</a:t>
            </a:r>
            <a:endParaRPr/>
          </a:p>
          <a:p>
            <a:pPr indent="0" lvl="0" marL="0" rtl="0" algn="l">
              <a:spcBef>
                <a:spcPts val="1200"/>
              </a:spcBef>
              <a:spcAft>
                <a:spcPts val="0"/>
              </a:spcAft>
              <a:buNone/>
            </a:pPr>
            <a:r>
              <a:rPr lang="zh-TW"/>
              <a:t>支援 YOLO：可用於多種視覺 AI 任務，如物件檢測、圖像分割、姿勢估計、目標跟蹤和分類。</a:t>
            </a:r>
            <a:endParaRPr/>
          </a:p>
          <a:p>
            <a:pPr indent="0" lvl="0" marL="0" rtl="0" algn="l">
              <a:spcBef>
                <a:spcPts val="1200"/>
              </a:spcBef>
              <a:spcAft>
                <a:spcPts val="0"/>
              </a:spcAft>
              <a:buNone/>
            </a:pPr>
            <a:r>
              <a:rPr lang="zh-TW"/>
              <a:t>卓越性能：具備先進的架構，實現了高速度和高準確度的平衡。</a:t>
            </a:r>
            <a:endParaRPr/>
          </a:p>
          <a:p>
            <a:pPr indent="0" lvl="0" marL="0" rtl="0" algn="l">
              <a:spcBef>
                <a:spcPts val="1200"/>
              </a:spcBef>
              <a:spcAft>
                <a:spcPts val="1200"/>
              </a:spcAft>
              <a:buNone/>
            </a:pPr>
            <a:r>
              <a:rPr lang="zh-TW"/>
              <a:t>應用廣泛：可運行於邊緣設備及雲端 API，適用於各種實時應用場景。</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Ultralytics</a:t>
            </a:r>
            <a:endParaRPr/>
          </a:p>
        </p:txBody>
      </p:sp>
      <p:sp>
        <p:nvSpPr>
          <p:cNvPr id="282" name="Google Shape;282;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3" name="Google Shape;283;p46"/>
          <p:cNvPicPr preferRelativeResize="0"/>
          <p:nvPr/>
        </p:nvPicPr>
        <p:blipFill>
          <a:blip r:embed="rId3">
            <a:alphaModFix/>
          </a:blip>
          <a:stretch>
            <a:fillRect/>
          </a:stretch>
        </p:blipFill>
        <p:spPr>
          <a:xfrm>
            <a:off x="311688" y="1040008"/>
            <a:ext cx="9143999" cy="2490583"/>
          </a:xfrm>
          <a:prstGeom prst="rect">
            <a:avLst/>
          </a:prstGeom>
          <a:noFill/>
          <a:ln>
            <a:noFill/>
          </a:ln>
        </p:spPr>
      </p:pic>
      <p:pic>
        <p:nvPicPr>
          <p:cNvPr id="284" name="Google Shape;284;p46"/>
          <p:cNvPicPr preferRelativeResize="0"/>
          <p:nvPr/>
        </p:nvPicPr>
        <p:blipFill>
          <a:blip r:embed="rId4">
            <a:alphaModFix/>
          </a:blip>
          <a:stretch>
            <a:fillRect/>
          </a:stretch>
        </p:blipFill>
        <p:spPr>
          <a:xfrm>
            <a:off x="311688" y="3530600"/>
            <a:ext cx="6467475" cy="990600"/>
          </a:xfrm>
          <a:prstGeom prst="rect">
            <a:avLst/>
          </a:prstGeom>
          <a:noFill/>
          <a:ln>
            <a:noFill/>
          </a:ln>
        </p:spPr>
      </p:pic>
      <p:sp>
        <p:nvSpPr>
          <p:cNvPr id="285" name="Google Shape;285;p46"/>
          <p:cNvSpPr/>
          <p:nvPr/>
        </p:nvSpPr>
        <p:spPr>
          <a:xfrm>
            <a:off x="792825" y="1674850"/>
            <a:ext cx="4221900" cy="32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86" name="Google Shape;286;p46"/>
          <p:cNvSpPr/>
          <p:nvPr/>
        </p:nvSpPr>
        <p:spPr>
          <a:xfrm>
            <a:off x="2193925" y="3878725"/>
            <a:ext cx="3816600" cy="556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Ultralytics</a:t>
            </a:r>
            <a:endParaRPr/>
          </a:p>
        </p:txBody>
      </p:sp>
      <p:sp>
        <p:nvSpPr>
          <p:cNvPr id="292" name="Google Shape;292;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47"/>
          <p:cNvPicPr preferRelativeResize="0"/>
          <p:nvPr/>
        </p:nvPicPr>
        <p:blipFill>
          <a:blip r:embed="rId3">
            <a:alphaModFix/>
          </a:blip>
          <a:stretch>
            <a:fillRect/>
          </a:stretch>
        </p:blipFill>
        <p:spPr>
          <a:xfrm>
            <a:off x="100438" y="1152431"/>
            <a:ext cx="9144000" cy="3583889"/>
          </a:xfrm>
          <a:prstGeom prst="rect">
            <a:avLst/>
          </a:prstGeom>
          <a:noFill/>
          <a:ln>
            <a:noFill/>
          </a:ln>
        </p:spPr>
      </p:pic>
      <p:sp>
        <p:nvSpPr>
          <p:cNvPr id="294" name="Google Shape;294;p47"/>
          <p:cNvSpPr/>
          <p:nvPr/>
        </p:nvSpPr>
        <p:spPr>
          <a:xfrm>
            <a:off x="1604925" y="4172275"/>
            <a:ext cx="2898900" cy="32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os</a:t>
            </a:r>
            <a:endParaRPr/>
          </a:p>
          <a:p>
            <a:pPr indent="0" lvl="0" marL="0" rtl="0" algn="l">
              <a:spcBef>
                <a:spcPts val="0"/>
              </a:spcBef>
              <a:spcAft>
                <a:spcPts val="0"/>
              </a:spcAft>
              <a:buNone/>
            </a:pPr>
            <a:r>
              <a:t/>
            </a:r>
            <a:endParaRPr/>
          </a:p>
        </p:txBody>
      </p:sp>
      <p:sp>
        <p:nvSpPr>
          <p:cNvPr id="300" name="Google Shape;300;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Python內建的模組，用於與操作系統進行互動，如文件和路徑操作。</a:t>
            </a:r>
            <a:endParaRPr/>
          </a:p>
          <a:p>
            <a:pPr indent="0" lvl="0" marL="0" rtl="0" algn="l">
              <a:spcBef>
                <a:spcPts val="1200"/>
              </a:spcBef>
              <a:spcAft>
                <a:spcPts val="0"/>
              </a:spcAft>
              <a:buNone/>
            </a:pPr>
            <a:r>
              <a:rPr lang="zh-TW"/>
              <a:t>專題中此程式用來查看測試資料(圖片)。</a:t>
            </a:r>
            <a:endParaRPr/>
          </a:p>
          <a:p>
            <a:pPr indent="0" lvl="0" marL="0" rtl="0" algn="l">
              <a:spcBef>
                <a:spcPts val="1200"/>
              </a:spcBef>
              <a:spcAft>
                <a:spcPts val="1200"/>
              </a:spcAft>
              <a:buNone/>
            </a:pPr>
            <a:r>
              <a:t/>
            </a:r>
            <a:endParaRPr/>
          </a:p>
        </p:txBody>
      </p:sp>
      <p:pic>
        <p:nvPicPr>
          <p:cNvPr id="301" name="Google Shape;301;p48"/>
          <p:cNvPicPr preferRelativeResize="0"/>
          <p:nvPr/>
        </p:nvPicPr>
        <p:blipFill>
          <a:blip r:embed="rId3">
            <a:alphaModFix/>
          </a:blip>
          <a:stretch>
            <a:fillRect/>
          </a:stretch>
        </p:blipFill>
        <p:spPr>
          <a:xfrm>
            <a:off x="118438" y="2318458"/>
            <a:ext cx="9143999" cy="2490583"/>
          </a:xfrm>
          <a:prstGeom prst="rect">
            <a:avLst/>
          </a:prstGeom>
          <a:noFill/>
          <a:ln>
            <a:noFill/>
          </a:ln>
        </p:spPr>
      </p:pic>
      <p:sp>
        <p:nvSpPr>
          <p:cNvPr id="302" name="Google Shape;302;p48"/>
          <p:cNvSpPr/>
          <p:nvPr/>
        </p:nvSpPr>
        <p:spPr>
          <a:xfrm>
            <a:off x="118450" y="3250600"/>
            <a:ext cx="4221900" cy="32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PIL</a:t>
            </a:r>
            <a:endParaRPr/>
          </a:p>
          <a:p>
            <a:pPr indent="0" lvl="0" marL="0" rtl="0" algn="l">
              <a:spcBef>
                <a:spcPts val="0"/>
              </a:spcBef>
              <a:spcAft>
                <a:spcPts val="0"/>
              </a:spcAft>
              <a:buNone/>
            </a:pPr>
            <a:r>
              <a:t/>
            </a:r>
            <a:endParaRPr/>
          </a:p>
        </p:txBody>
      </p:sp>
      <p:sp>
        <p:nvSpPr>
          <p:cNvPr id="308" name="Google Shape;308;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是 Python 的一個圖像處理庫，用於輔助os套件的圖檔進行處理。</a:t>
            </a:r>
            <a:endParaRPr/>
          </a:p>
          <a:p>
            <a:pPr indent="0" lvl="0" marL="0" rtl="0" algn="l">
              <a:spcBef>
                <a:spcPts val="1200"/>
              </a:spcBef>
              <a:spcAft>
                <a:spcPts val="1200"/>
              </a:spcAft>
              <a:buNone/>
            </a:pPr>
            <a:r>
              <a:rPr lang="zh-TW"/>
              <a:t>Image: 用來打開、處理和保存圖像。</a:t>
            </a:r>
            <a:endParaRPr/>
          </a:p>
        </p:txBody>
      </p:sp>
      <p:pic>
        <p:nvPicPr>
          <p:cNvPr id="309" name="Google Shape;309;p49"/>
          <p:cNvPicPr preferRelativeResize="0"/>
          <p:nvPr/>
        </p:nvPicPr>
        <p:blipFill>
          <a:blip r:embed="rId3">
            <a:alphaModFix/>
          </a:blip>
          <a:stretch>
            <a:fillRect/>
          </a:stretch>
        </p:blipFill>
        <p:spPr>
          <a:xfrm>
            <a:off x="118438" y="2318458"/>
            <a:ext cx="9143999" cy="2490583"/>
          </a:xfrm>
          <a:prstGeom prst="rect">
            <a:avLst/>
          </a:prstGeom>
          <a:noFill/>
          <a:ln>
            <a:noFill/>
          </a:ln>
        </p:spPr>
      </p:pic>
      <p:sp>
        <p:nvSpPr>
          <p:cNvPr id="310" name="Google Shape;310;p49"/>
          <p:cNvSpPr/>
          <p:nvPr/>
        </p:nvSpPr>
        <p:spPr>
          <a:xfrm>
            <a:off x="118450" y="3555400"/>
            <a:ext cx="6397800" cy="32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PIL</a:t>
            </a:r>
            <a:endParaRPr/>
          </a:p>
          <a:p>
            <a:pPr indent="0" lvl="0" marL="0" rtl="0" algn="l">
              <a:spcBef>
                <a:spcPts val="0"/>
              </a:spcBef>
              <a:spcAft>
                <a:spcPts val="0"/>
              </a:spcAft>
              <a:buNone/>
            </a:pPr>
            <a:r>
              <a:t/>
            </a:r>
            <a:endParaRPr/>
          </a:p>
        </p:txBody>
      </p:sp>
      <p:sp>
        <p:nvSpPr>
          <p:cNvPr id="316" name="Google Shape;316;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I</a:t>
            </a:r>
            <a:r>
              <a:rPr lang="zh-TW"/>
              <a:t>mageDraw：用來在圖像上繪製形狀或文字。</a:t>
            </a:r>
            <a:endParaRPr/>
          </a:p>
          <a:p>
            <a:pPr indent="0" lvl="0" marL="0" rtl="0" algn="l">
              <a:spcBef>
                <a:spcPts val="1200"/>
              </a:spcBef>
              <a:spcAft>
                <a:spcPts val="1200"/>
              </a:spcAft>
              <a:buNone/>
            </a:pPr>
            <a:r>
              <a:rPr lang="zh-TW"/>
              <a:t>ImageFont：用來加載字體，方便在圖像上添加自定義文字。</a:t>
            </a:r>
            <a:endParaRPr/>
          </a:p>
        </p:txBody>
      </p:sp>
      <p:pic>
        <p:nvPicPr>
          <p:cNvPr id="317" name="Google Shape;317;p50"/>
          <p:cNvPicPr preferRelativeResize="0"/>
          <p:nvPr/>
        </p:nvPicPr>
        <p:blipFill>
          <a:blip r:embed="rId3">
            <a:alphaModFix/>
          </a:blip>
          <a:stretch>
            <a:fillRect/>
          </a:stretch>
        </p:blipFill>
        <p:spPr>
          <a:xfrm>
            <a:off x="118438" y="2318458"/>
            <a:ext cx="9143999" cy="2490583"/>
          </a:xfrm>
          <a:prstGeom prst="rect">
            <a:avLst/>
          </a:prstGeom>
          <a:noFill/>
          <a:ln>
            <a:noFill/>
          </a:ln>
        </p:spPr>
      </p:pic>
      <p:sp>
        <p:nvSpPr>
          <p:cNvPr id="318" name="Google Shape;318;p50"/>
          <p:cNvSpPr/>
          <p:nvPr/>
        </p:nvSpPr>
        <p:spPr>
          <a:xfrm>
            <a:off x="118450" y="3562775"/>
            <a:ext cx="6367800" cy="327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未來展望</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系統環境--超商</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近年來全球人力短缺，服務業招聘員工越來越困難導致人力短缺，常常一人頂兩人用的情況，員工要忙結帳又要理貨，這樣的充滿壓力的就業環境，也使得應徵的員工越來越少。</a:t>
            </a:r>
            <a:endParaRPr/>
          </a:p>
          <a:p>
            <a:pPr indent="0" lvl="0" marL="0" rtl="0" algn="l">
              <a:spcBef>
                <a:spcPts val="1200"/>
              </a:spcBef>
              <a:spcAft>
                <a:spcPts val="0"/>
              </a:spcAft>
              <a:buNone/>
            </a:pPr>
            <a:r>
              <a:rPr lang="zh-TW"/>
              <a:t>因為店家人力短缺的關係，常常一位員工需要負責多項事務，如果負責收銀結帳的店員因為其他事情被中斷結帳，需要結帳的顧客就需要等待。</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未來展望</a:t>
            </a:r>
            <a:endParaRPr/>
          </a:p>
        </p:txBody>
      </p:sp>
      <p:sp>
        <p:nvSpPr>
          <p:cNvPr id="329" name="Google Shape;329;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0"/>
              </a:spcBef>
              <a:spcAft>
                <a:spcPts val="0"/>
              </a:spcAft>
              <a:buNone/>
            </a:pPr>
            <a:r>
              <a:t/>
            </a:r>
            <a:endParaRPr>
              <a:solidFill>
                <a:srgbClr val="000000"/>
              </a:solidFill>
            </a:endParaRPr>
          </a:p>
          <a:p>
            <a:pPr indent="-342900" lvl="0" marL="457200" rtl="0" algn="just">
              <a:lnSpc>
                <a:spcPct val="150000"/>
              </a:lnSpc>
              <a:spcBef>
                <a:spcPts val="0"/>
              </a:spcBef>
              <a:spcAft>
                <a:spcPts val="0"/>
              </a:spcAft>
              <a:buSzPts val="1800"/>
              <a:buChar char="●"/>
            </a:pPr>
            <a:r>
              <a:rPr lang="zh-TW">
                <a:solidFill>
                  <a:srgbClr val="000000"/>
                </a:solidFill>
              </a:rPr>
              <a:t>使用者導引:頁面設計得更加直覺，使得使用者都能輕鬆上手。</a:t>
            </a:r>
            <a:endParaRPr>
              <a:solidFill>
                <a:srgbClr val="000000"/>
              </a:solidFill>
            </a:endParaRPr>
          </a:p>
          <a:p>
            <a:pPr indent="-342900" lvl="0" marL="457200" rtl="0" algn="just">
              <a:lnSpc>
                <a:spcPct val="150000"/>
              </a:lnSpc>
              <a:spcBef>
                <a:spcPts val="0"/>
              </a:spcBef>
              <a:spcAft>
                <a:spcPts val="0"/>
              </a:spcAft>
              <a:buSzPts val="1800"/>
              <a:buChar char="●"/>
            </a:pPr>
            <a:r>
              <a:rPr lang="zh-TW">
                <a:solidFill>
                  <a:srgbClr val="000000"/>
                </a:solidFill>
              </a:rPr>
              <a:t>使用者誤觸:新增彈窗警示讓使用者需要再度確認才能成功更改重要數據。</a:t>
            </a:r>
            <a:endParaRPr>
              <a:solidFill>
                <a:srgbClr val="000000"/>
              </a:solidFill>
            </a:endParaRPr>
          </a:p>
          <a:p>
            <a:pPr indent="-342900" lvl="0" marL="457200" rtl="0" algn="just">
              <a:lnSpc>
                <a:spcPct val="150000"/>
              </a:lnSpc>
              <a:spcBef>
                <a:spcPts val="0"/>
              </a:spcBef>
              <a:spcAft>
                <a:spcPts val="0"/>
              </a:spcAft>
              <a:buSzPts val="1800"/>
              <a:buChar char="●"/>
            </a:pPr>
            <a:r>
              <a:rPr lang="zh-TW">
                <a:solidFill>
                  <a:srgbClr val="000000"/>
                </a:solidFill>
              </a:rPr>
              <a:t>辨識模型: 增加模型辨識水果種類，增加辨識水果熟程度的功能。</a:t>
            </a:r>
            <a:endParaRPr>
              <a:solidFill>
                <a:srgbClr val="000000"/>
              </a:solidFill>
            </a:endParaRPr>
          </a:p>
          <a:p>
            <a:pPr indent="-342900" lvl="0" marL="457200" rtl="0" algn="just">
              <a:lnSpc>
                <a:spcPct val="150000"/>
              </a:lnSpc>
              <a:spcBef>
                <a:spcPts val="0"/>
              </a:spcBef>
              <a:spcAft>
                <a:spcPts val="0"/>
              </a:spcAft>
              <a:buSzPts val="1800"/>
              <a:buChar char="●"/>
            </a:pPr>
            <a:r>
              <a:rPr lang="zh-TW">
                <a:solidFill>
                  <a:srgbClr val="000000"/>
                </a:solidFill>
              </a:rPr>
              <a:t>設備提升：升級設備提高使用者的使用體驗。</a:t>
            </a:r>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引用來源</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引用來源</a:t>
            </a:r>
            <a:endParaRPr/>
          </a:p>
        </p:txBody>
      </p:sp>
      <p:sp>
        <p:nvSpPr>
          <p:cNvPr id="340" name="Google Shape;340;p5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3"/>
              </a:rPr>
              <a:t>https://www.ultralytics.com/zh/about</a:t>
            </a:r>
            <a:endParaRPr/>
          </a:p>
          <a:p>
            <a:pPr indent="0" lvl="0" marL="0" rtl="0" algn="l">
              <a:spcBef>
                <a:spcPts val="1200"/>
              </a:spcBef>
              <a:spcAft>
                <a:spcPts val="0"/>
              </a:spcAft>
              <a:buNone/>
            </a:pPr>
            <a:r>
              <a:rPr lang="zh-TW" u="sng">
                <a:solidFill>
                  <a:schemeClr val="hlink"/>
                </a:solidFill>
                <a:hlinkClick r:id="rId4"/>
              </a:rPr>
              <a:t>https://docs.ultralytics.com/zh</a:t>
            </a:r>
            <a:endParaRPr/>
          </a:p>
          <a:p>
            <a:pPr indent="0" lvl="0" marL="0" rtl="0" algn="l">
              <a:spcBef>
                <a:spcPts val="1200"/>
              </a:spcBef>
              <a:spcAft>
                <a:spcPts val="0"/>
              </a:spcAft>
              <a:buNone/>
            </a:pPr>
            <a:r>
              <a:rPr lang="zh-TW" u="sng">
                <a:solidFill>
                  <a:schemeClr val="hlink"/>
                </a:solidFill>
                <a:hlinkClick r:id="rId5"/>
              </a:rPr>
              <a:t>https://firebase.google.com/docs/firestore/data-model?hl=zh-tw</a:t>
            </a:r>
            <a:endParaRPr/>
          </a:p>
          <a:p>
            <a:pPr indent="0" lvl="0" marL="0" rtl="0" algn="l">
              <a:spcBef>
                <a:spcPts val="1200"/>
              </a:spcBef>
              <a:spcAft>
                <a:spcPts val="0"/>
              </a:spcAft>
              <a:buNone/>
            </a:pPr>
            <a:r>
              <a:rPr lang="zh-TW" u="sng">
                <a:solidFill>
                  <a:schemeClr val="hlink"/>
                </a:solidFill>
                <a:hlinkClick r:id="rId6"/>
              </a:rPr>
              <a:t>https://github.com/THU-MIG/yolov10/releases/</a:t>
            </a:r>
            <a:endParaRPr/>
          </a:p>
          <a:p>
            <a:pPr indent="0" lvl="0" marL="0" rtl="0" algn="l">
              <a:spcBef>
                <a:spcPts val="1200"/>
              </a:spcBef>
              <a:spcAft>
                <a:spcPts val="0"/>
              </a:spcAft>
              <a:buNone/>
            </a:pPr>
            <a:r>
              <a:rPr lang="zh-TW" u="sng">
                <a:solidFill>
                  <a:schemeClr val="hlink"/>
                </a:solidFill>
                <a:latin typeface="Arial"/>
                <a:ea typeface="Arial"/>
                <a:cs typeface="Arial"/>
                <a:sym typeface="Arial"/>
                <a:hlinkClick r:id="rId7"/>
              </a:rPr>
              <a:t>COCO - Common Objects in Context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END</a:t>
            </a:r>
            <a:endParaRPr/>
          </a:p>
        </p:txBody>
      </p:sp>
      <p:sp>
        <p:nvSpPr>
          <p:cNvPr id="346" name="Google Shape;346;p55"/>
          <p:cNvSpPr txBox="1"/>
          <p:nvPr>
            <p:ph idx="1" type="subTitle"/>
          </p:nvPr>
        </p:nvSpPr>
        <p:spPr>
          <a:xfrm>
            <a:off x="2136750" y="2774180"/>
            <a:ext cx="4870500" cy="1158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zh-TW" sz="2040"/>
              <a:t>資工</a:t>
            </a:r>
            <a:r>
              <a:rPr lang="zh-TW" sz="2040"/>
              <a:t>四</a:t>
            </a:r>
            <a:r>
              <a:rPr lang="zh-TW" sz="2040"/>
              <a:t>A-411006746廖怡慈</a:t>
            </a:r>
            <a:endParaRPr sz="2040"/>
          </a:p>
          <a:p>
            <a:pPr indent="0" lvl="0" marL="0" rtl="0" algn="ctr">
              <a:lnSpc>
                <a:spcPct val="80000"/>
              </a:lnSpc>
              <a:spcBef>
                <a:spcPts val="0"/>
              </a:spcBef>
              <a:spcAft>
                <a:spcPts val="0"/>
              </a:spcAft>
              <a:buSzPts val="523"/>
              <a:buNone/>
            </a:pPr>
            <a:r>
              <a:rPr lang="zh-TW" sz="2040"/>
              <a:t>資工</a:t>
            </a:r>
            <a:r>
              <a:rPr lang="zh-TW" sz="2040"/>
              <a:t>四</a:t>
            </a:r>
            <a:r>
              <a:rPr lang="zh-TW" sz="2040"/>
              <a:t>A-411018060陳立昌</a:t>
            </a:r>
            <a:endParaRPr sz="2040"/>
          </a:p>
          <a:p>
            <a:pPr indent="0" lvl="0" marL="0" rtl="0" algn="ctr">
              <a:lnSpc>
                <a:spcPct val="80000"/>
              </a:lnSpc>
              <a:spcBef>
                <a:spcPts val="0"/>
              </a:spcBef>
              <a:spcAft>
                <a:spcPts val="0"/>
              </a:spcAft>
              <a:buSzPts val="523"/>
              <a:buNone/>
            </a:pPr>
            <a:r>
              <a:rPr lang="zh-TW" sz="2040"/>
              <a:t>資工</a:t>
            </a:r>
            <a:r>
              <a:rPr lang="zh-TW" sz="2040"/>
              <a:t>四</a:t>
            </a:r>
            <a:r>
              <a:rPr lang="zh-TW" sz="2040"/>
              <a:t>A-411018141陳姵霖</a:t>
            </a:r>
            <a:endParaRPr sz="2040"/>
          </a:p>
          <a:p>
            <a:pPr indent="0" lvl="0" marL="0" rtl="0" algn="ctr">
              <a:spcBef>
                <a:spcPts val="0"/>
              </a:spcBef>
              <a:spcAft>
                <a:spcPts val="0"/>
              </a:spcAft>
              <a:buNone/>
            </a:pPr>
            <a:r>
              <a:rPr lang="zh-TW"/>
              <a:t>指導老師: 胡學誠</a:t>
            </a:r>
            <a:endParaRPr sz="2040"/>
          </a:p>
          <a:p>
            <a:pPr indent="0" lvl="0" marL="0" rtl="0" algn="ctr">
              <a:lnSpc>
                <a:spcPct val="80000"/>
              </a:lnSpc>
              <a:spcBef>
                <a:spcPts val="0"/>
              </a:spcBef>
              <a:spcAft>
                <a:spcPts val="0"/>
              </a:spcAft>
              <a:buSzPts val="523"/>
              <a:buNone/>
            </a:pPr>
            <a:r>
              <a:t/>
            </a:r>
            <a:endParaRPr sz="20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專題應對</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b="1" lang="zh-TW" sz="2000"/>
              <a:t>自助水果結帳</a:t>
            </a:r>
            <a:r>
              <a:rPr lang="zh-TW"/>
              <a:t>:</a:t>
            </a:r>
            <a:r>
              <a:rPr lang="zh-TW"/>
              <a:t>通過自助水果結帳，讓只購買水果的顧客不用等待店員，店員需要服務的顧客數量業能夠減少，購買其他商品的顧客等待時間也能縮短。</a:t>
            </a:r>
            <a:endParaRPr/>
          </a:p>
          <a:p>
            <a:pPr indent="-342900" lvl="0" marL="457200" rtl="0" algn="l">
              <a:spcBef>
                <a:spcPts val="0"/>
              </a:spcBef>
              <a:spcAft>
                <a:spcPts val="0"/>
              </a:spcAft>
              <a:buSzPts val="1800"/>
              <a:buChar char="●"/>
            </a:pPr>
            <a:r>
              <a:rPr b="1" lang="zh-TW" sz="2000"/>
              <a:t>後臺管理系統</a:t>
            </a:r>
            <a:r>
              <a:rPr lang="zh-TW"/>
              <a:t>:</a:t>
            </a:r>
            <a:r>
              <a:rPr lang="zh-TW"/>
              <a:t>後臺管理系統有售出數量，營業額，交易尖峰這三個資料，且皆以資料視覺化的方式呈現，讓管理層能夠快速且直觀的知道這些數據的意思，並根據這些資料進行進貨數量決策或人力分配等，除此之外還有庫存查看新增的功能，能夠了解店內庫存情況。</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使用環境</a:t>
            </a:r>
            <a:r>
              <a:rPr lang="zh-TW"/>
              <a:t>(記得單顆水果買賣圖片)</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244425" y="468277"/>
            <a:ext cx="7175650" cy="4206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畫面展示</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結帳系統</a:t>
            </a:r>
            <a:endParaRPr/>
          </a:p>
        </p:txBody>
      </p:sp>
      <p:sp>
        <p:nvSpPr>
          <p:cNvPr id="113" name="Google Shape;11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2135575" y="311250"/>
            <a:ext cx="6833326" cy="4749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