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9" r:id="rId3"/>
    <p:sldId id="258" r:id="rId4"/>
    <p:sldId id="259" r:id="rId5"/>
    <p:sldId id="260" r:id="rId6"/>
    <p:sldId id="261" r:id="rId7"/>
    <p:sldId id="280" r:id="rId8"/>
    <p:sldId id="263" r:id="rId9"/>
    <p:sldId id="265" r:id="rId10"/>
    <p:sldId id="266" r:id="rId11"/>
    <p:sldId id="267" r:id="rId12"/>
    <p:sldId id="268" r:id="rId13"/>
    <p:sldId id="281" r:id="rId14"/>
    <p:sldId id="271" r:id="rId15"/>
    <p:sldId id="272" r:id="rId16"/>
    <p:sldId id="273"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90" autoAdjust="0"/>
    <p:restoredTop sz="85612" autoAdjust="0"/>
  </p:normalViewPr>
  <p:slideViewPr>
    <p:cSldViewPr snapToGrid="0">
      <p:cViewPr varScale="1">
        <p:scale>
          <a:sx n="63" d="100"/>
          <a:sy n="63" d="100"/>
        </p:scale>
        <p:origin x="10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r>
              <a:rPr lang="en-US" sz="2100" b="1" dirty="0" err="1"/>
              <a:t>Erreichtes</a:t>
            </a:r>
            <a:r>
              <a:rPr lang="en-US" sz="2100" b="1" dirty="0"/>
              <a:t> </a:t>
            </a:r>
            <a:r>
              <a:rPr lang="en-US" sz="2100" b="1" dirty="0" err="1"/>
              <a:t>Servicelevel</a:t>
            </a:r>
            <a:endParaRPr lang="en-US" sz="2100" b="1" dirty="0"/>
          </a:p>
        </c:rich>
      </c:tx>
      <c:overlay val="0"/>
      <c:spPr>
        <a:noFill/>
        <a:ln>
          <a:noFill/>
        </a:ln>
        <a:effectLst/>
      </c:spPr>
      <c:txPr>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Tabelle1!$B$1</c:f>
              <c:strCache>
                <c:ptCount val="1"/>
                <c:pt idx="0">
                  <c:v>Datenreihe 1</c:v>
                </c:pt>
              </c:strCache>
            </c:strRef>
          </c:tx>
          <c:spPr>
            <a:ln w="38100" cap="rnd">
              <a:solidFill>
                <a:schemeClr val="tx2">
                  <a:lumMod val="75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Tabelle1!$A$2:$A$3</c:f>
              <c:strCache>
                <c:ptCount val="2"/>
                <c:pt idx="0">
                  <c:v>März 2021 (vor Schulung)</c:v>
                </c:pt>
                <c:pt idx="1">
                  <c:v>Oktober 2021 (nach Schulung)</c:v>
                </c:pt>
              </c:strCache>
            </c:strRef>
          </c:cat>
          <c:val>
            <c:numRef>
              <c:f>Tabelle1!$B$2:$B$3</c:f>
              <c:numCache>
                <c:formatCode>General</c:formatCode>
                <c:ptCount val="2"/>
                <c:pt idx="0">
                  <c:v>75</c:v>
                </c:pt>
                <c:pt idx="1">
                  <c:v>92</c:v>
                </c:pt>
              </c:numCache>
            </c:numRef>
          </c:val>
          <c:smooth val="0"/>
          <c:extLst>
            <c:ext xmlns:c16="http://schemas.microsoft.com/office/drawing/2014/chart" uri="{C3380CC4-5D6E-409C-BE32-E72D297353CC}">
              <c16:uniqueId val="{00000000-B34E-41F5-9DCA-4A93AD55EDF7}"/>
            </c:ext>
          </c:extLst>
        </c:ser>
        <c:dLbls>
          <c:showLegendKey val="0"/>
          <c:showVal val="0"/>
          <c:showCatName val="0"/>
          <c:showSerName val="0"/>
          <c:showPercent val="0"/>
          <c:showBubbleSize val="0"/>
        </c:dLbls>
        <c:smooth val="0"/>
        <c:axId val="595160200"/>
        <c:axId val="595158232"/>
      </c:lineChart>
      <c:catAx>
        <c:axId val="595160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58232"/>
        <c:crosses val="autoZero"/>
        <c:auto val="1"/>
        <c:lblAlgn val="ctr"/>
        <c:lblOffset val="100"/>
        <c:noMultiLvlLbl val="0"/>
      </c:catAx>
      <c:valAx>
        <c:axId val="5951582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60200"/>
        <c:crosses val="autoZero"/>
        <c:crossBetween val="between"/>
        <c:majorUnit val="20"/>
      </c:valAx>
      <c:spPr>
        <a:noFill/>
        <a:ln>
          <a:noFill/>
        </a:ln>
        <a:effectLst/>
      </c:spPr>
    </c:plotArea>
    <c:plotVisOnly val="1"/>
    <c:dispBlanksAs val="gap"/>
    <c:showDLblsOverMax val="0"/>
  </c:chart>
  <c:spPr>
    <a:noFill/>
    <a:ln>
      <a:solidFill>
        <a:schemeClr val="accent5"/>
      </a:solidFill>
    </a:ln>
    <a:effectLst/>
  </c:spPr>
  <c:txPr>
    <a:bodyPr/>
    <a:lstStyle/>
    <a:p>
      <a:pPr>
        <a:defRPr/>
      </a:pPr>
      <a:endParaRPr lang="de-DE"/>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r>
              <a:rPr lang="en-US" sz="2100" b="1" dirty="0" err="1"/>
              <a:t>Durchschnittliche</a:t>
            </a:r>
            <a:r>
              <a:rPr lang="en-US" sz="2100" b="1" baseline="0" dirty="0"/>
              <a:t> </a:t>
            </a:r>
            <a:r>
              <a:rPr lang="en-US" sz="2100" b="1" baseline="0" dirty="0" err="1"/>
              <a:t>Körpergröße</a:t>
            </a:r>
            <a:r>
              <a:rPr lang="en-US" sz="2100" b="1" baseline="0" dirty="0"/>
              <a:t> (in cm)</a:t>
            </a:r>
          </a:p>
          <a:p>
            <a:pPr>
              <a:defRPr sz="2100" b="1"/>
            </a:pPr>
            <a:r>
              <a:rPr lang="en-US" sz="2100" b="1" baseline="0" dirty="0"/>
              <a:t>von </a:t>
            </a:r>
            <a:r>
              <a:rPr lang="en-US" sz="2100" b="1" baseline="0" dirty="0" err="1"/>
              <a:t>Erwachsenen</a:t>
            </a:r>
            <a:r>
              <a:rPr lang="en-US" sz="2100" b="1" baseline="0" dirty="0"/>
              <a:t> in Deutschland</a:t>
            </a:r>
            <a:endParaRPr lang="en-US" sz="2100" b="1" dirty="0"/>
          </a:p>
        </c:rich>
      </c:tx>
      <c:overlay val="0"/>
      <c:spPr>
        <a:noFill/>
        <a:ln>
          <a:noFill/>
        </a:ln>
        <a:effectLst/>
      </c:spPr>
      <c:txPr>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Datenreihe 1</c:v>
                </c:pt>
              </c:strCache>
            </c:strRef>
          </c:tx>
          <c:spPr>
            <a:solidFill>
              <a:schemeClr val="accent1"/>
            </a:solidFill>
            <a:ln w="38100">
              <a:solidFill>
                <a:schemeClr val="tx2">
                  <a:lumMod val="75000"/>
                </a:schemeClr>
              </a:solidFill>
            </a:ln>
            <a:effectLst/>
          </c:spPr>
          <c:invertIfNegative val="0"/>
          <c:dPt>
            <c:idx val="0"/>
            <c:invertIfNegative val="0"/>
            <c:bubble3D val="0"/>
            <c:spPr>
              <a:solidFill>
                <a:schemeClr val="tx2"/>
              </a:solidFill>
              <a:ln w="38100">
                <a:solidFill>
                  <a:schemeClr val="tx2">
                    <a:lumMod val="75000"/>
                  </a:schemeClr>
                </a:solidFill>
              </a:ln>
              <a:effectLst/>
            </c:spPr>
            <c:extLst>
              <c:ext xmlns:c16="http://schemas.microsoft.com/office/drawing/2014/chart" uri="{C3380CC4-5D6E-409C-BE32-E72D297353CC}">
                <c16:uniqueId val="{00000000-CFB1-4DB2-8325-457918E3546A}"/>
              </c:ext>
            </c:extLst>
          </c:dPt>
          <c:dPt>
            <c:idx val="1"/>
            <c:invertIfNegative val="0"/>
            <c:bubble3D val="0"/>
            <c:spPr>
              <a:solidFill>
                <a:schemeClr val="tx2">
                  <a:lumMod val="75000"/>
                </a:schemeClr>
              </a:solidFill>
              <a:ln w="38100">
                <a:solidFill>
                  <a:schemeClr val="tx2">
                    <a:lumMod val="75000"/>
                  </a:schemeClr>
                </a:solidFill>
              </a:ln>
              <a:effectLst/>
            </c:spPr>
            <c:extLst>
              <c:ext xmlns:c16="http://schemas.microsoft.com/office/drawing/2014/chart" uri="{C3380CC4-5D6E-409C-BE32-E72D297353CC}">
                <c16:uniqueId val="{00000001-CFB1-4DB2-8325-457918E3546A}"/>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Tabelle1!$A$2:$A$3</c:f>
              <c:strCache>
                <c:ptCount val="2"/>
                <c:pt idx="0">
                  <c:v>Frauen</c:v>
                </c:pt>
                <c:pt idx="1">
                  <c:v>Männer</c:v>
                </c:pt>
              </c:strCache>
            </c:strRef>
          </c:cat>
          <c:val>
            <c:numRef>
              <c:f>Tabelle1!$B$2:$B$3</c:f>
              <c:numCache>
                <c:formatCode>General</c:formatCode>
                <c:ptCount val="2"/>
                <c:pt idx="0">
                  <c:v>166</c:v>
                </c:pt>
                <c:pt idx="1">
                  <c:v>180</c:v>
                </c:pt>
              </c:numCache>
            </c:numRef>
          </c:val>
          <c:extLst>
            <c:ext xmlns:c16="http://schemas.microsoft.com/office/drawing/2014/chart" uri="{C3380CC4-5D6E-409C-BE32-E72D297353CC}">
              <c16:uniqueId val="{00000000-B34E-41F5-9DCA-4A93AD55EDF7}"/>
            </c:ext>
          </c:extLst>
        </c:ser>
        <c:dLbls>
          <c:showLegendKey val="0"/>
          <c:showVal val="0"/>
          <c:showCatName val="0"/>
          <c:showSerName val="0"/>
          <c:showPercent val="0"/>
          <c:showBubbleSize val="0"/>
        </c:dLbls>
        <c:gapWidth val="150"/>
        <c:axId val="595160200"/>
        <c:axId val="595158232"/>
      </c:barChart>
      <c:catAx>
        <c:axId val="595160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58232"/>
        <c:crosses val="autoZero"/>
        <c:auto val="1"/>
        <c:lblAlgn val="ctr"/>
        <c:lblOffset val="100"/>
        <c:noMultiLvlLbl val="0"/>
      </c:catAx>
      <c:valAx>
        <c:axId val="5951582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60200"/>
        <c:crosses val="autoZero"/>
        <c:crossBetween val="between"/>
        <c:majorUnit val="50"/>
      </c:valAx>
      <c:spPr>
        <a:noFill/>
        <a:ln>
          <a:noFill/>
        </a:ln>
        <a:effectLst/>
      </c:spPr>
    </c:plotArea>
    <c:plotVisOnly val="1"/>
    <c:dispBlanksAs val="gap"/>
    <c:showDLblsOverMax val="0"/>
  </c:chart>
  <c:spPr>
    <a:noFill/>
    <a:ln>
      <a:solidFill>
        <a:schemeClr val="accent5"/>
      </a:solidFill>
    </a:ln>
    <a:effectLst/>
  </c:spPr>
  <c:txPr>
    <a:bodyPr/>
    <a:lstStyle/>
    <a:p>
      <a:pPr>
        <a:defRPr/>
      </a:pPr>
      <a:endParaRPr lang="de-DE"/>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r>
              <a:rPr lang="en-US" sz="2100" b="1" dirty="0" err="1"/>
              <a:t>Durchschnittliche</a:t>
            </a:r>
            <a:r>
              <a:rPr lang="en-US" sz="2100" b="1" baseline="0" dirty="0"/>
              <a:t> </a:t>
            </a:r>
            <a:r>
              <a:rPr lang="en-US" sz="2100" b="1" baseline="0" dirty="0" err="1"/>
              <a:t>Körpergröße</a:t>
            </a:r>
            <a:r>
              <a:rPr lang="en-US" sz="2100" b="1" baseline="0" dirty="0"/>
              <a:t> (in cm)</a:t>
            </a:r>
          </a:p>
          <a:p>
            <a:pPr>
              <a:defRPr sz="2100" b="1"/>
            </a:pPr>
            <a:r>
              <a:rPr lang="en-US" sz="2100" b="1" baseline="0" dirty="0"/>
              <a:t>von </a:t>
            </a:r>
            <a:r>
              <a:rPr lang="en-US" sz="2100" b="1" baseline="0" dirty="0" err="1"/>
              <a:t>weiblichen</a:t>
            </a:r>
            <a:r>
              <a:rPr lang="en-US" sz="2100" b="1" baseline="0" dirty="0"/>
              <a:t> </a:t>
            </a:r>
            <a:r>
              <a:rPr lang="en-US" sz="2100" b="1" baseline="0" dirty="0" err="1"/>
              <a:t>Erwachsenen</a:t>
            </a:r>
            <a:endParaRPr lang="en-US" sz="2100" b="1" dirty="0"/>
          </a:p>
        </c:rich>
      </c:tx>
      <c:overlay val="0"/>
      <c:spPr>
        <a:noFill/>
        <a:ln>
          <a:noFill/>
        </a:ln>
        <a:effectLst/>
      </c:spPr>
      <c:txPr>
        <a:bodyPr rot="0" spcFirstLastPara="1" vertOverflow="ellipsis" vert="horz" wrap="square" anchor="ctr" anchorCtr="1"/>
        <a:lstStyle/>
        <a:p>
          <a:pPr>
            <a:defRPr sz="2100" b="1" i="0" u="none" strike="noStrike" kern="1200" spc="0" baseline="0">
              <a:solidFill>
                <a:schemeClr val="tx1">
                  <a:lumMod val="65000"/>
                  <a:lumOff val="35000"/>
                </a:schemeClr>
              </a:solidFill>
              <a:latin typeface="+mn-lt"/>
              <a:ea typeface="+mn-ea"/>
              <a:cs typeface="+mn-cs"/>
            </a:defRPr>
          </a:pPr>
          <a:endParaRPr lang="de-DE"/>
        </a:p>
      </c:txPr>
    </c:title>
    <c:autoTitleDeleted val="0"/>
    <c:plotArea>
      <c:layout/>
      <c:barChart>
        <c:barDir val="col"/>
        <c:grouping val="clustered"/>
        <c:varyColors val="0"/>
        <c:ser>
          <c:idx val="0"/>
          <c:order val="0"/>
          <c:tx>
            <c:strRef>
              <c:f>Tabelle1!$B$1</c:f>
              <c:strCache>
                <c:ptCount val="1"/>
                <c:pt idx="0">
                  <c:v>Datenreihe 1</c:v>
                </c:pt>
              </c:strCache>
            </c:strRef>
          </c:tx>
          <c:spPr>
            <a:solidFill>
              <a:schemeClr val="accent1"/>
            </a:solidFill>
            <a:ln w="38100">
              <a:solidFill>
                <a:schemeClr val="tx2">
                  <a:lumMod val="75000"/>
                </a:schemeClr>
              </a:solidFill>
            </a:ln>
            <a:effectLst/>
          </c:spPr>
          <c:invertIfNegative val="0"/>
          <c:dPt>
            <c:idx val="0"/>
            <c:invertIfNegative val="0"/>
            <c:bubble3D val="0"/>
            <c:spPr>
              <a:solidFill>
                <a:schemeClr val="accent4">
                  <a:lumMod val="40000"/>
                  <a:lumOff val="60000"/>
                </a:schemeClr>
              </a:solidFill>
              <a:ln w="38100">
                <a:solidFill>
                  <a:schemeClr val="tx2">
                    <a:lumMod val="75000"/>
                  </a:schemeClr>
                </a:solidFill>
              </a:ln>
              <a:effectLst/>
            </c:spPr>
            <c:extLst>
              <c:ext xmlns:c16="http://schemas.microsoft.com/office/drawing/2014/chart" uri="{C3380CC4-5D6E-409C-BE32-E72D297353CC}">
                <c16:uniqueId val="{00000000-CFB1-4DB2-8325-457918E3546A}"/>
              </c:ext>
            </c:extLst>
          </c:dPt>
          <c:dPt>
            <c:idx val="1"/>
            <c:invertIfNegative val="0"/>
            <c:bubble3D val="0"/>
            <c:spPr>
              <a:solidFill>
                <a:schemeClr val="tx2"/>
              </a:solidFill>
              <a:ln w="38100">
                <a:solidFill>
                  <a:schemeClr val="tx2">
                    <a:lumMod val="75000"/>
                  </a:schemeClr>
                </a:solidFill>
              </a:ln>
              <a:effectLst/>
            </c:spPr>
            <c:extLst>
              <c:ext xmlns:c16="http://schemas.microsoft.com/office/drawing/2014/chart" uri="{C3380CC4-5D6E-409C-BE32-E72D297353CC}">
                <c16:uniqueId val="{00000001-CFB1-4DB2-8325-457918E3546A}"/>
              </c:ext>
            </c:extLst>
          </c:dPt>
          <c:dPt>
            <c:idx val="2"/>
            <c:invertIfNegative val="0"/>
            <c:bubble3D val="0"/>
            <c:spPr>
              <a:solidFill>
                <a:schemeClr val="tx2">
                  <a:lumMod val="75000"/>
                </a:schemeClr>
              </a:solidFill>
              <a:ln w="38100">
                <a:solidFill>
                  <a:schemeClr val="tx2">
                    <a:lumMod val="75000"/>
                  </a:schemeClr>
                </a:solidFill>
              </a:ln>
              <a:effectLst/>
            </c:spPr>
            <c:extLst>
              <c:ext xmlns:c16="http://schemas.microsoft.com/office/drawing/2014/chart" uri="{C3380CC4-5D6E-409C-BE32-E72D297353CC}">
                <c16:uniqueId val="{00000000-8142-477F-B460-DC33909E12FC}"/>
              </c:ext>
            </c:extLst>
          </c:dPt>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de-DE"/>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Tabelle1!$A$2:$A$4</c:f>
              <c:strCache>
                <c:ptCount val="3"/>
                <c:pt idx="0">
                  <c:v>Deutschland</c:v>
                </c:pt>
                <c:pt idx="1">
                  <c:v>Niederlande</c:v>
                </c:pt>
                <c:pt idx="2">
                  <c:v>Nepal</c:v>
                </c:pt>
              </c:strCache>
            </c:strRef>
          </c:cat>
          <c:val>
            <c:numRef>
              <c:f>Tabelle1!$B$2:$B$4</c:f>
              <c:numCache>
                <c:formatCode>General</c:formatCode>
                <c:ptCount val="3"/>
                <c:pt idx="0">
                  <c:v>166</c:v>
                </c:pt>
                <c:pt idx="1">
                  <c:v>170</c:v>
                </c:pt>
                <c:pt idx="2">
                  <c:v>152</c:v>
                </c:pt>
              </c:numCache>
            </c:numRef>
          </c:val>
          <c:extLst>
            <c:ext xmlns:c16="http://schemas.microsoft.com/office/drawing/2014/chart" uri="{C3380CC4-5D6E-409C-BE32-E72D297353CC}">
              <c16:uniqueId val="{00000000-B34E-41F5-9DCA-4A93AD55EDF7}"/>
            </c:ext>
          </c:extLst>
        </c:ser>
        <c:dLbls>
          <c:showLegendKey val="0"/>
          <c:showVal val="0"/>
          <c:showCatName val="0"/>
          <c:showSerName val="0"/>
          <c:showPercent val="0"/>
          <c:showBubbleSize val="0"/>
        </c:dLbls>
        <c:gapWidth val="150"/>
        <c:axId val="595160200"/>
        <c:axId val="595158232"/>
      </c:barChart>
      <c:catAx>
        <c:axId val="595160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58232"/>
        <c:crosses val="autoZero"/>
        <c:auto val="1"/>
        <c:lblAlgn val="ctr"/>
        <c:lblOffset val="100"/>
        <c:noMultiLvlLbl val="0"/>
      </c:catAx>
      <c:valAx>
        <c:axId val="595158232"/>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de-DE"/>
          </a:p>
        </c:txPr>
        <c:crossAx val="595160200"/>
        <c:crosses val="autoZero"/>
        <c:crossBetween val="between"/>
        <c:majorUnit val="50"/>
      </c:valAx>
      <c:spPr>
        <a:noFill/>
        <a:ln>
          <a:noFill/>
        </a:ln>
        <a:effectLst/>
      </c:spPr>
    </c:plotArea>
    <c:plotVisOnly val="1"/>
    <c:dispBlanksAs val="gap"/>
    <c:showDLblsOverMax val="0"/>
  </c:chart>
  <c:spPr>
    <a:noFill/>
    <a:ln>
      <a:solidFill>
        <a:schemeClr val="accent5"/>
      </a:solid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CA2D34-EEE1-4EFD-9464-287110C3DDE1}" type="datetimeFigureOut">
              <a:rPr lang="de-DE" smtClean="0"/>
              <a:t>16.02.2025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AFFA6-DC19-4D4C-859F-A29D8A485B11}" type="slidenum">
              <a:rPr lang="de-DE" smtClean="0"/>
              <a:t>‹Nr.›</a:t>
            </a:fld>
            <a:endParaRPr lang="de-DE"/>
          </a:p>
        </p:txBody>
      </p:sp>
    </p:spTree>
    <p:extLst>
      <p:ext uri="{BB962C8B-B14F-4D97-AF65-F5344CB8AC3E}">
        <p14:creationId xmlns:p14="http://schemas.microsoft.com/office/powerpoint/2010/main" val="2778294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3</a:t>
            </a:fld>
            <a:endParaRPr lang="en-GB"/>
          </a:p>
        </p:txBody>
      </p:sp>
    </p:spTree>
    <p:extLst>
      <p:ext uri="{BB962C8B-B14F-4D97-AF65-F5344CB8AC3E}">
        <p14:creationId xmlns:p14="http://schemas.microsoft.com/office/powerpoint/2010/main" val="319429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4</a:t>
            </a:fld>
            <a:endParaRPr lang="en-GB"/>
          </a:p>
        </p:txBody>
      </p:sp>
    </p:spTree>
    <p:extLst>
      <p:ext uri="{BB962C8B-B14F-4D97-AF65-F5344CB8AC3E}">
        <p14:creationId xmlns:p14="http://schemas.microsoft.com/office/powerpoint/2010/main" val="2717391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5</a:t>
            </a:fld>
            <a:endParaRPr lang="en-GB"/>
          </a:p>
        </p:txBody>
      </p:sp>
    </p:spTree>
    <p:extLst>
      <p:ext uri="{BB962C8B-B14F-4D97-AF65-F5344CB8AC3E}">
        <p14:creationId xmlns:p14="http://schemas.microsoft.com/office/powerpoint/2010/main" val="2371907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6</a:t>
            </a:fld>
            <a:endParaRPr lang="en-GB"/>
          </a:p>
        </p:txBody>
      </p:sp>
    </p:spTree>
    <p:extLst>
      <p:ext uri="{BB962C8B-B14F-4D97-AF65-F5344CB8AC3E}">
        <p14:creationId xmlns:p14="http://schemas.microsoft.com/office/powerpoint/2010/main" val="1066149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Könnte auch t-Test</a:t>
            </a:r>
            <a:r>
              <a:rPr lang="de-DE" baseline="0" dirty="0"/>
              <a:t> für zwei unabhängige Stichproben verwenden, aber müsste dann paarweise vergleichen (d.h. allein bei 3 Gruppen schon 3 verschiedene Vergleiche, bei 4 Gruppen 6 Vergleiche, etc.), d.h. es wird schnell sehr aufwändig und unübersichtlich</a:t>
            </a:r>
          </a:p>
          <a:p>
            <a:endParaRPr lang="de-DE" baseline="0" dirty="0"/>
          </a:p>
          <a:p>
            <a:r>
              <a:rPr lang="de-DE" baseline="0" dirty="0"/>
              <a:t>Außerdem könnten sich bei mehrfachen t-Tests die jeweiligen Fehlerwahrscheinlichkeiten addieren…</a:t>
            </a:r>
          </a:p>
          <a:p>
            <a:endParaRPr lang="de-DE" baseline="0" dirty="0"/>
          </a:p>
          <a:p>
            <a:r>
              <a:rPr lang="de-DE" baseline="0" dirty="0"/>
              <a:t>Einfacher und besser: direkt eine Varianzanalyse durchführen</a:t>
            </a:r>
          </a:p>
          <a:p>
            <a:endParaRPr lang="de-DE" baseline="0" dirty="0"/>
          </a:p>
          <a:p>
            <a:r>
              <a:rPr lang="de-DE" baseline="0" dirty="0"/>
              <a:t>EINFAKTORIELL/ EINFACH: Nur EINE qualitative Variable (im </a:t>
            </a:r>
            <a:r>
              <a:rPr lang="de-DE" baseline="0" dirty="0" err="1"/>
              <a:t>o.s</a:t>
            </a:r>
            <a:r>
              <a:rPr lang="de-DE" baseline="0" dirty="0"/>
              <a:t>. Beispiel: Land), anhand derer die verschiedenen Gruppen unterschieden werden</a:t>
            </a: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8</a:t>
            </a:fld>
            <a:endParaRPr lang="en-GB"/>
          </a:p>
        </p:txBody>
      </p:sp>
    </p:spTree>
    <p:extLst>
      <p:ext uri="{BB962C8B-B14F-4D97-AF65-F5344CB8AC3E}">
        <p14:creationId xmlns:p14="http://schemas.microsoft.com/office/powerpoint/2010/main" val="519741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r>
              <a:rPr lang="de-DE" dirty="0"/>
              <a:t>Wie gehabt: </a:t>
            </a:r>
          </a:p>
          <a:p>
            <a:pPr algn="l"/>
            <a:r>
              <a:rPr lang="de-DE" sz="1200" b="0" dirty="0"/>
              <a:t>Prüfgröße ist</a:t>
            </a:r>
            <a:r>
              <a:rPr lang="de-DE" sz="1200" b="0" baseline="0" dirty="0"/>
              <a:t> </a:t>
            </a:r>
            <a:r>
              <a:rPr lang="de-DE" sz="1200" dirty="0"/>
              <a:t>Basis für die Testentscheidung: Wenn die Nullhypothese korrekt ist, ist die Prüfgröße </a:t>
            </a:r>
          </a:p>
          <a:p>
            <a:pPr algn="l"/>
            <a:r>
              <a:rPr lang="de-DE" sz="1200" dirty="0"/>
              <a:t>F-verteilt (mit p-1 Freiheitsgraden im Zähler und N-p Freiheitsgraden im Nenner)</a:t>
            </a:r>
          </a:p>
        </p:txBody>
      </p:sp>
      <p:sp>
        <p:nvSpPr>
          <p:cNvPr id="4" name="Foliennummernplatzhalter 3"/>
          <p:cNvSpPr>
            <a:spLocks noGrp="1"/>
          </p:cNvSpPr>
          <p:nvPr>
            <p:ph type="sldNum" sz="quarter" idx="10"/>
          </p:nvPr>
        </p:nvSpPr>
        <p:spPr/>
        <p:txBody>
          <a:bodyPr/>
          <a:lstStyle/>
          <a:p>
            <a:fld id="{3DA2CA58-6FD8-4ACA-9D1E-EE4A7346A6C8}" type="slidenum">
              <a:rPr lang="en-GB" smtClean="0"/>
              <a:t>9</a:t>
            </a:fld>
            <a:endParaRPr lang="en-GB"/>
          </a:p>
        </p:txBody>
      </p:sp>
    </p:spTree>
    <p:extLst>
      <p:ext uri="{BB962C8B-B14F-4D97-AF65-F5344CB8AC3E}">
        <p14:creationId xmlns:p14="http://schemas.microsoft.com/office/powerpoint/2010/main" val="1358136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3DA2CA58-6FD8-4ACA-9D1E-EE4A7346A6C8}" type="slidenum">
              <a:rPr lang="en-GB" smtClean="0"/>
              <a:t>10</a:t>
            </a:fld>
            <a:endParaRPr lang="en-GB"/>
          </a:p>
        </p:txBody>
      </p:sp>
    </p:spTree>
    <p:extLst>
      <p:ext uri="{BB962C8B-B14F-4D97-AF65-F5344CB8AC3E}">
        <p14:creationId xmlns:p14="http://schemas.microsoft.com/office/powerpoint/2010/main" val="380941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3DA2CA58-6FD8-4ACA-9D1E-EE4A7346A6C8}" type="slidenum">
              <a:rPr lang="en-GB" smtClean="0"/>
              <a:t>14</a:t>
            </a:fld>
            <a:endParaRPr lang="en-GB"/>
          </a:p>
        </p:txBody>
      </p:sp>
    </p:spTree>
    <p:extLst>
      <p:ext uri="{BB962C8B-B14F-4D97-AF65-F5344CB8AC3E}">
        <p14:creationId xmlns:p14="http://schemas.microsoft.com/office/powerpoint/2010/main" val="87003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EF51B-D591-C310-E211-003702735DB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094DEA2-A141-D466-7601-FCCFFB9AE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03B674C-810D-D2F5-9B14-25A5B25D28FA}"/>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5" name="Fußzeilenplatzhalter 4">
            <a:extLst>
              <a:ext uri="{FF2B5EF4-FFF2-40B4-BE49-F238E27FC236}">
                <a16:creationId xmlns:a16="http://schemas.microsoft.com/office/drawing/2014/main" id="{DAA1E1B9-9F49-17E6-F78C-D94B9CDC61B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70EABF5-C11F-D5BE-D6E8-8BCECB562F21}"/>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4144079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E6A6E9-BE65-6CE0-E46B-53CAD4B0E77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062C317F-B243-8A09-121D-184FCDCA481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8124AEE-36C2-D8EF-C7D8-DD2AADCFF627}"/>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5" name="Fußzeilenplatzhalter 4">
            <a:extLst>
              <a:ext uri="{FF2B5EF4-FFF2-40B4-BE49-F238E27FC236}">
                <a16:creationId xmlns:a16="http://schemas.microsoft.com/office/drawing/2014/main" id="{3044DA74-A503-507D-DABC-876924F6706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2DA9224-53C6-EE85-1FAE-29F0015CF243}"/>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4099119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328429F-C058-3EC0-141E-237B9EC3C53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02C29198-F7F6-68AD-92EC-D459FBC85A5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A4B1F1-51EB-2E13-C542-E685239D4464}"/>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5" name="Fußzeilenplatzhalter 4">
            <a:extLst>
              <a:ext uri="{FF2B5EF4-FFF2-40B4-BE49-F238E27FC236}">
                <a16:creationId xmlns:a16="http://schemas.microsoft.com/office/drawing/2014/main" id="{F7AAC294-36E3-C65E-7159-7D1A0A170E4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B23B323-0793-1D3F-2D61-A5F31D658009}"/>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3622587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klassisch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E378F3-2CB9-4280-B33F-C8577910DFC2}"/>
              </a:ext>
            </a:extLst>
          </p:cNvPr>
          <p:cNvSpPr>
            <a:spLocks noGrp="1"/>
          </p:cNvSpPr>
          <p:nvPr>
            <p:ph type="title" hasCustomPrompt="1"/>
          </p:nvPr>
        </p:nvSpPr>
        <p:spPr/>
        <p:txBody>
          <a:bodyPr/>
          <a:lstStyle/>
          <a:p>
            <a:r>
              <a:rPr lang="de-DE"/>
              <a:t>Überschrift steht hier</a:t>
            </a:r>
          </a:p>
        </p:txBody>
      </p:sp>
      <p:sp>
        <p:nvSpPr>
          <p:cNvPr id="8" name="Inhaltsplatzhalter 7">
            <a:extLst>
              <a:ext uri="{FF2B5EF4-FFF2-40B4-BE49-F238E27FC236}">
                <a16:creationId xmlns:a16="http://schemas.microsoft.com/office/drawing/2014/main" id="{9A07B9DC-C534-42C1-A866-509782905BE6}"/>
              </a:ext>
            </a:extLst>
          </p:cNvPr>
          <p:cNvSpPr>
            <a:spLocks noGrp="1"/>
          </p:cNvSpPr>
          <p:nvPr>
            <p:ph sz="quarter" idx="12" hasCustomPrompt="1"/>
          </p:nvPr>
        </p:nvSpPr>
        <p:spPr>
          <a:xfrm>
            <a:off x="420688" y="1018140"/>
            <a:ext cx="11350310" cy="5115959"/>
          </a:xfrm>
        </p:spPr>
        <p:txBody>
          <a:bodyPr/>
          <a:lstStyle>
            <a:lvl1pPr>
              <a:buClr>
                <a:schemeClr val="tx1"/>
              </a:buClr>
              <a:defRPr/>
            </a:lvl1pPr>
            <a:lvl2pPr>
              <a:buClr>
                <a:schemeClr val="tx1"/>
              </a:buClr>
              <a:defRPr/>
            </a:lvl2pPr>
            <a:lvl3pPr>
              <a:buClr>
                <a:schemeClr val="tx1"/>
              </a:buClr>
              <a:defRPr/>
            </a:lvl3pPr>
            <a:lvl4pPr>
              <a:buClr>
                <a:schemeClr val="tx1"/>
              </a:buClr>
              <a:defRPr/>
            </a:lvl4pPr>
          </a:lstStyle>
          <a:p>
            <a:pPr marL="457200" indent="-457200">
              <a:lnSpc>
                <a:spcPct val="120000"/>
              </a:lnSpc>
              <a:spcBef>
                <a:spcPts val="0"/>
              </a:spcBef>
              <a:buClr>
                <a:schemeClr val="accent5"/>
              </a:buClr>
              <a:buFont typeface="Symbol" pitchFamily="2" charset="2"/>
              <a:buChar char="-"/>
            </a:pPr>
            <a:r>
              <a:rPr lang="de-DE" b="0" i="0">
                <a:latin typeface="Source Sans Pro" panose="020B0503030403020204" pitchFamily="34" charset="0"/>
                <a:ea typeface="Source Sans Pro" panose="020B0503030403020204" pitchFamily="34" charset="0"/>
              </a:rPr>
              <a:t>Erste Ebene, Aufzählung, Source Sans Pro, 32 </a:t>
            </a:r>
            <a:r>
              <a:rPr lang="de-DE" b="0"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a:t>
            </a:r>
          </a:p>
          <a:p>
            <a:pPr marL="638175" lvl="1" indent="-457200">
              <a:buClr>
                <a:schemeClr val="accent5"/>
              </a:buClr>
              <a:buFont typeface="Symbol" pitchFamily="2" charset="2"/>
              <a:buChar char="-"/>
            </a:pPr>
            <a:r>
              <a:rPr lang="de-DE" i="0">
                <a:latin typeface="Source Sans Pro" panose="020B0503030403020204" pitchFamily="34" charset="0"/>
                <a:ea typeface="Source Sans Pro" panose="020B0503030403020204" pitchFamily="34" charset="0"/>
              </a:rPr>
              <a:t>Zweite Ebene, Source Sans Pro fett, 28 </a:t>
            </a:r>
            <a:r>
              <a:rPr lang="de-DE" i="0" err="1">
                <a:latin typeface="Source Sans Pro" panose="020B0503030403020204" pitchFamily="34" charset="0"/>
                <a:ea typeface="Source Sans Pro" panose="020B0503030403020204" pitchFamily="34" charset="0"/>
              </a:rPr>
              <a:t>pt</a:t>
            </a:r>
            <a:r>
              <a:rPr lang="de-DE" i="0">
                <a:latin typeface="Source Sans Pro" panose="020B0503030403020204" pitchFamily="34" charset="0"/>
                <a:ea typeface="Source Sans Pro" panose="020B0503030403020204" pitchFamily="34" charset="0"/>
              </a:rPr>
              <a:t>. </a:t>
            </a:r>
          </a:p>
          <a:p>
            <a:pPr marL="819150" lvl="2" indent="-457200">
              <a:buClr>
                <a:schemeClr val="accent5"/>
              </a:buClr>
              <a:buFont typeface="Symbol" pitchFamily="2" charset="2"/>
              <a:buChar char="-"/>
            </a:pPr>
            <a:r>
              <a:rPr lang="de-DE">
                <a:latin typeface="Source Sans Pro" panose="020B0503030403020204" pitchFamily="34" charset="0"/>
                <a:ea typeface="Source Sans Pro" panose="020B0503030403020204" pitchFamily="34" charset="0"/>
              </a:rPr>
              <a:t>Dritte Ebene, Source Sans Pro, 24 </a:t>
            </a:r>
            <a:r>
              <a:rPr lang="de-DE" err="1">
                <a:latin typeface="Source Sans Pro" panose="020B0503030403020204" pitchFamily="34" charset="0"/>
                <a:ea typeface="Source Sans Pro" panose="020B0503030403020204" pitchFamily="34" charset="0"/>
              </a:rPr>
              <a:t>pt</a:t>
            </a:r>
            <a:r>
              <a:rPr lang="de-DE">
                <a:latin typeface="Source Sans Pro" panose="020B0503030403020204" pitchFamily="34" charset="0"/>
                <a:ea typeface="Source Sans Pro" panose="020B0503030403020204" pitchFamily="34" charset="0"/>
              </a:rPr>
              <a:t>.</a:t>
            </a:r>
          </a:p>
          <a:p>
            <a:pPr marL="1000125" lvl="3" indent="-457200">
              <a:buClr>
                <a:schemeClr val="accent5"/>
              </a:buClr>
              <a:buFont typeface="Symbol" pitchFamily="2" charset="2"/>
              <a:buChar char="-"/>
            </a:pPr>
            <a:r>
              <a:rPr lang="de-DE">
                <a:latin typeface="Source Sans Pro" panose="020B0503030403020204" pitchFamily="34" charset="0"/>
                <a:ea typeface="Source Sans Pro" panose="020B0503030403020204" pitchFamily="34" charset="0"/>
              </a:rPr>
              <a:t>Vierte Ebene, Source Sans Pro, 20pt.</a:t>
            </a:r>
          </a:p>
          <a:p>
            <a:pPr marL="457200" indent="-457200">
              <a:lnSpc>
                <a:spcPct val="120000"/>
              </a:lnSpc>
              <a:spcBef>
                <a:spcPts val="0"/>
              </a:spcBef>
              <a:buFont typeface="Symbol" pitchFamily="2" charset="2"/>
              <a:buChar char="-"/>
            </a:pPr>
            <a:endParaRPr lang="de-DE" i="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12529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Rechenaufgabe">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extplatzhalter 3">
            <a:extLst>
              <a:ext uri="{FF2B5EF4-FFF2-40B4-BE49-F238E27FC236}">
                <a16:creationId xmlns:a16="http://schemas.microsoft.com/office/drawing/2014/main" id="{47BC0AFD-7152-44E6-A8E3-79D9D68B6B9C}"/>
              </a:ext>
            </a:extLst>
          </p:cNvPr>
          <p:cNvSpPr>
            <a:spLocks noGrp="1"/>
          </p:cNvSpPr>
          <p:nvPr>
            <p:ph type="body" sz="quarter" idx="17" hasCustomPrompt="1"/>
          </p:nvPr>
        </p:nvSpPr>
        <p:spPr>
          <a:xfrm>
            <a:off x="420586" y="1020592"/>
            <a:ext cx="9538116" cy="5112943"/>
          </a:xfrm>
        </p:spPr>
        <p:txBody>
          <a:bodyPr/>
          <a:lstStyle>
            <a:lvl1pPr>
              <a:defRPr sz="2400"/>
            </a:lvl1pPr>
          </a:lstStyle>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0" i="0">
                <a:latin typeface="Source Sans Pro" panose="020B0503030403020204" pitchFamily="34" charset="0"/>
                <a:ea typeface="Source Sans Pro" panose="020B0503030403020204" pitchFamily="34" charset="0"/>
              </a:rPr>
              <a:t>Aufzählung oder Fließtext Source Sans Pro, 24</a:t>
            </a:r>
            <a:r>
              <a:rPr lang="de-DE">
                <a:latin typeface="Source Sans Pro" panose="020B0503030403020204" pitchFamily="34" charset="0"/>
                <a:ea typeface="Source Sans Pro" panose="020B0503030403020204" pitchFamily="34" charset="0"/>
              </a:rPr>
              <a:t> - 32</a:t>
            </a:r>
            <a:r>
              <a:rPr lang="de-DE" b="0" i="0">
                <a:latin typeface="Source Sans Pro" panose="020B0503030403020204" pitchFamily="34" charset="0"/>
                <a:ea typeface="Source Sans Pro" panose="020B0503030403020204" pitchFamily="34" charset="0"/>
              </a:rPr>
              <a:t>pt.</a:t>
            </a:r>
          </a:p>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1" i="0">
                <a:latin typeface="Source Sans Pro" panose="020B0503030403020204" pitchFamily="34" charset="0"/>
                <a:ea typeface="Source Sans Pro" panose="020B0503030403020204" pitchFamily="34" charset="0"/>
              </a:rPr>
              <a:t>Hervorhebungen Source Sans Pro fett, 24 - 32 </a:t>
            </a:r>
            <a:r>
              <a:rPr lang="de-DE" b="1"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 </a:t>
            </a:r>
          </a:p>
        </p:txBody>
      </p:sp>
      <p:sp>
        <p:nvSpPr>
          <p:cNvPr id="8" name="Textplatzhalter 22">
            <a:extLst>
              <a:ext uri="{FF2B5EF4-FFF2-40B4-BE49-F238E27FC236}">
                <a16:creationId xmlns:a16="http://schemas.microsoft.com/office/drawing/2014/main" id="{67880E4E-7FF2-4020-9049-2DD58C47B7B8}"/>
              </a:ext>
            </a:extLst>
          </p:cNvPr>
          <p:cNvSpPr>
            <a:spLocks noGrp="1"/>
          </p:cNvSpPr>
          <p:nvPr>
            <p:ph type="body" sz="quarter" idx="13" hasCustomPrompt="1"/>
          </p:nvPr>
        </p:nvSpPr>
        <p:spPr>
          <a:xfrm>
            <a:off x="420689" y="6286500"/>
            <a:ext cx="10456862" cy="278758"/>
          </a:xfrm>
        </p:spPr>
        <p:txBody>
          <a:bodyPr anchor="b" anchorCtr="0"/>
          <a:lstStyle>
            <a:lvl1pPr>
              <a:defRPr sz="800"/>
            </a:lvl1pPr>
            <a:lvl2pPr>
              <a:defRPr sz="800"/>
            </a:lvl2pPr>
            <a:lvl3pPr>
              <a:defRPr sz="800"/>
            </a:lvl3pPr>
            <a:lvl4pPr>
              <a:defRPr sz="800"/>
            </a:lvl4pPr>
            <a:lvl5pPr>
              <a:defRPr sz="800"/>
            </a:lvl5pPr>
          </a:lstStyle>
          <a:p>
            <a:r>
              <a:rPr lang="en-US"/>
              <a:t>Quelle Text: </a:t>
            </a:r>
            <a:r>
              <a:rPr lang="en-US" err="1"/>
              <a:t>Autorennachname</a:t>
            </a:r>
            <a:r>
              <a:rPr lang="en-US"/>
              <a:t>, JJJJ, S. 123.</a:t>
            </a:r>
            <a:endParaRPr lang="de-DE" sz="800"/>
          </a:p>
        </p:txBody>
      </p:sp>
      <p:sp>
        <p:nvSpPr>
          <p:cNvPr id="6" name="Titel 1">
            <a:extLst>
              <a:ext uri="{FF2B5EF4-FFF2-40B4-BE49-F238E27FC236}">
                <a16:creationId xmlns:a16="http://schemas.microsoft.com/office/drawing/2014/main" id="{DCEF160A-3973-E149-8A8F-18EA9823196E}"/>
              </a:ext>
            </a:extLst>
          </p:cNvPr>
          <p:cNvSpPr txBox="1">
            <a:spLocks/>
          </p:cNvSpPr>
          <p:nvPr userDrawn="1"/>
        </p:nvSpPr>
        <p:spPr>
          <a:xfrm>
            <a:off x="420586" y="344582"/>
            <a:ext cx="11350413" cy="379883"/>
          </a:xfrm>
          <a:prstGeom prst="rect">
            <a:avLst/>
          </a:prstGeom>
          <a:noFill/>
        </p:spPr>
        <p:txBody>
          <a:bodyPr vert="horz" lIns="0" tIns="0" rIns="0" bIns="0" rtlCol="0" anchor="ctr">
            <a:noAutofit/>
          </a:bodyPr>
          <a:lstStyle>
            <a:lvl1pPr algn="l" defTabSz="914400" rtl="0" eaLnBrk="1" latinLnBrk="0" hangingPunct="1">
              <a:lnSpc>
                <a:spcPct val="90000"/>
              </a:lnSpc>
              <a:spcBef>
                <a:spcPct val="0"/>
              </a:spcBef>
              <a:buNone/>
              <a:defRPr lang="de-DE" sz="1400" kern="1200" cap="all" spc="-20" baseline="0" smtClean="0">
                <a:solidFill>
                  <a:schemeClr val="tx1"/>
                </a:solidFill>
                <a:latin typeface="Source Sans Pro Bold" panose="020B0703030503020204" pitchFamily="34" charset="0"/>
                <a:ea typeface="+mj-ea"/>
                <a:cs typeface="+mj-cs"/>
              </a:defRPr>
            </a:lvl1pPr>
          </a:lstStyle>
          <a:p>
            <a:r>
              <a:rPr lang="de-DE" dirty="0"/>
              <a:t>RECHENAUFGABE</a:t>
            </a:r>
          </a:p>
        </p:txBody>
      </p:sp>
      <p:pic>
        <p:nvPicPr>
          <p:cNvPr id="11" name="Grafik 10" descr="Abakus mit einfarbiger Füllung">
            <a:extLst>
              <a:ext uri="{FF2B5EF4-FFF2-40B4-BE49-F238E27FC236}">
                <a16:creationId xmlns:a16="http://schemas.microsoft.com/office/drawing/2014/main" id="{BAF2F332-AFEA-6BE3-D28D-DCA3943514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9964" y="727075"/>
            <a:ext cx="1183222" cy="1183222"/>
          </a:xfrm>
          <a:prstGeom prst="rect">
            <a:avLst/>
          </a:prstGeom>
        </p:spPr>
      </p:pic>
    </p:spTree>
    <p:extLst>
      <p:ext uri="{BB962C8B-B14F-4D97-AF65-F5344CB8AC3E}">
        <p14:creationId xmlns:p14="http://schemas.microsoft.com/office/powerpoint/2010/main" val="2828349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Rechenaufgabe Musterlösu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0" name="Textplatzhalter 3">
            <a:extLst>
              <a:ext uri="{FF2B5EF4-FFF2-40B4-BE49-F238E27FC236}">
                <a16:creationId xmlns:a16="http://schemas.microsoft.com/office/drawing/2014/main" id="{47BC0AFD-7152-44E6-A8E3-79D9D68B6B9C}"/>
              </a:ext>
            </a:extLst>
          </p:cNvPr>
          <p:cNvSpPr>
            <a:spLocks noGrp="1"/>
          </p:cNvSpPr>
          <p:nvPr>
            <p:ph type="body" sz="quarter" idx="17" hasCustomPrompt="1"/>
          </p:nvPr>
        </p:nvSpPr>
        <p:spPr>
          <a:xfrm>
            <a:off x="420586" y="1020592"/>
            <a:ext cx="9538116" cy="5112943"/>
          </a:xfrm>
        </p:spPr>
        <p:txBody>
          <a:bodyPr/>
          <a:lstStyle>
            <a:lvl1pPr>
              <a:defRPr sz="2400"/>
            </a:lvl1pPr>
          </a:lstStyle>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0" i="0">
                <a:latin typeface="Source Sans Pro" panose="020B0503030403020204" pitchFamily="34" charset="0"/>
                <a:ea typeface="Source Sans Pro" panose="020B0503030403020204" pitchFamily="34" charset="0"/>
              </a:rPr>
              <a:t>Aufzählung oder Fließtext Source Sans Pro, 24</a:t>
            </a:r>
            <a:r>
              <a:rPr lang="de-DE">
                <a:latin typeface="Source Sans Pro" panose="020B0503030403020204" pitchFamily="34" charset="0"/>
                <a:ea typeface="Source Sans Pro" panose="020B0503030403020204" pitchFamily="34" charset="0"/>
              </a:rPr>
              <a:t> - 32</a:t>
            </a:r>
            <a:r>
              <a:rPr lang="de-DE" b="0" i="0">
                <a:latin typeface="Source Sans Pro" panose="020B0503030403020204" pitchFamily="34" charset="0"/>
                <a:ea typeface="Source Sans Pro" panose="020B0503030403020204" pitchFamily="34" charset="0"/>
              </a:rPr>
              <a:t>pt.</a:t>
            </a:r>
          </a:p>
          <a:p>
            <a:pPr marL="457200" marR="0" lvl="0" indent="-457200" algn="l" defTabSz="914400" rtl="0" eaLnBrk="1" fontAlgn="auto" latinLnBrk="0" hangingPunct="1">
              <a:lnSpc>
                <a:spcPct val="120000"/>
              </a:lnSpc>
              <a:spcBef>
                <a:spcPts val="0"/>
              </a:spcBef>
              <a:spcAft>
                <a:spcPts val="0"/>
              </a:spcAft>
              <a:buClr>
                <a:schemeClr val="accent5"/>
              </a:buClr>
              <a:buSzPct val="120000"/>
              <a:buFont typeface="Symbol" panose="05050102010706020507" pitchFamily="18" charset="2"/>
              <a:buChar char="-"/>
              <a:tabLst/>
              <a:defRPr/>
            </a:pPr>
            <a:r>
              <a:rPr lang="de-DE" b="1" i="0">
                <a:latin typeface="Source Sans Pro" panose="020B0503030403020204" pitchFamily="34" charset="0"/>
                <a:ea typeface="Source Sans Pro" panose="020B0503030403020204" pitchFamily="34" charset="0"/>
              </a:rPr>
              <a:t>Hervorhebungen Source Sans Pro fett, 24 - 32 </a:t>
            </a:r>
            <a:r>
              <a:rPr lang="de-DE" b="1" i="0" err="1">
                <a:latin typeface="Source Sans Pro" panose="020B0503030403020204" pitchFamily="34" charset="0"/>
                <a:ea typeface="Source Sans Pro" panose="020B0503030403020204" pitchFamily="34" charset="0"/>
              </a:rPr>
              <a:t>pt</a:t>
            </a:r>
            <a:r>
              <a:rPr lang="de-DE" b="0" i="0">
                <a:latin typeface="Source Sans Pro" panose="020B0503030403020204" pitchFamily="34" charset="0"/>
                <a:ea typeface="Source Sans Pro" panose="020B0503030403020204" pitchFamily="34" charset="0"/>
              </a:rPr>
              <a:t>. </a:t>
            </a:r>
          </a:p>
        </p:txBody>
      </p:sp>
      <p:sp>
        <p:nvSpPr>
          <p:cNvPr id="8" name="Textplatzhalter 22">
            <a:extLst>
              <a:ext uri="{FF2B5EF4-FFF2-40B4-BE49-F238E27FC236}">
                <a16:creationId xmlns:a16="http://schemas.microsoft.com/office/drawing/2014/main" id="{67880E4E-7FF2-4020-9049-2DD58C47B7B8}"/>
              </a:ext>
            </a:extLst>
          </p:cNvPr>
          <p:cNvSpPr>
            <a:spLocks noGrp="1"/>
          </p:cNvSpPr>
          <p:nvPr>
            <p:ph type="body" sz="quarter" idx="13" hasCustomPrompt="1"/>
          </p:nvPr>
        </p:nvSpPr>
        <p:spPr>
          <a:xfrm>
            <a:off x="420689" y="6286500"/>
            <a:ext cx="10456862" cy="278758"/>
          </a:xfrm>
        </p:spPr>
        <p:txBody>
          <a:bodyPr anchor="b" anchorCtr="0"/>
          <a:lstStyle>
            <a:lvl1pPr>
              <a:defRPr sz="800"/>
            </a:lvl1pPr>
            <a:lvl2pPr>
              <a:defRPr sz="800"/>
            </a:lvl2pPr>
            <a:lvl3pPr>
              <a:defRPr sz="800"/>
            </a:lvl3pPr>
            <a:lvl4pPr>
              <a:defRPr sz="800"/>
            </a:lvl4pPr>
            <a:lvl5pPr>
              <a:defRPr sz="800"/>
            </a:lvl5pPr>
          </a:lstStyle>
          <a:p>
            <a:r>
              <a:rPr lang="en-US"/>
              <a:t>Quelle Text: </a:t>
            </a:r>
            <a:r>
              <a:rPr lang="en-US" err="1"/>
              <a:t>Autorennachname</a:t>
            </a:r>
            <a:r>
              <a:rPr lang="en-US"/>
              <a:t>, JJJJ, S. 123.</a:t>
            </a:r>
            <a:endParaRPr lang="de-DE" sz="800"/>
          </a:p>
        </p:txBody>
      </p:sp>
      <p:sp>
        <p:nvSpPr>
          <p:cNvPr id="6" name="Titel 1">
            <a:extLst>
              <a:ext uri="{FF2B5EF4-FFF2-40B4-BE49-F238E27FC236}">
                <a16:creationId xmlns:a16="http://schemas.microsoft.com/office/drawing/2014/main" id="{DCEF160A-3973-E149-8A8F-18EA9823196E}"/>
              </a:ext>
            </a:extLst>
          </p:cNvPr>
          <p:cNvSpPr txBox="1">
            <a:spLocks/>
          </p:cNvSpPr>
          <p:nvPr userDrawn="1"/>
        </p:nvSpPr>
        <p:spPr>
          <a:xfrm>
            <a:off x="420586" y="344582"/>
            <a:ext cx="11350413" cy="379883"/>
          </a:xfrm>
          <a:prstGeom prst="rect">
            <a:avLst/>
          </a:prstGeom>
          <a:noFill/>
        </p:spPr>
        <p:txBody>
          <a:bodyPr vert="horz" lIns="0" tIns="0" rIns="0" bIns="0" rtlCol="0" anchor="ctr">
            <a:noAutofit/>
          </a:bodyPr>
          <a:lstStyle>
            <a:lvl1pPr algn="l" defTabSz="914400" rtl="0" eaLnBrk="1" latinLnBrk="0" hangingPunct="1">
              <a:lnSpc>
                <a:spcPct val="90000"/>
              </a:lnSpc>
              <a:spcBef>
                <a:spcPct val="0"/>
              </a:spcBef>
              <a:buNone/>
              <a:defRPr lang="de-DE" sz="1400" kern="1200" cap="all" spc="-20" baseline="0" smtClean="0">
                <a:solidFill>
                  <a:schemeClr val="tx1"/>
                </a:solidFill>
                <a:latin typeface="Source Sans Pro Bold" panose="020B0703030503020204" pitchFamily="34" charset="0"/>
                <a:ea typeface="+mj-ea"/>
                <a:cs typeface="+mj-cs"/>
              </a:defRPr>
            </a:lvl1pPr>
          </a:lstStyle>
          <a:p>
            <a:r>
              <a:rPr lang="de-DE" dirty="0"/>
              <a:t>RECHENAUFGABE – MUSTERLÖSUNG</a:t>
            </a:r>
          </a:p>
        </p:txBody>
      </p:sp>
      <p:pic>
        <p:nvPicPr>
          <p:cNvPr id="11" name="Grafik 10" descr="Abakus mit einfarbiger Füllung">
            <a:extLst>
              <a:ext uri="{FF2B5EF4-FFF2-40B4-BE49-F238E27FC236}">
                <a16:creationId xmlns:a16="http://schemas.microsoft.com/office/drawing/2014/main" id="{BAF2F332-AFEA-6BE3-D28D-DCA3943514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69964" y="727075"/>
            <a:ext cx="1183222" cy="1183222"/>
          </a:xfrm>
          <a:prstGeom prst="rect">
            <a:avLst/>
          </a:prstGeom>
        </p:spPr>
      </p:pic>
    </p:spTree>
    <p:extLst>
      <p:ext uri="{BB962C8B-B14F-4D97-AF65-F5344CB8AC3E}">
        <p14:creationId xmlns:p14="http://schemas.microsoft.com/office/powerpoint/2010/main" val="1179455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AC9A2A-FBAB-5128-174F-729F55ADE0A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3B42D57-35EF-A689-64F4-E2703BE8FE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C27EDE6-F5A6-3E9D-4F3B-37D8771A63CF}"/>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5" name="Fußzeilenplatzhalter 4">
            <a:extLst>
              <a:ext uri="{FF2B5EF4-FFF2-40B4-BE49-F238E27FC236}">
                <a16:creationId xmlns:a16="http://schemas.microsoft.com/office/drawing/2014/main" id="{6E69B593-B380-F966-C039-41F65F3A0D5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2E867EF-D340-E75C-BE0E-1AC33CB038F2}"/>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96796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F20DA2-72EC-FA87-E701-C7977F1085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33244EC-282B-6D1C-4147-EF58CC2BDB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659D122D-C077-C600-5CFA-778C87918CED}"/>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5" name="Fußzeilenplatzhalter 4">
            <a:extLst>
              <a:ext uri="{FF2B5EF4-FFF2-40B4-BE49-F238E27FC236}">
                <a16:creationId xmlns:a16="http://schemas.microsoft.com/office/drawing/2014/main" id="{DEC1D562-DC30-61FC-D4E3-6016AD197AA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9879702-A6E4-3382-7C5B-C38E45A0FCA1}"/>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3838661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F42297-0596-7E24-C612-6CA8C3BC3BC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F9464C0-FFD4-AA90-F23C-BCA6950376D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0060A5A-DE1E-203C-0ACF-B94FA131C58B}"/>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5857105F-2CA1-D9F2-EC31-B00520EB910F}"/>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6" name="Fußzeilenplatzhalter 5">
            <a:extLst>
              <a:ext uri="{FF2B5EF4-FFF2-40B4-BE49-F238E27FC236}">
                <a16:creationId xmlns:a16="http://schemas.microsoft.com/office/drawing/2014/main" id="{12A67EE5-07E5-BBF1-7FBA-F15F15562B3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02D3DCC-3328-F917-11ED-DF635B1E2077}"/>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063555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CA9EE7-0CB1-2DDA-AC42-A288BDE059B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7D27CDB2-7520-E6AC-8715-5D7024614C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2DA787B-A71D-B33F-F09D-CD992674850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2981052-BA0F-F73E-69F5-3952DC5D7A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024987-6783-54F1-F31A-4DDBD808AD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CCCDF087-8FBA-8D0F-A2FE-E39FC55D0115}"/>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8" name="Fußzeilenplatzhalter 7">
            <a:extLst>
              <a:ext uri="{FF2B5EF4-FFF2-40B4-BE49-F238E27FC236}">
                <a16:creationId xmlns:a16="http://schemas.microsoft.com/office/drawing/2014/main" id="{860331A5-8D3A-94A1-9A7D-8D40E257481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FBD74F2-E452-350F-B57C-409B5F679D40}"/>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919962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0F12DC-0BAF-09C9-A616-6669B538965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1407DB6D-461C-50FC-F0B4-4720B9756A16}"/>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4" name="Fußzeilenplatzhalter 3">
            <a:extLst>
              <a:ext uri="{FF2B5EF4-FFF2-40B4-BE49-F238E27FC236}">
                <a16:creationId xmlns:a16="http://schemas.microsoft.com/office/drawing/2014/main" id="{38F152B9-AC73-BBC9-7316-4AB9E3010479}"/>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8A160062-F54B-06DC-5852-6233CBEB0F36}"/>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599945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9D56752E-D2AD-B914-B787-B62716177F43}"/>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3" name="Fußzeilenplatzhalter 2">
            <a:extLst>
              <a:ext uri="{FF2B5EF4-FFF2-40B4-BE49-F238E27FC236}">
                <a16:creationId xmlns:a16="http://schemas.microsoft.com/office/drawing/2014/main" id="{77AA03BE-CEC6-8288-C471-82F2F84E85D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EDE84E5-3EAC-B290-2939-F404356D27F4}"/>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3319849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B8DF18-E660-3D36-3B46-06FEDDB8DF0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1087DDF8-827C-1A62-092C-A19B8C5334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28B027B7-2DBB-0C3C-482C-6577B0120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A705B33-8CF9-6EB9-34CD-4DE9FE20818E}"/>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6" name="Fußzeilenplatzhalter 5">
            <a:extLst>
              <a:ext uri="{FF2B5EF4-FFF2-40B4-BE49-F238E27FC236}">
                <a16:creationId xmlns:a16="http://schemas.microsoft.com/office/drawing/2014/main" id="{301094D9-9A92-5430-0B19-141BAF0FD89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AD64210-B2B3-560C-8CE2-5A0F8A5570F0}"/>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5672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E95119-E826-B671-E11A-9882C06E69E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9BF3FDE-CD0A-EED4-3191-8F45AB6678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D40AB522-715C-3954-72BB-21D23CDF7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98CA23-32EC-F43D-FF8D-AD9FDC7C40E7}"/>
              </a:ext>
            </a:extLst>
          </p:cNvPr>
          <p:cNvSpPr>
            <a:spLocks noGrp="1"/>
          </p:cNvSpPr>
          <p:nvPr>
            <p:ph type="dt" sz="half" idx="10"/>
          </p:nvPr>
        </p:nvSpPr>
        <p:spPr/>
        <p:txBody>
          <a:bodyPr/>
          <a:lstStyle/>
          <a:p>
            <a:fld id="{C5C3061C-9E1F-4CA6-B14C-C61FA6911AC2}" type="datetimeFigureOut">
              <a:rPr lang="de-DE" smtClean="0"/>
              <a:t>16.02.2025</a:t>
            </a:fld>
            <a:endParaRPr lang="de-DE"/>
          </a:p>
        </p:txBody>
      </p:sp>
      <p:sp>
        <p:nvSpPr>
          <p:cNvPr id="6" name="Fußzeilenplatzhalter 5">
            <a:extLst>
              <a:ext uri="{FF2B5EF4-FFF2-40B4-BE49-F238E27FC236}">
                <a16:creationId xmlns:a16="http://schemas.microsoft.com/office/drawing/2014/main" id="{4DB2D73A-60C1-E827-2DB3-102115AEEE5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358620D-B4CB-F10D-4AD1-8911DF01AD60}"/>
              </a:ext>
            </a:extLst>
          </p:cNvPr>
          <p:cNvSpPr>
            <a:spLocks noGrp="1"/>
          </p:cNvSpPr>
          <p:nvPr>
            <p:ph type="sldNum" sz="quarter" idx="12"/>
          </p:nvPr>
        </p:nvSpPr>
        <p:spPr/>
        <p:txBody>
          <a:bodyPr/>
          <a:lstStyle/>
          <a:p>
            <a:fld id="{5BFB53F9-997F-401D-8456-3FBA3BF23E5F}" type="slidenum">
              <a:rPr lang="de-DE" smtClean="0"/>
              <a:t>‹Nr.›</a:t>
            </a:fld>
            <a:endParaRPr lang="de-DE"/>
          </a:p>
        </p:txBody>
      </p:sp>
    </p:spTree>
    <p:extLst>
      <p:ext uri="{BB962C8B-B14F-4D97-AF65-F5344CB8AC3E}">
        <p14:creationId xmlns:p14="http://schemas.microsoft.com/office/powerpoint/2010/main" val="2420356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F6A97ED-51A1-A553-E738-CE3E15D77C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1B8BCE3D-1454-95B5-229B-E652028FC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C5E0D5D3-CBCC-F634-D61E-B09B77793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3061C-9E1F-4CA6-B14C-C61FA6911AC2}" type="datetimeFigureOut">
              <a:rPr lang="de-DE" smtClean="0"/>
              <a:t>16.02.2025</a:t>
            </a:fld>
            <a:endParaRPr lang="de-DE"/>
          </a:p>
        </p:txBody>
      </p:sp>
      <p:sp>
        <p:nvSpPr>
          <p:cNvPr id="5" name="Fußzeilenplatzhalter 4">
            <a:extLst>
              <a:ext uri="{FF2B5EF4-FFF2-40B4-BE49-F238E27FC236}">
                <a16:creationId xmlns:a16="http://schemas.microsoft.com/office/drawing/2014/main" id="{2C320E8F-53C0-F02A-33C4-2F45C530E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E78B915C-6B32-BF7D-831B-BA34BD17A7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FB53F9-997F-401D-8456-3FBA3BF23E5F}" type="slidenum">
              <a:rPr lang="de-DE" smtClean="0"/>
              <a:t>‹Nr.›</a:t>
            </a:fld>
            <a:endParaRPr lang="de-DE"/>
          </a:p>
        </p:txBody>
      </p:sp>
    </p:spTree>
    <p:extLst>
      <p:ext uri="{BB962C8B-B14F-4D97-AF65-F5344CB8AC3E}">
        <p14:creationId xmlns:p14="http://schemas.microsoft.com/office/powerpoint/2010/main" val="129659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3" r:id="rId13"/>
    <p:sldLayoutId id="214748366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34361D-A90F-08F7-9F8A-F9BDAC238113}"/>
              </a:ext>
            </a:extLst>
          </p:cNvPr>
          <p:cNvSpPr>
            <a:spLocks noGrp="1"/>
          </p:cNvSpPr>
          <p:nvPr>
            <p:ph type="ctrTitle"/>
          </p:nvPr>
        </p:nvSpPr>
        <p:spPr/>
        <p:txBody>
          <a:bodyPr>
            <a:normAutofit/>
          </a:bodyPr>
          <a:lstStyle/>
          <a:p>
            <a:r>
              <a:rPr lang="de-DE" dirty="0"/>
              <a:t>Einführung Varianzanalyse (ANOVA)</a:t>
            </a:r>
          </a:p>
        </p:txBody>
      </p:sp>
      <p:sp>
        <p:nvSpPr>
          <p:cNvPr id="3" name="Untertitel 2">
            <a:extLst>
              <a:ext uri="{FF2B5EF4-FFF2-40B4-BE49-F238E27FC236}">
                <a16:creationId xmlns:a16="http://schemas.microsoft.com/office/drawing/2014/main" id="{F1F43E1A-CF13-8791-1A4B-8009D7170711}"/>
              </a:ext>
            </a:extLst>
          </p:cNvPr>
          <p:cNvSpPr>
            <a:spLocks noGrp="1"/>
          </p:cNvSpPr>
          <p:nvPr>
            <p:ph type="subTitle" idx="1"/>
          </p:nvPr>
        </p:nvSpPr>
        <p:spPr/>
        <p:txBody>
          <a:bodyPr/>
          <a:lstStyle/>
          <a:p>
            <a:r>
              <a:rPr lang="de-DE" dirty="0"/>
              <a:t>Kurzfoliensammlung </a:t>
            </a:r>
            <a:r>
              <a:rPr lang="de-DE" dirty="0" err="1"/>
              <a:t>DataCraft</a:t>
            </a:r>
            <a:endParaRPr lang="de-DE" dirty="0"/>
          </a:p>
        </p:txBody>
      </p:sp>
    </p:spTree>
    <p:extLst>
      <p:ext uri="{BB962C8B-B14F-4D97-AF65-F5344CB8AC3E}">
        <p14:creationId xmlns:p14="http://schemas.microsoft.com/office/powerpoint/2010/main" val="2947735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9"/>
          <p:cNvSpPr/>
          <p:nvPr/>
        </p:nvSpPr>
        <p:spPr>
          <a:xfrm>
            <a:off x="348992" y="5133455"/>
            <a:ext cx="11493318" cy="1384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18"/>
          <p:cNvSpPr/>
          <p:nvPr/>
        </p:nvSpPr>
        <p:spPr>
          <a:xfrm>
            <a:off x="362800" y="3651630"/>
            <a:ext cx="11493318" cy="1384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17"/>
          <p:cNvSpPr/>
          <p:nvPr/>
        </p:nvSpPr>
        <p:spPr>
          <a:xfrm>
            <a:off x="352986" y="2147495"/>
            <a:ext cx="11493318" cy="138460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51659" y="6550"/>
            <a:ext cx="10515600" cy="1325563"/>
          </a:xfrm>
        </p:spPr>
        <p:txBody>
          <a:bodyPr/>
          <a:lstStyle/>
          <a:p>
            <a:r>
              <a:rPr lang="de-DE" dirty="0"/>
              <a:t>Varianzanalyse: Quadratsummen</a:t>
            </a:r>
          </a:p>
        </p:txBody>
      </p:sp>
      <p:sp>
        <p:nvSpPr>
          <p:cNvPr id="12" name="Textplatzhalter 9"/>
          <p:cNvSpPr>
            <a:spLocks noGrp="1"/>
          </p:cNvSpPr>
          <p:nvPr>
            <p:ph sz="quarter" idx="12"/>
          </p:nvPr>
        </p:nvSpPr>
        <p:spPr/>
        <p:txBody>
          <a:bodyPr/>
          <a:lstStyle/>
          <a:p>
            <a:pPr marL="0" indent="0">
              <a:buNone/>
            </a:pPr>
            <a:r>
              <a:rPr lang="de-DE" sz="2800" b="1" dirty="0"/>
              <a:t>Berechnung der Quadratsummen:</a:t>
            </a:r>
          </a:p>
        </p:txBody>
      </p:sp>
      <mc:AlternateContent xmlns:mc="http://schemas.openxmlformats.org/markup-compatibility/2006" xmlns:a14="http://schemas.microsoft.com/office/drawing/2010/main">
        <mc:Choice Requires="a14">
          <p:sp>
            <p:nvSpPr>
              <p:cNvPr id="5" name="Textfeld 4"/>
              <p:cNvSpPr txBox="1"/>
              <p:nvPr/>
            </p:nvSpPr>
            <p:spPr>
              <a:xfrm>
                <a:off x="360239" y="2142107"/>
                <a:ext cx="3201389" cy="1209883"/>
              </a:xfrm>
              <a:prstGeom prst="rect">
                <a:avLst/>
              </a:prstGeom>
              <a:noFill/>
              <a:ln>
                <a:noFill/>
              </a:ln>
            </p:spPr>
            <p:txBody>
              <a:bodyPr wrap="none" lIns="0" tIns="0" rIns="0" bIns="0" rtlCol="0">
                <a:spAutoFit/>
              </a:bodyPr>
              <a:lstStyle/>
              <a:p>
                <a:pPr algn="l">
                  <a:lnSpc>
                    <a:spcPct val="120000"/>
                  </a:lnSpc>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𝑄</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𝑆</m:t>
                          </m:r>
                        </m:e>
                        <m:sub>
                          <m:r>
                            <a:rPr lang="de-DE" sz="2400" b="0" i="1" smtClean="0">
                              <a:latin typeface="Cambria Math" panose="02040503050406030204" pitchFamily="18" charset="0"/>
                            </a:rPr>
                            <m:t>𝐴</m:t>
                          </m:r>
                        </m:sub>
                      </m:sSub>
                      <m:r>
                        <a:rPr lang="de-DE" sz="2400" b="0" i="1" smtClean="0">
                          <a:latin typeface="Cambria Math" panose="02040503050406030204" pitchFamily="18" charset="0"/>
                        </a:rPr>
                        <m:t>=</m:t>
                      </m:r>
                      <m:nary>
                        <m:naryPr>
                          <m:chr m:val="∑"/>
                          <m:ctrlPr>
                            <a:rPr lang="de-DE" sz="2400" b="0" i="1" smtClean="0">
                              <a:latin typeface="Cambria Math" panose="02040503050406030204" pitchFamily="18" charset="0"/>
                            </a:rPr>
                          </m:ctrlPr>
                        </m:naryPr>
                        <m:sub>
                          <m:r>
                            <m:rPr>
                              <m:brk m:alnAt="23"/>
                            </m:rPr>
                            <a:rPr lang="de-DE" sz="2400" b="0" i="1" smtClean="0">
                              <a:latin typeface="Cambria Math" panose="02040503050406030204" pitchFamily="18" charset="0"/>
                            </a:rPr>
                            <m:t>𝑖</m:t>
                          </m:r>
                          <m:r>
                            <a:rPr lang="de-DE" sz="2400" b="0" i="1" smtClean="0">
                              <a:latin typeface="Cambria Math" panose="02040503050406030204" pitchFamily="18" charset="0"/>
                            </a:rPr>
                            <m:t>=1</m:t>
                          </m:r>
                        </m:sub>
                        <m:sup>
                          <m:r>
                            <a:rPr lang="de-DE" sz="2400" b="0" i="1" smtClean="0">
                              <a:latin typeface="Cambria Math" panose="02040503050406030204" pitchFamily="18" charset="0"/>
                            </a:rPr>
                            <m:t>𝑝</m:t>
                          </m:r>
                        </m:sup>
                        <m:e>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𝑛</m:t>
                              </m:r>
                            </m:e>
                            <m:sub>
                              <m:r>
                                <a:rPr lang="de-DE" sz="2400" b="0" i="1" smtClean="0">
                                  <a:latin typeface="Cambria Math" panose="02040503050406030204" pitchFamily="18" charset="0"/>
                                </a:rPr>
                                <m:t>𝑖</m:t>
                              </m:r>
                            </m:sub>
                          </m:sSub>
                          <m:r>
                            <a:rPr lang="de-DE" sz="2400" b="0" i="1" smtClean="0">
                              <a:latin typeface="Cambria Math" panose="02040503050406030204" pitchFamily="18" charset="0"/>
                              <a:ea typeface="Cambria Math" panose="02040503050406030204" pitchFamily="18" charset="0"/>
                            </a:rPr>
                            <m:t>∙</m:t>
                          </m:r>
                          <m:sSup>
                            <m:sSupPr>
                              <m:ctrlPr>
                                <a:rPr lang="de-DE" sz="2400" b="0" i="1" smtClean="0">
                                  <a:latin typeface="Cambria Math" panose="02040503050406030204" pitchFamily="18" charset="0"/>
                                  <a:ea typeface="Cambria Math" panose="02040503050406030204" pitchFamily="18" charset="0"/>
                                </a:rPr>
                              </m:ctrlPr>
                            </m:sSupPr>
                            <m:e>
                              <m:d>
                                <m:dPr>
                                  <m:ctrlPr>
                                    <a:rPr lang="de-DE" sz="2400" b="0" i="1" smtClean="0">
                                      <a:latin typeface="Cambria Math" panose="02040503050406030204" pitchFamily="18" charset="0"/>
                                      <a:ea typeface="Cambria Math" panose="02040503050406030204" pitchFamily="18" charset="0"/>
                                    </a:rPr>
                                  </m:ctrlPr>
                                </m:dPr>
                                <m:e>
                                  <m:sSub>
                                    <m:sSubPr>
                                      <m:ctrlPr>
                                        <a:rPr lang="de-DE" sz="2400" b="0" i="1" smtClean="0">
                                          <a:latin typeface="Cambria Math" panose="02040503050406030204" pitchFamily="18" charset="0"/>
                                          <a:ea typeface="Cambria Math" panose="02040503050406030204" pitchFamily="18" charset="0"/>
                                        </a:rPr>
                                      </m:ctrlPr>
                                    </m:sSubPr>
                                    <m:e>
                                      <m:acc>
                                        <m:accPr>
                                          <m:chr m:val="̅"/>
                                          <m:ctrlPr>
                                            <a:rPr lang="de-DE" sz="2400" b="0" i="1" smtClean="0">
                                              <a:latin typeface="Cambria Math" panose="02040503050406030204" pitchFamily="18" charset="0"/>
                                              <a:ea typeface="Cambria Math" panose="02040503050406030204" pitchFamily="18" charset="0"/>
                                            </a:rPr>
                                          </m:ctrlPr>
                                        </m:accPr>
                                        <m:e>
                                          <m:r>
                                            <a:rPr lang="de-DE" sz="2400" b="0" i="1" smtClean="0">
                                              <a:latin typeface="Cambria Math" panose="02040503050406030204" pitchFamily="18" charset="0"/>
                                              <a:ea typeface="Cambria Math" panose="02040503050406030204" pitchFamily="18" charset="0"/>
                                            </a:rPr>
                                            <m:t>𝐴</m:t>
                                          </m:r>
                                        </m:e>
                                      </m:acc>
                                    </m:e>
                                    <m:sub>
                                      <m:r>
                                        <a:rPr lang="de-DE" sz="2400" b="0" i="1" smtClean="0">
                                          <a:latin typeface="Cambria Math" panose="02040503050406030204" pitchFamily="18" charset="0"/>
                                        </a:rPr>
                                        <m:t>𝑖</m:t>
                                      </m:r>
                                    </m:sub>
                                  </m:sSub>
                                  <m:r>
                                    <a:rPr lang="de-DE" sz="2400" b="0" i="1" smtClean="0">
                                      <a:latin typeface="Cambria Math" panose="02040503050406030204" pitchFamily="18" charset="0"/>
                                    </a:rPr>
                                    <m:t>−</m:t>
                                  </m:r>
                                  <m:acc>
                                    <m:accPr>
                                      <m:chr m:val="̅"/>
                                      <m:ctrlPr>
                                        <a:rPr lang="de-DE" sz="2400" b="0" i="1" smtClean="0">
                                          <a:latin typeface="Cambria Math" panose="02040503050406030204" pitchFamily="18" charset="0"/>
                                        </a:rPr>
                                      </m:ctrlPr>
                                    </m:accPr>
                                    <m:e>
                                      <m:r>
                                        <a:rPr lang="de-DE" sz="2400" b="0" i="1" smtClean="0">
                                          <a:latin typeface="Cambria Math" panose="02040503050406030204" pitchFamily="18" charset="0"/>
                                        </a:rPr>
                                        <m:t>𝐺</m:t>
                                      </m:r>
                                    </m:e>
                                  </m:acc>
                                </m:e>
                              </m:d>
                            </m:e>
                            <m:sup>
                              <m:r>
                                <a:rPr lang="de-DE" sz="2400" b="0" i="1" smtClean="0">
                                  <a:latin typeface="Cambria Math" panose="02040503050406030204" pitchFamily="18" charset="0"/>
                                  <a:ea typeface="Cambria Math" panose="02040503050406030204" pitchFamily="18" charset="0"/>
                                </a:rPr>
                                <m:t>2</m:t>
                              </m:r>
                            </m:sup>
                          </m:sSup>
                        </m:e>
                      </m:nary>
                    </m:oMath>
                  </m:oMathPara>
                </a14:m>
                <a:endParaRPr lang="de-DE" sz="2400" dirty="0"/>
              </a:p>
            </p:txBody>
          </p:sp>
        </mc:Choice>
        <mc:Fallback xmlns="">
          <p:sp>
            <p:nvSpPr>
              <p:cNvPr id="5" name="Textfeld 4"/>
              <p:cNvSpPr txBox="1">
                <a:spLocks noRot="1" noChangeAspect="1" noMove="1" noResize="1" noEditPoints="1" noAdjustHandles="1" noChangeArrowheads="1" noChangeShapeType="1" noTextEdit="1"/>
              </p:cNvSpPr>
              <p:nvPr/>
            </p:nvSpPr>
            <p:spPr>
              <a:xfrm>
                <a:off x="360239" y="2142107"/>
                <a:ext cx="3201389" cy="1209883"/>
              </a:xfrm>
              <a:prstGeom prst="rect">
                <a:avLst/>
              </a:prstGeom>
              <a:blipFill>
                <a:blip r:embed="rId3"/>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3" name="Textfeld 12"/>
              <p:cNvSpPr txBox="1"/>
              <p:nvPr/>
            </p:nvSpPr>
            <p:spPr>
              <a:xfrm>
                <a:off x="360238" y="3618371"/>
                <a:ext cx="4064382" cy="1209883"/>
              </a:xfrm>
              <a:prstGeom prst="rect">
                <a:avLst/>
              </a:prstGeom>
              <a:noFill/>
              <a:ln>
                <a:noFill/>
              </a:ln>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𝑄</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𝑆</m:t>
                          </m:r>
                        </m:e>
                        <m:sub>
                          <m:r>
                            <a:rPr lang="de-DE" sz="2400" b="0" i="1" smtClean="0">
                              <a:latin typeface="Cambria Math" panose="02040503050406030204" pitchFamily="18" charset="0"/>
                            </a:rPr>
                            <m:t>𝐹𝑒h𝑙𝑒𝑟</m:t>
                          </m:r>
                        </m:sub>
                      </m:sSub>
                      <m:r>
                        <a:rPr lang="de-DE" sz="2400" b="0" i="1" smtClean="0">
                          <a:latin typeface="Cambria Math" panose="02040503050406030204" pitchFamily="18" charset="0"/>
                        </a:rPr>
                        <m:t>=</m:t>
                      </m:r>
                      <m:nary>
                        <m:naryPr>
                          <m:chr m:val="∑"/>
                          <m:ctrlPr>
                            <a:rPr lang="de-DE" sz="2400" b="0" i="1" smtClean="0">
                              <a:latin typeface="Cambria Math" panose="02040503050406030204" pitchFamily="18" charset="0"/>
                            </a:rPr>
                          </m:ctrlPr>
                        </m:naryPr>
                        <m:sub>
                          <m:r>
                            <m:rPr>
                              <m:brk m:alnAt="23"/>
                            </m:rPr>
                            <a:rPr lang="de-DE" sz="2400" b="0" i="1" smtClean="0">
                              <a:latin typeface="Cambria Math" panose="02040503050406030204" pitchFamily="18" charset="0"/>
                            </a:rPr>
                            <m:t>𝑖</m:t>
                          </m:r>
                          <m:r>
                            <a:rPr lang="de-DE" sz="2400" b="0" i="1" smtClean="0">
                              <a:latin typeface="Cambria Math" panose="02040503050406030204" pitchFamily="18" charset="0"/>
                            </a:rPr>
                            <m:t>=1</m:t>
                          </m:r>
                        </m:sub>
                        <m:sup>
                          <m:r>
                            <a:rPr lang="de-DE" sz="2400" b="0" i="1" smtClean="0">
                              <a:latin typeface="Cambria Math" panose="02040503050406030204" pitchFamily="18" charset="0"/>
                            </a:rPr>
                            <m:t>𝑝</m:t>
                          </m:r>
                        </m:sup>
                        <m:e>
                          <m:nary>
                            <m:naryPr>
                              <m:chr m:val="∑"/>
                              <m:ctrlPr>
                                <a:rPr lang="de-DE" sz="2400" i="1">
                                  <a:latin typeface="Cambria Math" panose="02040503050406030204" pitchFamily="18" charset="0"/>
                                </a:rPr>
                              </m:ctrlPr>
                            </m:naryPr>
                            <m:sub>
                              <m:r>
                                <a:rPr lang="de-DE" sz="2400" b="0" i="1" smtClean="0">
                                  <a:latin typeface="Cambria Math" panose="02040503050406030204" pitchFamily="18" charset="0"/>
                                </a:rPr>
                                <m:t>𝑚</m:t>
                              </m:r>
                              <m:r>
                                <a:rPr lang="de-DE" sz="2400" i="1">
                                  <a:latin typeface="Cambria Math" panose="02040503050406030204" pitchFamily="18" charset="0"/>
                                </a:rPr>
                                <m:t>=1</m:t>
                              </m:r>
                            </m:sub>
                            <m:sup>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𝑛</m:t>
                                  </m:r>
                                </m:e>
                                <m:sub>
                                  <m:r>
                                    <a:rPr lang="de-DE" sz="2400" b="0" i="1" smtClean="0">
                                      <a:latin typeface="Cambria Math" panose="02040503050406030204" pitchFamily="18" charset="0"/>
                                    </a:rPr>
                                    <m:t>𝑖</m:t>
                                  </m:r>
                                </m:sub>
                              </m:sSub>
                            </m:sup>
                            <m:e>
                              <m:sSup>
                                <m:sSupPr>
                                  <m:ctrlPr>
                                    <a:rPr lang="de-DE" sz="2400" i="1">
                                      <a:latin typeface="Cambria Math" panose="02040503050406030204" pitchFamily="18" charset="0"/>
                                      <a:ea typeface="Cambria Math" panose="02040503050406030204" pitchFamily="18" charset="0"/>
                                    </a:rPr>
                                  </m:ctrlPr>
                                </m:sSupPr>
                                <m:e>
                                  <m:d>
                                    <m:dPr>
                                      <m:ctrlPr>
                                        <a:rPr lang="de-DE" sz="2400" i="1">
                                          <a:latin typeface="Cambria Math" panose="02040503050406030204" pitchFamily="18" charset="0"/>
                                          <a:ea typeface="Cambria Math" panose="02040503050406030204" pitchFamily="18" charset="0"/>
                                        </a:rPr>
                                      </m:ctrlPr>
                                    </m:dPr>
                                    <m:e>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𝑥</m:t>
                                          </m:r>
                                        </m:e>
                                        <m:sub>
                                          <m:r>
                                            <a:rPr lang="de-DE" sz="2400" b="0" i="1" smtClean="0">
                                              <a:latin typeface="Cambria Math" panose="02040503050406030204" pitchFamily="18" charset="0"/>
                                              <a:ea typeface="Cambria Math" panose="02040503050406030204" pitchFamily="18" charset="0"/>
                                            </a:rPr>
                                            <m:t>𝑚𝑖</m:t>
                                          </m:r>
                                        </m:sub>
                                      </m:sSub>
                                      <m:r>
                                        <a:rPr lang="de-DE" sz="2400" i="1">
                                          <a:latin typeface="Cambria Math" panose="02040503050406030204" pitchFamily="18" charset="0"/>
                                        </a:rPr>
                                        <m:t>−</m:t>
                                      </m:r>
                                      <m:sSub>
                                        <m:sSubPr>
                                          <m:ctrlPr>
                                            <a:rPr lang="de-DE" sz="2400" i="1">
                                              <a:latin typeface="Cambria Math" panose="02040503050406030204" pitchFamily="18" charset="0"/>
                                              <a:ea typeface="Cambria Math" panose="02040503050406030204" pitchFamily="18" charset="0"/>
                                            </a:rPr>
                                          </m:ctrlPr>
                                        </m:sSub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𝐴</m:t>
                                              </m:r>
                                            </m:e>
                                          </m:acc>
                                        </m:e>
                                        <m:sub>
                                          <m:r>
                                            <a:rPr lang="de-DE" sz="2400" i="1">
                                              <a:latin typeface="Cambria Math" panose="02040503050406030204" pitchFamily="18" charset="0"/>
                                            </a:rPr>
                                            <m:t>𝑖</m:t>
                                          </m:r>
                                        </m:sub>
                                      </m:sSub>
                                    </m:e>
                                  </m:d>
                                </m:e>
                                <m:sup>
                                  <m:r>
                                    <a:rPr lang="de-DE" sz="2400" i="1">
                                      <a:latin typeface="Cambria Math" panose="02040503050406030204" pitchFamily="18" charset="0"/>
                                      <a:ea typeface="Cambria Math" panose="02040503050406030204" pitchFamily="18" charset="0"/>
                                    </a:rPr>
                                    <m:t>2</m:t>
                                  </m:r>
                                </m:sup>
                              </m:sSup>
                            </m:e>
                          </m:nary>
                        </m:e>
                      </m:nary>
                    </m:oMath>
                  </m:oMathPara>
                </a14:m>
                <a:endParaRPr lang="de-DE" sz="2400" dirty="0"/>
              </a:p>
            </p:txBody>
          </p:sp>
        </mc:Choice>
        <mc:Fallback xmlns="">
          <p:sp>
            <p:nvSpPr>
              <p:cNvPr id="13" name="Textfeld 12"/>
              <p:cNvSpPr txBox="1">
                <a:spLocks noRot="1" noChangeAspect="1" noMove="1" noResize="1" noEditPoints="1" noAdjustHandles="1" noChangeArrowheads="1" noChangeShapeType="1" noTextEdit="1"/>
              </p:cNvSpPr>
              <p:nvPr/>
            </p:nvSpPr>
            <p:spPr>
              <a:xfrm>
                <a:off x="360238" y="3618371"/>
                <a:ext cx="4064382" cy="1209883"/>
              </a:xfrm>
              <a:prstGeom prst="rect">
                <a:avLst/>
              </a:prstGeom>
              <a:blipFill>
                <a:blip r:embed="rId4"/>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4" name="Textfeld 13"/>
              <p:cNvSpPr txBox="1"/>
              <p:nvPr/>
            </p:nvSpPr>
            <p:spPr>
              <a:xfrm>
                <a:off x="412360" y="5094635"/>
                <a:ext cx="3586688" cy="1209883"/>
              </a:xfrm>
              <a:prstGeom prst="rect">
                <a:avLst/>
              </a:prstGeom>
              <a:noFill/>
              <a:ln>
                <a:noFill/>
              </a:ln>
            </p:spPr>
            <p:txBody>
              <a:bodyPr wrap="non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𝑄</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𝑆</m:t>
                          </m:r>
                        </m:e>
                        <m:sub>
                          <m:r>
                            <a:rPr lang="de-DE" sz="2400" b="0" i="1" smtClean="0">
                              <a:latin typeface="Cambria Math" panose="02040503050406030204" pitchFamily="18" charset="0"/>
                            </a:rPr>
                            <m:t>𝑡𝑜𝑡</m:t>
                          </m:r>
                        </m:sub>
                      </m:sSub>
                      <m:r>
                        <a:rPr lang="de-DE" sz="2400" b="0" i="1" smtClean="0">
                          <a:latin typeface="Cambria Math" panose="02040503050406030204" pitchFamily="18" charset="0"/>
                        </a:rPr>
                        <m:t>=</m:t>
                      </m:r>
                      <m:nary>
                        <m:naryPr>
                          <m:chr m:val="∑"/>
                          <m:ctrlPr>
                            <a:rPr lang="de-DE" sz="2400" b="0" i="1" smtClean="0">
                              <a:latin typeface="Cambria Math" panose="02040503050406030204" pitchFamily="18" charset="0"/>
                            </a:rPr>
                          </m:ctrlPr>
                        </m:naryPr>
                        <m:sub>
                          <m:r>
                            <m:rPr>
                              <m:brk m:alnAt="23"/>
                            </m:rPr>
                            <a:rPr lang="de-DE" sz="2400" b="0" i="1" smtClean="0">
                              <a:latin typeface="Cambria Math" panose="02040503050406030204" pitchFamily="18" charset="0"/>
                            </a:rPr>
                            <m:t>𝑖</m:t>
                          </m:r>
                          <m:r>
                            <a:rPr lang="de-DE" sz="2400" b="0" i="1" smtClean="0">
                              <a:latin typeface="Cambria Math" panose="02040503050406030204" pitchFamily="18" charset="0"/>
                            </a:rPr>
                            <m:t>=1</m:t>
                          </m:r>
                        </m:sub>
                        <m:sup>
                          <m:r>
                            <a:rPr lang="de-DE" sz="2400" b="0" i="1" smtClean="0">
                              <a:latin typeface="Cambria Math" panose="02040503050406030204" pitchFamily="18" charset="0"/>
                            </a:rPr>
                            <m:t>𝑝</m:t>
                          </m:r>
                        </m:sup>
                        <m:e>
                          <m:nary>
                            <m:naryPr>
                              <m:chr m:val="∑"/>
                              <m:ctrlPr>
                                <a:rPr lang="de-DE" sz="2400" i="1">
                                  <a:latin typeface="Cambria Math" panose="02040503050406030204" pitchFamily="18" charset="0"/>
                                </a:rPr>
                              </m:ctrlPr>
                            </m:naryPr>
                            <m:sub>
                              <m:r>
                                <a:rPr lang="de-DE" sz="2400" b="0" i="1" smtClean="0">
                                  <a:latin typeface="Cambria Math" panose="02040503050406030204" pitchFamily="18" charset="0"/>
                                </a:rPr>
                                <m:t>𝑚</m:t>
                              </m:r>
                              <m:r>
                                <a:rPr lang="de-DE" sz="2400" i="1">
                                  <a:latin typeface="Cambria Math" panose="02040503050406030204" pitchFamily="18" charset="0"/>
                                </a:rPr>
                                <m:t>=1</m:t>
                              </m:r>
                            </m:sub>
                            <m:sup>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𝑛</m:t>
                                  </m:r>
                                </m:e>
                                <m:sub>
                                  <m:r>
                                    <a:rPr lang="de-DE" sz="2400" b="0" i="1" smtClean="0">
                                      <a:latin typeface="Cambria Math" panose="02040503050406030204" pitchFamily="18" charset="0"/>
                                    </a:rPr>
                                    <m:t>𝑖</m:t>
                                  </m:r>
                                </m:sub>
                              </m:sSub>
                            </m:sup>
                            <m:e>
                              <m:sSup>
                                <m:sSupPr>
                                  <m:ctrlPr>
                                    <a:rPr lang="de-DE" sz="2400" i="1">
                                      <a:latin typeface="Cambria Math" panose="02040503050406030204" pitchFamily="18" charset="0"/>
                                      <a:ea typeface="Cambria Math" panose="02040503050406030204" pitchFamily="18" charset="0"/>
                                    </a:rPr>
                                  </m:ctrlPr>
                                </m:sSupPr>
                                <m:e>
                                  <m:d>
                                    <m:dPr>
                                      <m:ctrlPr>
                                        <a:rPr lang="de-DE" sz="2400" i="1">
                                          <a:latin typeface="Cambria Math" panose="02040503050406030204" pitchFamily="18" charset="0"/>
                                          <a:ea typeface="Cambria Math" panose="02040503050406030204" pitchFamily="18" charset="0"/>
                                        </a:rPr>
                                      </m:ctrlPr>
                                    </m:dPr>
                                    <m:e>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𝑥</m:t>
                                          </m:r>
                                        </m:e>
                                        <m:sub>
                                          <m:r>
                                            <a:rPr lang="de-DE" sz="2400" b="0" i="1" smtClean="0">
                                              <a:latin typeface="Cambria Math" panose="02040503050406030204" pitchFamily="18" charset="0"/>
                                              <a:ea typeface="Cambria Math" panose="02040503050406030204" pitchFamily="18" charset="0"/>
                                            </a:rPr>
                                            <m:t>𝑚𝑖</m:t>
                                          </m:r>
                                        </m:sub>
                                      </m:sSub>
                                      <m:r>
                                        <a:rPr lang="de-DE" sz="2400" i="1">
                                          <a:latin typeface="Cambria Math" panose="02040503050406030204" pitchFamily="18" charset="0"/>
                                        </a:rPr>
                                        <m:t>−</m:t>
                                      </m:r>
                                      <m:acc>
                                        <m:accPr>
                                          <m:chr m:val="̅"/>
                                          <m:ctrlPr>
                                            <a:rPr lang="de-DE" sz="2400" i="1">
                                              <a:latin typeface="Cambria Math" panose="02040503050406030204" pitchFamily="18" charset="0"/>
                                            </a:rPr>
                                          </m:ctrlPr>
                                        </m:accPr>
                                        <m:e>
                                          <m:r>
                                            <a:rPr lang="de-DE" sz="2400" i="1">
                                              <a:latin typeface="Cambria Math" panose="02040503050406030204" pitchFamily="18" charset="0"/>
                                            </a:rPr>
                                            <m:t>𝐺</m:t>
                                          </m:r>
                                        </m:e>
                                      </m:acc>
                                    </m:e>
                                  </m:d>
                                </m:e>
                                <m:sup>
                                  <m:r>
                                    <a:rPr lang="de-DE" sz="2400" i="1">
                                      <a:latin typeface="Cambria Math" panose="02040503050406030204" pitchFamily="18" charset="0"/>
                                      <a:ea typeface="Cambria Math" panose="02040503050406030204" pitchFamily="18" charset="0"/>
                                    </a:rPr>
                                    <m:t>2</m:t>
                                  </m:r>
                                </m:sup>
                              </m:sSup>
                            </m:e>
                          </m:nary>
                        </m:e>
                      </m:nary>
                    </m:oMath>
                  </m:oMathPara>
                </a14:m>
                <a:endParaRPr lang="de-DE" sz="2400" dirty="0"/>
              </a:p>
            </p:txBody>
          </p:sp>
        </mc:Choice>
        <mc:Fallback xmlns="">
          <p:sp>
            <p:nvSpPr>
              <p:cNvPr id="14" name="Textfeld 13"/>
              <p:cNvSpPr txBox="1">
                <a:spLocks noRot="1" noChangeAspect="1" noMove="1" noResize="1" noEditPoints="1" noAdjustHandles="1" noChangeArrowheads="1" noChangeShapeType="1" noTextEdit="1"/>
              </p:cNvSpPr>
              <p:nvPr/>
            </p:nvSpPr>
            <p:spPr>
              <a:xfrm>
                <a:off x="412360" y="5094635"/>
                <a:ext cx="3586688" cy="1209883"/>
              </a:xfrm>
              <a:prstGeom prst="rect">
                <a:avLst/>
              </a:prstGeom>
              <a:blipFill>
                <a:blip r:embed="rId5"/>
                <a:stretch>
                  <a:fillRect/>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7" name="Textfeld 6"/>
              <p:cNvSpPr txBox="1"/>
              <p:nvPr/>
            </p:nvSpPr>
            <p:spPr>
              <a:xfrm>
                <a:off x="4667000" y="2245598"/>
                <a:ext cx="6673931" cy="1199111"/>
              </a:xfrm>
              <a:prstGeom prst="rect">
                <a:avLst/>
              </a:prstGeom>
              <a:noFill/>
              <a:ln>
                <a:noFill/>
              </a:ln>
            </p:spPr>
            <p:txBody>
              <a:bodyPr wrap="square" lIns="0" tIns="0" rIns="0" bIns="0" rtlCol="0">
                <a:spAutoFit/>
              </a:bodyPr>
              <a:lstStyle/>
              <a:p>
                <a:pPr algn="ctr">
                  <a:lnSpc>
                    <a:spcPct val="110000"/>
                  </a:lnSpc>
                </a:pPr>
                <a:r>
                  <a:rPr lang="de-DE" sz="2400" dirty="0"/>
                  <a:t>Abweichung der einzelnen Gruppenmittelwerte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𝐴</m:t>
                            </m:r>
                          </m:e>
                        </m:acc>
                      </m:e>
                      <m:sub>
                        <m:r>
                          <a:rPr lang="de-DE" sz="2400" i="1">
                            <a:latin typeface="Cambria Math" panose="02040503050406030204" pitchFamily="18" charset="0"/>
                          </a:rPr>
                          <m:t>𝑖</m:t>
                        </m:r>
                      </m:sub>
                    </m:sSub>
                  </m:oMath>
                </a14:m>
                <a:r>
                  <a:rPr lang="de-DE" sz="2400" dirty="0"/>
                  <a:t>) vom Gesamtmittelwert (</a:t>
                </a:r>
                <a14:m>
                  <m:oMath xmlns:m="http://schemas.openxmlformats.org/officeDocument/2006/math">
                    <m:acc>
                      <m:accPr>
                        <m:chr m:val="̅"/>
                        <m:ctrlPr>
                          <a:rPr lang="de-DE" sz="2400" i="1">
                            <a:latin typeface="Cambria Math" panose="02040503050406030204" pitchFamily="18" charset="0"/>
                          </a:rPr>
                        </m:ctrlPr>
                      </m:accPr>
                      <m:e>
                        <m:r>
                          <a:rPr lang="de-DE" sz="2400" i="1">
                            <a:latin typeface="Cambria Math" panose="02040503050406030204" pitchFamily="18" charset="0"/>
                          </a:rPr>
                          <m:t>𝐺</m:t>
                        </m:r>
                      </m:e>
                    </m:acc>
                  </m:oMath>
                </a14:m>
                <a:r>
                  <a:rPr lang="de-DE" sz="2400" dirty="0"/>
                  <a:t>)</a:t>
                </a:r>
              </a:p>
              <a:p>
                <a:pPr algn="ctr">
                  <a:lnSpc>
                    <a:spcPct val="110000"/>
                  </a:lnSpc>
                </a:pPr>
                <a:r>
                  <a:rPr lang="de-DE" sz="2400" b="1" dirty="0"/>
                  <a:t>= Unterschiede zwischen den Gruppen</a:t>
                </a:r>
              </a:p>
            </p:txBody>
          </p:sp>
        </mc:Choice>
        <mc:Fallback xmlns="">
          <p:sp>
            <p:nvSpPr>
              <p:cNvPr id="7" name="Textfeld 6"/>
              <p:cNvSpPr txBox="1">
                <a:spLocks noRot="1" noChangeAspect="1" noMove="1" noResize="1" noEditPoints="1" noAdjustHandles="1" noChangeArrowheads="1" noChangeShapeType="1" noTextEdit="1"/>
              </p:cNvSpPr>
              <p:nvPr/>
            </p:nvSpPr>
            <p:spPr>
              <a:xfrm>
                <a:off x="4667000" y="2245598"/>
                <a:ext cx="6673931" cy="1199111"/>
              </a:xfrm>
              <a:prstGeom prst="rect">
                <a:avLst/>
              </a:prstGeom>
              <a:blipFill>
                <a:blip r:embed="rId6"/>
                <a:stretch>
                  <a:fillRect l="-1920" t="-6091" r="-3382" b="-14721"/>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5" name="Textfeld 14"/>
              <p:cNvSpPr txBox="1"/>
              <p:nvPr/>
            </p:nvSpPr>
            <p:spPr>
              <a:xfrm>
                <a:off x="4667000" y="3739300"/>
                <a:ext cx="6673931" cy="1198277"/>
              </a:xfrm>
              <a:prstGeom prst="rect">
                <a:avLst/>
              </a:prstGeom>
              <a:noFill/>
              <a:ln>
                <a:noFill/>
              </a:ln>
            </p:spPr>
            <p:txBody>
              <a:bodyPr wrap="square" lIns="0" tIns="0" rIns="0" bIns="0" rtlCol="0">
                <a:spAutoFit/>
              </a:bodyPr>
              <a:lstStyle/>
              <a:p>
                <a:pPr algn="ctr">
                  <a:lnSpc>
                    <a:spcPct val="110000"/>
                  </a:lnSpc>
                </a:pPr>
                <a:r>
                  <a:rPr lang="de-DE" sz="2400" dirty="0"/>
                  <a:t>Abweichung der einzelnen Messwerte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𝑥</m:t>
                        </m:r>
                      </m:e>
                      <m:sub>
                        <m:r>
                          <a:rPr lang="de-DE" sz="2400" i="1">
                            <a:latin typeface="Cambria Math" panose="02040503050406030204" pitchFamily="18" charset="0"/>
                            <a:ea typeface="Cambria Math" panose="02040503050406030204" pitchFamily="18" charset="0"/>
                          </a:rPr>
                          <m:t>𝑚𝑖</m:t>
                        </m:r>
                      </m:sub>
                    </m:sSub>
                  </m:oMath>
                </a14:m>
                <a:r>
                  <a:rPr lang="de-DE" sz="2400" dirty="0"/>
                  <a:t>) von den Gruppenmittelwerten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𝐴</m:t>
                            </m:r>
                          </m:e>
                        </m:acc>
                      </m:e>
                      <m:sub>
                        <m:r>
                          <a:rPr lang="de-DE" sz="2400" i="1">
                            <a:latin typeface="Cambria Math" panose="02040503050406030204" pitchFamily="18" charset="0"/>
                          </a:rPr>
                          <m:t>𝑖</m:t>
                        </m:r>
                      </m:sub>
                    </m:sSub>
                  </m:oMath>
                </a14:m>
                <a:r>
                  <a:rPr lang="de-DE" sz="2400" dirty="0"/>
                  <a:t>) </a:t>
                </a:r>
              </a:p>
              <a:p>
                <a:pPr algn="ctr">
                  <a:lnSpc>
                    <a:spcPct val="110000"/>
                  </a:lnSpc>
                </a:pPr>
                <a:r>
                  <a:rPr lang="de-DE" sz="2400" b="1" dirty="0"/>
                  <a:t>= Unterschiede innerhalb der Gruppen</a:t>
                </a:r>
              </a:p>
            </p:txBody>
          </p:sp>
        </mc:Choice>
        <mc:Fallback xmlns="">
          <p:sp>
            <p:nvSpPr>
              <p:cNvPr id="15" name="Textfeld 14"/>
              <p:cNvSpPr txBox="1">
                <a:spLocks noRot="1" noChangeAspect="1" noMove="1" noResize="1" noEditPoints="1" noAdjustHandles="1" noChangeArrowheads="1" noChangeShapeType="1" noTextEdit="1"/>
              </p:cNvSpPr>
              <p:nvPr/>
            </p:nvSpPr>
            <p:spPr>
              <a:xfrm>
                <a:off x="4667000" y="3739300"/>
                <a:ext cx="6673931" cy="1198277"/>
              </a:xfrm>
              <a:prstGeom prst="rect">
                <a:avLst/>
              </a:prstGeom>
              <a:blipFill>
                <a:blip r:embed="rId7"/>
                <a:stretch>
                  <a:fillRect l="-2011" t="-6091" r="-2834" b="-14721"/>
                </a:stretch>
              </a:blipFill>
              <a:ln>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7CB6BC9A-9227-4FC9-8FD2-47921C1330F3}"/>
                  </a:ext>
                </a:extLst>
              </p:cNvPr>
              <p:cNvSpPr txBox="1"/>
              <p:nvPr/>
            </p:nvSpPr>
            <p:spPr>
              <a:xfrm>
                <a:off x="8525515" y="1281714"/>
                <a:ext cx="3320789" cy="646331"/>
              </a:xfrm>
              <a:prstGeom prst="rect">
                <a:avLst/>
              </a:prstGeom>
              <a:solidFill>
                <a:schemeClr val="accent4">
                  <a:lumMod val="40000"/>
                  <a:lumOff val="60000"/>
                </a:schemeClr>
              </a:solidFill>
              <a:ln w="50800">
                <a:noFill/>
              </a:ln>
            </p:spPr>
            <p:txBody>
              <a:bodyPr wrap="square" rtlCol="0">
                <a:spAutoFit/>
              </a:bodyPr>
              <a:lstStyle/>
              <a:p>
                <a:pPr algn="ctr"/>
                <a:r>
                  <a:rPr lang="de-DE" dirty="0"/>
                  <a:t>p = Anzahl Gruppen</a:t>
                </a:r>
              </a:p>
              <a:p>
                <a:pPr algn="ctr"/>
                <a14:m>
                  <m:oMath xmlns:m="http://schemas.openxmlformats.org/officeDocument/2006/math">
                    <m:sSub>
                      <m:sSubPr>
                        <m:ctrlPr>
                          <a:rPr lang="de-DE" b="0" i="1" smtClean="0">
                            <a:latin typeface="Cambria Math" panose="02040503050406030204" pitchFamily="18" charset="0"/>
                          </a:rPr>
                        </m:ctrlPr>
                      </m:sSubPr>
                      <m:e>
                        <m:r>
                          <a:rPr lang="de-DE" b="0" i="1" smtClean="0">
                            <a:latin typeface="Cambria Math" panose="02040503050406030204" pitchFamily="18" charset="0"/>
                          </a:rPr>
                          <m:t>𝑛</m:t>
                        </m:r>
                      </m:e>
                      <m:sub>
                        <m:r>
                          <a:rPr lang="de-DE" b="0" i="1" smtClean="0">
                            <a:latin typeface="Cambria Math" panose="02040503050406030204" pitchFamily="18" charset="0"/>
                          </a:rPr>
                          <m:t>𝑖</m:t>
                        </m:r>
                      </m:sub>
                    </m:sSub>
                  </m:oMath>
                </a14:m>
                <a:r>
                  <a:rPr lang="de-DE" dirty="0"/>
                  <a:t> = Stichproben-Größe Gruppe i</a:t>
                </a:r>
              </a:p>
            </p:txBody>
          </p:sp>
        </mc:Choice>
        <mc:Fallback xmlns="">
          <p:sp>
            <p:nvSpPr>
              <p:cNvPr id="16" name="Textfeld 15">
                <a:extLst>
                  <a:ext uri="{FF2B5EF4-FFF2-40B4-BE49-F238E27FC236}">
                    <a16:creationId xmlns:a16="http://schemas.microsoft.com/office/drawing/2014/main" id="{7CB6BC9A-9227-4FC9-8FD2-47921C1330F3}"/>
                  </a:ext>
                </a:extLst>
              </p:cNvPr>
              <p:cNvSpPr txBox="1">
                <a:spLocks noRot="1" noChangeAspect="1" noMove="1" noResize="1" noEditPoints="1" noAdjustHandles="1" noChangeArrowheads="1" noChangeShapeType="1" noTextEdit="1"/>
              </p:cNvSpPr>
              <p:nvPr/>
            </p:nvSpPr>
            <p:spPr>
              <a:xfrm>
                <a:off x="8525515" y="1281714"/>
                <a:ext cx="3320789" cy="646331"/>
              </a:xfrm>
              <a:prstGeom prst="rect">
                <a:avLst/>
              </a:prstGeom>
              <a:blipFill>
                <a:blip r:embed="rId8"/>
                <a:stretch>
                  <a:fillRect t="-4717" r="-1103" b="-14151"/>
                </a:stretch>
              </a:blipFill>
              <a:ln w="50800">
                <a:noFill/>
              </a:ln>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7" name="Textfeld 16"/>
              <p:cNvSpPr txBox="1"/>
              <p:nvPr/>
            </p:nvSpPr>
            <p:spPr>
              <a:xfrm>
                <a:off x="4667000" y="5429799"/>
                <a:ext cx="6673931" cy="887294"/>
              </a:xfrm>
              <a:prstGeom prst="rect">
                <a:avLst/>
              </a:prstGeom>
              <a:noFill/>
              <a:ln>
                <a:noFill/>
              </a:ln>
            </p:spPr>
            <p:txBody>
              <a:bodyPr wrap="square" lIns="0" tIns="0" rIns="0" bIns="0" rtlCol="0">
                <a:spAutoFit/>
              </a:bodyPr>
              <a:lstStyle/>
              <a:p>
                <a:pPr algn="ctr">
                  <a:lnSpc>
                    <a:spcPct val="120000"/>
                  </a:lnSpc>
                </a:pPr>
                <a:r>
                  <a:rPr lang="de-DE" sz="2400" dirty="0"/>
                  <a:t>Abweichung der einzelnen Messwerte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𝑥</m:t>
                        </m:r>
                      </m:e>
                      <m:sub>
                        <m:r>
                          <a:rPr lang="de-DE" sz="2400" i="1">
                            <a:latin typeface="Cambria Math" panose="02040503050406030204" pitchFamily="18" charset="0"/>
                            <a:ea typeface="Cambria Math" panose="02040503050406030204" pitchFamily="18" charset="0"/>
                          </a:rPr>
                          <m:t>𝑚𝑖</m:t>
                        </m:r>
                      </m:sub>
                    </m:sSub>
                  </m:oMath>
                </a14:m>
                <a:r>
                  <a:rPr lang="de-DE" sz="2400" dirty="0"/>
                  <a:t>) vom Gesamtmittelwert (</a:t>
                </a:r>
                <a14:m>
                  <m:oMath xmlns:m="http://schemas.openxmlformats.org/officeDocument/2006/math">
                    <m:acc>
                      <m:accPr>
                        <m:chr m:val="̅"/>
                        <m:ctrlPr>
                          <a:rPr lang="de-DE" sz="2400" i="1">
                            <a:latin typeface="Cambria Math" panose="02040503050406030204" pitchFamily="18" charset="0"/>
                          </a:rPr>
                        </m:ctrlPr>
                      </m:accPr>
                      <m:e>
                        <m:r>
                          <a:rPr lang="de-DE" sz="2400" i="1">
                            <a:latin typeface="Cambria Math" panose="02040503050406030204" pitchFamily="18" charset="0"/>
                          </a:rPr>
                          <m:t>𝐺</m:t>
                        </m:r>
                      </m:e>
                    </m:acc>
                  </m:oMath>
                </a14:m>
                <a:r>
                  <a:rPr lang="de-DE" sz="2400" dirty="0"/>
                  <a:t>)</a:t>
                </a:r>
              </a:p>
            </p:txBody>
          </p:sp>
        </mc:Choice>
        <mc:Fallback xmlns="">
          <p:sp>
            <p:nvSpPr>
              <p:cNvPr id="17" name="Textfeld 16"/>
              <p:cNvSpPr txBox="1">
                <a:spLocks noRot="1" noChangeAspect="1" noMove="1" noResize="1" noEditPoints="1" noAdjustHandles="1" noChangeArrowheads="1" noChangeShapeType="1" noTextEdit="1"/>
              </p:cNvSpPr>
              <p:nvPr/>
            </p:nvSpPr>
            <p:spPr>
              <a:xfrm>
                <a:off x="4667000" y="5429799"/>
                <a:ext cx="6673931" cy="887294"/>
              </a:xfrm>
              <a:prstGeom prst="rect">
                <a:avLst/>
              </a:prstGeom>
              <a:blipFill>
                <a:blip r:embed="rId9"/>
                <a:stretch>
                  <a:fillRect t="-6207" b="-16552"/>
                </a:stretch>
              </a:blipFill>
              <a:ln>
                <a:noFill/>
              </a:ln>
            </p:spPr>
            <p:txBody>
              <a:bodyPr/>
              <a:lstStyle/>
              <a:p>
                <a:r>
                  <a:rPr lang="de-DE">
                    <a:noFill/>
                  </a:rPr>
                  <a:t> </a:t>
                </a:r>
              </a:p>
            </p:txBody>
          </p:sp>
        </mc:Fallback>
      </mc:AlternateContent>
    </p:spTree>
    <p:extLst>
      <p:ext uri="{BB962C8B-B14F-4D97-AF65-F5344CB8AC3E}">
        <p14:creationId xmlns:p14="http://schemas.microsoft.com/office/powerpoint/2010/main" val="125968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9" grpId="0" animBg="1"/>
      <p:bldP spid="13" grpId="0"/>
      <p:bldP spid="14" grpId="0"/>
      <p:bldP spid="15"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platzhalter 1">
                <a:extLst>
                  <a:ext uri="{FF2B5EF4-FFF2-40B4-BE49-F238E27FC236}">
                    <a16:creationId xmlns:a16="http://schemas.microsoft.com/office/drawing/2014/main" id="{67C964D9-6013-BBB8-E3DD-D45105B5D4E8}"/>
                  </a:ext>
                </a:extLst>
              </p:cNvPr>
              <p:cNvSpPr>
                <a:spLocks noGrp="1"/>
              </p:cNvSpPr>
              <p:nvPr>
                <p:ph type="body" sz="quarter" idx="17"/>
              </p:nvPr>
            </p:nvSpPr>
            <p:spPr/>
            <p:txBody>
              <a:bodyPr/>
              <a:lstStyle/>
              <a:p>
                <a:pPr marL="0" indent="0">
                  <a:spcAft>
                    <a:spcPts val="1200"/>
                  </a:spcAft>
                  <a:buNone/>
                </a:pPr>
                <a:r>
                  <a:rPr lang="de-DE" dirty="0"/>
                  <a:t>Sophie, Lisa und Emma wollen herausfinden, wer von ihnen den längsten Weg zur Arbeit hat. Jede misst an 30 Tagen die Zeit in Minuten, die sie zur Arbeit gebraucht hat. Nun wollen sie mittels ANOVA untersuchen, ob sich ihre durchschnittlichen Fahrzeiten unterscheiden.</a:t>
                </a:r>
              </a:p>
              <a:p>
                <a:pPr marL="363538" indent="-363538">
                  <a:buAutoNum type="arabicPeriod"/>
                </a:pPr>
                <a:r>
                  <a:rPr lang="de-DE" dirty="0"/>
                  <a:t>Die ANOVA ergibt folgende </a:t>
                </a:r>
                <a:r>
                  <a:rPr lang="de-DE" b="1" dirty="0"/>
                  <a:t>Quadratsummen</a:t>
                </a:r>
                <a:r>
                  <a:rPr lang="de-DE" dirty="0"/>
                  <a:t>:</a:t>
                </a:r>
              </a:p>
              <a:p>
                <a:pPr marL="819150" lvl="2" indent="-457200">
                  <a:buFont typeface="Arial" panose="020B0604020202020204" pitchFamily="34" charset="0"/>
                  <a:buChar char="•"/>
                </a:pPr>
                <a14:m>
                  <m:oMath xmlns:m="http://schemas.openxmlformats.org/officeDocument/2006/math">
                    <m:r>
                      <a:rPr lang="de-DE" sz="2400" b="0" i="1" smtClean="0">
                        <a:latin typeface="Cambria Math" panose="02040503050406030204" pitchFamily="18" charset="0"/>
                      </a:rPr>
                      <m:t>𝑄</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𝑆</m:t>
                        </m:r>
                      </m:e>
                      <m:sub>
                        <m:r>
                          <a:rPr lang="de-DE" sz="2400" b="0" i="1" smtClean="0">
                            <a:latin typeface="Cambria Math" panose="02040503050406030204" pitchFamily="18" charset="0"/>
                          </a:rPr>
                          <m:t>𝐴</m:t>
                        </m:r>
                      </m:sub>
                    </m:sSub>
                    <m:r>
                      <a:rPr lang="de-DE" sz="2400" b="0" i="1" smtClean="0">
                        <a:latin typeface="Cambria Math" panose="02040503050406030204" pitchFamily="18" charset="0"/>
                      </a:rPr>
                      <m:t>=382</m:t>
                    </m:r>
                  </m:oMath>
                </a14:m>
                <a:r>
                  <a:rPr lang="de-DE" sz="2400" dirty="0"/>
                  <a:t> (Unterschiede </a:t>
                </a:r>
                <a:r>
                  <a:rPr lang="de-DE" sz="2400"/>
                  <a:t>zwischen den </a:t>
                </a:r>
                <a:r>
                  <a:rPr lang="de-DE" sz="2400" dirty="0"/>
                  <a:t>Gruppen)</a:t>
                </a:r>
              </a:p>
              <a:p>
                <a:pPr marL="819150" lvl="2" indent="-457200">
                  <a:buFont typeface="Arial" panose="020B0604020202020204" pitchFamily="34" charset="0"/>
                  <a:buChar char="•"/>
                </a:pPr>
                <a14:m>
                  <m:oMath xmlns:m="http://schemas.openxmlformats.org/officeDocument/2006/math">
                    <m:r>
                      <a:rPr lang="de-DE" sz="2400" b="0" i="1" smtClean="0">
                        <a:latin typeface="Cambria Math" panose="02040503050406030204" pitchFamily="18" charset="0"/>
                      </a:rPr>
                      <m:t>𝑄</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𝑆</m:t>
                        </m:r>
                      </m:e>
                      <m:sub>
                        <m:r>
                          <a:rPr lang="de-DE" sz="2400" b="0" i="1" smtClean="0">
                            <a:latin typeface="Cambria Math" panose="02040503050406030204" pitchFamily="18" charset="0"/>
                          </a:rPr>
                          <m:t>𝐹𝑒h𝑙𝑒𝑟</m:t>
                        </m:r>
                      </m:sub>
                    </m:sSub>
                    <m:r>
                      <a:rPr lang="de-DE" sz="2400" b="0" i="1" smtClean="0">
                        <a:latin typeface="Cambria Math" panose="02040503050406030204" pitchFamily="18" charset="0"/>
                      </a:rPr>
                      <m:t>=2041</m:t>
                    </m:r>
                  </m:oMath>
                </a14:m>
                <a:r>
                  <a:rPr lang="de-DE" sz="2400" dirty="0"/>
                  <a:t>(Unterschiede innerhalb der Gruppen)</a:t>
                </a:r>
              </a:p>
              <a:p>
                <a:pPr lvl="2">
                  <a:spcAft>
                    <a:spcPts val="1200"/>
                  </a:spcAft>
                </a:pPr>
                <a:r>
                  <a:rPr lang="de-DE" sz="2400" dirty="0"/>
                  <a:t>Berechne die Prüfgröße.</a:t>
                </a:r>
              </a:p>
              <a:p>
                <a:pPr marL="363538" indent="-363538">
                  <a:buAutoNum type="arabicPeriod"/>
                </a:pPr>
                <a:r>
                  <a:rPr lang="de-DE" dirty="0"/>
                  <a:t>Eine Software berechnet für die in 1. ermittelte Prüfgröße einen</a:t>
                </a:r>
                <a:r>
                  <a:rPr lang="de-DE" b="1" dirty="0"/>
                  <a:t> p-Wert </a:t>
                </a:r>
                <a:r>
                  <a:rPr lang="de-DE" dirty="0"/>
                  <a:t>von 0,0006. Interpretiere diesen Wert.</a:t>
                </a:r>
              </a:p>
            </p:txBody>
          </p:sp>
        </mc:Choice>
        <mc:Fallback>
          <p:sp>
            <p:nvSpPr>
              <p:cNvPr id="2" name="Textplatzhalter 1">
                <a:extLst>
                  <a:ext uri="{FF2B5EF4-FFF2-40B4-BE49-F238E27FC236}">
                    <a16:creationId xmlns:a16="http://schemas.microsoft.com/office/drawing/2014/main" id="{67C964D9-6013-BBB8-E3DD-D45105B5D4E8}"/>
                  </a:ext>
                </a:extLst>
              </p:cNvPr>
              <p:cNvSpPr>
                <a:spLocks noGrp="1" noRot="1" noChangeAspect="1" noMove="1" noResize="1" noEditPoints="1" noAdjustHandles="1" noChangeArrowheads="1" noChangeShapeType="1" noTextEdit="1"/>
              </p:cNvSpPr>
              <p:nvPr>
                <p:ph type="body" sz="quarter" idx="17"/>
              </p:nvPr>
            </p:nvSpPr>
            <p:spPr>
              <a:blipFill>
                <a:blip r:embed="rId2"/>
                <a:stretch>
                  <a:fillRect l="-1022" t="-1669" r="-192"/>
                </a:stretch>
              </a:blipFill>
            </p:spPr>
            <p:txBody>
              <a:bodyPr/>
              <a:lstStyle/>
              <a:p>
                <a:r>
                  <a:rPr lang="de-DE">
                    <a:noFill/>
                  </a:rPr>
                  <a:t> </a:t>
                </a:r>
              </a:p>
            </p:txBody>
          </p:sp>
        </mc:Fallback>
      </mc:AlternateContent>
      <p:sp>
        <p:nvSpPr>
          <p:cNvPr id="3" name="Textplatzhalter 2">
            <a:extLst>
              <a:ext uri="{FF2B5EF4-FFF2-40B4-BE49-F238E27FC236}">
                <a16:creationId xmlns:a16="http://schemas.microsoft.com/office/drawing/2014/main" id="{7D2C37FA-2487-09FA-578E-3BD463E31D30}"/>
              </a:ext>
            </a:extLst>
          </p:cNvPr>
          <p:cNvSpPr>
            <a:spLocks noGrp="1"/>
          </p:cNvSpPr>
          <p:nvPr>
            <p:ph type="body" sz="quarter" idx="13"/>
          </p:nvPr>
        </p:nvSpPr>
        <p:spPr/>
        <p:txBody>
          <a:bodyPr/>
          <a:lstStyle/>
          <a:p>
            <a:endParaRPr lang="de-DE"/>
          </a:p>
        </p:txBody>
      </p:sp>
    </p:spTree>
    <p:extLst>
      <p:ext uri="{BB962C8B-B14F-4D97-AF65-F5344CB8AC3E}">
        <p14:creationId xmlns:p14="http://schemas.microsoft.com/office/powerpoint/2010/main" val="399094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platzhalter 1">
                <a:extLst>
                  <a:ext uri="{FF2B5EF4-FFF2-40B4-BE49-F238E27FC236}">
                    <a16:creationId xmlns:a16="http://schemas.microsoft.com/office/drawing/2014/main" id="{2071591C-C789-E1DC-942D-D89995EF7337}"/>
                  </a:ext>
                </a:extLst>
              </p:cNvPr>
              <p:cNvSpPr>
                <a:spLocks noGrp="1"/>
              </p:cNvSpPr>
              <p:nvPr>
                <p:ph type="body" sz="quarter" idx="17"/>
              </p:nvPr>
            </p:nvSpPr>
            <p:spPr>
              <a:xfrm>
                <a:off x="420586" y="1020592"/>
                <a:ext cx="10679214" cy="5112943"/>
              </a:xfrm>
            </p:spPr>
            <p:txBody>
              <a:bodyPr>
                <a:normAutofit lnSpcReduction="10000"/>
              </a:bodyPr>
              <a:lstStyle/>
              <a:p>
                <a:pPr marL="457200" indent="-457200">
                  <a:buFont typeface="+mj-lt"/>
                  <a:buAutoNum type="arabicPeriod"/>
                </a:pPr>
                <a:r>
                  <a:rPr lang="de-DE" b="1" dirty="0"/>
                  <a:t>Berechnung der Prüfgröße:</a:t>
                </a:r>
              </a:p>
              <a:p>
                <a:pPr marL="0" indent="0">
                  <a:buNone/>
                </a:pPr>
                <a:r>
                  <a:rPr lang="de-DE" sz="2400" dirty="0">
                    <a:ea typeface="Cambria Math" panose="02040503050406030204" pitchFamily="18" charset="0"/>
                  </a:rPr>
                  <a:t>	</a:t>
                </a:r>
                <a14:m>
                  <m:oMath xmlns:m="http://schemas.openxmlformats.org/officeDocument/2006/math">
                    <m:sSubSup>
                      <m:sSubSupPr>
                        <m:ctrlPr>
                          <a:rPr lang="de-DE" sz="2400" i="1" smtClean="0">
                            <a:latin typeface="Cambria Math" panose="02040503050406030204" pitchFamily="18" charset="0"/>
                            <a:ea typeface="Cambria Math" panose="02040503050406030204" pitchFamily="18" charset="0"/>
                          </a:rPr>
                        </m:ctrlPr>
                      </m:sSubSup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𝜎</m:t>
                            </m:r>
                          </m:e>
                        </m:acc>
                      </m:e>
                      <m:sub>
                        <m:r>
                          <a:rPr lang="de-DE" sz="2400" i="1">
                            <a:latin typeface="Cambria Math" panose="02040503050406030204" pitchFamily="18" charset="0"/>
                          </a:rPr>
                          <m:t>𝐴</m:t>
                        </m:r>
                      </m:sub>
                      <m:sup>
                        <m:r>
                          <a:rPr lang="de-DE" sz="2400" i="1">
                            <a:latin typeface="Cambria Math" panose="02040503050406030204" pitchFamily="18" charset="0"/>
                          </a:rPr>
                          <m:t>2</m:t>
                        </m:r>
                      </m:sup>
                    </m:sSubSup>
                    <m:r>
                      <a:rPr lang="de-DE" sz="2400" b="0" i="1" smtClean="0">
                        <a:latin typeface="Cambria Math" panose="02040503050406030204" pitchFamily="18" charset="0"/>
                      </a:rPr>
                      <m:t>=</m:t>
                    </m:r>
                    <m:f>
                      <m:fPr>
                        <m:ctrlPr>
                          <a:rPr lang="de-DE" sz="2400" b="0" i="1" smtClean="0">
                            <a:latin typeface="Cambria Math" panose="02040503050406030204" pitchFamily="18" charset="0"/>
                          </a:rPr>
                        </m:ctrlPr>
                      </m:fPr>
                      <m:num>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𝑄𝑆</m:t>
                            </m:r>
                          </m:e>
                          <m:sub>
                            <m:r>
                              <a:rPr lang="de-DE" sz="2400" b="0" i="1" smtClean="0">
                                <a:latin typeface="Cambria Math" panose="02040503050406030204" pitchFamily="18" charset="0"/>
                              </a:rPr>
                              <m:t>𝐴</m:t>
                            </m:r>
                          </m:sub>
                        </m:sSub>
                      </m:num>
                      <m:den>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𝑑𝑓</m:t>
                            </m:r>
                          </m:e>
                          <m:sub>
                            <m:r>
                              <a:rPr lang="de-DE" sz="2400" b="0" i="1" smtClean="0">
                                <a:latin typeface="Cambria Math" panose="02040503050406030204" pitchFamily="18" charset="0"/>
                              </a:rPr>
                              <m:t>𝐴</m:t>
                            </m:r>
                          </m:sub>
                        </m:sSub>
                      </m:den>
                    </m:f>
                    <m:r>
                      <a:rPr lang="de-DE" sz="2400" b="0" i="1" smtClean="0">
                        <a:latin typeface="Cambria Math" panose="02040503050406030204" pitchFamily="18" charset="0"/>
                      </a:rPr>
                      <m:t>=</m:t>
                    </m:r>
                    <m:f>
                      <m:fPr>
                        <m:ctrlPr>
                          <a:rPr lang="de-DE" sz="2400" b="0" i="1" smtClean="0">
                            <a:latin typeface="Cambria Math" panose="02040503050406030204" pitchFamily="18" charset="0"/>
                          </a:rPr>
                        </m:ctrlPr>
                      </m:fPr>
                      <m:num>
                        <m:r>
                          <a:rPr lang="de-DE" sz="2400" b="0" i="1" smtClean="0">
                            <a:latin typeface="Cambria Math" panose="02040503050406030204" pitchFamily="18" charset="0"/>
                          </a:rPr>
                          <m:t>𝑄</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𝑆</m:t>
                            </m:r>
                          </m:e>
                          <m:sub>
                            <m:r>
                              <a:rPr lang="de-DE" sz="2400" b="0" i="1" smtClean="0">
                                <a:latin typeface="Cambria Math" panose="02040503050406030204" pitchFamily="18" charset="0"/>
                              </a:rPr>
                              <m:t>𝐴</m:t>
                            </m:r>
                          </m:sub>
                        </m:sSub>
                      </m:num>
                      <m:den>
                        <m:r>
                          <a:rPr lang="de-DE" sz="2400" b="0" i="1" smtClean="0">
                            <a:latin typeface="Cambria Math" panose="02040503050406030204" pitchFamily="18" charset="0"/>
                          </a:rPr>
                          <m:t>𝑝</m:t>
                        </m:r>
                        <m:r>
                          <a:rPr lang="de-DE" sz="2400" b="0" i="1" smtClean="0">
                            <a:latin typeface="Cambria Math" panose="02040503050406030204" pitchFamily="18" charset="0"/>
                          </a:rPr>
                          <m:t>−1</m:t>
                        </m:r>
                      </m:den>
                    </m:f>
                    <m:r>
                      <a:rPr lang="de-DE" sz="2400" b="0" i="1" smtClean="0">
                        <a:latin typeface="Cambria Math" panose="02040503050406030204" pitchFamily="18" charset="0"/>
                      </a:rPr>
                      <m:t>=</m:t>
                    </m:r>
                    <m:f>
                      <m:fPr>
                        <m:ctrlPr>
                          <a:rPr lang="de-DE" sz="2400" b="0" i="1" smtClean="0">
                            <a:latin typeface="Cambria Math" panose="02040503050406030204" pitchFamily="18" charset="0"/>
                          </a:rPr>
                        </m:ctrlPr>
                      </m:fPr>
                      <m:num>
                        <m:r>
                          <a:rPr lang="de-DE" sz="2400" b="0" i="1" smtClean="0">
                            <a:latin typeface="Cambria Math" panose="02040503050406030204" pitchFamily="18" charset="0"/>
                          </a:rPr>
                          <m:t>382</m:t>
                        </m:r>
                      </m:num>
                      <m:den>
                        <m:r>
                          <a:rPr lang="de-DE" sz="2400" b="0" i="1" smtClean="0">
                            <a:latin typeface="Cambria Math" panose="02040503050406030204" pitchFamily="18" charset="0"/>
                          </a:rPr>
                          <m:t>3−1</m:t>
                        </m:r>
                      </m:den>
                    </m:f>
                    <m:r>
                      <a:rPr lang="de-DE" sz="2400" b="0" i="1" smtClean="0">
                        <a:latin typeface="Cambria Math" panose="02040503050406030204" pitchFamily="18" charset="0"/>
                      </a:rPr>
                      <m:t>=191</m:t>
                    </m:r>
                  </m:oMath>
                </a14:m>
                <a:endParaRPr lang="de-DE" sz="2400" b="0" dirty="0"/>
              </a:p>
              <a:p>
                <a:pPr marL="0" indent="0">
                  <a:buNone/>
                </a:pPr>
                <a:r>
                  <a:rPr lang="de-DE" sz="2400" dirty="0">
                    <a:ea typeface="Cambria Math" panose="02040503050406030204" pitchFamily="18" charset="0"/>
                  </a:rPr>
                  <a:t>	</a:t>
                </a:r>
                <a14:m>
                  <m:oMath xmlns:m="http://schemas.openxmlformats.org/officeDocument/2006/math">
                    <m:sSubSup>
                      <m:sSubSupPr>
                        <m:ctrlPr>
                          <a:rPr lang="de-DE" sz="2400" i="1" smtClean="0">
                            <a:latin typeface="Cambria Math" panose="02040503050406030204" pitchFamily="18" charset="0"/>
                            <a:ea typeface="Cambria Math" panose="02040503050406030204" pitchFamily="18" charset="0"/>
                          </a:rPr>
                        </m:ctrlPr>
                      </m:sSubSup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𝜎</m:t>
                            </m:r>
                          </m:e>
                        </m:acc>
                      </m:e>
                      <m:sub>
                        <m:r>
                          <a:rPr lang="de-DE" sz="2400" b="0" i="1" smtClean="0">
                            <a:latin typeface="Cambria Math" panose="02040503050406030204" pitchFamily="18" charset="0"/>
                            <a:ea typeface="Cambria Math" panose="02040503050406030204" pitchFamily="18" charset="0"/>
                          </a:rPr>
                          <m:t>𝐹𝑒h𝑙𝑒𝑟</m:t>
                        </m:r>
                      </m:sub>
                      <m:sup>
                        <m:r>
                          <a:rPr lang="de-DE" sz="2400" i="1">
                            <a:latin typeface="Cambria Math" panose="02040503050406030204" pitchFamily="18" charset="0"/>
                          </a:rPr>
                          <m:t>2</m:t>
                        </m:r>
                      </m:sup>
                    </m:sSubSup>
                    <m:r>
                      <a:rPr lang="de-DE" sz="2400" b="0" i="1" smtClean="0">
                        <a:latin typeface="Cambria Math" panose="02040503050406030204" pitchFamily="18" charset="0"/>
                      </a:rPr>
                      <m:t>=</m:t>
                    </m:r>
                    <m:f>
                      <m:fPr>
                        <m:ctrlPr>
                          <a:rPr lang="de-DE" sz="2400" b="0" i="1" smtClean="0">
                            <a:latin typeface="Cambria Math" panose="02040503050406030204" pitchFamily="18" charset="0"/>
                          </a:rPr>
                        </m:ctrlPr>
                      </m:fPr>
                      <m:num>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𝑄𝑆</m:t>
                            </m:r>
                          </m:e>
                          <m:sub>
                            <m:r>
                              <a:rPr lang="de-DE" sz="2400" b="0" i="1" smtClean="0">
                                <a:latin typeface="Cambria Math" panose="02040503050406030204" pitchFamily="18" charset="0"/>
                              </a:rPr>
                              <m:t>𝐹𝑒h𝑙𝑒𝑟</m:t>
                            </m:r>
                          </m:sub>
                        </m:sSub>
                      </m:num>
                      <m:den>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𝑑𝑓</m:t>
                            </m:r>
                          </m:e>
                          <m:sub>
                            <m:r>
                              <a:rPr lang="de-DE" sz="2400" b="0" i="1" smtClean="0">
                                <a:latin typeface="Cambria Math" panose="02040503050406030204" pitchFamily="18" charset="0"/>
                              </a:rPr>
                              <m:t>𝐹𝑒h𝑙𝑒𝑟</m:t>
                            </m:r>
                          </m:sub>
                        </m:sSub>
                      </m:den>
                    </m:f>
                    <m:r>
                      <a:rPr lang="de-DE" sz="2400" b="0" i="1" smtClean="0">
                        <a:latin typeface="Cambria Math" panose="02040503050406030204" pitchFamily="18" charset="0"/>
                      </a:rPr>
                      <m:t>=</m:t>
                    </m:r>
                    <m:f>
                      <m:fPr>
                        <m:ctrlPr>
                          <a:rPr lang="de-DE" i="1">
                            <a:latin typeface="Cambria Math" panose="02040503050406030204" pitchFamily="18" charset="0"/>
                          </a:rPr>
                        </m:ctrlPr>
                      </m:fPr>
                      <m:num>
                        <m:sSub>
                          <m:sSubPr>
                            <m:ctrlPr>
                              <a:rPr lang="de-DE" i="1">
                                <a:latin typeface="Cambria Math" panose="02040503050406030204" pitchFamily="18" charset="0"/>
                              </a:rPr>
                            </m:ctrlPr>
                          </m:sSubPr>
                          <m:e>
                            <m:r>
                              <a:rPr lang="de-DE" i="1">
                                <a:latin typeface="Cambria Math" panose="02040503050406030204" pitchFamily="18" charset="0"/>
                              </a:rPr>
                              <m:t>𝑄𝑆</m:t>
                            </m:r>
                          </m:e>
                          <m:sub>
                            <m:r>
                              <a:rPr lang="de-DE" i="1">
                                <a:latin typeface="Cambria Math" panose="02040503050406030204" pitchFamily="18" charset="0"/>
                              </a:rPr>
                              <m:t>𝐹𝑒h𝑙𝑒𝑟</m:t>
                            </m:r>
                          </m:sub>
                        </m:sSub>
                      </m:num>
                      <m:den>
                        <m:r>
                          <a:rPr lang="de-DE" b="0" i="1" smtClean="0">
                            <a:latin typeface="Cambria Math" panose="02040503050406030204" pitchFamily="18" charset="0"/>
                          </a:rPr>
                          <m:t>𝑁</m:t>
                        </m:r>
                        <m:r>
                          <a:rPr lang="de-DE" b="0" i="1" smtClean="0">
                            <a:latin typeface="Cambria Math" panose="02040503050406030204" pitchFamily="18" charset="0"/>
                          </a:rPr>
                          <m:t>−</m:t>
                        </m:r>
                        <m:r>
                          <a:rPr lang="de-DE" b="0" i="1" smtClean="0">
                            <a:latin typeface="Cambria Math" panose="02040503050406030204" pitchFamily="18" charset="0"/>
                          </a:rPr>
                          <m:t>𝑝</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2041</m:t>
                        </m:r>
                      </m:num>
                      <m:den>
                        <m:r>
                          <a:rPr lang="de-DE" b="0" i="1" smtClean="0">
                            <a:latin typeface="Cambria Math" panose="02040503050406030204" pitchFamily="18" charset="0"/>
                          </a:rPr>
                          <m:t>90−3</m:t>
                        </m:r>
                      </m:den>
                    </m:f>
                    <m:r>
                      <a:rPr lang="de-DE" b="0" i="1" smtClean="0">
                        <a:latin typeface="Cambria Math" panose="02040503050406030204" pitchFamily="18" charset="0"/>
                      </a:rPr>
                      <m:t>=23,46</m:t>
                    </m:r>
                  </m:oMath>
                </a14:m>
                <a:endParaRPr lang="de-DE" b="0" i="1" dirty="0">
                  <a:latin typeface="Cambria Math" panose="02040503050406030204" pitchFamily="18" charset="0"/>
                </a:endParaRPr>
              </a:p>
              <a:p>
                <a:pPr marL="0" indent="0">
                  <a:buNone/>
                </a:pPr>
                <a:r>
                  <a:rPr lang="de-DE" sz="2400" b="0" dirty="0"/>
                  <a:t>	</a:t>
                </a: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𝐹</m:t>
                        </m:r>
                      </m:e>
                      <m:sub>
                        <m:r>
                          <a:rPr lang="de-DE" sz="2400" b="0" i="1" smtClean="0">
                            <a:latin typeface="Cambria Math" panose="02040503050406030204" pitchFamily="18" charset="0"/>
                          </a:rPr>
                          <m:t>𝑒𝑚𝑝</m:t>
                        </m:r>
                      </m:sub>
                    </m:sSub>
                    <m:r>
                      <a:rPr lang="de-DE" sz="2400" b="0" i="1" smtClean="0">
                        <a:latin typeface="Cambria Math" panose="02040503050406030204" pitchFamily="18" charset="0"/>
                      </a:rPr>
                      <m:t>=</m:t>
                    </m:r>
                    <m:f>
                      <m:fPr>
                        <m:ctrlPr>
                          <a:rPr lang="de-DE" sz="2400" b="0" i="1" smtClean="0">
                            <a:latin typeface="Cambria Math" panose="02040503050406030204" pitchFamily="18" charset="0"/>
                            <a:ea typeface="Cambria Math" panose="02040503050406030204" pitchFamily="18" charset="0"/>
                          </a:rPr>
                        </m:ctrlPr>
                      </m:fPr>
                      <m:num>
                        <m:sSubSup>
                          <m:sSubSupPr>
                            <m:ctrlPr>
                              <a:rPr lang="de-DE" sz="2400" b="0" i="1" smtClean="0">
                                <a:latin typeface="Cambria Math" panose="02040503050406030204" pitchFamily="18" charset="0"/>
                                <a:ea typeface="Cambria Math" panose="02040503050406030204" pitchFamily="18" charset="0"/>
                              </a:rPr>
                            </m:ctrlPr>
                          </m:sSubSupPr>
                          <m:e>
                            <m:acc>
                              <m:accPr>
                                <m:chr m:val="̂"/>
                                <m:ctrlPr>
                                  <a:rPr lang="de-DE" sz="2400" b="0" i="1" smtClean="0">
                                    <a:latin typeface="Cambria Math" panose="02040503050406030204" pitchFamily="18" charset="0"/>
                                    <a:ea typeface="Cambria Math" panose="02040503050406030204" pitchFamily="18" charset="0"/>
                                  </a:rPr>
                                </m:ctrlPr>
                              </m:accPr>
                              <m:e>
                                <m:r>
                                  <a:rPr lang="de-DE" sz="2400" b="0" i="1" smtClean="0">
                                    <a:latin typeface="Cambria Math" panose="02040503050406030204" pitchFamily="18" charset="0"/>
                                    <a:ea typeface="Cambria Math" panose="02040503050406030204" pitchFamily="18" charset="0"/>
                                  </a:rPr>
                                  <m:t>𝜎</m:t>
                                </m:r>
                              </m:e>
                            </m:acc>
                          </m:e>
                          <m:sub>
                            <m:r>
                              <a:rPr lang="de-DE" sz="2400" b="0" i="1" smtClean="0">
                                <a:latin typeface="Cambria Math" panose="02040503050406030204" pitchFamily="18" charset="0"/>
                              </a:rPr>
                              <m:t>𝐴</m:t>
                            </m:r>
                          </m:sub>
                          <m:sup>
                            <m:r>
                              <a:rPr lang="de-DE" sz="2400" b="0" i="1" smtClean="0">
                                <a:latin typeface="Cambria Math" panose="02040503050406030204" pitchFamily="18" charset="0"/>
                              </a:rPr>
                              <m:t>2</m:t>
                            </m:r>
                          </m:sup>
                        </m:sSubSup>
                      </m:num>
                      <m:den>
                        <m:sSubSup>
                          <m:sSubSupPr>
                            <m:ctrlPr>
                              <a:rPr lang="de-DE" sz="2400" i="1">
                                <a:latin typeface="Cambria Math" panose="02040503050406030204" pitchFamily="18" charset="0"/>
                                <a:ea typeface="Cambria Math" panose="02040503050406030204" pitchFamily="18" charset="0"/>
                              </a:rPr>
                            </m:ctrlPr>
                          </m:sSubSupPr>
                          <m:e>
                            <m:acc>
                              <m:accPr>
                                <m:chr m:val="̂"/>
                                <m:ctrlPr>
                                  <a:rPr lang="de-DE" sz="2400" i="1">
                                    <a:latin typeface="Cambria Math" panose="02040503050406030204" pitchFamily="18" charset="0"/>
                                    <a:ea typeface="Cambria Math" panose="02040503050406030204" pitchFamily="18" charset="0"/>
                                  </a:rPr>
                                </m:ctrlPr>
                              </m:accPr>
                              <m:e>
                                <m:r>
                                  <a:rPr lang="de-DE" sz="2400" i="1">
                                    <a:latin typeface="Cambria Math" panose="02040503050406030204" pitchFamily="18" charset="0"/>
                                    <a:ea typeface="Cambria Math" panose="02040503050406030204" pitchFamily="18" charset="0"/>
                                  </a:rPr>
                                  <m:t>𝜎</m:t>
                                </m:r>
                              </m:e>
                            </m:acc>
                          </m:e>
                          <m:sub>
                            <m:r>
                              <a:rPr lang="de-DE" sz="2400" b="0" i="1" smtClean="0">
                                <a:latin typeface="Cambria Math" panose="02040503050406030204" pitchFamily="18" charset="0"/>
                                <a:ea typeface="Cambria Math" panose="02040503050406030204" pitchFamily="18" charset="0"/>
                              </a:rPr>
                              <m:t>𝐹𝑒h𝑙𝑒𝑟</m:t>
                            </m:r>
                          </m:sub>
                          <m:sup>
                            <m:r>
                              <a:rPr lang="de-DE" sz="2400" i="1">
                                <a:latin typeface="Cambria Math" panose="02040503050406030204" pitchFamily="18" charset="0"/>
                              </a:rPr>
                              <m:t>2</m:t>
                            </m:r>
                          </m:sup>
                        </m:sSubSup>
                      </m:den>
                    </m:f>
                    <m:r>
                      <a:rPr lang="de-DE" sz="2400" b="0" i="1" smtClean="0">
                        <a:latin typeface="Cambria Math" panose="02040503050406030204" pitchFamily="18" charset="0"/>
                      </a:rPr>
                      <m:t>=</m:t>
                    </m:r>
                    <m:f>
                      <m:fPr>
                        <m:ctrlPr>
                          <a:rPr lang="de-DE" sz="2400" b="0" i="1" smtClean="0">
                            <a:latin typeface="Cambria Math" panose="02040503050406030204" pitchFamily="18" charset="0"/>
                          </a:rPr>
                        </m:ctrlPr>
                      </m:fPr>
                      <m:num>
                        <m:r>
                          <a:rPr lang="de-DE" sz="2400" b="0" i="1" smtClean="0">
                            <a:latin typeface="Cambria Math" panose="02040503050406030204" pitchFamily="18" charset="0"/>
                          </a:rPr>
                          <m:t>191</m:t>
                        </m:r>
                      </m:num>
                      <m:den>
                        <m:r>
                          <a:rPr lang="de-DE" sz="2400" b="0" i="1" smtClean="0">
                            <a:latin typeface="Cambria Math" panose="02040503050406030204" pitchFamily="18" charset="0"/>
                          </a:rPr>
                          <m:t>23,46</m:t>
                        </m:r>
                      </m:den>
                    </m:f>
                    <m:r>
                      <a:rPr lang="de-DE" sz="2400" b="0" i="1" smtClean="0">
                        <a:latin typeface="Cambria Math" panose="02040503050406030204" pitchFamily="18" charset="0"/>
                      </a:rPr>
                      <m:t>=8,14</m:t>
                    </m:r>
                  </m:oMath>
                </a14:m>
                <a:endParaRPr lang="de-DE" dirty="0"/>
              </a:p>
              <a:p>
                <a:endParaRPr lang="de-DE" dirty="0"/>
              </a:p>
              <a:p>
                <a:pPr marL="457200" indent="-457200">
                  <a:buFont typeface="+mj-lt"/>
                  <a:buAutoNum type="arabicPeriod" startAt="2"/>
                </a:pPr>
                <a:r>
                  <a:rPr lang="de-DE" b="1" dirty="0"/>
                  <a:t>Interpretation des p-Werts:</a:t>
                </a:r>
              </a:p>
              <a:p>
                <a:pPr marL="0" indent="0">
                  <a:buNone/>
                </a:pPr>
                <a:r>
                  <a:rPr lang="de-DE" dirty="0"/>
                  <a:t>	</a:t>
                </a:r>
                <a:r>
                  <a:rPr lang="de-DE" sz="2200" dirty="0"/>
                  <a:t>p-Wert </a:t>
                </a:r>
                <a14:m>
                  <m:oMath xmlns:m="http://schemas.openxmlformats.org/officeDocument/2006/math">
                    <m:r>
                      <a:rPr lang="de-DE" sz="2200" i="1" dirty="0" smtClean="0">
                        <a:latin typeface="Cambria Math" panose="02040503050406030204" pitchFamily="18" charset="0"/>
                      </a:rPr>
                      <m:t>=</m:t>
                    </m:r>
                    <m:r>
                      <a:rPr lang="de-DE" sz="2200" i="1" dirty="0">
                        <a:latin typeface="Cambria Math" panose="02040503050406030204" pitchFamily="18" charset="0"/>
                      </a:rPr>
                      <m:t> </m:t>
                    </m:r>
                    <m:r>
                      <a:rPr lang="de-DE" sz="2200" i="1" dirty="0" smtClean="0">
                        <a:latin typeface="Cambria Math" panose="02040503050406030204" pitchFamily="18" charset="0"/>
                      </a:rPr>
                      <m:t>0,0006</m:t>
                    </m:r>
                    <m:r>
                      <a:rPr lang="de-DE" sz="2200" i="1" dirty="0">
                        <a:latin typeface="Cambria Math" panose="02040503050406030204" pitchFamily="18" charset="0"/>
                      </a:rPr>
                      <m:t> &lt;</m:t>
                    </m:r>
                    <m:r>
                      <a:rPr lang="de-DE" sz="2200" b="0" i="1" dirty="0" smtClean="0">
                        <a:latin typeface="Cambria Math" panose="02040503050406030204" pitchFamily="18" charset="0"/>
                      </a:rPr>
                      <m:t>0,05</m:t>
                    </m:r>
                  </m:oMath>
                </a14:m>
                <a:endParaRPr lang="de-DE" sz="2200" dirty="0"/>
              </a:p>
              <a:p>
                <a:pPr marL="0" indent="0">
                  <a:buNone/>
                </a:pPr>
                <a:r>
                  <a:rPr lang="de-DE" sz="2200" dirty="0"/>
                  <a:t>	Wir können mit 95%iger Sicherheit folgern, dass es einen Unterschied in den 	mittleren Fahrzeiten gibt.</a:t>
                </a:r>
              </a:p>
              <a:p>
                <a:pPr marL="0" indent="0">
                  <a:buNone/>
                </a:pPr>
                <a:r>
                  <a:rPr lang="de-DE" sz="2200" dirty="0"/>
                  <a:t>	</a:t>
                </a:r>
                <a:r>
                  <a:rPr lang="de-DE" sz="2200" b="1" dirty="0"/>
                  <a:t>ACHTUNG</a:t>
                </a:r>
                <a:r>
                  <a:rPr lang="de-DE" sz="2200" dirty="0"/>
                  <a:t>: Das heißt aber nicht notwendigerweise, dass sich ALLE Mittelwerte 	unterscheiden.</a:t>
                </a:r>
              </a:p>
            </p:txBody>
          </p:sp>
        </mc:Choice>
        <mc:Fallback xmlns="">
          <p:sp>
            <p:nvSpPr>
              <p:cNvPr id="2" name="Textplatzhalter 1">
                <a:extLst>
                  <a:ext uri="{FF2B5EF4-FFF2-40B4-BE49-F238E27FC236}">
                    <a16:creationId xmlns:a16="http://schemas.microsoft.com/office/drawing/2014/main" id="{2071591C-C789-E1DC-942D-D89995EF7337}"/>
                  </a:ext>
                </a:extLst>
              </p:cNvPr>
              <p:cNvSpPr>
                <a:spLocks noGrp="1" noRot="1" noChangeAspect="1" noMove="1" noResize="1" noEditPoints="1" noAdjustHandles="1" noChangeArrowheads="1" noChangeShapeType="1" noTextEdit="1"/>
              </p:cNvSpPr>
              <p:nvPr>
                <p:ph type="body" sz="quarter" idx="17"/>
              </p:nvPr>
            </p:nvSpPr>
            <p:spPr>
              <a:xfrm>
                <a:off x="420586" y="1020592"/>
                <a:ext cx="10679214" cy="5112943"/>
              </a:xfrm>
              <a:blipFill>
                <a:blip r:embed="rId2"/>
                <a:stretch>
                  <a:fillRect l="-913" t="-2384"/>
                </a:stretch>
              </a:blipFill>
            </p:spPr>
            <p:txBody>
              <a:bodyPr/>
              <a:lstStyle/>
              <a:p>
                <a:r>
                  <a:rPr lang="de-DE">
                    <a:noFill/>
                  </a:rPr>
                  <a:t> </a:t>
                </a:r>
              </a:p>
            </p:txBody>
          </p:sp>
        </mc:Fallback>
      </mc:AlternateContent>
    </p:spTree>
    <p:extLst>
      <p:ext uri="{BB962C8B-B14F-4D97-AF65-F5344CB8AC3E}">
        <p14:creationId xmlns:p14="http://schemas.microsoft.com/office/powerpoint/2010/main" val="247896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Post-Hoc-Testung</a:t>
            </a:r>
          </a:p>
        </p:txBody>
      </p:sp>
      <p:sp>
        <p:nvSpPr>
          <p:cNvPr id="5" name="Textplatzhalter 4"/>
          <p:cNvSpPr>
            <a:spLocks noGrp="1"/>
          </p:cNvSpPr>
          <p:nvPr>
            <p:ph type="body" idx="1"/>
          </p:nvPr>
        </p:nvSpPr>
        <p:spPr/>
        <p:txBody>
          <a:bodyPr/>
          <a:lstStyle/>
          <a:p>
            <a:r>
              <a:rPr lang="de-DE" dirty="0"/>
              <a:t>„Der Test nach dem Test“</a:t>
            </a:r>
          </a:p>
        </p:txBody>
      </p:sp>
    </p:spTree>
    <p:extLst>
      <p:ext uri="{BB962C8B-B14F-4D97-AF65-F5344CB8AC3E}">
        <p14:creationId xmlns:p14="http://schemas.microsoft.com/office/powerpoint/2010/main" val="2529723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a:extLst>
              <a:ext uri="{FF2B5EF4-FFF2-40B4-BE49-F238E27FC236}">
                <a16:creationId xmlns:a16="http://schemas.microsoft.com/office/drawing/2014/main" id="{A45ABEF0-5CF3-4BA3-A4B2-9933517A3F88}"/>
              </a:ext>
            </a:extLst>
          </p:cNvPr>
          <p:cNvSpPr>
            <a:spLocks noGrp="1"/>
          </p:cNvSpPr>
          <p:nvPr>
            <p:ph type="title"/>
          </p:nvPr>
        </p:nvSpPr>
        <p:spPr>
          <a:xfrm>
            <a:off x="838043" y="0"/>
            <a:ext cx="10515600" cy="1325563"/>
          </a:xfrm>
        </p:spPr>
        <p:txBody>
          <a:bodyPr/>
          <a:lstStyle/>
          <a:p>
            <a:r>
              <a:rPr lang="de-DE" dirty="0"/>
              <a:t>POST-HOC-TESTS</a:t>
            </a:r>
          </a:p>
        </p:txBody>
      </p:sp>
      <mc:AlternateContent xmlns:mc="http://schemas.openxmlformats.org/markup-compatibility/2006">
        <mc:Choice xmlns:a14="http://schemas.microsoft.com/office/drawing/2010/main" Requires="a14">
          <p:sp>
            <p:nvSpPr>
              <p:cNvPr id="5" name="Inhaltsplatzhalter 4">
                <a:extLst>
                  <a:ext uri="{FF2B5EF4-FFF2-40B4-BE49-F238E27FC236}">
                    <a16:creationId xmlns:a16="http://schemas.microsoft.com/office/drawing/2014/main" id="{141E718E-DD39-4F6C-8F89-D913E3E62914}"/>
                  </a:ext>
                </a:extLst>
              </p:cNvPr>
              <p:cNvSpPr>
                <a:spLocks noGrp="1"/>
              </p:cNvSpPr>
              <p:nvPr>
                <p:ph sz="quarter" idx="12"/>
              </p:nvPr>
            </p:nvSpPr>
            <p:spPr/>
            <p:txBody>
              <a:bodyPr/>
              <a:lstStyle/>
              <a:p>
                <a:pPr marL="357188" indent="-357188">
                  <a:buFont typeface="Wingdings" panose="05000000000000000000" pitchFamily="2" charset="2"/>
                  <a:buChar char="§"/>
                </a:pPr>
                <a:r>
                  <a:rPr lang="de-DE" sz="2400" dirty="0"/>
                  <a:t>Die Varianzanalyse testet, ob es einen signifikanten Unterschied zwischen den Gruppenmittelwerten gibt. Sie testet damit die folgenden </a:t>
                </a:r>
                <a:r>
                  <a:rPr lang="de-DE" sz="2400" b="1" dirty="0"/>
                  <a:t>Hypothesen</a:t>
                </a:r>
                <a:r>
                  <a:rPr lang="de-DE" sz="2400" dirty="0"/>
                  <a:t>:</a:t>
                </a:r>
              </a:p>
              <a:p>
                <a:pPr marL="720113" lvl="2" indent="-357188">
                  <a:buFont typeface="Wingdings" panose="05000000000000000000" pitchFamily="2" charset="2"/>
                  <a:buChar char="§"/>
                </a:pP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0</m:t>
                        </m:r>
                      </m:sub>
                    </m:sSub>
                    <m:r>
                      <a:rPr lang="de-DE" sz="2400" b="0" i="1" smtClean="0">
                        <a:latin typeface="Cambria Math" panose="02040503050406030204" pitchFamily="18" charset="0"/>
                      </a:rPr>
                      <m:t>: </m:t>
                    </m:r>
                    <m:sSub>
                      <m:sSubPr>
                        <m:ctrlPr>
                          <a:rPr lang="de-DE" sz="2400" b="0" i="1" smtClean="0">
                            <a:latin typeface="Cambria Math" panose="02040503050406030204" pitchFamily="18" charset="0"/>
                            <a:ea typeface="Cambria Math" panose="02040503050406030204" pitchFamily="18" charset="0"/>
                          </a:rPr>
                        </m:ctrlPr>
                      </m:sSubPr>
                      <m:e>
                        <m:r>
                          <a:rPr lang="de-DE" sz="2400" b="0" i="1" smtClean="0">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1</m:t>
                        </m:r>
                      </m:sub>
                    </m:sSub>
                    <m:r>
                      <a:rPr lang="de-DE" sz="2400" b="0" i="1" smtClean="0">
                        <a:latin typeface="Cambria Math" panose="02040503050406030204" pitchFamily="18" charset="0"/>
                        <a:ea typeface="Cambria Math" panose="02040503050406030204" pitchFamily="18" charset="0"/>
                      </a:rPr>
                      <m:t>=</m:t>
                    </m:r>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2</m:t>
                        </m:r>
                      </m:sub>
                    </m:sSub>
                    <m:r>
                      <a:rPr lang="de-DE" sz="2400" b="0" i="1" smtClean="0">
                        <a:latin typeface="Cambria Math" panose="02040503050406030204" pitchFamily="18" charset="0"/>
                        <a:ea typeface="Cambria Math" panose="02040503050406030204" pitchFamily="18" charset="0"/>
                      </a:rPr>
                      <m:t>=…=</m:t>
                    </m:r>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𝑚</m:t>
                        </m:r>
                      </m:sub>
                    </m:sSub>
                  </m:oMath>
                </a14:m>
                <a:endParaRPr lang="de-DE" sz="2400" dirty="0"/>
              </a:p>
              <a:p>
                <a:pPr marL="720113" lvl="2" indent="-357188">
                  <a:buFont typeface="Wingdings" panose="05000000000000000000" pitchFamily="2" charset="2"/>
                  <a:buChar char="§"/>
                </a:pPr>
                <a14:m>
                  <m:oMath xmlns:m="http://schemas.openxmlformats.org/officeDocument/2006/math">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𝐻</m:t>
                        </m:r>
                      </m:e>
                      <m:sub>
                        <m:r>
                          <a:rPr lang="de-DE" sz="2400" b="0" i="1" smtClean="0">
                            <a:latin typeface="Cambria Math" panose="02040503050406030204" pitchFamily="18" charset="0"/>
                          </a:rPr>
                          <m:t>1</m:t>
                        </m:r>
                      </m:sub>
                    </m:sSub>
                    <m:r>
                      <a:rPr lang="de-DE" sz="2400" b="0" i="0" smtClean="0">
                        <a:latin typeface="Cambria Math" panose="02040503050406030204" pitchFamily="18" charset="0"/>
                      </a:rPr>
                      <m:t>:</m:t>
                    </m:r>
                  </m:oMath>
                </a14:m>
                <a:r>
                  <a:rPr lang="de-DE" sz="2400" dirty="0"/>
                  <a:t> mindestens zwei der Populationsmittelwerte unterscheiden sich</a:t>
                </a:r>
              </a:p>
              <a:p>
                <a:pPr marL="357188" indent="-357188">
                  <a:buFont typeface="Wingdings" panose="05000000000000000000" pitchFamily="2" charset="2"/>
                  <a:buChar char="§"/>
                </a:pPr>
                <a:r>
                  <a:rPr lang="de-DE" sz="2400" dirty="0"/>
                  <a:t>Wird die Nullhypothese verworfen, heißt das also NICHT notwendigerweise, dass alle Mittelwert-Paare signifikant unterschiedlich sind</a:t>
                </a:r>
              </a:p>
              <a:p>
                <a:pPr marL="357188" indent="-357188">
                  <a:buFont typeface="Wingdings" panose="05000000000000000000" pitchFamily="2" charset="2"/>
                  <a:buChar char="§"/>
                </a:pPr>
                <a:r>
                  <a:rPr lang="de-DE" sz="2400" dirty="0"/>
                  <a:t>Welche genau sich signifikant unterscheiden, kann ein</a:t>
                </a:r>
                <a:r>
                  <a:rPr lang="de-DE" sz="2400" b="1" dirty="0"/>
                  <a:t> Post-Hoc-Test </a:t>
                </a:r>
                <a:r>
                  <a:rPr lang="de-DE" sz="2400" dirty="0"/>
                  <a:t>ermitteln</a:t>
                </a:r>
              </a:p>
              <a:p>
                <a:pPr marL="357188" indent="-357188">
                  <a:buFont typeface="Wingdings" panose="05000000000000000000" pitchFamily="2" charset="2"/>
                  <a:buChar char="§"/>
                </a:pPr>
                <a:r>
                  <a:rPr lang="de-DE" sz="2400" dirty="0"/>
                  <a:t>Es gibt viele verschiedene Post-Hoc-Tests. Wenn die Stichprobengrößen für alle Gruppen ähnlich sind, kann ein „</a:t>
                </a:r>
                <a:r>
                  <a:rPr lang="de-DE" sz="2400" b="1" dirty="0" err="1"/>
                  <a:t>Tukey</a:t>
                </a:r>
                <a:r>
                  <a:rPr lang="de-DE" sz="2400" b="1" dirty="0"/>
                  <a:t>-Test</a:t>
                </a:r>
                <a:r>
                  <a:rPr lang="de-DE" sz="2400" dirty="0"/>
                  <a:t>“ durchgeführt werden. Viele Statistik-Software-Pakete führen diesen Test standardmäßig mit durch.</a:t>
                </a:r>
              </a:p>
            </p:txBody>
          </p:sp>
        </mc:Choice>
        <mc:Fallback>
          <p:sp>
            <p:nvSpPr>
              <p:cNvPr id="5" name="Inhaltsplatzhalter 4">
                <a:extLst>
                  <a:ext uri="{FF2B5EF4-FFF2-40B4-BE49-F238E27FC236}">
                    <a16:creationId xmlns:a16="http://schemas.microsoft.com/office/drawing/2014/main" id="{141E718E-DD39-4F6C-8F89-D913E3E62914}"/>
                  </a:ext>
                </a:extLst>
              </p:cNvPr>
              <p:cNvSpPr>
                <a:spLocks noGrp="1" noRot="1" noChangeAspect="1" noMove="1" noResize="1" noEditPoints="1" noAdjustHandles="1" noChangeArrowheads="1" noChangeShapeType="1" noTextEdit="1"/>
              </p:cNvSpPr>
              <p:nvPr>
                <p:ph sz="quarter" idx="12"/>
              </p:nvPr>
            </p:nvSpPr>
            <p:spPr>
              <a:blipFill>
                <a:blip r:embed="rId3"/>
                <a:stretch>
                  <a:fillRect l="-698" t="-1669"/>
                </a:stretch>
              </a:blipFill>
            </p:spPr>
            <p:txBody>
              <a:bodyPr/>
              <a:lstStyle/>
              <a:p>
                <a:r>
                  <a:rPr lang="de-DE">
                    <a:noFill/>
                  </a:rPr>
                  <a:t> </a:t>
                </a:r>
              </a:p>
            </p:txBody>
          </p:sp>
        </mc:Fallback>
      </mc:AlternateContent>
    </p:spTree>
    <p:extLst>
      <p:ext uri="{BB962C8B-B14F-4D97-AF65-F5344CB8AC3E}">
        <p14:creationId xmlns:p14="http://schemas.microsoft.com/office/powerpoint/2010/main" val="111664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BB51095-DB80-9E8C-4A1D-24ADAB5112F6}"/>
              </a:ext>
            </a:extLst>
          </p:cNvPr>
          <p:cNvSpPr>
            <a:spLocks noGrp="1"/>
          </p:cNvSpPr>
          <p:nvPr>
            <p:ph type="body" sz="quarter" idx="17"/>
          </p:nvPr>
        </p:nvSpPr>
        <p:spPr/>
        <p:txBody>
          <a:bodyPr/>
          <a:lstStyle/>
          <a:p>
            <a:pPr>
              <a:spcAft>
                <a:spcPts val="1200"/>
              </a:spcAft>
            </a:pPr>
            <a:r>
              <a:rPr lang="de-DE" dirty="0"/>
              <a:t>Sophie, Lisa und Emma wollen herausfinden, wer von ihnen den längsten Weg zur Arbeit hat. Jede misst an 30 Tagen die Zeit in Minuten, die sie zur Arbeit gebraucht hat. Du führst eine Varianzanalyse </a:t>
            </a:r>
            <a:r>
              <a:rPr lang="de-DE"/>
              <a:t>mit einem Post-Hoc-Test </a:t>
            </a:r>
            <a:r>
              <a:rPr lang="de-DE" dirty="0"/>
              <a:t>durch und erhältst:</a:t>
            </a:r>
          </a:p>
          <a:p>
            <a:pPr>
              <a:spcAft>
                <a:spcPts val="1200"/>
              </a:spcAft>
            </a:pPr>
            <a:r>
              <a:rPr lang="de-DE" dirty="0"/>
              <a:t>p-Werte des Post-Hoc-Tests:</a:t>
            </a:r>
          </a:p>
          <a:p>
            <a:pPr>
              <a:spcAft>
                <a:spcPts val="1200"/>
              </a:spcAft>
            </a:pPr>
            <a:endParaRPr lang="de-DE" dirty="0"/>
          </a:p>
          <a:p>
            <a:pPr>
              <a:spcAft>
                <a:spcPts val="1200"/>
              </a:spcAft>
            </a:pPr>
            <a:endParaRPr lang="de-DE" dirty="0"/>
          </a:p>
          <a:p>
            <a:pPr>
              <a:spcAft>
                <a:spcPts val="1200"/>
              </a:spcAft>
            </a:pPr>
            <a:endParaRPr lang="de-DE" dirty="0"/>
          </a:p>
          <a:p>
            <a:pPr>
              <a:spcAft>
                <a:spcPts val="1200"/>
              </a:spcAft>
            </a:pPr>
            <a:endParaRPr lang="de-DE" dirty="0"/>
          </a:p>
          <a:p>
            <a:pPr>
              <a:spcAft>
                <a:spcPts val="1200"/>
              </a:spcAft>
            </a:pPr>
            <a:r>
              <a:rPr lang="de-DE" b="1" dirty="0"/>
              <a:t>Interpretiere die Ergebnisse!</a:t>
            </a:r>
          </a:p>
        </p:txBody>
      </p:sp>
      <p:pic>
        <p:nvPicPr>
          <p:cNvPr id="7" name="Grafik 6">
            <a:extLst>
              <a:ext uri="{FF2B5EF4-FFF2-40B4-BE49-F238E27FC236}">
                <a16:creationId xmlns:a16="http://schemas.microsoft.com/office/drawing/2014/main" id="{C6CE474B-EDF5-1AFA-5491-F38D04F40180}"/>
              </a:ext>
            </a:extLst>
          </p:cNvPr>
          <p:cNvPicPr>
            <a:picLocks noChangeAspect="1"/>
          </p:cNvPicPr>
          <p:nvPr/>
        </p:nvPicPr>
        <p:blipFill>
          <a:blip r:embed="rId2"/>
          <a:stretch>
            <a:fillRect/>
          </a:stretch>
        </p:blipFill>
        <p:spPr>
          <a:xfrm>
            <a:off x="6626268" y="2407825"/>
            <a:ext cx="5145045" cy="3878675"/>
          </a:xfrm>
          <a:prstGeom prst="rect">
            <a:avLst/>
          </a:prstGeom>
        </p:spPr>
      </p:pic>
      <p:graphicFrame>
        <p:nvGraphicFramePr>
          <p:cNvPr id="10" name="Tabelle 10">
            <a:extLst>
              <a:ext uri="{FF2B5EF4-FFF2-40B4-BE49-F238E27FC236}">
                <a16:creationId xmlns:a16="http://schemas.microsoft.com/office/drawing/2014/main" id="{A41A435C-4837-AD7C-715B-9B4E329739A9}"/>
              </a:ext>
            </a:extLst>
          </p:cNvPr>
          <p:cNvGraphicFramePr>
            <a:graphicFrameLocks noGrp="1"/>
          </p:cNvGraphicFramePr>
          <p:nvPr/>
        </p:nvGraphicFramePr>
        <p:xfrm>
          <a:off x="419100" y="3605482"/>
          <a:ext cx="5676900" cy="1828800"/>
        </p:xfrm>
        <a:graphic>
          <a:graphicData uri="http://schemas.openxmlformats.org/drawingml/2006/table">
            <a:tbl>
              <a:tblPr firstRow="1" bandRow="1">
                <a:tableStyleId>{5940675A-B579-460E-94D1-54222C63F5DA}</a:tableStyleId>
              </a:tblPr>
              <a:tblGrid>
                <a:gridCol w="1419225">
                  <a:extLst>
                    <a:ext uri="{9D8B030D-6E8A-4147-A177-3AD203B41FA5}">
                      <a16:colId xmlns:a16="http://schemas.microsoft.com/office/drawing/2014/main" val="2768250800"/>
                    </a:ext>
                  </a:extLst>
                </a:gridCol>
                <a:gridCol w="1419225">
                  <a:extLst>
                    <a:ext uri="{9D8B030D-6E8A-4147-A177-3AD203B41FA5}">
                      <a16:colId xmlns:a16="http://schemas.microsoft.com/office/drawing/2014/main" val="2071796237"/>
                    </a:ext>
                  </a:extLst>
                </a:gridCol>
                <a:gridCol w="1419225">
                  <a:extLst>
                    <a:ext uri="{9D8B030D-6E8A-4147-A177-3AD203B41FA5}">
                      <a16:colId xmlns:a16="http://schemas.microsoft.com/office/drawing/2014/main" val="1003706842"/>
                    </a:ext>
                  </a:extLst>
                </a:gridCol>
                <a:gridCol w="1419225">
                  <a:extLst>
                    <a:ext uri="{9D8B030D-6E8A-4147-A177-3AD203B41FA5}">
                      <a16:colId xmlns:a16="http://schemas.microsoft.com/office/drawing/2014/main" val="460690404"/>
                    </a:ext>
                  </a:extLst>
                </a:gridCol>
              </a:tblGrid>
              <a:tr h="370840">
                <a:tc>
                  <a:txBody>
                    <a:bodyPr/>
                    <a:lstStyle/>
                    <a:p>
                      <a:endParaRPr lang="de-DE" sz="2400" dirty="0"/>
                    </a:p>
                  </a:txBody>
                  <a:tcPr/>
                </a:tc>
                <a:tc>
                  <a:txBody>
                    <a:bodyPr/>
                    <a:lstStyle/>
                    <a:p>
                      <a:r>
                        <a:rPr lang="de-DE" sz="2400" dirty="0"/>
                        <a:t>Emma</a:t>
                      </a:r>
                    </a:p>
                  </a:txBody>
                  <a:tcPr/>
                </a:tc>
                <a:tc>
                  <a:txBody>
                    <a:bodyPr/>
                    <a:lstStyle/>
                    <a:p>
                      <a:r>
                        <a:rPr lang="de-DE" sz="2400" dirty="0"/>
                        <a:t>Lisa</a:t>
                      </a:r>
                    </a:p>
                  </a:txBody>
                  <a:tcPr/>
                </a:tc>
                <a:tc>
                  <a:txBody>
                    <a:bodyPr/>
                    <a:lstStyle/>
                    <a:p>
                      <a:r>
                        <a:rPr lang="de-DE" sz="2400" dirty="0"/>
                        <a:t>Sophie</a:t>
                      </a:r>
                    </a:p>
                  </a:txBody>
                  <a:tcPr/>
                </a:tc>
                <a:extLst>
                  <a:ext uri="{0D108BD9-81ED-4DB2-BD59-A6C34878D82A}">
                    <a16:rowId xmlns:a16="http://schemas.microsoft.com/office/drawing/2014/main" val="1838934961"/>
                  </a:ext>
                </a:extLst>
              </a:tr>
              <a:tr h="370840">
                <a:tc>
                  <a:txBody>
                    <a:bodyPr/>
                    <a:lstStyle/>
                    <a:p>
                      <a:r>
                        <a:rPr lang="de-DE" sz="2400" dirty="0"/>
                        <a:t>Emma</a:t>
                      </a:r>
                    </a:p>
                  </a:txBody>
                  <a:tcPr/>
                </a:tc>
                <a:tc>
                  <a:txBody>
                    <a:bodyPr/>
                    <a:lstStyle/>
                    <a:p>
                      <a:r>
                        <a:rPr lang="de-DE" sz="2400" dirty="0"/>
                        <a:t>-</a:t>
                      </a:r>
                    </a:p>
                  </a:txBody>
                  <a:tcPr/>
                </a:tc>
                <a:tc>
                  <a:txBody>
                    <a:bodyPr/>
                    <a:lstStyle/>
                    <a:p>
                      <a:r>
                        <a:rPr lang="de-DE" sz="2400" dirty="0"/>
                        <a:t>0,0017</a:t>
                      </a:r>
                    </a:p>
                  </a:txBody>
                  <a:tcPr/>
                </a:tc>
                <a:tc>
                  <a:txBody>
                    <a:bodyPr/>
                    <a:lstStyle/>
                    <a:p>
                      <a:r>
                        <a:rPr lang="de-DE" sz="2400" dirty="0"/>
                        <a:t>0,0028</a:t>
                      </a:r>
                    </a:p>
                  </a:txBody>
                  <a:tcPr/>
                </a:tc>
                <a:extLst>
                  <a:ext uri="{0D108BD9-81ED-4DB2-BD59-A6C34878D82A}">
                    <a16:rowId xmlns:a16="http://schemas.microsoft.com/office/drawing/2014/main" val="800876726"/>
                  </a:ext>
                </a:extLst>
              </a:tr>
              <a:tr h="370840">
                <a:tc>
                  <a:txBody>
                    <a:bodyPr/>
                    <a:lstStyle/>
                    <a:p>
                      <a:r>
                        <a:rPr lang="de-DE" sz="2400" dirty="0"/>
                        <a:t>Lisa</a:t>
                      </a:r>
                    </a:p>
                  </a:txBody>
                  <a:tcPr/>
                </a:tc>
                <a:tc>
                  <a:txBody>
                    <a:bodyPr/>
                    <a:lstStyle/>
                    <a:p>
                      <a:r>
                        <a:rPr lang="de-DE" sz="2400" dirty="0"/>
                        <a:t>0,0017</a:t>
                      </a:r>
                    </a:p>
                  </a:txBody>
                  <a:tcPr/>
                </a:tc>
                <a:tc>
                  <a:txBody>
                    <a:bodyPr/>
                    <a:lstStyle/>
                    <a:p>
                      <a:r>
                        <a:rPr lang="de-DE" sz="2400" dirty="0"/>
                        <a:t>-</a:t>
                      </a:r>
                    </a:p>
                  </a:txBody>
                  <a:tcPr/>
                </a:tc>
                <a:tc>
                  <a:txBody>
                    <a:bodyPr/>
                    <a:lstStyle/>
                    <a:p>
                      <a:r>
                        <a:rPr lang="de-DE" sz="2400" dirty="0"/>
                        <a:t>0,9860</a:t>
                      </a:r>
                    </a:p>
                  </a:txBody>
                  <a:tcPr/>
                </a:tc>
                <a:extLst>
                  <a:ext uri="{0D108BD9-81ED-4DB2-BD59-A6C34878D82A}">
                    <a16:rowId xmlns:a16="http://schemas.microsoft.com/office/drawing/2014/main" val="4052192003"/>
                  </a:ext>
                </a:extLst>
              </a:tr>
              <a:tr h="370840">
                <a:tc>
                  <a:txBody>
                    <a:bodyPr/>
                    <a:lstStyle/>
                    <a:p>
                      <a:r>
                        <a:rPr lang="de-DE" sz="2400" dirty="0"/>
                        <a:t>Sophie</a:t>
                      </a:r>
                    </a:p>
                  </a:txBody>
                  <a:tcPr/>
                </a:tc>
                <a:tc>
                  <a:txBody>
                    <a:bodyPr/>
                    <a:lstStyle/>
                    <a:p>
                      <a:r>
                        <a:rPr lang="de-DE" sz="2400" dirty="0"/>
                        <a:t>0,0028</a:t>
                      </a:r>
                    </a:p>
                  </a:txBody>
                  <a:tcPr/>
                </a:tc>
                <a:tc>
                  <a:txBody>
                    <a:bodyPr/>
                    <a:lstStyle/>
                    <a:p>
                      <a:r>
                        <a:rPr lang="de-DE" sz="2400" dirty="0"/>
                        <a:t>0,9860</a:t>
                      </a:r>
                    </a:p>
                  </a:txBody>
                  <a:tcPr/>
                </a:tc>
                <a:tc>
                  <a:txBody>
                    <a:bodyPr/>
                    <a:lstStyle/>
                    <a:p>
                      <a:r>
                        <a:rPr lang="de-DE" sz="2400" dirty="0"/>
                        <a:t>-</a:t>
                      </a:r>
                    </a:p>
                  </a:txBody>
                  <a:tcPr/>
                </a:tc>
                <a:extLst>
                  <a:ext uri="{0D108BD9-81ED-4DB2-BD59-A6C34878D82A}">
                    <a16:rowId xmlns:a16="http://schemas.microsoft.com/office/drawing/2014/main" val="3971632232"/>
                  </a:ext>
                </a:extLst>
              </a:tr>
            </a:tbl>
          </a:graphicData>
        </a:graphic>
      </p:graphicFrame>
    </p:spTree>
    <p:extLst>
      <p:ext uri="{BB962C8B-B14F-4D97-AF65-F5344CB8AC3E}">
        <p14:creationId xmlns:p14="http://schemas.microsoft.com/office/powerpoint/2010/main" val="2327820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1ACEE8-D471-F6E3-A5F6-DE55DA739722}"/>
              </a:ext>
            </a:extLst>
          </p:cNvPr>
          <p:cNvSpPr>
            <a:spLocks noGrp="1"/>
          </p:cNvSpPr>
          <p:nvPr>
            <p:ph type="body" sz="quarter" idx="17"/>
          </p:nvPr>
        </p:nvSpPr>
        <p:spPr/>
        <p:txBody>
          <a:bodyPr/>
          <a:lstStyle/>
          <a:p>
            <a:endParaRPr lang="de-DE" dirty="0"/>
          </a:p>
          <a:p>
            <a:endParaRPr lang="de-DE" dirty="0"/>
          </a:p>
          <a:p>
            <a:endParaRPr lang="de-DE" dirty="0"/>
          </a:p>
          <a:p>
            <a:pPr>
              <a:spcAft>
                <a:spcPts val="1200"/>
              </a:spcAft>
            </a:pPr>
            <a:endParaRPr lang="de-DE" dirty="0"/>
          </a:p>
          <a:p>
            <a:r>
              <a:rPr lang="de-DE" dirty="0"/>
              <a:t>p-Werte des Post-Hoc-Tests:</a:t>
            </a:r>
          </a:p>
          <a:p>
            <a:endParaRPr lang="de-DE" dirty="0"/>
          </a:p>
        </p:txBody>
      </p:sp>
      <p:pic>
        <p:nvPicPr>
          <p:cNvPr id="5" name="Grafik 4">
            <a:extLst>
              <a:ext uri="{FF2B5EF4-FFF2-40B4-BE49-F238E27FC236}">
                <a16:creationId xmlns:a16="http://schemas.microsoft.com/office/drawing/2014/main" id="{AA1C0D87-AD2E-51D7-5DD2-D8A8A303442A}"/>
              </a:ext>
            </a:extLst>
          </p:cNvPr>
          <p:cNvPicPr>
            <a:picLocks noChangeAspect="1"/>
          </p:cNvPicPr>
          <p:nvPr/>
        </p:nvPicPr>
        <p:blipFill>
          <a:blip r:embed="rId2"/>
          <a:stretch>
            <a:fillRect/>
          </a:stretch>
        </p:blipFill>
        <p:spPr>
          <a:xfrm>
            <a:off x="6626268" y="2407825"/>
            <a:ext cx="5145045" cy="3878675"/>
          </a:xfrm>
          <a:prstGeom prst="rect">
            <a:avLst/>
          </a:prstGeom>
        </p:spPr>
      </p:pic>
      <p:graphicFrame>
        <p:nvGraphicFramePr>
          <p:cNvPr id="6" name="Tabelle 10">
            <a:extLst>
              <a:ext uri="{FF2B5EF4-FFF2-40B4-BE49-F238E27FC236}">
                <a16:creationId xmlns:a16="http://schemas.microsoft.com/office/drawing/2014/main" id="{4AA447C3-5CF3-5CC7-8CE4-45E1803372F8}"/>
              </a:ext>
            </a:extLst>
          </p:cNvPr>
          <p:cNvGraphicFramePr>
            <a:graphicFrameLocks noGrp="1"/>
          </p:cNvGraphicFramePr>
          <p:nvPr/>
        </p:nvGraphicFramePr>
        <p:xfrm>
          <a:off x="419100" y="3605482"/>
          <a:ext cx="5676900" cy="1828800"/>
        </p:xfrm>
        <a:graphic>
          <a:graphicData uri="http://schemas.openxmlformats.org/drawingml/2006/table">
            <a:tbl>
              <a:tblPr firstRow="1" bandRow="1">
                <a:tableStyleId>{5940675A-B579-460E-94D1-54222C63F5DA}</a:tableStyleId>
              </a:tblPr>
              <a:tblGrid>
                <a:gridCol w="1419225">
                  <a:extLst>
                    <a:ext uri="{9D8B030D-6E8A-4147-A177-3AD203B41FA5}">
                      <a16:colId xmlns:a16="http://schemas.microsoft.com/office/drawing/2014/main" val="2768250800"/>
                    </a:ext>
                  </a:extLst>
                </a:gridCol>
                <a:gridCol w="1419225">
                  <a:extLst>
                    <a:ext uri="{9D8B030D-6E8A-4147-A177-3AD203B41FA5}">
                      <a16:colId xmlns:a16="http://schemas.microsoft.com/office/drawing/2014/main" val="2071796237"/>
                    </a:ext>
                  </a:extLst>
                </a:gridCol>
                <a:gridCol w="1419225">
                  <a:extLst>
                    <a:ext uri="{9D8B030D-6E8A-4147-A177-3AD203B41FA5}">
                      <a16:colId xmlns:a16="http://schemas.microsoft.com/office/drawing/2014/main" val="1003706842"/>
                    </a:ext>
                  </a:extLst>
                </a:gridCol>
                <a:gridCol w="1419225">
                  <a:extLst>
                    <a:ext uri="{9D8B030D-6E8A-4147-A177-3AD203B41FA5}">
                      <a16:colId xmlns:a16="http://schemas.microsoft.com/office/drawing/2014/main" val="460690404"/>
                    </a:ext>
                  </a:extLst>
                </a:gridCol>
              </a:tblGrid>
              <a:tr h="370840">
                <a:tc>
                  <a:txBody>
                    <a:bodyPr/>
                    <a:lstStyle/>
                    <a:p>
                      <a:endParaRPr lang="de-DE" sz="2400" dirty="0"/>
                    </a:p>
                  </a:txBody>
                  <a:tcPr/>
                </a:tc>
                <a:tc>
                  <a:txBody>
                    <a:bodyPr/>
                    <a:lstStyle/>
                    <a:p>
                      <a:r>
                        <a:rPr lang="de-DE" sz="2400" dirty="0"/>
                        <a:t>Emma</a:t>
                      </a:r>
                    </a:p>
                  </a:txBody>
                  <a:tcPr/>
                </a:tc>
                <a:tc>
                  <a:txBody>
                    <a:bodyPr/>
                    <a:lstStyle/>
                    <a:p>
                      <a:r>
                        <a:rPr lang="de-DE" sz="2400" dirty="0"/>
                        <a:t>Lisa</a:t>
                      </a:r>
                    </a:p>
                  </a:txBody>
                  <a:tcPr/>
                </a:tc>
                <a:tc>
                  <a:txBody>
                    <a:bodyPr/>
                    <a:lstStyle/>
                    <a:p>
                      <a:r>
                        <a:rPr lang="de-DE" sz="2400" dirty="0"/>
                        <a:t>Sophie</a:t>
                      </a:r>
                    </a:p>
                  </a:txBody>
                  <a:tcPr/>
                </a:tc>
                <a:extLst>
                  <a:ext uri="{0D108BD9-81ED-4DB2-BD59-A6C34878D82A}">
                    <a16:rowId xmlns:a16="http://schemas.microsoft.com/office/drawing/2014/main" val="1838934961"/>
                  </a:ext>
                </a:extLst>
              </a:tr>
              <a:tr h="370840">
                <a:tc>
                  <a:txBody>
                    <a:bodyPr/>
                    <a:lstStyle/>
                    <a:p>
                      <a:r>
                        <a:rPr lang="de-DE" sz="2400" dirty="0"/>
                        <a:t>Emma</a:t>
                      </a:r>
                    </a:p>
                  </a:txBody>
                  <a:tcPr/>
                </a:tc>
                <a:tc>
                  <a:txBody>
                    <a:bodyPr/>
                    <a:lstStyle/>
                    <a:p>
                      <a:r>
                        <a:rPr lang="de-DE" sz="2400" dirty="0"/>
                        <a:t>-</a:t>
                      </a:r>
                    </a:p>
                  </a:txBody>
                  <a:tcPr/>
                </a:tc>
                <a:tc>
                  <a:txBody>
                    <a:bodyPr/>
                    <a:lstStyle/>
                    <a:p>
                      <a:r>
                        <a:rPr lang="de-DE" sz="2400" dirty="0"/>
                        <a:t>0,0017</a:t>
                      </a:r>
                    </a:p>
                  </a:txBody>
                  <a:tcPr/>
                </a:tc>
                <a:tc>
                  <a:txBody>
                    <a:bodyPr/>
                    <a:lstStyle/>
                    <a:p>
                      <a:r>
                        <a:rPr lang="de-DE" sz="2400" dirty="0"/>
                        <a:t>0,0028</a:t>
                      </a:r>
                    </a:p>
                  </a:txBody>
                  <a:tcPr/>
                </a:tc>
                <a:extLst>
                  <a:ext uri="{0D108BD9-81ED-4DB2-BD59-A6C34878D82A}">
                    <a16:rowId xmlns:a16="http://schemas.microsoft.com/office/drawing/2014/main" val="800876726"/>
                  </a:ext>
                </a:extLst>
              </a:tr>
              <a:tr h="370840">
                <a:tc>
                  <a:txBody>
                    <a:bodyPr/>
                    <a:lstStyle/>
                    <a:p>
                      <a:r>
                        <a:rPr lang="de-DE" sz="2400" dirty="0"/>
                        <a:t>Lisa</a:t>
                      </a:r>
                    </a:p>
                  </a:txBody>
                  <a:tcPr/>
                </a:tc>
                <a:tc>
                  <a:txBody>
                    <a:bodyPr/>
                    <a:lstStyle/>
                    <a:p>
                      <a:r>
                        <a:rPr lang="de-DE" sz="2400" dirty="0"/>
                        <a:t>0,0017</a:t>
                      </a:r>
                    </a:p>
                  </a:txBody>
                  <a:tcPr/>
                </a:tc>
                <a:tc>
                  <a:txBody>
                    <a:bodyPr/>
                    <a:lstStyle/>
                    <a:p>
                      <a:r>
                        <a:rPr lang="de-DE" sz="2400" dirty="0"/>
                        <a:t>-</a:t>
                      </a:r>
                    </a:p>
                  </a:txBody>
                  <a:tcPr/>
                </a:tc>
                <a:tc>
                  <a:txBody>
                    <a:bodyPr/>
                    <a:lstStyle/>
                    <a:p>
                      <a:r>
                        <a:rPr lang="de-DE" sz="2400" dirty="0"/>
                        <a:t>0,9860</a:t>
                      </a:r>
                    </a:p>
                  </a:txBody>
                  <a:tcPr/>
                </a:tc>
                <a:extLst>
                  <a:ext uri="{0D108BD9-81ED-4DB2-BD59-A6C34878D82A}">
                    <a16:rowId xmlns:a16="http://schemas.microsoft.com/office/drawing/2014/main" val="4052192003"/>
                  </a:ext>
                </a:extLst>
              </a:tr>
              <a:tr h="370840">
                <a:tc>
                  <a:txBody>
                    <a:bodyPr/>
                    <a:lstStyle/>
                    <a:p>
                      <a:r>
                        <a:rPr lang="de-DE" sz="2400" dirty="0"/>
                        <a:t>Sophie</a:t>
                      </a:r>
                    </a:p>
                  </a:txBody>
                  <a:tcPr/>
                </a:tc>
                <a:tc>
                  <a:txBody>
                    <a:bodyPr/>
                    <a:lstStyle/>
                    <a:p>
                      <a:r>
                        <a:rPr lang="de-DE" sz="2400" dirty="0"/>
                        <a:t>0,0028</a:t>
                      </a:r>
                    </a:p>
                  </a:txBody>
                  <a:tcPr/>
                </a:tc>
                <a:tc>
                  <a:txBody>
                    <a:bodyPr/>
                    <a:lstStyle/>
                    <a:p>
                      <a:r>
                        <a:rPr lang="de-DE" sz="2400" dirty="0"/>
                        <a:t>0,9860</a:t>
                      </a:r>
                    </a:p>
                  </a:txBody>
                  <a:tcPr/>
                </a:tc>
                <a:tc>
                  <a:txBody>
                    <a:bodyPr/>
                    <a:lstStyle/>
                    <a:p>
                      <a:r>
                        <a:rPr lang="de-DE" sz="2400" dirty="0"/>
                        <a:t>-</a:t>
                      </a:r>
                    </a:p>
                  </a:txBody>
                  <a:tcPr/>
                </a:tc>
                <a:extLst>
                  <a:ext uri="{0D108BD9-81ED-4DB2-BD59-A6C34878D82A}">
                    <a16:rowId xmlns:a16="http://schemas.microsoft.com/office/drawing/2014/main" val="3971632232"/>
                  </a:ext>
                </a:extLst>
              </a:tr>
            </a:tbl>
          </a:graphicData>
        </a:graphic>
      </p:graphicFrame>
      <p:sp>
        <p:nvSpPr>
          <p:cNvPr id="7" name="Rechteck 6">
            <a:extLst>
              <a:ext uri="{FF2B5EF4-FFF2-40B4-BE49-F238E27FC236}">
                <a16:creationId xmlns:a16="http://schemas.microsoft.com/office/drawing/2014/main" id="{8EDD7616-1BA9-9D2B-F21F-CC0F176F9124}"/>
              </a:ext>
            </a:extLst>
          </p:cNvPr>
          <p:cNvSpPr/>
          <p:nvPr/>
        </p:nvSpPr>
        <p:spPr>
          <a:xfrm>
            <a:off x="10659649" y="2580362"/>
            <a:ext cx="1111664" cy="576197"/>
          </a:xfrm>
          <a:prstGeom prst="rect">
            <a:avLst/>
          </a:prstGeom>
          <a:solidFill>
            <a:srgbClr val="0BF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Sprechblase: rechteckig 7">
            <a:extLst>
              <a:ext uri="{FF2B5EF4-FFF2-40B4-BE49-F238E27FC236}">
                <a16:creationId xmlns:a16="http://schemas.microsoft.com/office/drawing/2014/main" id="{8763082A-4414-46AA-2804-83C7B0899007}"/>
              </a:ext>
            </a:extLst>
          </p:cNvPr>
          <p:cNvSpPr/>
          <p:nvPr/>
        </p:nvSpPr>
        <p:spPr>
          <a:xfrm>
            <a:off x="5899760" y="865966"/>
            <a:ext cx="4572000" cy="1474518"/>
          </a:xfrm>
          <a:prstGeom prst="wedgeRectCallout">
            <a:avLst>
              <a:gd name="adj1" fmla="val 64476"/>
              <a:gd name="adj2" fmla="val 5661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000" dirty="0">
                <a:solidFill>
                  <a:sysClr val="windowText" lastClr="000000"/>
                </a:solidFill>
              </a:rPr>
              <a:t>Prüfgröße und p-Wert der Varianzanalyse (p-Wert &lt; 0,05, also sind mindestens zwei der Mittelwerte signifikant unterschiedlich)</a:t>
            </a:r>
          </a:p>
        </p:txBody>
      </p:sp>
      <p:sp>
        <p:nvSpPr>
          <p:cNvPr id="9" name="Sprechblase: rechteckig 8">
            <a:extLst>
              <a:ext uri="{FF2B5EF4-FFF2-40B4-BE49-F238E27FC236}">
                <a16:creationId xmlns:a16="http://schemas.microsoft.com/office/drawing/2014/main" id="{B2A86170-869B-E914-EB8E-2CC2F64CBCA4}"/>
              </a:ext>
            </a:extLst>
          </p:cNvPr>
          <p:cNvSpPr/>
          <p:nvPr/>
        </p:nvSpPr>
        <p:spPr>
          <a:xfrm>
            <a:off x="419100" y="975082"/>
            <a:ext cx="4967602" cy="824556"/>
          </a:xfrm>
          <a:prstGeom prst="wedgeRectCallout">
            <a:avLst>
              <a:gd name="adj1" fmla="val 31784"/>
              <a:gd name="adj2" fmla="val 23128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2000" dirty="0">
                <a:solidFill>
                  <a:sysClr val="windowText" lastClr="000000"/>
                </a:solidFill>
              </a:rPr>
              <a:t>Signifikanter Unterschied zwischen Emma und Lisa und zwischen Emma und Sophie</a:t>
            </a:r>
          </a:p>
        </p:txBody>
      </p:sp>
      <p:sp>
        <p:nvSpPr>
          <p:cNvPr id="10" name="Rechteck 9">
            <a:extLst>
              <a:ext uri="{FF2B5EF4-FFF2-40B4-BE49-F238E27FC236}">
                <a16:creationId xmlns:a16="http://schemas.microsoft.com/office/drawing/2014/main" id="{8DD3D207-11DD-0250-C3E7-6DE4D4F7B94A}"/>
              </a:ext>
            </a:extLst>
          </p:cNvPr>
          <p:cNvSpPr/>
          <p:nvPr/>
        </p:nvSpPr>
        <p:spPr>
          <a:xfrm>
            <a:off x="3275186" y="4054259"/>
            <a:ext cx="2808287" cy="455112"/>
          </a:xfrm>
          <a:prstGeom prst="rect">
            <a:avLst/>
          </a:prstGeom>
          <a:solidFill>
            <a:srgbClr val="0BF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Sprechblase: rechteckig 11">
            <a:extLst>
              <a:ext uri="{FF2B5EF4-FFF2-40B4-BE49-F238E27FC236}">
                <a16:creationId xmlns:a16="http://schemas.microsoft.com/office/drawing/2014/main" id="{478877A6-7F20-E6E4-A41D-87742D3B7E05}"/>
              </a:ext>
            </a:extLst>
          </p:cNvPr>
          <p:cNvSpPr/>
          <p:nvPr/>
        </p:nvSpPr>
        <p:spPr>
          <a:xfrm>
            <a:off x="977900" y="5617302"/>
            <a:ext cx="4967602" cy="832930"/>
          </a:xfrm>
          <a:prstGeom prst="wedgeRectCallout">
            <a:avLst>
              <a:gd name="adj1" fmla="val 37331"/>
              <a:gd name="adj2" fmla="val -13674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600"/>
              </a:spcAft>
            </a:pPr>
            <a:r>
              <a:rPr lang="de-DE" sz="2000" dirty="0">
                <a:solidFill>
                  <a:sysClr val="windowText" lastClr="000000"/>
                </a:solidFill>
              </a:rPr>
              <a:t>Kein Signifikanter Unterschied zwischen Lisa und Sophie</a:t>
            </a:r>
          </a:p>
        </p:txBody>
      </p:sp>
      <p:sp>
        <p:nvSpPr>
          <p:cNvPr id="13" name="Rechteck 12">
            <a:extLst>
              <a:ext uri="{FF2B5EF4-FFF2-40B4-BE49-F238E27FC236}">
                <a16:creationId xmlns:a16="http://schemas.microsoft.com/office/drawing/2014/main" id="{B8C0B540-F804-AB44-E913-7A50124A65BF}"/>
              </a:ext>
            </a:extLst>
          </p:cNvPr>
          <p:cNvSpPr/>
          <p:nvPr/>
        </p:nvSpPr>
        <p:spPr>
          <a:xfrm>
            <a:off x="4691856" y="4531222"/>
            <a:ext cx="1404144" cy="455112"/>
          </a:xfrm>
          <a:prstGeom prst="rect">
            <a:avLst/>
          </a:prstGeom>
          <a:solidFill>
            <a:srgbClr val="0BF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07371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2" grpId="0" animBg="1"/>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Wiederholung T-Tests</a:t>
            </a:r>
          </a:p>
        </p:txBody>
      </p:sp>
    </p:spTree>
    <p:extLst>
      <p:ext uri="{BB962C8B-B14F-4D97-AF65-F5344CB8AC3E}">
        <p14:creationId xmlns:p14="http://schemas.microsoft.com/office/powerpoint/2010/main" val="3604358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el 13">
            <a:extLst>
              <a:ext uri="{FF2B5EF4-FFF2-40B4-BE49-F238E27FC236}">
                <a16:creationId xmlns:a16="http://schemas.microsoft.com/office/drawing/2014/main" id="{1F924FF7-644C-5E85-1AD3-F63DEE39F0D6}"/>
              </a:ext>
            </a:extLst>
          </p:cNvPr>
          <p:cNvSpPr>
            <a:spLocks noGrp="1"/>
          </p:cNvSpPr>
          <p:nvPr>
            <p:ph type="title"/>
          </p:nvPr>
        </p:nvSpPr>
        <p:spPr>
          <a:xfrm>
            <a:off x="838043" y="0"/>
            <a:ext cx="10515600" cy="1325563"/>
          </a:xfrm>
        </p:spPr>
        <p:txBody>
          <a:bodyPr/>
          <a:lstStyle/>
          <a:p>
            <a:r>
              <a:rPr lang="de-DE" dirty="0"/>
              <a:t>T-Test für zwei abhängige Stichproben</a:t>
            </a:r>
          </a:p>
        </p:txBody>
      </p:sp>
      <p:sp>
        <p:nvSpPr>
          <p:cNvPr id="5" name="Inhaltsplatzhalter 4"/>
          <p:cNvSpPr>
            <a:spLocks noGrp="1"/>
          </p:cNvSpPr>
          <p:nvPr>
            <p:ph sz="quarter" idx="12"/>
          </p:nvPr>
        </p:nvSpPr>
        <p:spPr/>
        <p:txBody>
          <a:bodyPr/>
          <a:lstStyle/>
          <a:p>
            <a:pPr marL="0" indent="0">
              <a:buNone/>
            </a:pPr>
            <a:r>
              <a:rPr lang="de-DE" sz="2800" dirty="0"/>
              <a:t>Ein </a:t>
            </a:r>
            <a:r>
              <a:rPr lang="de-DE" sz="2800" b="1" dirty="0"/>
              <a:t>t-Test für zwei abhängige Stichproben </a:t>
            </a:r>
            <a:r>
              <a:rPr lang="de-DE" sz="2800" dirty="0"/>
              <a:t>wird häufig verwendet, um die Veränderung von Mittelwerten über zwei Zeitpunkte zu untersuchen:</a:t>
            </a:r>
          </a:p>
        </p:txBody>
      </p:sp>
      <p:graphicFrame>
        <p:nvGraphicFramePr>
          <p:cNvPr id="10" name="Diagramm 9"/>
          <p:cNvGraphicFramePr/>
          <p:nvPr/>
        </p:nvGraphicFramePr>
        <p:xfrm>
          <a:off x="2032000" y="2671948"/>
          <a:ext cx="8128000" cy="3466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3205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838043" y="0"/>
            <a:ext cx="10515600" cy="1325563"/>
          </a:xfrm>
        </p:spPr>
        <p:txBody>
          <a:bodyPr/>
          <a:lstStyle/>
          <a:p>
            <a:r>
              <a:rPr lang="de-DE" dirty="0"/>
              <a:t>t-TEST FÜR ZWEI ABHÄNGIGE STICHPROBEN</a:t>
            </a:r>
          </a:p>
        </p:txBody>
      </p:sp>
      <mc:AlternateContent xmlns:mc="http://schemas.openxmlformats.org/markup-compatibility/2006" xmlns:a14="http://schemas.microsoft.com/office/drawing/2010/main">
        <mc:Choice Requires="a14">
          <p:sp>
            <p:nvSpPr>
              <p:cNvPr id="5" name="Inhaltsplatzhalter 4"/>
              <p:cNvSpPr>
                <a:spLocks noGrp="1"/>
              </p:cNvSpPr>
              <p:nvPr>
                <p:ph sz="quarter" idx="12"/>
              </p:nvPr>
            </p:nvSpPr>
            <p:spPr/>
            <p:txBody>
              <a:bodyPr/>
              <a:lstStyle/>
              <a:p>
                <a:pPr marL="0" indent="0">
                  <a:buNone/>
                </a:pPr>
                <a:r>
                  <a:rPr lang="de-DE" sz="2400" dirty="0"/>
                  <a:t>Ein t-Test für zwei abhängige Stichproben kann durchgeführt werden, wenn</a:t>
                </a:r>
              </a:p>
              <a:p>
                <a:pPr marL="342900" indent="-342900">
                  <a:spcAft>
                    <a:spcPts val="0"/>
                  </a:spcAft>
                  <a:buFont typeface="Arial" panose="020B0604020202020204" pitchFamily="34" charset="0"/>
                  <a:buChar char="•"/>
                </a:pPr>
                <a:r>
                  <a:rPr lang="de-DE" sz="2400" dirty="0"/>
                  <a:t>Wir für </a:t>
                </a:r>
                <a:r>
                  <a:rPr lang="de-DE" sz="2400" b="1" dirty="0"/>
                  <a:t>zwei abhängige Stichproben </a:t>
                </a:r>
                <a:r>
                  <a:rPr lang="de-DE" sz="2400" dirty="0"/>
                  <a:t>Daten erhoben haben (d.h. je eine Beobachtung der ersten Stichprobe gehört zu einer Beobachtung der zweiten Stichprobe)</a:t>
                </a:r>
              </a:p>
              <a:p>
                <a:r>
                  <a:rPr lang="de-DE" sz="2400" dirty="0"/>
                  <a:t>	</a:t>
                </a:r>
                <a:r>
                  <a:rPr lang="de-DE" sz="2400" dirty="0">
                    <a:solidFill>
                      <a:schemeClr val="accent5"/>
                    </a:solidFill>
                  </a:rPr>
                  <a:t>z.B. 	erreichtes Servicelevel von 100 Mitarbeitenden vor Schulung und 			erreichtes Servicelevel (derselben 100 Mitarbeitenden) nach Schulung</a:t>
                </a:r>
              </a:p>
              <a:p>
                <a:pPr marL="342900" indent="-342900">
                  <a:buFont typeface="Arial" panose="020B0604020202020204" pitchFamily="34" charset="0"/>
                  <a:buChar char="•"/>
                </a:pPr>
                <a:r>
                  <a:rPr lang="de-DE" sz="2400" dirty="0"/>
                  <a:t>Wir testen möchten, ob die Mittelwerte </a:t>
                </a:r>
                <a14:m>
                  <m:oMath xmlns:m="http://schemas.openxmlformats.org/officeDocument/2006/math">
                    <m:sSub>
                      <m:sSubPr>
                        <m:ctrlPr>
                          <a:rPr lang="de-DE" sz="2400" b="0" i="1" smtClean="0">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1</m:t>
                        </m:r>
                      </m:sub>
                    </m:sSub>
                  </m:oMath>
                </a14:m>
                <a:r>
                  <a:rPr lang="de-DE" sz="2400" dirty="0"/>
                  <a:t> und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2</m:t>
                        </m:r>
                      </m:sub>
                    </m:sSub>
                  </m:oMath>
                </a14:m>
                <a:r>
                  <a:rPr lang="de-DE" sz="2400" dirty="0"/>
                  <a:t> der zugehörigen Populationen</a:t>
                </a:r>
              </a:p>
              <a:p>
                <a:pPr marL="704850" lvl="2" indent="-342900">
                  <a:spcAft>
                    <a:spcPts val="0"/>
                  </a:spcAft>
                  <a:buFont typeface="Symbol" panose="05050102010706020507" pitchFamily="18" charset="2"/>
                  <a:buChar char="-"/>
                </a:pPr>
                <a:r>
                  <a:rPr lang="de-DE" sz="2400" dirty="0"/>
                  <a:t>signifikant voneinander abweichen (</a:t>
                </a:r>
                <a:r>
                  <a:rPr lang="de-DE" sz="2400" b="1" dirty="0"/>
                  <a:t>ungerichtete Alternativhypothese</a:t>
                </a:r>
                <a:r>
                  <a:rPr lang="de-DE" sz="2400" dirty="0"/>
                  <a:t>) </a:t>
                </a:r>
                <a:endParaRPr lang="de-DE" sz="2400" dirty="0">
                  <a:solidFill>
                    <a:schemeClr val="accent5"/>
                  </a:solidFill>
                </a:endParaRPr>
              </a:p>
              <a:p>
                <a:pPr marL="361950" lvl="2" indent="0">
                  <a:buNone/>
                </a:pPr>
                <a:r>
                  <a:rPr lang="de-DE" sz="2400" dirty="0">
                    <a:solidFill>
                      <a:schemeClr val="accent5"/>
                    </a:solidFill>
                  </a:rPr>
                  <a:t>	</a:t>
                </a:r>
                <a14:m>
                  <m:oMath xmlns:m="http://schemas.openxmlformats.org/officeDocument/2006/math">
                    <m:sSub>
                      <m:sSubPr>
                        <m:ctrlPr>
                          <a:rPr lang="de-DE" sz="2400" b="0" i="1" smtClean="0">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endParaRPr lang="de-DE" sz="2400" dirty="0">
                  <a:solidFill>
                    <a:schemeClr val="accent5"/>
                  </a:solidFill>
                </a:endParaRPr>
              </a:p>
              <a:p>
                <a:pPr marL="704850" lvl="2" indent="-342900">
                  <a:spcAft>
                    <a:spcPts val="0"/>
                  </a:spcAft>
                  <a:buFont typeface="Symbol" panose="05050102010706020507" pitchFamily="18" charset="2"/>
                  <a:buChar char="-"/>
                </a:pPr>
                <a:r>
                  <a:rPr lang="de-DE" sz="2400" dirty="0"/>
                  <a:t>einer der Mittelwerte signifikant größer als der andere ist (</a:t>
                </a:r>
                <a:r>
                  <a:rPr lang="de-DE" sz="2400" b="1" dirty="0"/>
                  <a:t>gerichtete Alternativhypothese</a:t>
                </a:r>
                <a:r>
                  <a:rPr lang="de-DE" sz="2400" dirty="0"/>
                  <a:t>)</a:t>
                </a:r>
              </a:p>
              <a:p>
                <a:pPr marL="361950" lvl="2" indent="0">
                  <a:buNone/>
                </a:pPr>
                <a:r>
                  <a:rPr lang="de-DE" sz="2400" dirty="0"/>
                  <a:t>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&lt;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&lt;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oder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b="0" i="1" smtClean="0">
                        <a:solidFill>
                          <a:schemeClr val="accent5"/>
                        </a:solidFill>
                        <a:latin typeface="Cambria Math" panose="02040503050406030204" pitchFamily="18" charset="0"/>
                        <a:ea typeface="Cambria Math" panose="02040503050406030204" pitchFamily="18" charset="0"/>
                      </a:rPr>
                      <m:t>&gt;0</m:t>
                    </m:r>
                  </m:oMath>
                </a14:m>
                <a:r>
                  <a:rPr lang="de-DE" sz="2400" dirty="0"/>
                  <a:t> </a:t>
                </a:r>
                <a:r>
                  <a:rPr lang="de-DE" sz="2400" dirty="0">
                    <a:solidFill>
                      <a:schemeClr val="accent5"/>
                    </a:solidFill>
                  </a:rPr>
                  <a:t>(also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&gt;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a:t>
                </a:r>
                <a:endParaRPr lang="de-DE" sz="2400" dirty="0"/>
              </a:p>
            </p:txBody>
          </p:sp>
        </mc:Choice>
        <mc:Fallback xmlns="">
          <p:sp>
            <p:nvSpPr>
              <p:cNvPr id="5" name="Inhaltsplatzhalter 4"/>
              <p:cNvSpPr>
                <a:spLocks noGrp="1" noRot="1" noChangeAspect="1" noMove="1" noResize="1" noEditPoints="1" noAdjustHandles="1" noChangeArrowheads="1" noChangeShapeType="1" noTextEdit="1"/>
              </p:cNvSpPr>
              <p:nvPr>
                <p:ph sz="quarter" idx="12"/>
              </p:nvPr>
            </p:nvSpPr>
            <p:spPr>
              <a:blipFill>
                <a:blip r:embed="rId3"/>
                <a:stretch>
                  <a:fillRect l="-1826" t="-954" r="-644"/>
                </a:stretch>
              </a:blipFill>
            </p:spPr>
            <p:txBody>
              <a:bodyPr/>
              <a:lstStyle/>
              <a:p>
                <a:r>
                  <a:rPr lang="de-DE">
                    <a:noFill/>
                  </a:rPr>
                  <a:t> </a:t>
                </a:r>
              </a:p>
            </p:txBody>
          </p:sp>
        </mc:Fallback>
      </mc:AlternateContent>
    </p:spTree>
    <p:extLst>
      <p:ext uri="{BB962C8B-B14F-4D97-AF65-F5344CB8AC3E}">
        <p14:creationId xmlns:p14="http://schemas.microsoft.com/office/powerpoint/2010/main" val="1003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838043" y="0"/>
            <a:ext cx="11251176" cy="1325563"/>
          </a:xfrm>
        </p:spPr>
        <p:txBody>
          <a:bodyPr/>
          <a:lstStyle/>
          <a:p>
            <a:r>
              <a:rPr lang="de-DE" dirty="0"/>
              <a:t>t-TEST FÜR ZWEI UNABHÄNGIGE STICHPROBEN</a:t>
            </a:r>
          </a:p>
        </p:txBody>
      </p:sp>
      <p:sp>
        <p:nvSpPr>
          <p:cNvPr id="5" name="Inhaltsplatzhalter 4"/>
          <p:cNvSpPr>
            <a:spLocks noGrp="1"/>
          </p:cNvSpPr>
          <p:nvPr>
            <p:ph sz="quarter" idx="12"/>
          </p:nvPr>
        </p:nvSpPr>
        <p:spPr/>
        <p:txBody>
          <a:bodyPr/>
          <a:lstStyle/>
          <a:p>
            <a:pPr marL="0" indent="0">
              <a:buNone/>
            </a:pPr>
            <a:r>
              <a:rPr lang="de-DE" sz="2800" dirty="0"/>
              <a:t>Ein </a:t>
            </a:r>
            <a:r>
              <a:rPr lang="de-DE" sz="2800" b="1" dirty="0"/>
              <a:t>t-Test für zwei unabhängige Stichproben </a:t>
            </a:r>
            <a:r>
              <a:rPr lang="de-DE" sz="2800" dirty="0"/>
              <a:t>wird häufig verwendet, um die Mittelwerte zweier unterschiedlicher Gruppen zu untersuchen:</a:t>
            </a:r>
          </a:p>
        </p:txBody>
      </p:sp>
      <p:sp>
        <p:nvSpPr>
          <p:cNvPr id="6" name="Textplatzhalter 5"/>
          <p:cNvSpPr>
            <a:spLocks noGrp="1"/>
          </p:cNvSpPr>
          <p:nvPr>
            <p:ph type="body" sz="quarter" idx="4294967295"/>
          </p:nvPr>
        </p:nvSpPr>
        <p:spPr>
          <a:xfrm>
            <a:off x="420688" y="6316591"/>
            <a:ext cx="11474450" cy="223837"/>
          </a:xfrm>
        </p:spPr>
        <p:txBody>
          <a:bodyPr>
            <a:normAutofit fontScale="92500" lnSpcReduction="20000"/>
          </a:bodyPr>
          <a:lstStyle/>
          <a:p>
            <a:r>
              <a:rPr lang="de-DE" sz="1200" dirty="0"/>
              <a:t>Datenquelle: Länderdateninfo (2020)</a:t>
            </a:r>
          </a:p>
        </p:txBody>
      </p:sp>
      <p:graphicFrame>
        <p:nvGraphicFramePr>
          <p:cNvPr id="10" name="Diagramm 9"/>
          <p:cNvGraphicFramePr/>
          <p:nvPr/>
        </p:nvGraphicFramePr>
        <p:xfrm>
          <a:off x="2032000" y="2671948"/>
          <a:ext cx="8128000" cy="3466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24511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838042" y="0"/>
            <a:ext cx="11353957" cy="1325563"/>
          </a:xfrm>
        </p:spPr>
        <p:txBody>
          <a:bodyPr/>
          <a:lstStyle/>
          <a:p>
            <a:r>
              <a:rPr lang="de-DE" dirty="0"/>
              <a:t>t-TEST FÜR ZWEI UNABHÄNGIGE STICHPROBEN</a:t>
            </a:r>
          </a:p>
        </p:txBody>
      </p:sp>
      <mc:AlternateContent xmlns:mc="http://schemas.openxmlformats.org/markup-compatibility/2006" xmlns:a14="http://schemas.microsoft.com/office/drawing/2010/main">
        <mc:Choice Requires="a14">
          <p:sp>
            <p:nvSpPr>
              <p:cNvPr id="5" name="Inhaltsplatzhalter 4"/>
              <p:cNvSpPr>
                <a:spLocks noGrp="1"/>
              </p:cNvSpPr>
              <p:nvPr>
                <p:ph sz="quarter" idx="12"/>
              </p:nvPr>
            </p:nvSpPr>
            <p:spPr/>
            <p:txBody>
              <a:bodyPr/>
              <a:lstStyle/>
              <a:p>
                <a:pPr marL="0" indent="0">
                  <a:buNone/>
                </a:pPr>
                <a:r>
                  <a:rPr lang="de-DE" sz="2400" dirty="0"/>
                  <a:t>Ein t-Test für zwei unabhängige Stichproben kann durchgeführt werden, wenn</a:t>
                </a:r>
              </a:p>
              <a:p>
                <a:pPr marL="342900" indent="-342900">
                  <a:spcAft>
                    <a:spcPts val="0"/>
                  </a:spcAft>
                  <a:buFont typeface="Arial" panose="020B0604020202020204" pitchFamily="34" charset="0"/>
                  <a:buChar char="•"/>
                </a:pPr>
                <a:r>
                  <a:rPr lang="de-DE" sz="2400" dirty="0"/>
                  <a:t>Wir für </a:t>
                </a:r>
                <a:r>
                  <a:rPr lang="de-DE" sz="2400" b="1" dirty="0"/>
                  <a:t>zwei unabhängige Stichproben </a:t>
                </a:r>
                <a:r>
                  <a:rPr lang="de-DE" sz="2400" dirty="0"/>
                  <a:t>Daten erhoben haben (d.h. zwei unterschiedliche Gruppen, die sich nicht überschneiden)</a:t>
                </a:r>
              </a:p>
              <a:p>
                <a:pPr marL="0" indent="0">
                  <a:buNone/>
                </a:pPr>
                <a:r>
                  <a:rPr lang="de-DE" sz="2400" dirty="0"/>
                  <a:t>	</a:t>
                </a:r>
                <a:r>
                  <a:rPr lang="de-DE" sz="2400" dirty="0">
                    <a:solidFill>
                      <a:schemeClr val="accent5"/>
                    </a:solidFill>
                  </a:rPr>
                  <a:t>z.B. 	Körpergröße von 100 erwachsenen Frauen in Deutschland und 				Körpergröße von 80 erwachsenen Männern in Deutschland</a:t>
                </a:r>
              </a:p>
              <a:p>
                <a:pPr marL="342900" indent="-342900">
                  <a:buFont typeface="Arial" panose="020B0604020202020204" pitchFamily="34" charset="0"/>
                  <a:buChar char="•"/>
                </a:pPr>
                <a:r>
                  <a:rPr lang="de-DE" sz="2400" dirty="0"/>
                  <a:t>Wir testen möchten, ob die Mittelwerte </a:t>
                </a:r>
                <a14:m>
                  <m:oMath xmlns:m="http://schemas.openxmlformats.org/officeDocument/2006/math">
                    <m:sSub>
                      <m:sSubPr>
                        <m:ctrlPr>
                          <a:rPr lang="de-DE" sz="2400" b="0" i="1" smtClean="0">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1</m:t>
                        </m:r>
                      </m:sub>
                    </m:sSub>
                  </m:oMath>
                </a14:m>
                <a:r>
                  <a:rPr lang="de-DE" sz="2400" dirty="0"/>
                  <a:t> und </a:t>
                </a:r>
                <a14:m>
                  <m:oMath xmlns:m="http://schemas.openxmlformats.org/officeDocument/2006/math">
                    <m:sSub>
                      <m:sSubPr>
                        <m:ctrlPr>
                          <a:rPr lang="de-DE" sz="2400" i="1">
                            <a:latin typeface="Cambria Math" panose="02040503050406030204" pitchFamily="18" charset="0"/>
                            <a:ea typeface="Cambria Math" panose="02040503050406030204" pitchFamily="18" charset="0"/>
                          </a:rPr>
                        </m:ctrlPr>
                      </m:sSubPr>
                      <m:e>
                        <m:r>
                          <a:rPr lang="de-DE" sz="2400" i="1">
                            <a:latin typeface="Cambria Math" panose="02040503050406030204" pitchFamily="18" charset="0"/>
                            <a:ea typeface="Cambria Math" panose="02040503050406030204" pitchFamily="18" charset="0"/>
                          </a:rPr>
                          <m:t>𝜇</m:t>
                        </m:r>
                      </m:e>
                      <m:sub>
                        <m:r>
                          <a:rPr lang="de-DE" sz="2400" b="0" i="1" smtClean="0">
                            <a:latin typeface="Cambria Math" panose="02040503050406030204" pitchFamily="18" charset="0"/>
                            <a:ea typeface="Cambria Math" panose="02040503050406030204" pitchFamily="18" charset="0"/>
                          </a:rPr>
                          <m:t>2</m:t>
                        </m:r>
                      </m:sub>
                    </m:sSub>
                  </m:oMath>
                </a14:m>
                <a:r>
                  <a:rPr lang="de-DE" sz="2400" dirty="0"/>
                  <a:t> der zugehörigen Populationen</a:t>
                </a:r>
              </a:p>
              <a:p>
                <a:pPr marL="704850" lvl="2" indent="-342900">
                  <a:spcAft>
                    <a:spcPts val="0"/>
                  </a:spcAft>
                  <a:buFont typeface="Symbol" panose="05050102010706020507" pitchFamily="18" charset="2"/>
                  <a:buChar char="-"/>
                </a:pPr>
                <a:r>
                  <a:rPr lang="de-DE" sz="2400" dirty="0"/>
                  <a:t>signifikant voneinander abweichen (</a:t>
                </a:r>
                <a:r>
                  <a:rPr lang="de-DE" sz="2400" b="1" dirty="0"/>
                  <a:t>ungerichtete Alternativhypothese</a:t>
                </a:r>
                <a:r>
                  <a:rPr lang="de-DE" sz="2400" dirty="0"/>
                  <a:t>) </a:t>
                </a:r>
                <a:endParaRPr lang="de-DE" sz="2400" dirty="0">
                  <a:solidFill>
                    <a:schemeClr val="accent5"/>
                  </a:solidFill>
                </a:endParaRPr>
              </a:p>
              <a:p>
                <a:pPr marL="361950" lvl="2" indent="0">
                  <a:buNone/>
                </a:pPr>
                <a:r>
                  <a:rPr lang="de-DE" sz="2400" dirty="0">
                    <a:solidFill>
                      <a:schemeClr val="accent5"/>
                    </a:solidFill>
                  </a:rPr>
                  <a:t>	</a:t>
                </a:r>
                <a14:m>
                  <m:oMath xmlns:m="http://schemas.openxmlformats.org/officeDocument/2006/math">
                    <m:sSub>
                      <m:sSubPr>
                        <m:ctrlPr>
                          <a:rPr lang="de-DE" sz="2400" b="0" i="1" smtClean="0">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b="0" i="1" smtClean="0">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smtClean="0">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endParaRPr lang="de-DE" sz="2400" dirty="0">
                  <a:solidFill>
                    <a:schemeClr val="accent5"/>
                  </a:solidFill>
                </a:endParaRPr>
              </a:p>
              <a:p>
                <a:pPr marL="704850" lvl="2" indent="-342900">
                  <a:spcAft>
                    <a:spcPts val="0"/>
                  </a:spcAft>
                  <a:buFont typeface="Symbol" panose="05050102010706020507" pitchFamily="18" charset="2"/>
                  <a:buChar char="-"/>
                </a:pPr>
                <a:r>
                  <a:rPr lang="de-DE" sz="2400" dirty="0"/>
                  <a:t>einer der Mittelwerte signifikant größer als der andere ist (</a:t>
                </a:r>
                <a:r>
                  <a:rPr lang="de-DE" sz="2400" b="1" dirty="0"/>
                  <a:t>gerichtete Alternativhypothese</a:t>
                </a:r>
                <a:r>
                  <a:rPr lang="de-DE" sz="2400" dirty="0"/>
                  <a:t>)</a:t>
                </a:r>
              </a:p>
              <a:p>
                <a:pPr marL="361950" lvl="2" indent="0">
                  <a:buNone/>
                </a:pPr>
                <a:r>
                  <a:rPr lang="de-DE" sz="2400" dirty="0"/>
                  <a:t>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i="1">
                        <a:solidFill>
                          <a:schemeClr val="accent5"/>
                        </a:solidFill>
                        <a:latin typeface="Cambria Math" panose="02040503050406030204" pitchFamily="18" charset="0"/>
                        <a:ea typeface="Cambria Math" panose="02040503050406030204" pitchFamily="18" charset="0"/>
                      </a:rPr>
                      <m:t>&lt;</m:t>
                    </m:r>
                    <m:r>
                      <a:rPr lang="de-DE" sz="2400" b="0" i="1" smtClean="0">
                        <a:solidFill>
                          <a:schemeClr val="accent5"/>
                        </a:solidFill>
                        <a:latin typeface="Cambria Math" panose="02040503050406030204" pitchFamily="18" charset="0"/>
                        <a:ea typeface="Cambria Math" panose="02040503050406030204" pitchFamily="18" charset="0"/>
                      </a:rPr>
                      <m:t>0</m:t>
                    </m:r>
                  </m:oMath>
                </a14:m>
                <a:r>
                  <a:rPr lang="de-DE" sz="2400" dirty="0">
                    <a:solidFill>
                      <a:schemeClr val="accent5"/>
                    </a:solidFill>
                  </a:rPr>
                  <a:t> (also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&lt;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oder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i="1">
                        <a:solidFill>
                          <a:schemeClr val="accent5"/>
                        </a:solidFill>
                        <a:latin typeface="Cambria Math" panose="02040503050406030204" pitchFamily="18" charset="0"/>
                        <a:ea typeface="Cambria Math" panose="02040503050406030204" pitchFamily="18" charset="0"/>
                      </a:rPr>
                      <m: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r>
                      <a:rPr lang="de-DE" sz="2400" b="0" i="1" smtClean="0">
                        <a:solidFill>
                          <a:schemeClr val="accent5"/>
                        </a:solidFill>
                        <a:latin typeface="Cambria Math" panose="02040503050406030204" pitchFamily="18" charset="0"/>
                        <a:ea typeface="Cambria Math" panose="02040503050406030204" pitchFamily="18" charset="0"/>
                      </a:rPr>
                      <m:t>&gt;0</m:t>
                    </m:r>
                  </m:oMath>
                </a14:m>
                <a:r>
                  <a:rPr lang="de-DE" sz="2400" dirty="0"/>
                  <a:t> </a:t>
                </a:r>
                <a:r>
                  <a:rPr lang="de-DE" sz="2400" dirty="0">
                    <a:solidFill>
                      <a:schemeClr val="accent5"/>
                    </a:solidFill>
                  </a:rPr>
                  <a:t>(also </a:t>
                </a:r>
                <a14:m>
                  <m:oMath xmlns:m="http://schemas.openxmlformats.org/officeDocument/2006/math">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1</m:t>
                        </m:r>
                      </m:sub>
                    </m:sSub>
                    <m:r>
                      <a:rPr lang="de-DE" sz="2400" b="0" i="1" smtClean="0">
                        <a:solidFill>
                          <a:schemeClr val="accent5"/>
                        </a:solidFill>
                        <a:latin typeface="Cambria Math" panose="02040503050406030204" pitchFamily="18" charset="0"/>
                        <a:ea typeface="Cambria Math" panose="02040503050406030204" pitchFamily="18" charset="0"/>
                      </a:rPr>
                      <m:t>&gt;</m:t>
                    </m:r>
                    <m:sSub>
                      <m:sSubPr>
                        <m:ctrlPr>
                          <a:rPr lang="de-DE" sz="2400" i="1">
                            <a:solidFill>
                              <a:schemeClr val="accent5"/>
                            </a:solidFill>
                            <a:latin typeface="Cambria Math" panose="02040503050406030204" pitchFamily="18" charset="0"/>
                            <a:ea typeface="Cambria Math" panose="02040503050406030204" pitchFamily="18" charset="0"/>
                          </a:rPr>
                        </m:ctrlPr>
                      </m:sSubPr>
                      <m:e>
                        <m:r>
                          <a:rPr lang="de-DE" sz="2400" i="1">
                            <a:solidFill>
                              <a:schemeClr val="accent5"/>
                            </a:solidFill>
                            <a:latin typeface="Cambria Math" panose="02040503050406030204" pitchFamily="18" charset="0"/>
                            <a:ea typeface="Cambria Math" panose="02040503050406030204" pitchFamily="18" charset="0"/>
                          </a:rPr>
                          <m:t>𝜇</m:t>
                        </m:r>
                      </m:e>
                      <m:sub>
                        <m:r>
                          <a:rPr lang="de-DE" sz="2400" i="1">
                            <a:solidFill>
                              <a:schemeClr val="accent5"/>
                            </a:solidFill>
                            <a:latin typeface="Cambria Math" panose="02040503050406030204" pitchFamily="18" charset="0"/>
                            <a:ea typeface="Cambria Math" panose="02040503050406030204" pitchFamily="18" charset="0"/>
                          </a:rPr>
                          <m:t>2</m:t>
                        </m:r>
                      </m:sub>
                    </m:sSub>
                  </m:oMath>
                </a14:m>
                <a:r>
                  <a:rPr lang="de-DE" sz="2400" dirty="0">
                    <a:solidFill>
                      <a:schemeClr val="accent5"/>
                    </a:solidFill>
                  </a:rPr>
                  <a:t>) </a:t>
                </a:r>
                <a:endParaRPr lang="de-DE" sz="2400" dirty="0"/>
              </a:p>
            </p:txBody>
          </p:sp>
        </mc:Choice>
        <mc:Fallback xmlns="">
          <p:sp>
            <p:nvSpPr>
              <p:cNvPr id="5" name="Inhaltsplatzhalter 4"/>
              <p:cNvSpPr>
                <a:spLocks noGrp="1" noRot="1" noChangeAspect="1" noMove="1" noResize="1" noEditPoints="1" noAdjustHandles="1" noChangeArrowheads="1" noChangeShapeType="1" noTextEdit="1"/>
              </p:cNvSpPr>
              <p:nvPr>
                <p:ph sz="quarter" idx="12"/>
              </p:nvPr>
            </p:nvSpPr>
            <p:spPr>
              <a:blipFill>
                <a:blip r:embed="rId3"/>
                <a:stretch>
                  <a:fillRect l="-806" t="-1669"/>
                </a:stretch>
              </a:blipFill>
            </p:spPr>
            <p:txBody>
              <a:bodyPr/>
              <a:lstStyle/>
              <a:p>
                <a:r>
                  <a:rPr lang="de-DE">
                    <a:noFill/>
                  </a:rPr>
                  <a:t> </a:t>
                </a:r>
              </a:p>
            </p:txBody>
          </p:sp>
        </mc:Fallback>
      </mc:AlternateContent>
    </p:spTree>
    <p:extLst>
      <p:ext uri="{BB962C8B-B14F-4D97-AF65-F5344CB8AC3E}">
        <p14:creationId xmlns:p14="http://schemas.microsoft.com/office/powerpoint/2010/main" val="683153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dirty="0"/>
              <a:t>(</a:t>
            </a:r>
            <a:r>
              <a:rPr lang="de-DE" dirty="0" err="1"/>
              <a:t>einfaktorielle</a:t>
            </a:r>
            <a:r>
              <a:rPr lang="de-DE" dirty="0"/>
              <a:t>) Varianzanalyse</a:t>
            </a:r>
          </a:p>
        </p:txBody>
      </p:sp>
      <p:sp>
        <p:nvSpPr>
          <p:cNvPr id="5" name="Textplatzhalter 4"/>
          <p:cNvSpPr>
            <a:spLocks noGrp="1"/>
          </p:cNvSpPr>
          <p:nvPr>
            <p:ph type="body" idx="1"/>
          </p:nvPr>
        </p:nvSpPr>
        <p:spPr/>
        <p:txBody>
          <a:bodyPr/>
          <a:lstStyle/>
          <a:p>
            <a:r>
              <a:rPr lang="de-DE" dirty="0"/>
              <a:t>ANOVA (</a:t>
            </a:r>
            <a:r>
              <a:rPr lang="de-DE" dirty="0" err="1"/>
              <a:t>ANalysis</a:t>
            </a:r>
            <a:r>
              <a:rPr lang="de-DE" dirty="0"/>
              <a:t> </a:t>
            </a:r>
            <a:r>
              <a:rPr lang="de-DE" dirty="0" err="1"/>
              <a:t>Of</a:t>
            </a:r>
            <a:r>
              <a:rPr lang="de-DE" dirty="0"/>
              <a:t> </a:t>
            </a:r>
            <a:r>
              <a:rPr lang="de-DE" dirty="0" err="1"/>
              <a:t>VAriances</a:t>
            </a:r>
            <a:r>
              <a:rPr lang="de-DE" dirty="0"/>
              <a:t>)</a:t>
            </a:r>
          </a:p>
        </p:txBody>
      </p:sp>
    </p:spTree>
    <p:extLst>
      <p:ext uri="{BB962C8B-B14F-4D97-AF65-F5344CB8AC3E}">
        <p14:creationId xmlns:p14="http://schemas.microsoft.com/office/powerpoint/2010/main" val="136960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a:xfrm>
            <a:off x="838043" y="0"/>
            <a:ext cx="10515600" cy="1325563"/>
          </a:xfrm>
        </p:spPr>
        <p:txBody>
          <a:bodyPr/>
          <a:lstStyle/>
          <a:p>
            <a:r>
              <a:rPr lang="de-DE" dirty="0"/>
              <a:t>ABLAUF VARIANZANALYSE</a:t>
            </a:r>
          </a:p>
        </p:txBody>
      </p:sp>
      <p:sp>
        <p:nvSpPr>
          <p:cNvPr id="5" name="Inhaltsplatzhalter 4"/>
          <p:cNvSpPr>
            <a:spLocks noGrp="1"/>
          </p:cNvSpPr>
          <p:nvPr>
            <p:ph sz="quarter" idx="12"/>
          </p:nvPr>
        </p:nvSpPr>
        <p:spPr/>
        <p:txBody>
          <a:bodyPr/>
          <a:lstStyle/>
          <a:p>
            <a:pPr marL="0" indent="0">
              <a:buNone/>
            </a:pPr>
            <a:r>
              <a:rPr lang="de-DE" sz="2800" dirty="0"/>
              <a:t>Mit einer (einfaktoriellen bzw. einfachen) Varianzanalyse können die Mittelwerte beliebig vieler unterschiedlicher Gruppen verglichen werden:</a:t>
            </a:r>
          </a:p>
        </p:txBody>
      </p:sp>
      <p:sp>
        <p:nvSpPr>
          <p:cNvPr id="6" name="Textplatzhalter 5"/>
          <p:cNvSpPr>
            <a:spLocks noGrp="1"/>
          </p:cNvSpPr>
          <p:nvPr>
            <p:ph type="body" sz="quarter" idx="4294967295"/>
          </p:nvPr>
        </p:nvSpPr>
        <p:spPr>
          <a:xfrm>
            <a:off x="420688" y="6316591"/>
            <a:ext cx="11474450" cy="223837"/>
          </a:xfrm>
        </p:spPr>
        <p:txBody>
          <a:bodyPr>
            <a:normAutofit fontScale="92500" lnSpcReduction="20000"/>
          </a:bodyPr>
          <a:lstStyle/>
          <a:p>
            <a:r>
              <a:rPr lang="de-DE" sz="1200" dirty="0"/>
              <a:t>Datenquelle: Länderdateninfo (2020)</a:t>
            </a:r>
          </a:p>
        </p:txBody>
      </p:sp>
      <p:graphicFrame>
        <p:nvGraphicFramePr>
          <p:cNvPr id="10" name="Diagramm 9"/>
          <p:cNvGraphicFramePr/>
          <p:nvPr/>
        </p:nvGraphicFramePr>
        <p:xfrm>
          <a:off x="2032000" y="2671948"/>
          <a:ext cx="8128000" cy="34663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55514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6CE2DE97-2EE2-7641-BFFA-F7267CA4DCD2}"/>
              </a:ext>
            </a:extLst>
          </p:cNvPr>
          <p:cNvSpPr>
            <a:spLocks noGrp="1"/>
          </p:cNvSpPr>
          <p:nvPr>
            <p:ph type="title"/>
          </p:nvPr>
        </p:nvSpPr>
        <p:spPr>
          <a:xfrm>
            <a:off x="838043" y="19367"/>
            <a:ext cx="10515600" cy="1325563"/>
          </a:xfrm>
        </p:spPr>
        <p:txBody>
          <a:bodyPr/>
          <a:lstStyle/>
          <a:p>
            <a:r>
              <a:rPr lang="de-DE" dirty="0"/>
              <a:t>Varianzanalyse: Berechnung Prüfgröße</a:t>
            </a:r>
          </a:p>
        </p:txBody>
      </p:sp>
      <p:sp>
        <p:nvSpPr>
          <p:cNvPr id="10" name="Textplatzhalter 9"/>
          <p:cNvSpPr>
            <a:spLocks noGrp="1"/>
          </p:cNvSpPr>
          <p:nvPr>
            <p:ph sz="quarter" idx="12"/>
          </p:nvPr>
        </p:nvSpPr>
        <p:spPr/>
        <p:txBody>
          <a:bodyPr/>
          <a:lstStyle/>
          <a:p>
            <a:pPr marL="0" indent="0">
              <a:buNone/>
            </a:pPr>
            <a:r>
              <a:rPr lang="de-DE" sz="2800" b="1" dirty="0"/>
              <a:t>Berechnung der Prüfgröße (Schritt 3):</a:t>
            </a:r>
          </a:p>
        </p:txBody>
      </p:sp>
      <mc:AlternateContent xmlns:mc="http://schemas.openxmlformats.org/markup-compatibility/2006" xmlns:a14="http://schemas.microsoft.com/office/drawing/2010/main">
        <mc:Choice Requires="a14">
          <p:sp>
            <p:nvSpPr>
              <p:cNvPr id="5" name="Textfeld 4"/>
              <p:cNvSpPr txBox="1"/>
              <p:nvPr/>
            </p:nvSpPr>
            <p:spPr>
              <a:xfrm>
                <a:off x="311791" y="2719238"/>
                <a:ext cx="3297734" cy="1552797"/>
              </a:xfrm>
              <a:prstGeom prst="rect">
                <a:avLst/>
              </a:prstGeom>
              <a:noFill/>
              <a:ln>
                <a:noFill/>
              </a:ln>
            </p:spPr>
            <p:txBody>
              <a:bodyPr wrap="square" lIns="0" tIns="0" rIns="0" bIns="0"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𝐹</m:t>
                          </m:r>
                        </m:e>
                        <m:sub>
                          <m:r>
                            <a:rPr lang="de-DE" sz="3600" b="0" i="1" smtClean="0">
                              <a:latin typeface="Cambria Math" panose="02040503050406030204" pitchFamily="18" charset="0"/>
                            </a:rPr>
                            <m:t>𝑒𝑚𝑝</m:t>
                          </m:r>
                        </m:sub>
                      </m:sSub>
                      <m:r>
                        <a:rPr lang="de-DE" sz="3600" b="0" i="1" smtClean="0">
                          <a:latin typeface="Cambria Math" panose="02040503050406030204" pitchFamily="18" charset="0"/>
                        </a:rPr>
                        <m:t>=</m:t>
                      </m:r>
                      <m:f>
                        <m:fPr>
                          <m:ctrlPr>
                            <a:rPr lang="de-DE" sz="3600" b="0" i="1" smtClean="0">
                              <a:latin typeface="Cambria Math" panose="02040503050406030204" pitchFamily="18" charset="0"/>
                              <a:ea typeface="Cambria Math" panose="02040503050406030204" pitchFamily="18" charset="0"/>
                            </a:rPr>
                          </m:ctrlPr>
                        </m:fPr>
                        <m:num>
                          <m:sSubSup>
                            <m:sSubSupPr>
                              <m:ctrlPr>
                                <a:rPr lang="de-DE" sz="3600" b="0" i="1" smtClean="0">
                                  <a:latin typeface="Cambria Math" panose="02040503050406030204" pitchFamily="18" charset="0"/>
                                  <a:ea typeface="Cambria Math" panose="02040503050406030204" pitchFamily="18" charset="0"/>
                                </a:rPr>
                              </m:ctrlPr>
                            </m:sSubSupPr>
                            <m:e>
                              <m:acc>
                                <m:accPr>
                                  <m:chr m:val="̂"/>
                                  <m:ctrlPr>
                                    <a:rPr lang="de-DE" sz="3600" b="0" i="1" smtClean="0">
                                      <a:latin typeface="Cambria Math" panose="02040503050406030204" pitchFamily="18" charset="0"/>
                                      <a:ea typeface="Cambria Math" panose="02040503050406030204" pitchFamily="18" charset="0"/>
                                    </a:rPr>
                                  </m:ctrlPr>
                                </m:accPr>
                                <m:e>
                                  <m:r>
                                    <a:rPr lang="de-DE" sz="3600" b="0" i="1" smtClean="0">
                                      <a:latin typeface="Cambria Math" panose="02040503050406030204" pitchFamily="18" charset="0"/>
                                      <a:ea typeface="Cambria Math" panose="02040503050406030204" pitchFamily="18" charset="0"/>
                                    </a:rPr>
                                    <m:t>𝜎</m:t>
                                  </m:r>
                                </m:e>
                              </m:acc>
                            </m:e>
                            <m:sub>
                              <m:r>
                                <a:rPr lang="de-DE" sz="3600" b="0" i="1" smtClean="0">
                                  <a:latin typeface="Cambria Math" panose="02040503050406030204" pitchFamily="18" charset="0"/>
                                </a:rPr>
                                <m:t>𝐴</m:t>
                              </m:r>
                            </m:sub>
                            <m:sup>
                              <m:r>
                                <a:rPr lang="de-DE" sz="3600" b="0" i="1" smtClean="0">
                                  <a:latin typeface="Cambria Math" panose="02040503050406030204" pitchFamily="18" charset="0"/>
                                </a:rPr>
                                <m:t>2</m:t>
                              </m:r>
                            </m:sup>
                          </m:sSubSup>
                        </m:num>
                        <m:den>
                          <m:sSubSup>
                            <m:sSubSupPr>
                              <m:ctrlPr>
                                <a:rPr lang="de-DE" sz="3600" i="1">
                                  <a:latin typeface="Cambria Math" panose="02040503050406030204" pitchFamily="18" charset="0"/>
                                  <a:ea typeface="Cambria Math" panose="02040503050406030204" pitchFamily="18" charset="0"/>
                                </a:rPr>
                              </m:ctrlPr>
                            </m:sSubSupPr>
                            <m:e>
                              <m:acc>
                                <m:accPr>
                                  <m:chr m:val="̂"/>
                                  <m:ctrlPr>
                                    <a:rPr lang="de-DE" sz="3600" i="1">
                                      <a:latin typeface="Cambria Math" panose="02040503050406030204" pitchFamily="18" charset="0"/>
                                      <a:ea typeface="Cambria Math" panose="02040503050406030204" pitchFamily="18" charset="0"/>
                                    </a:rPr>
                                  </m:ctrlPr>
                                </m:accPr>
                                <m:e>
                                  <m:r>
                                    <a:rPr lang="de-DE" sz="3600" i="1">
                                      <a:latin typeface="Cambria Math" panose="02040503050406030204" pitchFamily="18" charset="0"/>
                                      <a:ea typeface="Cambria Math" panose="02040503050406030204" pitchFamily="18" charset="0"/>
                                    </a:rPr>
                                    <m:t>𝜎</m:t>
                                  </m:r>
                                </m:e>
                              </m:acc>
                            </m:e>
                            <m:sub>
                              <m:r>
                                <a:rPr lang="de-DE" sz="3600" b="0" i="1" smtClean="0">
                                  <a:latin typeface="Cambria Math" panose="02040503050406030204" pitchFamily="18" charset="0"/>
                                  <a:ea typeface="Cambria Math" panose="02040503050406030204" pitchFamily="18" charset="0"/>
                                </a:rPr>
                                <m:t>𝐹𝑒h𝑙𝑒𝑟</m:t>
                              </m:r>
                            </m:sub>
                            <m:sup>
                              <m:r>
                                <a:rPr lang="de-DE" sz="3600" i="1">
                                  <a:latin typeface="Cambria Math" panose="02040503050406030204" pitchFamily="18" charset="0"/>
                                </a:rPr>
                                <m:t>2</m:t>
                              </m:r>
                            </m:sup>
                          </m:sSubSup>
                        </m:den>
                      </m:f>
                    </m:oMath>
                  </m:oMathPara>
                </a14:m>
                <a:endParaRPr lang="de-DE" sz="3600" dirty="0"/>
              </a:p>
            </p:txBody>
          </p:sp>
        </mc:Choice>
        <mc:Fallback xmlns="">
          <p:sp>
            <p:nvSpPr>
              <p:cNvPr id="5" name="Textfeld 4"/>
              <p:cNvSpPr txBox="1">
                <a:spLocks noRot="1" noChangeAspect="1" noMove="1" noResize="1" noEditPoints="1" noAdjustHandles="1" noChangeArrowheads="1" noChangeShapeType="1" noTextEdit="1"/>
              </p:cNvSpPr>
              <p:nvPr/>
            </p:nvSpPr>
            <p:spPr>
              <a:xfrm>
                <a:off x="311791" y="2719238"/>
                <a:ext cx="3297734" cy="1552797"/>
              </a:xfrm>
              <a:prstGeom prst="rect">
                <a:avLst/>
              </a:prstGeom>
              <a:blipFill>
                <a:blip r:embed="rId3"/>
                <a:stretch>
                  <a:fillRect/>
                </a:stretch>
              </a:blipFill>
              <a:ln>
                <a:noFill/>
              </a:ln>
            </p:spPr>
            <p:txBody>
              <a:bodyPr/>
              <a:lstStyle/>
              <a:p>
                <a:r>
                  <a:rPr lang="de-DE">
                    <a:noFill/>
                  </a:rPr>
                  <a:t> </a:t>
                </a:r>
              </a:p>
            </p:txBody>
          </p:sp>
        </mc:Fallback>
      </mc:AlternateContent>
      <p:sp>
        <p:nvSpPr>
          <p:cNvPr id="22" name="Abgerundete rechteckige Legende 21"/>
          <p:cNvSpPr/>
          <p:nvPr/>
        </p:nvSpPr>
        <p:spPr>
          <a:xfrm>
            <a:off x="5455835" y="2959728"/>
            <a:ext cx="4270056" cy="1104144"/>
          </a:xfrm>
          <a:prstGeom prst="wedgeRoundRectCallout">
            <a:avLst>
              <a:gd name="adj1" fmla="val -52398"/>
              <a:gd name="adj2" fmla="val -81394"/>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Varianz der Gruppenmittelwerte vom Gesamtmittelwert (Faktor A)</a:t>
            </a:r>
          </a:p>
        </p:txBody>
      </p:sp>
      <p:sp>
        <p:nvSpPr>
          <p:cNvPr id="14" name="Abgerundete rechteckige Legende 13"/>
          <p:cNvSpPr/>
          <p:nvPr/>
        </p:nvSpPr>
        <p:spPr>
          <a:xfrm>
            <a:off x="442800" y="4871600"/>
            <a:ext cx="3808947" cy="1200908"/>
          </a:xfrm>
          <a:prstGeom prst="wedgeRoundRectCallout">
            <a:avLst>
              <a:gd name="adj1" fmla="val -33563"/>
              <a:gd name="adj2" fmla="val -113651"/>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Prüfgröße</a:t>
            </a:r>
          </a:p>
          <a:p>
            <a:pPr algn="ctr"/>
            <a:r>
              <a:rPr lang="de-DE" sz="2200" dirty="0"/>
              <a:t>(„</a:t>
            </a:r>
            <a:r>
              <a:rPr lang="de-DE" sz="2200" dirty="0" err="1"/>
              <a:t>emp</a:t>
            </a:r>
            <a:r>
              <a:rPr lang="de-DE" sz="2200" dirty="0"/>
              <a:t>“ steht für „empirisch“;</a:t>
            </a:r>
          </a:p>
          <a:p>
            <a:pPr algn="ctr"/>
            <a:r>
              <a:rPr lang="de-DE" sz="2200" dirty="0"/>
              <a:t>Folgt F-Verteilung)</a:t>
            </a:r>
          </a:p>
        </p:txBody>
      </p:sp>
      <mc:AlternateContent xmlns:mc="http://schemas.openxmlformats.org/markup-compatibility/2006" xmlns:a14="http://schemas.microsoft.com/office/drawing/2010/main">
        <mc:Choice Requires="a14">
          <p:sp>
            <p:nvSpPr>
              <p:cNvPr id="7" name="Textfeld 6"/>
              <p:cNvSpPr txBox="1"/>
              <p:nvPr/>
            </p:nvSpPr>
            <p:spPr>
              <a:xfrm>
                <a:off x="5005137" y="1692482"/>
                <a:ext cx="3975191" cy="1026756"/>
              </a:xfrm>
              <a:prstGeom prst="rect">
                <a:avLst/>
              </a:prstGeom>
              <a:noFill/>
              <a:ln>
                <a:noFill/>
              </a:ln>
            </p:spPr>
            <p:txBody>
              <a:bodyPr wrap="none" lIns="0" tIns="0" rIns="0" bIns="0" rtlCol="0">
                <a:spAutoFit/>
              </a:bodyPr>
              <a:lstStyle/>
              <a:p>
                <a:pPr>
                  <a:lnSpc>
                    <a:spcPct val="120000"/>
                  </a:lnSpc>
                </a:pPr>
                <a14:m>
                  <m:oMath xmlns:m="http://schemas.openxmlformats.org/officeDocument/2006/math">
                    <m:sSubSup>
                      <m:sSubSupPr>
                        <m:ctrlPr>
                          <a:rPr lang="de-DE" sz="3600" i="1" smtClean="0">
                            <a:latin typeface="Cambria Math" panose="02040503050406030204" pitchFamily="18" charset="0"/>
                            <a:ea typeface="Cambria Math" panose="02040503050406030204" pitchFamily="18" charset="0"/>
                          </a:rPr>
                        </m:ctrlPr>
                      </m:sSubSupPr>
                      <m:e>
                        <m:acc>
                          <m:accPr>
                            <m:chr m:val="̂"/>
                            <m:ctrlPr>
                              <a:rPr lang="de-DE" sz="3600" i="1">
                                <a:latin typeface="Cambria Math" panose="02040503050406030204" pitchFamily="18" charset="0"/>
                                <a:ea typeface="Cambria Math" panose="02040503050406030204" pitchFamily="18" charset="0"/>
                              </a:rPr>
                            </m:ctrlPr>
                          </m:accPr>
                          <m:e>
                            <m:r>
                              <a:rPr lang="de-DE" sz="3600" i="1">
                                <a:latin typeface="Cambria Math" panose="02040503050406030204" pitchFamily="18" charset="0"/>
                                <a:ea typeface="Cambria Math" panose="02040503050406030204" pitchFamily="18" charset="0"/>
                              </a:rPr>
                              <m:t>𝜎</m:t>
                            </m:r>
                          </m:e>
                        </m:acc>
                      </m:e>
                      <m:sub>
                        <m:r>
                          <a:rPr lang="de-DE" sz="3600" i="1">
                            <a:latin typeface="Cambria Math" panose="02040503050406030204" pitchFamily="18" charset="0"/>
                          </a:rPr>
                          <m:t>𝐴</m:t>
                        </m:r>
                      </m:sub>
                      <m:sup>
                        <m:r>
                          <a:rPr lang="de-DE" sz="3600" i="1">
                            <a:latin typeface="Cambria Math" panose="02040503050406030204" pitchFamily="18" charset="0"/>
                          </a:rPr>
                          <m:t>2</m:t>
                        </m:r>
                      </m:sup>
                    </m:sSubSup>
                    <m:r>
                      <a:rPr lang="de-DE" sz="3600" b="0" i="1" smtClean="0">
                        <a:latin typeface="Cambria Math" panose="02040503050406030204" pitchFamily="18" charset="0"/>
                      </a:rPr>
                      <m:t>=</m:t>
                    </m:r>
                    <m:f>
                      <m:fPr>
                        <m:ctrlPr>
                          <a:rPr lang="de-DE" sz="3600" b="0" i="1" smtClean="0">
                            <a:latin typeface="Cambria Math" panose="02040503050406030204" pitchFamily="18" charset="0"/>
                          </a:rPr>
                        </m:ctrlPr>
                      </m:fPr>
                      <m:num>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𝑄𝑆</m:t>
                            </m:r>
                          </m:e>
                          <m:sub>
                            <m:r>
                              <a:rPr lang="de-DE" sz="3600" b="0" i="1" smtClean="0">
                                <a:latin typeface="Cambria Math" panose="02040503050406030204" pitchFamily="18" charset="0"/>
                              </a:rPr>
                              <m:t>𝐴</m:t>
                            </m:r>
                          </m:sub>
                        </m:sSub>
                      </m:num>
                      <m:den>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𝑑𝑓</m:t>
                            </m:r>
                          </m:e>
                          <m:sub>
                            <m:r>
                              <a:rPr lang="de-DE" sz="3600" b="0" i="1" smtClean="0">
                                <a:latin typeface="Cambria Math" panose="02040503050406030204" pitchFamily="18" charset="0"/>
                              </a:rPr>
                              <m:t>𝐴</m:t>
                            </m:r>
                          </m:sub>
                        </m:sSub>
                      </m:den>
                    </m:f>
                  </m:oMath>
                </a14:m>
                <a:r>
                  <a:rPr lang="de-DE" sz="3000" dirty="0"/>
                  <a:t>  </a:t>
                </a:r>
                <a:r>
                  <a:rPr lang="de-DE" sz="2400" dirty="0"/>
                  <a:t>mit </a:t>
                </a:r>
                <a14:m>
                  <m:oMath xmlns:m="http://schemas.openxmlformats.org/officeDocument/2006/math">
                    <m:r>
                      <a:rPr lang="de-DE" sz="2400" b="0" i="1" smtClean="0">
                        <a:latin typeface="Cambria Math" panose="02040503050406030204" pitchFamily="18" charset="0"/>
                      </a:rPr>
                      <m:t>𝑑</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𝑓</m:t>
                        </m:r>
                      </m:e>
                      <m:sub>
                        <m:r>
                          <a:rPr lang="de-DE" sz="2400" b="0" i="1" smtClean="0">
                            <a:latin typeface="Cambria Math" panose="02040503050406030204" pitchFamily="18" charset="0"/>
                          </a:rPr>
                          <m:t>𝐴</m:t>
                        </m:r>
                      </m:sub>
                    </m:sSub>
                    <m:r>
                      <a:rPr lang="de-DE" sz="2400" b="0" i="1" smtClean="0">
                        <a:latin typeface="Cambria Math" panose="02040503050406030204" pitchFamily="18" charset="0"/>
                      </a:rPr>
                      <m:t>=</m:t>
                    </m:r>
                    <m:r>
                      <a:rPr lang="de-DE" sz="2400" b="0" i="1" smtClean="0">
                        <a:latin typeface="Cambria Math" panose="02040503050406030204" pitchFamily="18" charset="0"/>
                      </a:rPr>
                      <m:t>𝑝</m:t>
                    </m:r>
                    <m:r>
                      <a:rPr lang="de-DE" sz="2400" b="0" i="1" smtClean="0">
                        <a:latin typeface="Cambria Math" panose="02040503050406030204" pitchFamily="18" charset="0"/>
                      </a:rPr>
                      <m:t>−1</m:t>
                    </m:r>
                  </m:oMath>
                </a14:m>
                <a:endParaRPr lang="de-DE" sz="2400" dirty="0"/>
              </a:p>
            </p:txBody>
          </p:sp>
        </mc:Choice>
        <mc:Fallback xmlns="">
          <p:sp>
            <p:nvSpPr>
              <p:cNvPr id="7" name="Textfeld 6"/>
              <p:cNvSpPr txBox="1">
                <a:spLocks noRot="1" noChangeAspect="1" noMove="1" noResize="1" noEditPoints="1" noAdjustHandles="1" noChangeArrowheads="1" noChangeShapeType="1" noTextEdit="1"/>
              </p:cNvSpPr>
              <p:nvPr/>
            </p:nvSpPr>
            <p:spPr>
              <a:xfrm>
                <a:off x="5005137" y="1692482"/>
                <a:ext cx="3975191" cy="1026756"/>
              </a:xfrm>
              <a:prstGeom prst="rect">
                <a:avLst/>
              </a:prstGeom>
              <a:blipFill>
                <a:blip r:embed="rId4"/>
                <a:stretch>
                  <a:fillRect/>
                </a:stretch>
              </a:blipFill>
              <a:ln>
                <a:noFill/>
              </a:ln>
            </p:spPr>
            <p:txBody>
              <a:bodyPr/>
              <a:lstStyle/>
              <a:p>
                <a:r>
                  <a:rPr lang="de-DE">
                    <a:noFill/>
                  </a:rPr>
                  <a:t> </a:t>
                </a:r>
              </a:p>
            </p:txBody>
          </p:sp>
        </mc:Fallback>
      </mc:AlternateContent>
      <p:sp>
        <p:nvSpPr>
          <p:cNvPr id="8" name="Pfeil nach rechts 7"/>
          <p:cNvSpPr/>
          <p:nvPr/>
        </p:nvSpPr>
        <p:spPr>
          <a:xfrm rot="19978259">
            <a:off x="3436477" y="2513264"/>
            <a:ext cx="1418330" cy="42069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mc:AlternateContent xmlns:mc="http://schemas.openxmlformats.org/markup-compatibility/2006" xmlns:a14="http://schemas.microsoft.com/office/drawing/2010/main">
        <mc:Choice Requires="a14">
          <p:sp>
            <p:nvSpPr>
              <p:cNvPr id="18" name="Textfeld 17"/>
              <p:cNvSpPr txBox="1"/>
              <p:nvPr/>
            </p:nvSpPr>
            <p:spPr>
              <a:xfrm>
                <a:off x="5005137" y="4272035"/>
                <a:ext cx="6219972" cy="1031821"/>
              </a:xfrm>
              <a:prstGeom prst="rect">
                <a:avLst/>
              </a:prstGeom>
              <a:noFill/>
              <a:ln>
                <a:noFill/>
              </a:ln>
            </p:spPr>
            <p:txBody>
              <a:bodyPr wrap="none" lIns="0" tIns="0" rIns="0" bIns="0" rtlCol="0">
                <a:spAutoFit/>
              </a:bodyPr>
              <a:lstStyle/>
              <a:p>
                <a:pPr>
                  <a:lnSpc>
                    <a:spcPct val="120000"/>
                  </a:lnSpc>
                </a:pPr>
                <a14:m>
                  <m:oMath xmlns:m="http://schemas.openxmlformats.org/officeDocument/2006/math">
                    <m:sSubSup>
                      <m:sSubSupPr>
                        <m:ctrlPr>
                          <a:rPr lang="de-DE" sz="3600" i="1" smtClean="0">
                            <a:latin typeface="Cambria Math" panose="02040503050406030204" pitchFamily="18" charset="0"/>
                            <a:ea typeface="Cambria Math" panose="02040503050406030204" pitchFamily="18" charset="0"/>
                          </a:rPr>
                        </m:ctrlPr>
                      </m:sSubSupPr>
                      <m:e>
                        <m:acc>
                          <m:accPr>
                            <m:chr m:val="̂"/>
                            <m:ctrlPr>
                              <a:rPr lang="de-DE" sz="3600" i="1">
                                <a:latin typeface="Cambria Math" panose="02040503050406030204" pitchFamily="18" charset="0"/>
                                <a:ea typeface="Cambria Math" panose="02040503050406030204" pitchFamily="18" charset="0"/>
                              </a:rPr>
                            </m:ctrlPr>
                          </m:accPr>
                          <m:e>
                            <m:r>
                              <a:rPr lang="de-DE" sz="3600" i="1">
                                <a:latin typeface="Cambria Math" panose="02040503050406030204" pitchFamily="18" charset="0"/>
                                <a:ea typeface="Cambria Math" panose="02040503050406030204" pitchFamily="18" charset="0"/>
                              </a:rPr>
                              <m:t>𝜎</m:t>
                            </m:r>
                          </m:e>
                        </m:acc>
                      </m:e>
                      <m:sub>
                        <m:r>
                          <a:rPr lang="de-DE" sz="3600" b="0" i="1" smtClean="0">
                            <a:latin typeface="Cambria Math" panose="02040503050406030204" pitchFamily="18" charset="0"/>
                            <a:ea typeface="Cambria Math" panose="02040503050406030204" pitchFamily="18" charset="0"/>
                          </a:rPr>
                          <m:t>𝐹𝑒h𝑙𝑒𝑟</m:t>
                        </m:r>
                      </m:sub>
                      <m:sup>
                        <m:r>
                          <a:rPr lang="de-DE" sz="3600" i="1">
                            <a:latin typeface="Cambria Math" panose="02040503050406030204" pitchFamily="18" charset="0"/>
                          </a:rPr>
                          <m:t>2</m:t>
                        </m:r>
                      </m:sup>
                    </m:sSubSup>
                    <m:r>
                      <a:rPr lang="de-DE" sz="3600" b="0" i="1" smtClean="0">
                        <a:latin typeface="Cambria Math" panose="02040503050406030204" pitchFamily="18" charset="0"/>
                      </a:rPr>
                      <m:t>=</m:t>
                    </m:r>
                    <m:f>
                      <m:fPr>
                        <m:ctrlPr>
                          <a:rPr lang="de-DE" sz="3600" b="0" i="1" smtClean="0">
                            <a:latin typeface="Cambria Math" panose="02040503050406030204" pitchFamily="18" charset="0"/>
                          </a:rPr>
                        </m:ctrlPr>
                      </m:fPr>
                      <m:num>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𝑄𝑆</m:t>
                            </m:r>
                          </m:e>
                          <m:sub>
                            <m:r>
                              <a:rPr lang="de-DE" sz="3600" b="0" i="1" smtClean="0">
                                <a:latin typeface="Cambria Math" panose="02040503050406030204" pitchFamily="18" charset="0"/>
                              </a:rPr>
                              <m:t>𝐹𝑒h𝑙𝑒𝑟</m:t>
                            </m:r>
                          </m:sub>
                        </m:sSub>
                      </m:num>
                      <m:den>
                        <m:sSub>
                          <m:sSubPr>
                            <m:ctrlPr>
                              <a:rPr lang="de-DE" sz="3600" b="0" i="1" smtClean="0">
                                <a:latin typeface="Cambria Math" panose="02040503050406030204" pitchFamily="18" charset="0"/>
                              </a:rPr>
                            </m:ctrlPr>
                          </m:sSubPr>
                          <m:e>
                            <m:r>
                              <a:rPr lang="de-DE" sz="3600" b="0" i="1" smtClean="0">
                                <a:latin typeface="Cambria Math" panose="02040503050406030204" pitchFamily="18" charset="0"/>
                              </a:rPr>
                              <m:t>𝑑𝑓</m:t>
                            </m:r>
                          </m:e>
                          <m:sub>
                            <m:r>
                              <a:rPr lang="de-DE" sz="3600" b="0" i="1" smtClean="0">
                                <a:latin typeface="Cambria Math" panose="02040503050406030204" pitchFamily="18" charset="0"/>
                              </a:rPr>
                              <m:t>𝐹𝑒h𝑙𝑒𝑟</m:t>
                            </m:r>
                          </m:sub>
                        </m:sSub>
                      </m:den>
                    </m:f>
                  </m:oMath>
                </a14:m>
                <a:r>
                  <a:rPr lang="de-DE" sz="3000" dirty="0"/>
                  <a:t>  </a:t>
                </a:r>
                <a:r>
                  <a:rPr lang="de-DE" sz="2400" dirty="0"/>
                  <a:t>mit </a:t>
                </a:r>
                <a14:m>
                  <m:oMath xmlns:m="http://schemas.openxmlformats.org/officeDocument/2006/math">
                    <m:r>
                      <a:rPr lang="de-DE" sz="2400" b="0" i="1" smtClean="0">
                        <a:latin typeface="Cambria Math" panose="02040503050406030204" pitchFamily="18" charset="0"/>
                      </a:rPr>
                      <m:t>𝑑</m:t>
                    </m:r>
                    <m:sSub>
                      <m:sSubPr>
                        <m:ctrlPr>
                          <a:rPr lang="de-DE" sz="2400" b="0" i="1" smtClean="0">
                            <a:latin typeface="Cambria Math" panose="02040503050406030204" pitchFamily="18" charset="0"/>
                          </a:rPr>
                        </m:ctrlPr>
                      </m:sSubPr>
                      <m:e>
                        <m:r>
                          <a:rPr lang="de-DE" sz="2400" b="0" i="1" smtClean="0">
                            <a:latin typeface="Cambria Math" panose="02040503050406030204" pitchFamily="18" charset="0"/>
                          </a:rPr>
                          <m:t>𝑓</m:t>
                        </m:r>
                      </m:e>
                      <m:sub>
                        <m:r>
                          <a:rPr lang="de-DE" sz="2400" b="0" i="1" smtClean="0">
                            <a:latin typeface="Cambria Math" panose="02040503050406030204" pitchFamily="18" charset="0"/>
                          </a:rPr>
                          <m:t>𝐹𝑒h𝑙𝑒𝑟</m:t>
                        </m:r>
                      </m:sub>
                    </m:sSub>
                    <m:r>
                      <a:rPr lang="de-DE" sz="2400" b="0" i="1" smtClean="0">
                        <a:latin typeface="Cambria Math" panose="02040503050406030204" pitchFamily="18" charset="0"/>
                      </a:rPr>
                      <m:t>=</m:t>
                    </m:r>
                    <m:r>
                      <a:rPr lang="de-DE" sz="2400" b="0" i="1" smtClean="0">
                        <a:latin typeface="Cambria Math" panose="02040503050406030204" pitchFamily="18" charset="0"/>
                      </a:rPr>
                      <m:t>𝑁</m:t>
                    </m:r>
                    <m:r>
                      <a:rPr lang="de-DE" sz="2400" b="0" i="1" smtClean="0">
                        <a:latin typeface="Cambria Math" panose="02040503050406030204" pitchFamily="18" charset="0"/>
                      </a:rPr>
                      <m:t>−</m:t>
                    </m:r>
                    <m:r>
                      <a:rPr lang="de-DE" sz="2400" b="0" i="1" smtClean="0">
                        <a:latin typeface="Cambria Math" panose="02040503050406030204" pitchFamily="18" charset="0"/>
                      </a:rPr>
                      <m:t>𝑝</m:t>
                    </m:r>
                  </m:oMath>
                </a14:m>
                <a:endParaRPr lang="de-DE" sz="2400" dirty="0"/>
              </a:p>
            </p:txBody>
          </p:sp>
        </mc:Choice>
        <mc:Fallback xmlns="">
          <p:sp>
            <p:nvSpPr>
              <p:cNvPr id="18" name="Textfeld 17"/>
              <p:cNvSpPr txBox="1">
                <a:spLocks noRot="1" noChangeAspect="1" noMove="1" noResize="1" noEditPoints="1" noAdjustHandles="1" noChangeArrowheads="1" noChangeShapeType="1" noTextEdit="1"/>
              </p:cNvSpPr>
              <p:nvPr/>
            </p:nvSpPr>
            <p:spPr>
              <a:xfrm>
                <a:off x="5005137" y="4272035"/>
                <a:ext cx="6219972" cy="1031821"/>
              </a:xfrm>
              <a:prstGeom prst="rect">
                <a:avLst/>
              </a:prstGeom>
              <a:blipFill>
                <a:blip r:embed="rId5"/>
                <a:stretch>
                  <a:fillRect/>
                </a:stretch>
              </a:blipFill>
              <a:ln>
                <a:noFill/>
              </a:ln>
            </p:spPr>
            <p:txBody>
              <a:bodyPr/>
              <a:lstStyle/>
              <a:p>
                <a:r>
                  <a:rPr lang="de-DE">
                    <a:noFill/>
                  </a:rPr>
                  <a:t> </a:t>
                </a:r>
              </a:p>
            </p:txBody>
          </p:sp>
        </mc:Fallback>
      </mc:AlternateContent>
      <p:sp>
        <p:nvSpPr>
          <p:cNvPr id="23" name="Pfeil nach rechts 22"/>
          <p:cNvSpPr/>
          <p:nvPr/>
        </p:nvSpPr>
        <p:spPr>
          <a:xfrm rot="1871711">
            <a:off x="3448200" y="4305770"/>
            <a:ext cx="1418330" cy="420694"/>
          </a:xfrm>
          <a:prstGeom prst="rightArrow">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Abgerundete rechteckige Legende 24"/>
          <p:cNvSpPr/>
          <p:nvPr/>
        </p:nvSpPr>
        <p:spPr>
          <a:xfrm>
            <a:off x="5455835" y="5616669"/>
            <a:ext cx="4946949" cy="954679"/>
          </a:xfrm>
          <a:prstGeom prst="wedgeRoundRectCallout">
            <a:avLst>
              <a:gd name="adj1" fmla="val -52158"/>
              <a:gd name="adj2" fmla="val -87613"/>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2200" b="1" dirty="0"/>
              <a:t>Varianz der einzelnen Messwerte vom Gruppenmittelwert (Faktor Fehler)</a:t>
            </a:r>
          </a:p>
        </p:txBody>
      </p:sp>
      <p:sp>
        <p:nvSpPr>
          <p:cNvPr id="26" name="Textfeld 25">
            <a:extLst>
              <a:ext uri="{FF2B5EF4-FFF2-40B4-BE49-F238E27FC236}">
                <a16:creationId xmlns:a16="http://schemas.microsoft.com/office/drawing/2014/main" id="{7CB6BC9A-9227-4FC9-8FD2-47921C1330F3}"/>
              </a:ext>
            </a:extLst>
          </p:cNvPr>
          <p:cNvSpPr txBox="1"/>
          <p:nvPr/>
        </p:nvSpPr>
        <p:spPr>
          <a:xfrm>
            <a:off x="9520514" y="1281714"/>
            <a:ext cx="2325790" cy="923330"/>
          </a:xfrm>
          <a:prstGeom prst="rect">
            <a:avLst/>
          </a:prstGeom>
          <a:solidFill>
            <a:schemeClr val="accent4">
              <a:lumMod val="40000"/>
              <a:lumOff val="60000"/>
            </a:schemeClr>
          </a:solidFill>
          <a:ln w="50800">
            <a:noFill/>
          </a:ln>
        </p:spPr>
        <p:txBody>
          <a:bodyPr wrap="square" rtlCol="0">
            <a:spAutoFit/>
          </a:bodyPr>
          <a:lstStyle/>
          <a:p>
            <a:pPr algn="ctr"/>
            <a:r>
              <a:rPr lang="de-DE" dirty="0"/>
              <a:t>p = Anzahl Gruppen</a:t>
            </a:r>
          </a:p>
          <a:p>
            <a:pPr algn="ctr"/>
            <a:r>
              <a:rPr lang="de-DE" dirty="0"/>
              <a:t>N = Größe der Gesamtstichprobe</a:t>
            </a:r>
          </a:p>
        </p:txBody>
      </p:sp>
    </p:spTree>
    <p:extLst>
      <p:ext uri="{BB962C8B-B14F-4D97-AF65-F5344CB8AC3E}">
        <p14:creationId xmlns:p14="http://schemas.microsoft.com/office/powerpoint/2010/main" val="254752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4" grpId="0" animBg="1"/>
      <p:bldP spid="7" grpId="0"/>
      <p:bldP spid="8" grpId="0" animBg="1"/>
      <p:bldP spid="18" grpId="0"/>
      <p:bldP spid="23" grpId="0" animBg="1"/>
      <p:bldP spid="25"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1077</Words>
  <Application>Microsoft Office PowerPoint</Application>
  <PresentationFormat>Breitbild</PresentationFormat>
  <Paragraphs>147</Paragraphs>
  <Slides>16</Slides>
  <Notes>8</Notes>
  <HiddenSlides>0</HiddenSlides>
  <MMClips>0</MMClips>
  <ScaleCrop>false</ScaleCrop>
  <HeadingPairs>
    <vt:vector size="6" baseType="variant">
      <vt:variant>
        <vt:lpstr>Verwendete Schriftarten</vt:lpstr>
      </vt:variant>
      <vt:variant>
        <vt:i4>7</vt:i4>
      </vt:variant>
      <vt:variant>
        <vt:lpstr>Design</vt:lpstr>
      </vt:variant>
      <vt:variant>
        <vt:i4>1</vt:i4>
      </vt:variant>
      <vt:variant>
        <vt:lpstr>Folientitel</vt:lpstr>
      </vt:variant>
      <vt:variant>
        <vt:i4>16</vt:i4>
      </vt:variant>
    </vt:vector>
  </HeadingPairs>
  <TitlesOfParts>
    <vt:vector size="24" baseType="lpstr">
      <vt:lpstr>Arial</vt:lpstr>
      <vt:lpstr>Calibri</vt:lpstr>
      <vt:lpstr>Calibri Light</vt:lpstr>
      <vt:lpstr>Cambria Math</vt:lpstr>
      <vt:lpstr>Source Sans Pro</vt:lpstr>
      <vt:lpstr>Symbol</vt:lpstr>
      <vt:lpstr>Wingdings</vt:lpstr>
      <vt:lpstr>Office</vt:lpstr>
      <vt:lpstr>Einführung Varianzanalyse (ANOVA)</vt:lpstr>
      <vt:lpstr>Wiederholung T-Tests</vt:lpstr>
      <vt:lpstr>T-Test für zwei abhängige Stichproben</vt:lpstr>
      <vt:lpstr>t-TEST FÜR ZWEI ABHÄNGIGE STICHPROBEN</vt:lpstr>
      <vt:lpstr>t-TEST FÜR ZWEI UNABHÄNGIGE STICHPROBEN</vt:lpstr>
      <vt:lpstr>t-TEST FÜR ZWEI UNABHÄNGIGE STICHPROBEN</vt:lpstr>
      <vt:lpstr>(einfaktorielle) Varianzanalyse</vt:lpstr>
      <vt:lpstr>ABLAUF VARIANZANALYSE</vt:lpstr>
      <vt:lpstr>Varianzanalyse: Berechnung Prüfgröße</vt:lpstr>
      <vt:lpstr>Varianzanalyse: Quadratsummen</vt:lpstr>
      <vt:lpstr>PowerPoint-Präsentation</vt:lpstr>
      <vt:lpstr>PowerPoint-Präsentation</vt:lpstr>
      <vt:lpstr>Post-Hoc-Testung</vt:lpstr>
      <vt:lpstr>POST-HOC-TESTS</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Einführung Kombinatorik</dc:title>
  <dc:creator>Eric Rost</dc:creator>
  <cp:lastModifiedBy>Valentin</cp:lastModifiedBy>
  <cp:revision>44</cp:revision>
  <dcterms:created xsi:type="dcterms:W3CDTF">2023-01-13T06:50:08Z</dcterms:created>
  <dcterms:modified xsi:type="dcterms:W3CDTF">2025-02-16T18:24:26Z</dcterms:modified>
</cp:coreProperties>
</file>