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447" r:id="rId4"/>
    <p:sldId id="258" r:id="rId5"/>
    <p:sldId id="448" r:id="rId6"/>
    <p:sldId id="449" r:id="rId7"/>
    <p:sldId id="450" r:id="rId8"/>
    <p:sldId id="451" r:id="rId9"/>
    <p:sldId id="452" r:id="rId10"/>
    <p:sldId id="453" r:id="rId11"/>
    <p:sldId id="454" r:id="rId12"/>
    <p:sldId id="455" r:id="rId13"/>
    <p:sldId id="456" r:id="rId14"/>
    <p:sldId id="457" r:id="rId15"/>
    <p:sldId id="458" r:id="rId16"/>
    <p:sldId id="459"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78" autoAdjust="0"/>
    <p:restoredTop sz="96274" autoAdjust="0"/>
  </p:normalViewPr>
  <p:slideViewPr>
    <p:cSldViewPr snapToGrid="0">
      <p:cViewPr varScale="1">
        <p:scale>
          <a:sx n="74" d="100"/>
          <a:sy n="74" d="100"/>
        </p:scale>
        <p:origin x="732" y="56"/>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DB645-44A0-48F1-A694-71D81CE664A9}" type="datetimeFigureOut">
              <a:rPr lang="de-DE" smtClean="0"/>
              <a:t>11.02.2025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198EB-06C1-4F02-BD5A-C3AA14A22B1A}" type="slidenum">
              <a:rPr lang="de-DE" smtClean="0"/>
              <a:t>‹Nr.›</a:t>
            </a:fld>
            <a:endParaRPr lang="de-DE"/>
          </a:p>
        </p:txBody>
      </p:sp>
    </p:spTree>
    <p:extLst>
      <p:ext uri="{BB962C8B-B14F-4D97-AF65-F5344CB8AC3E}">
        <p14:creationId xmlns:p14="http://schemas.microsoft.com/office/powerpoint/2010/main" val="51715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Lösung Aufgabe 1: Um das Konfidenzintervall für den Mittelwert bei einer Konfidenz von 95% zu bestimmen, benötigen wir den z-Wert für eine Konfidenz von 95%. Der z-Wert für eine Konfidenz von 95% beträgt 1,96. Das Konfidenzintervall für den Mittelwert ist also:</a:t>
            </a:r>
          </a:p>
          <a:p>
            <a:r>
              <a:rPr lang="de-DE" dirty="0"/>
              <a:t>Mittelwert - z-Wert * Standardabweichung/Wurzel(Anzahl Beobachtungen) ≤ μ ≤ Mittelwert + z-Wert * Standardabweichung/Wurzel(Anzahl Beobachtungen)</a:t>
            </a:r>
          </a:p>
          <a:p>
            <a:r>
              <a:rPr lang="de-DE" dirty="0"/>
              <a:t>Das Konfidenzintervall für den Mittelwert in diesem Fall ist also:</a:t>
            </a:r>
          </a:p>
          <a:p>
            <a:r>
              <a:rPr lang="de-DE" dirty="0"/>
              <a:t>105 - 1,96 * 15/Wurzel(100) ≤ μ ≤ 105 + 1,96 * 15/Wurzel(100)</a:t>
            </a:r>
          </a:p>
          <a:p>
            <a:r>
              <a:rPr lang="de-DE" dirty="0"/>
              <a:t>Das Konfidenzintervall für den Mittelwert bei einer Konfidenz von 95% beträgt in diesem Fall also [98,74 ,111,26]</a:t>
            </a:r>
          </a:p>
          <a:p>
            <a:endParaRPr lang="de-DE" dirty="0"/>
          </a:p>
        </p:txBody>
      </p:sp>
      <p:sp>
        <p:nvSpPr>
          <p:cNvPr id="4" name="Foliennummernplatzhalter 3"/>
          <p:cNvSpPr>
            <a:spLocks noGrp="1"/>
          </p:cNvSpPr>
          <p:nvPr>
            <p:ph type="sldNum" sz="quarter" idx="5"/>
          </p:nvPr>
        </p:nvSpPr>
        <p:spPr/>
        <p:txBody>
          <a:bodyPr/>
          <a:lstStyle/>
          <a:p>
            <a:fld id="{52E198EB-06C1-4F02-BD5A-C3AA14A22B1A}" type="slidenum">
              <a:rPr lang="de-DE" smtClean="0"/>
              <a:t>10</a:t>
            </a:fld>
            <a:endParaRPr lang="de-DE"/>
          </a:p>
        </p:txBody>
      </p:sp>
    </p:spTree>
    <p:extLst>
      <p:ext uri="{BB962C8B-B14F-4D97-AF65-F5344CB8AC3E}">
        <p14:creationId xmlns:p14="http://schemas.microsoft.com/office/powerpoint/2010/main" val="318674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Konfidenzintervall für den Mittelwert bei einer Konfidenz von 99% zu bestimmen, benötigen wir den z-Wert für eine Konfidenz von 99%. Der z-Wert für eine Konfidenz von 99% beträgt 2,576. Das Konfidenzintervall für den Mittelwert ist also:</a:t>
            </a:r>
          </a:p>
          <a:p>
            <a:r>
              <a:rPr lang="de-DE" dirty="0"/>
              <a:t>Mittelwert - z-Wert * Standardabweichung/Wurzel(Anzahl Beobachtungen) ≤ μ ≤ Mittelwert + z-Wert * Standardabweichung/Wurzel(Anzahl Beobachtungen)</a:t>
            </a:r>
          </a:p>
          <a:p>
            <a:r>
              <a:rPr lang="de-DE" dirty="0"/>
              <a:t>Das Konfidenzintervall für den Mittelwert in diesem Fall ist also:</a:t>
            </a:r>
          </a:p>
          <a:p>
            <a:r>
              <a:rPr lang="de-DE" dirty="0"/>
              <a:t>500 - 2,576 * 50/Wurzel(100) ≤ μ ≤ 500 + 2,576 * 50/Wurzel(100)</a:t>
            </a:r>
          </a:p>
          <a:p>
            <a:r>
              <a:rPr lang="de-DE" dirty="0"/>
              <a:t>Das Konfidenzintervall für den Mittelwert bei einer Konfidenz von 99% beträgt in diesem Fall also [471,68 ,528,32]</a:t>
            </a:r>
          </a:p>
          <a:p>
            <a:endParaRPr lang="de-DE" dirty="0"/>
          </a:p>
        </p:txBody>
      </p:sp>
      <p:sp>
        <p:nvSpPr>
          <p:cNvPr id="4" name="Foliennummernplatzhalter 3"/>
          <p:cNvSpPr>
            <a:spLocks noGrp="1"/>
          </p:cNvSpPr>
          <p:nvPr>
            <p:ph type="sldNum" sz="quarter" idx="5"/>
          </p:nvPr>
        </p:nvSpPr>
        <p:spPr/>
        <p:txBody>
          <a:bodyPr/>
          <a:lstStyle/>
          <a:p>
            <a:fld id="{52E198EB-06C1-4F02-BD5A-C3AA14A22B1A}" type="slidenum">
              <a:rPr lang="de-DE" smtClean="0"/>
              <a:t>11</a:t>
            </a:fld>
            <a:endParaRPr lang="de-DE"/>
          </a:p>
        </p:txBody>
      </p:sp>
    </p:spTree>
    <p:extLst>
      <p:ext uri="{BB962C8B-B14F-4D97-AF65-F5344CB8AC3E}">
        <p14:creationId xmlns:p14="http://schemas.microsoft.com/office/powerpoint/2010/main" val="417567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die Anzahl der Befragten (n = 563) nicht so groß ist, man muss den p-hat mit p-Wert (0.3) benutzen und die Standardabweichung des p-hat berechnen: </a:t>
            </a:r>
            <a:r>
              <a:rPr lang="de-DE" dirty="0" err="1"/>
              <a:t>standard</a:t>
            </a:r>
            <a:r>
              <a:rPr lang="de-DE" dirty="0"/>
              <a:t> </a:t>
            </a:r>
            <a:r>
              <a:rPr lang="de-DE" dirty="0" err="1"/>
              <a:t>deviation</a:t>
            </a:r>
            <a:r>
              <a:rPr lang="de-DE" dirty="0"/>
              <a:t> </a:t>
            </a:r>
            <a:r>
              <a:rPr lang="de-DE" dirty="0" err="1"/>
              <a:t>of</a:t>
            </a:r>
            <a:r>
              <a:rPr lang="de-DE" dirty="0"/>
              <a:t> p-hat = </a:t>
            </a:r>
            <a:r>
              <a:rPr lang="de-DE" dirty="0" err="1"/>
              <a:t>sqrt</a:t>
            </a:r>
            <a:r>
              <a:rPr lang="de-DE" dirty="0"/>
              <a:t>(p(1-p)/n) = </a:t>
            </a:r>
            <a:r>
              <a:rPr lang="de-DE" dirty="0" err="1"/>
              <a:t>sqrt</a:t>
            </a:r>
            <a:r>
              <a:rPr lang="de-DE" dirty="0"/>
              <a:t>(0.3(1-0.3)/563) = 0.0113</a:t>
            </a:r>
          </a:p>
          <a:p>
            <a:r>
              <a:rPr lang="de-DE" dirty="0"/>
              <a:t>Danach finden Sie den z-Wert entsprechend der gewünschten Konfidenz (hier 95%), normalerweise entsprechend den Tabelle(1.96)</a:t>
            </a:r>
          </a:p>
          <a:p>
            <a:r>
              <a:rPr lang="de-DE" dirty="0"/>
              <a:t>Danach kann man das Konfidenzintervall berechnen: p-hat - </a:t>
            </a:r>
            <a:r>
              <a:rPr lang="de-DE" dirty="0" err="1"/>
              <a:t>z</a:t>
            </a:r>
            <a:r>
              <a:rPr lang="de-DE" i="1" dirty="0" err="1"/>
              <a:t>standard</a:t>
            </a:r>
            <a:r>
              <a:rPr lang="de-DE" i="1" dirty="0"/>
              <a:t> </a:t>
            </a:r>
            <a:r>
              <a:rPr lang="de-DE" i="1" dirty="0" err="1"/>
              <a:t>deviation</a:t>
            </a:r>
            <a:r>
              <a:rPr lang="de-DE" i="1" dirty="0"/>
              <a:t> </a:t>
            </a:r>
            <a:r>
              <a:rPr lang="de-DE" i="1" dirty="0" err="1"/>
              <a:t>of</a:t>
            </a:r>
            <a:r>
              <a:rPr lang="de-DE" i="1" dirty="0"/>
              <a:t> p-hat ≤ p ≤ p-hat + </a:t>
            </a:r>
            <a:r>
              <a:rPr lang="de-DE" i="1" dirty="0" err="1"/>
              <a:t>z</a:t>
            </a:r>
            <a:r>
              <a:rPr lang="de-DE" dirty="0" err="1"/>
              <a:t>standard</a:t>
            </a:r>
            <a:r>
              <a:rPr lang="de-DE" dirty="0"/>
              <a:t> </a:t>
            </a:r>
            <a:r>
              <a:rPr lang="de-DE" dirty="0" err="1"/>
              <a:t>deviation</a:t>
            </a:r>
            <a:r>
              <a:rPr lang="de-DE" dirty="0"/>
              <a:t> </a:t>
            </a:r>
            <a:r>
              <a:rPr lang="de-DE" dirty="0" err="1"/>
              <a:t>of</a:t>
            </a:r>
            <a:r>
              <a:rPr lang="de-DE" dirty="0"/>
              <a:t> p-hat = 0.3 - 1.96 * 0.0113 ≤ p ≤ 0.3 + 1.96 * 0.0113 = 0.2857 ≤ p ≤ 0.3143</a:t>
            </a:r>
          </a:p>
          <a:p>
            <a:r>
              <a:rPr lang="de-DE" dirty="0"/>
              <a:t>Das Konfidenzintervall für den Anteil der Befragten, die dieser Partei angehören, bei einer Konfidenz von 95% ist also (0.2857, 0.3143).</a:t>
            </a:r>
          </a:p>
        </p:txBody>
      </p:sp>
      <p:sp>
        <p:nvSpPr>
          <p:cNvPr id="4" name="Foliennummernplatzhalter 3"/>
          <p:cNvSpPr>
            <a:spLocks noGrp="1"/>
          </p:cNvSpPr>
          <p:nvPr>
            <p:ph type="sldNum" sz="quarter" idx="5"/>
          </p:nvPr>
        </p:nvSpPr>
        <p:spPr/>
        <p:txBody>
          <a:bodyPr/>
          <a:lstStyle/>
          <a:p>
            <a:fld id="{52E198EB-06C1-4F02-BD5A-C3AA14A22B1A}" type="slidenum">
              <a:rPr lang="de-DE" smtClean="0"/>
              <a:t>13</a:t>
            </a:fld>
            <a:endParaRPr lang="de-DE"/>
          </a:p>
        </p:txBody>
      </p:sp>
    </p:spTree>
    <p:extLst>
      <p:ext uri="{BB962C8B-B14F-4D97-AF65-F5344CB8AC3E}">
        <p14:creationId xmlns:p14="http://schemas.microsoft.com/office/powerpoint/2010/main" val="1327166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Lösung:</a:t>
            </a:r>
          </a:p>
          <a:p>
            <a:r>
              <a:rPr lang="de-DE" dirty="0"/>
              <a:t>Um das Konfidenzintervall für den Anteil der Autos mit Produktionsfehler bei einer Konfidenz von 99% zu berechnen, können wir den z-Wert verwenden. Da die Anzahl der Autos groß ist, können wir davon ausgehen, dass die Abweichungen von der Normalverteilung vernachlässigbar sind.</a:t>
            </a:r>
          </a:p>
          <a:p>
            <a:r>
              <a:rPr lang="de-DE" dirty="0"/>
              <a:t>Da die sample </a:t>
            </a:r>
            <a:r>
              <a:rPr lang="de-DE" dirty="0" err="1"/>
              <a:t>size</a:t>
            </a:r>
            <a:r>
              <a:rPr lang="de-DE" dirty="0"/>
              <a:t> nicht so groß ist, man muss den p-hat mit p-Wert (8/100) benutzen und die Standardabweichung des p-hat berechnen: </a:t>
            </a:r>
            <a:r>
              <a:rPr lang="de-DE" dirty="0" err="1"/>
              <a:t>standard</a:t>
            </a:r>
            <a:r>
              <a:rPr lang="de-DE" dirty="0"/>
              <a:t> </a:t>
            </a:r>
            <a:r>
              <a:rPr lang="de-DE" dirty="0" err="1"/>
              <a:t>deviation</a:t>
            </a:r>
            <a:r>
              <a:rPr lang="de-DE" dirty="0"/>
              <a:t> </a:t>
            </a:r>
            <a:r>
              <a:rPr lang="de-DE" dirty="0" err="1"/>
              <a:t>of</a:t>
            </a:r>
            <a:r>
              <a:rPr lang="de-DE" dirty="0"/>
              <a:t> p-hat = </a:t>
            </a:r>
            <a:r>
              <a:rPr lang="de-DE" dirty="0" err="1"/>
              <a:t>sqrt</a:t>
            </a:r>
            <a:r>
              <a:rPr lang="de-DE" dirty="0"/>
              <a:t>(p(1-p)/n) = </a:t>
            </a:r>
            <a:r>
              <a:rPr lang="de-DE" dirty="0" err="1"/>
              <a:t>sqrt</a:t>
            </a:r>
            <a:r>
              <a:rPr lang="de-DE" dirty="0"/>
              <a:t>(0.08*(1-0.08)/100) = 0.02</a:t>
            </a:r>
          </a:p>
          <a:p>
            <a:r>
              <a:rPr lang="de-DE" dirty="0"/>
              <a:t>Danach finden Sie den z-Wert entsprechend der gewünschten Konfidenz (hier 99%), normalerweise entsprechend den Tabelle(2.576)</a:t>
            </a:r>
          </a:p>
          <a:p>
            <a:r>
              <a:rPr lang="de-DE" dirty="0"/>
              <a:t>Danach kann man das Konfidenzintervall berechnen: p-hat - </a:t>
            </a:r>
            <a:r>
              <a:rPr lang="de-DE" dirty="0" err="1"/>
              <a:t>z</a:t>
            </a:r>
            <a:r>
              <a:rPr lang="de-DE" i="1" dirty="0" err="1"/>
              <a:t>standard</a:t>
            </a:r>
            <a:r>
              <a:rPr lang="de-DE" i="1" dirty="0"/>
              <a:t> </a:t>
            </a:r>
            <a:r>
              <a:rPr lang="de-DE" i="1" dirty="0" err="1"/>
              <a:t>deviation</a:t>
            </a:r>
            <a:r>
              <a:rPr lang="de-DE" i="1" dirty="0"/>
              <a:t> </a:t>
            </a:r>
            <a:r>
              <a:rPr lang="de-DE" i="1" dirty="0" err="1"/>
              <a:t>of</a:t>
            </a:r>
            <a:r>
              <a:rPr lang="de-DE" i="1" dirty="0"/>
              <a:t> p-hat ≤ p ≤ p-hat + </a:t>
            </a:r>
            <a:r>
              <a:rPr lang="de-DE" i="1" dirty="0" err="1"/>
              <a:t>z</a:t>
            </a:r>
            <a:r>
              <a:rPr lang="de-DE" dirty="0" err="1"/>
              <a:t>standard</a:t>
            </a:r>
            <a:r>
              <a:rPr lang="de-DE" dirty="0"/>
              <a:t> </a:t>
            </a:r>
            <a:r>
              <a:rPr lang="de-DE" dirty="0" err="1"/>
              <a:t>deviation</a:t>
            </a:r>
            <a:r>
              <a:rPr lang="de-DE" dirty="0"/>
              <a:t> </a:t>
            </a:r>
            <a:r>
              <a:rPr lang="de-DE" dirty="0" err="1"/>
              <a:t>of</a:t>
            </a:r>
            <a:r>
              <a:rPr lang="de-DE" dirty="0"/>
              <a:t> p-hat = 0.08 - 2.576 * 0.02 ≤ p ≤ 0.08 + 2.576 * 0.02 = 0.04 &lt;= p &lt;= 0.12</a:t>
            </a:r>
          </a:p>
          <a:p>
            <a:r>
              <a:rPr lang="de-DE" dirty="0"/>
              <a:t>Das Konfidenzintervall für den Anteil der Autos mit Produktionsfehler bei einer Konfidenz von 99% ist also (0.04, 0.12)</a:t>
            </a:r>
          </a:p>
          <a:p>
            <a:endParaRPr lang="de-DE" dirty="0"/>
          </a:p>
        </p:txBody>
      </p:sp>
      <p:sp>
        <p:nvSpPr>
          <p:cNvPr id="4" name="Foliennummernplatzhalter 3"/>
          <p:cNvSpPr>
            <a:spLocks noGrp="1"/>
          </p:cNvSpPr>
          <p:nvPr>
            <p:ph type="sldNum" sz="quarter" idx="5"/>
          </p:nvPr>
        </p:nvSpPr>
        <p:spPr/>
        <p:txBody>
          <a:bodyPr/>
          <a:lstStyle/>
          <a:p>
            <a:fld id="{52E198EB-06C1-4F02-BD5A-C3AA14A22B1A}" type="slidenum">
              <a:rPr lang="de-DE" smtClean="0"/>
              <a:t>14</a:t>
            </a:fld>
            <a:endParaRPr lang="de-DE"/>
          </a:p>
        </p:txBody>
      </p:sp>
    </p:spTree>
    <p:extLst>
      <p:ext uri="{BB962C8B-B14F-4D97-AF65-F5344CB8AC3E}">
        <p14:creationId xmlns:p14="http://schemas.microsoft.com/office/powerpoint/2010/main" val="3489423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37B0F-0A5C-1BD6-503C-E78A2916C0A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FBD08C4-5C65-1125-82DD-3ADA47FA8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0425E8D-AA0E-9CEA-E207-85E92F393787}"/>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5" name="Fußzeilenplatzhalter 4">
            <a:extLst>
              <a:ext uri="{FF2B5EF4-FFF2-40B4-BE49-F238E27FC236}">
                <a16:creationId xmlns:a16="http://schemas.microsoft.com/office/drawing/2014/main" id="{A5908A9C-4D10-7A34-0796-9CABA778CC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8F57E8B-815A-81AA-EEF7-9C3D22649476}"/>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40456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CBDA2-DADF-D02F-F6FD-0CE03F4B35E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AAA673D-B726-F656-CC1C-3CA7BEEB8F6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15FEA8-8293-CD82-44FA-D8B1ABD229BD}"/>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5" name="Fußzeilenplatzhalter 4">
            <a:extLst>
              <a:ext uri="{FF2B5EF4-FFF2-40B4-BE49-F238E27FC236}">
                <a16:creationId xmlns:a16="http://schemas.microsoft.com/office/drawing/2014/main" id="{C5161C07-9989-0B7D-9A06-92DE7FED63C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94E6BBB-4C15-2CC4-C04F-A79102AAE7AA}"/>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140160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F251FE2-41F1-45F0-AA5F-381C528A7C5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584EFF1-38C8-8621-A217-C901277E4B8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F526034-C633-AA26-28FC-3D7B93ACE15C}"/>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5" name="Fußzeilenplatzhalter 4">
            <a:extLst>
              <a:ext uri="{FF2B5EF4-FFF2-40B4-BE49-F238E27FC236}">
                <a16:creationId xmlns:a16="http://schemas.microsoft.com/office/drawing/2014/main" id="{76B9AF61-60F7-5A56-D8C7-99A93872640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959876-DBE9-B530-BAE3-DCFEA30D3937}"/>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3492153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lassisch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E378F3-2CB9-4280-B33F-C8577910DFC2}"/>
              </a:ext>
            </a:extLst>
          </p:cNvPr>
          <p:cNvSpPr>
            <a:spLocks noGrp="1"/>
          </p:cNvSpPr>
          <p:nvPr>
            <p:ph type="title" hasCustomPrompt="1"/>
          </p:nvPr>
        </p:nvSpPr>
        <p:spPr/>
        <p:txBody>
          <a:bodyPr/>
          <a:lstStyle/>
          <a:p>
            <a:r>
              <a:rPr lang="de-DE"/>
              <a:t>Überschrift steht hier</a:t>
            </a:r>
          </a:p>
        </p:txBody>
      </p:sp>
      <p:sp>
        <p:nvSpPr>
          <p:cNvPr id="8" name="Inhaltsplatzhalter 7">
            <a:extLst>
              <a:ext uri="{FF2B5EF4-FFF2-40B4-BE49-F238E27FC236}">
                <a16:creationId xmlns:a16="http://schemas.microsoft.com/office/drawing/2014/main" id="{9A07B9DC-C534-42C1-A866-509782905BE6}"/>
              </a:ext>
            </a:extLst>
          </p:cNvPr>
          <p:cNvSpPr>
            <a:spLocks noGrp="1"/>
          </p:cNvSpPr>
          <p:nvPr>
            <p:ph sz="quarter" idx="12" hasCustomPrompt="1"/>
          </p:nvPr>
        </p:nvSpPr>
        <p:spPr>
          <a:xfrm>
            <a:off x="420688" y="1018140"/>
            <a:ext cx="11350310" cy="5115959"/>
          </a:xfrm>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marL="457200" indent="-457200">
              <a:lnSpc>
                <a:spcPct val="120000"/>
              </a:lnSpc>
              <a:spcBef>
                <a:spcPts val="0"/>
              </a:spcBef>
              <a:buClr>
                <a:schemeClr val="accent5"/>
              </a:buClr>
              <a:buFont typeface="Symbol" pitchFamily="2" charset="2"/>
              <a:buChar char="-"/>
            </a:pPr>
            <a:r>
              <a:rPr lang="de-DE" b="0" i="0">
                <a:latin typeface="Source Sans Pro" panose="020B0503030403020204" pitchFamily="34" charset="0"/>
                <a:ea typeface="Source Sans Pro" panose="020B0503030403020204" pitchFamily="34" charset="0"/>
              </a:rPr>
              <a:t>Erste Ebene, Aufzählung, Source Sans Pro, 32 </a:t>
            </a:r>
            <a:r>
              <a:rPr lang="de-DE" b="0" i="0" err="1">
                <a:latin typeface="Source Sans Pro" panose="020B0503030403020204" pitchFamily="34" charset="0"/>
                <a:ea typeface="Source Sans Pro" panose="020B0503030403020204" pitchFamily="34" charset="0"/>
              </a:rPr>
              <a:t>pt</a:t>
            </a:r>
            <a:r>
              <a:rPr lang="de-DE" b="0" i="0">
                <a:latin typeface="Source Sans Pro" panose="020B0503030403020204" pitchFamily="34" charset="0"/>
                <a:ea typeface="Source Sans Pro" panose="020B0503030403020204" pitchFamily="34" charset="0"/>
              </a:rPr>
              <a:t>.</a:t>
            </a:r>
          </a:p>
          <a:p>
            <a:pPr marL="638175" lvl="1" indent="-457200">
              <a:buClr>
                <a:schemeClr val="accent5"/>
              </a:buClr>
              <a:buFont typeface="Symbol" pitchFamily="2" charset="2"/>
              <a:buChar char="-"/>
            </a:pPr>
            <a:r>
              <a:rPr lang="de-DE" i="0">
                <a:latin typeface="Source Sans Pro" panose="020B0503030403020204" pitchFamily="34" charset="0"/>
                <a:ea typeface="Source Sans Pro" panose="020B0503030403020204" pitchFamily="34" charset="0"/>
              </a:rPr>
              <a:t>Zweite Ebene, Source Sans Pro fett, 28 </a:t>
            </a:r>
            <a:r>
              <a:rPr lang="de-DE" i="0" err="1">
                <a:latin typeface="Source Sans Pro" panose="020B0503030403020204" pitchFamily="34" charset="0"/>
                <a:ea typeface="Source Sans Pro" panose="020B0503030403020204" pitchFamily="34" charset="0"/>
              </a:rPr>
              <a:t>pt</a:t>
            </a:r>
            <a:r>
              <a:rPr lang="de-DE" i="0">
                <a:latin typeface="Source Sans Pro" panose="020B0503030403020204" pitchFamily="34" charset="0"/>
                <a:ea typeface="Source Sans Pro" panose="020B0503030403020204" pitchFamily="34" charset="0"/>
              </a:rPr>
              <a:t>. </a:t>
            </a:r>
          </a:p>
          <a:p>
            <a:pPr marL="819150" lvl="2" indent="-457200">
              <a:buClr>
                <a:schemeClr val="accent5"/>
              </a:buClr>
              <a:buFont typeface="Symbol" pitchFamily="2" charset="2"/>
              <a:buChar char="-"/>
            </a:pPr>
            <a:r>
              <a:rPr lang="de-DE">
                <a:latin typeface="Source Sans Pro" panose="020B0503030403020204" pitchFamily="34" charset="0"/>
                <a:ea typeface="Source Sans Pro" panose="020B0503030403020204" pitchFamily="34" charset="0"/>
              </a:rPr>
              <a:t>Dritte Ebene, Source Sans Pro, 24 </a:t>
            </a:r>
            <a:r>
              <a:rPr lang="de-DE" err="1">
                <a:latin typeface="Source Sans Pro" panose="020B0503030403020204" pitchFamily="34" charset="0"/>
                <a:ea typeface="Source Sans Pro" panose="020B0503030403020204" pitchFamily="34" charset="0"/>
              </a:rPr>
              <a:t>pt</a:t>
            </a:r>
            <a:r>
              <a:rPr lang="de-DE">
                <a:latin typeface="Source Sans Pro" panose="020B0503030403020204" pitchFamily="34" charset="0"/>
                <a:ea typeface="Source Sans Pro" panose="020B0503030403020204" pitchFamily="34" charset="0"/>
              </a:rPr>
              <a:t>.</a:t>
            </a:r>
          </a:p>
          <a:p>
            <a:pPr marL="1000125" lvl="3" indent="-457200">
              <a:buClr>
                <a:schemeClr val="accent5"/>
              </a:buClr>
              <a:buFont typeface="Symbol" pitchFamily="2" charset="2"/>
              <a:buChar char="-"/>
            </a:pPr>
            <a:r>
              <a:rPr lang="de-DE">
                <a:latin typeface="Source Sans Pro" panose="020B0503030403020204" pitchFamily="34" charset="0"/>
                <a:ea typeface="Source Sans Pro" panose="020B0503030403020204" pitchFamily="34" charset="0"/>
              </a:rPr>
              <a:t>Vierte Ebene, Source Sans Pro, 20pt.</a:t>
            </a:r>
          </a:p>
          <a:p>
            <a:pPr marL="457200" indent="-457200">
              <a:lnSpc>
                <a:spcPct val="120000"/>
              </a:lnSpc>
              <a:spcBef>
                <a:spcPts val="0"/>
              </a:spcBef>
              <a:buFont typeface="Symbol" pitchFamily="2" charset="2"/>
              <a:buChar char="-"/>
            </a:pPr>
            <a:endParaRPr lang="de-DE" i="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61174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C2D8A4-A417-3AC6-0BE4-3E23374B1F5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A73BCF1-4B23-E2C3-3389-F39CF15DA00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CD75DC9-AEE9-A072-EF77-0B561E713B55}"/>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5" name="Fußzeilenplatzhalter 4">
            <a:extLst>
              <a:ext uri="{FF2B5EF4-FFF2-40B4-BE49-F238E27FC236}">
                <a16:creationId xmlns:a16="http://schemas.microsoft.com/office/drawing/2014/main" id="{13FBB112-0CF6-25EE-2D0E-D7E534065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0E9B624-CCDE-12FC-9B57-F0975FCA2824}"/>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261464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0C21B2-CEE7-61A4-2F8F-424C5C130CF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38EB745-2DF1-0556-D06F-2B92DAA5B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8D4F74B-7D87-6D20-BE6D-21EDEED6AFDE}"/>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5" name="Fußzeilenplatzhalter 4">
            <a:extLst>
              <a:ext uri="{FF2B5EF4-FFF2-40B4-BE49-F238E27FC236}">
                <a16:creationId xmlns:a16="http://schemas.microsoft.com/office/drawing/2014/main" id="{76C4A719-9AC1-2048-1EFD-DBABB04C7E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7587E5C-4E82-9DDB-934D-2C38A13C53DC}"/>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113943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8BA6FA-B788-6ABB-72CC-C1C281D0BE3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24D822A-76F2-95D1-AB82-CD4BC22A6BE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89FABA1-9B4E-7CD9-757E-BDC1A94B3D1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689A24E-0173-5D5F-28C7-AA5954BADC39}"/>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6" name="Fußzeilenplatzhalter 5">
            <a:extLst>
              <a:ext uri="{FF2B5EF4-FFF2-40B4-BE49-F238E27FC236}">
                <a16:creationId xmlns:a16="http://schemas.microsoft.com/office/drawing/2014/main" id="{E2EEA1EA-FFC4-AEDE-85ED-69C9D66685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49C2146-E581-202A-FCE2-504F810FE0EB}"/>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874297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64D29-CA0B-26B1-EF3D-5C9581CFB66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F4A2E9D-60CC-3253-8ED6-A38DF406E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A26E62E-C83D-23A1-EB93-2EC92E9E15D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F7A0607-4941-21D3-4390-30F0E2AFB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75F3F93-658D-92BC-2227-65CB3384356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54B7F0A-3D85-5819-3A0D-F22E4466D8BF}"/>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8" name="Fußzeilenplatzhalter 7">
            <a:extLst>
              <a:ext uri="{FF2B5EF4-FFF2-40B4-BE49-F238E27FC236}">
                <a16:creationId xmlns:a16="http://schemas.microsoft.com/office/drawing/2014/main" id="{E79C157C-C6BD-9798-8C0E-0F4D2626DBB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4715C65-9983-FF9B-C944-C385D35563DA}"/>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312070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BB8A61-D04B-DD48-0999-D82FB4A98A7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A7123C5-E8AD-B601-DE25-7D176200D333}"/>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4" name="Fußzeilenplatzhalter 3">
            <a:extLst>
              <a:ext uri="{FF2B5EF4-FFF2-40B4-BE49-F238E27FC236}">
                <a16:creationId xmlns:a16="http://schemas.microsoft.com/office/drawing/2014/main" id="{F8AE6FCE-C084-41EE-94D1-931894C0BF3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6DC6C20-22B0-5B8C-A768-2070D0EE5932}"/>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21814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A51B1BC-4161-6449-C4A6-181EDD7BD3A1}"/>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3" name="Fußzeilenplatzhalter 2">
            <a:extLst>
              <a:ext uri="{FF2B5EF4-FFF2-40B4-BE49-F238E27FC236}">
                <a16:creationId xmlns:a16="http://schemas.microsoft.com/office/drawing/2014/main" id="{E55C7C72-9E90-A659-7642-0302E712065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EEC9AE2-EE1D-1ECC-B2CF-4D8B7F74255E}"/>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103640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5FE8A-4734-EF97-EFC4-B94A542C82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7AAC91C-092B-2A88-1BD6-EC3458248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9FE6BA9-EBCF-D3A7-AA3D-9B80F0BE3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1846E65-60A8-F24B-6D77-026B22C03E44}"/>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6" name="Fußzeilenplatzhalter 5">
            <a:extLst>
              <a:ext uri="{FF2B5EF4-FFF2-40B4-BE49-F238E27FC236}">
                <a16:creationId xmlns:a16="http://schemas.microsoft.com/office/drawing/2014/main" id="{7058D818-9C30-5464-B4F3-B830DE28452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B7F6A10-C10A-A7FC-1D58-32E99C3CE2B7}"/>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406046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31B6D6-E4A6-2FEA-4BD7-521DC6E5425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5FF87EE-E409-852A-A391-9D3E931D02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E9CC006-B4EA-D02D-AF06-E58F8201D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5526E9D-ADA6-AC3D-D707-756963E46C6D}"/>
              </a:ext>
            </a:extLst>
          </p:cNvPr>
          <p:cNvSpPr>
            <a:spLocks noGrp="1"/>
          </p:cNvSpPr>
          <p:nvPr>
            <p:ph type="dt" sz="half" idx="10"/>
          </p:nvPr>
        </p:nvSpPr>
        <p:spPr/>
        <p:txBody>
          <a:bodyPr/>
          <a:lstStyle/>
          <a:p>
            <a:fld id="{5BB5478F-F18E-4CCD-89F2-564C203A9ECB}" type="datetimeFigureOut">
              <a:rPr lang="de-DE" smtClean="0"/>
              <a:t>11.02.2025</a:t>
            </a:fld>
            <a:endParaRPr lang="de-DE"/>
          </a:p>
        </p:txBody>
      </p:sp>
      <p:sp>
        <p:nvSpPr>
          <p:cNvPr id="6" name="Fußzeilenplatzhalter 5">
            <a:extLst>
              <a:ext uri="{FF2B5EF4-FFF2-40B4-BE49-F238E27FC236}">
                <a16:creationId xmlns:a16="http://schemas.microsoft.com/office/drawing/2014/main" id="{9494A587-6396-E746-2DC1-59D39D1C003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CD4134-B888-2261-2D40-5FBCFD12503F}"/>
              </a:ext>
            </a:extLst>
          </p:cNvPr>
          <p:cNvSpPr>
            <a:spLocks noGrp="1"/>
          </p:cNvSpPr>
          <p:nvPr>
            <p:ph type="sldNum" sz="quarter" idx="12"/>
          </p:nvPr>
        </p:nvSpPr>
        <p:spPr/>
        <p:txBody>
          <a:bodyPr/>
          <a:lstStyle/>
          <a:p>
            <a:fld id="{CF262EE3-FA3A-47E2-A4E9-6B66FAAA5CFC}" type="slidenum">
              <a:rPr lang="de-DE" smtClean="0"/>
              <a:t>‹Nr.›</a:t>
            </a:fld>
            <a:endParaRPr lang="de-DE"/>
          </a:p>
        </p:txBody>
      </p:sp>
    </p:spTree>
    <p:extLst>
      <p:ext uri="{BB962C8B-B14F-4D97-AF65-F5344CB8AC3E}">
        <p14:creationId xmlns:p14="http://schemas.microsoft.com/office/powerpoint/2010/main" val="231475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49AA208-1204-233D-9483-A5D75BA8E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9AA4079-DD1A-1EB6-43F0-F4647C3F6D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F439901-729C-B20A-6818-98F8B02DD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5478F-F18E-4CCD-89F2-564C203A9ECB}" type="datetimeFigureOut">
              <a:rPr lang="de-DE" smtClean="0"/>
              <a:t>11.02.2025</a:t>
            </a:fld>
            <a:endParaRPr lang="de-DE"/>
          </a:p>
        </p:txBody>
      </p:sp>
      <p:sp>
        <p:nvSpPr>
          <p:cNvPr id="5" name="Fußzeilenplatzhalter 4">
            <a:extLst>
              <a:ext uri="{FF2B5EF4-FFF2-40B4-BE49-F238E27FC236}">
                <a16:creationId xmlns:a16="http://schemas.microsoft.com/office/drawing/2014/main" id="{9AD3C36D-F284-18B0-124F-C5789B160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7F16809-F144-F24C-2117-8E140DC05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62EE3-FA3A-47E2-A4E9-6B66FAAA5CFC}" type="slidenum">
              <a:rPr lang="de-DE" smtClean="0"/>
              <a:t>‹Nr.›</a:t>
            </a:fld>
            <a:endParaRPr lang="de-DE"/>
          </a:p>
        </p:txBody>
      </p:sp>
    </p:spTree>
    <p:extLst>
      <p:ext uri="{BB962C8B-B14F-4D97-AF65-F5344CB8AC3E}">
        <p14:creationId xmlns:p14="http://schemas.microsoft.com/office/powerpoint/2010/main" val="4012948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B20410-7D93-EB8F-0371-487D586F9D61}"/>
              </a:ext>
            </a:extLst>
          </p:cNvPr>
          <p:cNvSpPr>
            <a:spLocks noGrp="1"/>
          </p:cNvSpPr>
          <p:nvPr>
            <p:ph type="ctrTitle"/>
          </p:nvPr>
        </p:nvSpPr>
        <p:spPr/>
        <p:txBody>
          <a:bodyPr/>
          <a:lstStyle/>
          <a:p>
            <a:r>
              <a:rPr lang="de-DE" dirty="0"/>
              <a:t>Einführung Konfidenzintervalle</a:t>
            </a:r>
          </a:p>
        </p:txBody>
      </p:sp>
      <p:sp>
        <p:nvSpPr>
          <p:cNvPr id="3" name="Untertitel 2">
            <a:extLst>
              <a:ext uri="{FF2B5EF4-FFF2-40B4-BE49-F238E27FC236}">
                <a16:creationId xmlns:a16="http://schemas.microsoft.com/office/drawing/2014/main" id="{91B506A4-F095-521D-F84A-160DA75F654A}"/>
              </a:ext>
            </a:extLst>
          </p:cNvPr>
          <p:cNvSpPr>
            <a:spLocks noGrp="1"/>
          </p:cNvSpPr>
          <p:nvPr>
            <p:ph type="subTitle" idx="1"/>
          </p:nvPr>
        </p:nvSpPr>
        <p:spPr/>
        <p:txBody>
          <a:bodyPr/>
          <a:lstStyle/>
          <a:p>
            <a:r>
              <a:rPr lang="de-DE" dirty="0"/>
              <a:t>Kurzfoliensammlung </a:t>
            </a:r>
            <a:r>
              <a:rPr lang="de-DE" dirty="0" err="1"/>
              <a:t>DataCraft</a:t>
            </a:r>
            <a:endParaRPr lang="de-DE" dirty="0"/>
          </a:p>
        </p:txBody>
      </p:sp>
    </p:spTree>
    <p:extLst>
      <p:ext uri="{BB962C8B-B14F-4D97-AF65-F5344CB8AC3E}">
        <p14:creationId xmlns:p14="http://schemas.microsoft.com/office/powerpoint/2010/main" val="3668314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D7F3D5-482B-8032-B652-3C886D756ADA}"/>
              </a:ext>
            </a:extLst>
          </p:cNvPr>
          <p:cNvSpPr>
            <a:spLocks noGrp="1"/>
          </p:cNvSpPr>
          <p:nvPr>
            <p:ph type="title"/>
          </p:nvPr>
        </p:nvSpPr>
        <p:spPr/>
        <p:txBody>
          <a:bodyPr/>
          <a:lstStyle/>
          <a:p>
            <a:r>
              <a:rPr lang="de-DE" dirty="0"/>
              <a:t>Beispielaufgabe zum zusammen Rechnen</a:t>
            </a:r>
          </a:p>
        </p:txBody>
      </p:sp>
      <p:sp>
        <p:nvSpPr>
          <p:cNvPr id="3" name="Inhaltsplatzhalter 2">
            <a:extLst>
              <a:ext uri="{FF2B5EF4-FFF2-40B4-BE49-F238E27FC236}">
                <a16:creationId xmlns:a16="http://schemas.microsoft.com/office/drawing/2014/main" id="{9AAE5483-B02B-61F1-5463-C8C71B6C988B}"/>
              </a:ext>
            </a:extLst>
          </p:cNvPr>
          <p:cNvSpPr>
            <a:spLocks noGrp="1"/>
          </p:cNvSpPr>
          <p:nvPr>
            <p:ph idx="1"/>
          </p:nvPr>
        </p:nvSpPr>
        <p:spPr/>
        <p:txBody>
          <a:bodyPr/>
          <a:lstStyle/>
          <a:p>
            <a:pPr marL="0" indent="0">
              <a:buNone/>
            </a:pPr>
            <a:r>
              <a:rPr lang="de-DE" dirty="0"/>
              <a:t>Eine Studie mit 1000 Teilnehmern hat gezeigt, dass der durchschnittliche IQ von Menschen in einem bestimmten Land X 105 ist. Die Standardabweichung ist 15. Wie groß ist das Konfidenzintervall für den Mittelwert bei einer Konfidenz von 95%?</a:t>
            </a:r>
          </a:p>
        </p:txBody>
      </p:sp>
    </p:spTree>
    <p:extLst>
      <p:ext uri="{BB962C8B-B14F-4D97-AF65-F5344CB8AC3E}">
        <p14:creationId xmlns:p14="http://schemas.microsoft.com/office/powerpoint/2010/main" val="132407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D70F5E-DA4B-7668-5756-D769C15B7395}"/>
              </a:ext>
            </a:extLst>
          </p:cNvPr>
          <p:cNvSpPr>
            <a:spLocks noGrp="1"/>
          </p:cNvSpPr>
          <p:nvPr>
            <p:ph type="title"/>
          </p:nvPr>
        </p:nvSpPr>
        <p:spPr/>
        <p:txBody>
          <a:bodyPr/>
          <a:lstStyle/>
          <a:p>
            <a:r>
              <a:rPr lang="de-DE" dirty="0"/>
              <a:t>Beispielaufgabe für euch zum Rechnen</a:t>
            </a:r>
          </a:p>
        </p:txBody>
      </p:sp>
      <p:sp>
        <p:nvSpPr>
          <p:cNvPr id="3" name="Inhaltsplatzhalter 2">
            <a:extLst>
              <a:ext uri="{FF2B5EF4-FFF2-40B4-BE49-F238E27FC236}">
                <a16:creationId xmlns:a16="http://schemas.microsoft.com/office/drawing/2014/main" id="{F5FCB900-D5A6-0968-CAC3-95962249F059}"/>
              </a:ext>
            </a:extLst>
          </p:cNvPr>
          <p:cNvSpPr>
            <a:spLocks noGrp="1"/>
          </p:cNvSpPr>
          <p:nvPr>
            <p:ph idx="1"/>
          </p:nvPr>
        </p:nvSpPr>
        <p:spPr/>
        <p:txBody>
          <a:bodyPr/>
          <a:lstStyle/>
          <a:p>
            <a:pPr marL="0" indent="0">
              <a:buNone/>
            </a:pPr>
            <a:r>
              <a:rPr lang="de-DE" dirty="0"/>
              <a:t>Eine Firma möchte wissen, wie viel Geld ihre Kunden im Durchschnitt pro Monat ausgeben. Die Firma hat die Ausgaben von 100 Kunden für den letzten Monat gemessen und erhält einen Mittelwert von € 500 mit einer Standardabweichung von € 50. Wie groß ist das Konfidenzintervall für den Mittelwert bei einer Konfidenz von 99%?</a:t>
            </a:r>
          </a:p>
        </p:txBody>
      </p:sp>
    </p:spTree>
    <p:extLst>
      <p:ext uri="{BB962C8B-B14F-4D97-AF65-F5344CB8AC3E}">
        <p14:creationId xmlns:p14="http://schemas.microsoft.com/office/powerpoint/2010/main" val="141429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8C4FB5-355E-BEC8-01B4-FFFE65497DDD}"/>
              </a:ext>
            </a:extLst>
          </p:cNvPr>
          <p:cNvSpPr>
            <a:spLocks noGrp="1"/>
          </p:cNvSpPr>
          <p:nvPr>
            <p:ph type="title"/>
          </p:nvPr>
        </p:nvSpPr>
        <p:spPr/>
        <p:txBody>
          <a:bodyPr/>
          <a:lstStyle/>
          <a:p>
            <a:r>
              <a:rPr lang="de-DE" dirty="0"/>
              <a:t>Konfidenzintervall für Anteilswerte</a:t>
            </a:r>
          </a:p>
        </p:txBody>
      </p:sp>
      <p:pic>
        <p:nvPicPr>
          <p:cNvPr id="5" name="Inhaltsplatzhalter 4" descr="Ein Bild, das Text enthält.&#10;&#10;Automatisch generierte Beschreibung">
            <a:extLst>
              <a:ext uri="{FF2B5EF4-FFF2-40B4-BE49-F238E27FC236}">
                <a16:creationId xmlns:a16="http://schemas.microsoft.com/office/drawing/2014/main" id="{8D8380D8-5C65-97BE-E1EF-C30C27C864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64" y="2441186"/>
            <a:ext cx="7644071" cy="1325562"/>
          </a:xfrm>
        </p:spPr>
      </p:pic>
      <p:sp>
        <p:nvSpPr>
          <p:cNvPr id="7" name="Textfeld 6">
            <a:extLst>
              <a:ext uri="{FF2B5EF4-FFF2-40B4-BE49-F238E27FC236}">
                <a16:creationId xmlns:a16="http://schemas.microsoft.com/office/drawing/2014/main" id="{FF033AEC-C4A6-F3A3-5B90-785950958965}"/>
              </a:ext>
            </a:extLst>
          </p:cNvPr>
          <p:cNvSpPr txBox="1"/>
          <p:nvPr/>
        </p:nvSpPr>
        <p:spPr>
          <a:xfrm>
            <a:off x="1338057" y="5400456"/>
            <a:ext cx="8579978" cy="646331"/>
          </a:xfrm>
          <a:prstGeom prst="rect">
            <a:avLst/>
          </a:prstGeom>
          <a:noFill/>
        </p:spPr>
        <p:txBody>
          <a:bodyPr wrap="square" rtlCol="0">
            <a:spAutoFit/>
          </a:bodyPr>
          <a:lstStyle/>
          <a:p>
            <a:r>
              <a:rPr lang="de-DE" dirty="0"/>
              <a:t>Sprich: Anteilswert P - Wert der Z-Verteilung bei einem 1-halben Alpha-Fehler * Standardfehler des Anteilswertes  </a:t>
            </a:r>
          </a:p>
        </p:txBody>
      </p:sp>
      <p:sp>
        <p:nvSpPr>
          <p:cNvPr id="3" name="Sprechblase: rechteckig 2">
            <a:extLst>
              <a:ext uri="{FF2B5EF4-FFF2-40B4-BE49-F238E27FC236}">
                <a16:creationId xmlns:a16="http://schemas.microsoft.com/office/drawing/2014/main" id="{483D32E4-3C63-06F8-4387-A440F9D0409E}"/>
              </a:ext>
            </a:extLst>
          </p:cNvPr>
          <p:cNvSpPr/>
          <p:nvPr/>
        </p:nvSpPr>
        <p:spPr>
          <a:xfrm>
            <a:off x="3302778" y="3885100"/>
            <a:ext cx="2952492" cy="896189"/>
          </a:xfrm>
          <a:prstGeom prst="wedgeRectCallout">
            <a:avLst>
              <a:gd name="adj1" fmla="val -35884"/>
              <a:gd name="adj2" fmla="val -67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Wert der Standardnormalverteilung für gewünschte Konfidenz</a:t>
            </a:r>
          </a:p>
        </p:txBody>
      </p:sp>
      <p:sp>
        <p:nvSpPr>
          <p:cNvPr id="4" name="Sprechblase: rechteckig 3">
            <a:extLst>
              <a:ext uri="{FF2B5EF4-FFF2-40B4-BE49-F238E27FC236}">
                <a16:creationId xmlns:a16="http://schemas.microsoft.com/office/drawing/2014/main" id="{41F74395-287C-B9CC-EB59-4E69AB2C1D50}"/>
              </a:ext>
            </a:extLst>
          </p:cNvPr>
          <p:cNvSpPr/>
          <p:nvPr/>
        </p:nvSpPr>
        <p:spPr>
          <a:xfrm>
            <a:off x="1199088" y="1611532"/>
            <a:ext cx="2952492" cy="896189"/>
          </a:xfrm>
          <a:prstGeom prst="wedgeRectCallout">
            <a:avLst>
              <a:gd name="adj1" fmla="val 2612"/>
              <a:gd name="adj2" fmla="val 60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Eintrittswahrscheinlichkeit</a:t>
            </a:r>
          </a:p>
        </p:txBody>
      </p:sp>
      <p:sp>
        <p:nvSpPr>
          <p:cNvPr id="8" name="Sprechblase: rechteckig 7">
            <a:extLst>
              <a:ext uri="{FF2B5EF4-FFF2-40B4-BE49-F238E27FC236}">
                <a16:creationId xmlns:a16="http://schemas.microsoft.com/office/drawing/2014/main" id="{D2A6B9EE-567C-5C00-ABBD-74734728BB37}"/>
              </a:ext>
            </a:extLst>
          </p:cNvPr>
          <p:cNvSpPr/>
          <p:nvPr/>
        </p:nvSpPr>
        <p:spPr>
          <a:xfrm>
            <a:off x="9597805" y="1512746"/>
            <a:ext cx="2952492" cy="896189"/>
          </a:xfrm>
          <a:prstGeom prst="wedgeRectCallout">
            <a:avLst>
              <a:gd name="adj1" fmla="val -56145"/>
              <a:gd name="adj2" fmla="val 1626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Stichprobengröße</a:t>
            </a:r>
          </a:p>
        </p:txBody>
      </p:sp>
    </p:spTree>
    <p:extLst>
      <p:ext uri="{BB962C8B-B14F-4D97-AF65-F5344CB8AC3E}">
        <p14:creationId xmlns:p14="http://schemas.microsoft.com/office/powerpoint/2010/main" val="253030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743E3A-AF21-9D9A-E985-DE1B44DEDA83}"/>
              </a:ext>
            </a:extLst>
          </p:cNvPr>
          <p:cNvSpPr>
            <a:spLocks noGrp="1"/>
          </p:cNvSpPr>
          <p:nvPr>
            <p:ph type="title"/>
          </p:nvPr>
        </p:nvSpPr>
        <p:spPr/>
        <p:txBody>
          <a:bodyPr/>
          <a:lstStyle/>
          <a:p>
            <a:r>
              <a:rPr lang="de-DE" dirty="0"/>
              <a:t>Beispielaufgabe zum zusammen Rechnen</a:t>
            </a:r>
          </a:p>
        </p:txBody>
      </p:sp>
      <p:sp>
        <p:nvSpPr>
          <p:cNvPr id="3" name="Inhaltsplatzhalter 2">
            <a:extLst>
              <a:ext uri="{FF2B5EF4-FFF2-40B4-BE49-F238E27FC236}">
                <a16:creationId xmlns:a16="http://schemas.microsoft.com/office/drawing/2014/main" id="{7AED91FE-0CE0-9E37-F349-83A1577A1F45}"/>
              </a:ext>
            </a:extLst>
          </p:cNvPr>
          <p:cNvSpPr>
            <a:spLocks noGrp="1"/>
          </p:cNvSpPr>
          <p:nvPr>
            <p:ph idx="1"/>
          </p:nvPr>
        </p:nvSpPr>
        <p:spPr/>
        <p:txBody>
          <a:bodyPr/>
          <a:lstStyle/>
          <a:p>
            <a:pPr marL="0" indent="0">
              <a:buNone/>
            </a:pPr>
            <a:r>
              <a:rPr lang="de-DE" dirty="0"/>
              <a:t>Eine Umfrage bei 563 Personen hat gezeigt, dass 30% der Befragten einer bestimmten Partei angehören. Wie groß ist das Konfidenzintervall für den Anteil der Befragten, die dieser Partei angehören, bei einer Konfidenz von 95%?</a:t>
            </a:r>
          </a:p>
        </p:txBody>
      </p:sp>
    </p:spTree>
    <p:extLst>
      <p:ext uri="{BB962C8B-B14F-4D97-AF65-F5344CB8AC3E}">
        <p14:creationId xmlns:p14="http://schemas.microsoft.com/office/powerpoint/2010/main" val="129607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3D2758-0678-EBFA-6BEF-962CD287C54E}"/>
              </a:ext>
            </a:extLst>
          </p:cNvPr>
          <p:cNvSpPr>
            <a:spLocks noGrp="1"/>
          </p:cNvSpPr>
          <p:nvPr>
            <p:ph type="title"/>
          </p:nvPr>
        </p:nvSpPr>
        <p:spPr/>
        <p:txBody>
          <a:bodyPr/>
          <a:lstStyle/>
          <a:p>
            <a:r>
              <a:rPr lang="de-DE" dirty="0"/>
              <a:t>Beispielaufgabe für euch zum Rechnen</a:t>
            </a:r>
          </a:p>
        </p:txBody>
      </p:sp>
      <p:sp>
        <p:nvSpPr>
          <p:cNvPr id="3" name="Inhaltsplatzhalter 2">
            <a:extLst>
              <a:ext uri="{FF2B5EF4-FFF2-40B4-BE49-F238E27FC236}">
                <a16:creationId xmlns:a16="http://schemas.microsoft.com/office/drawing/2014/main" id="{EFFD386F-EB56-FA85-2561-F935175E97AA}"/>
              </a:ext>
            </a:extLst>
          </p:cNvPr>
          <p:cNvSpPr>
            <a:spLocks noGrp="1"/>
          </p:cNvSpPr>
          <p:nvPr>
            <p:ph idx="1"/>
          </p:nvPr>
        </p:nvSpPr>
        <p:spPr/>
        <p:txBody>
          <a:bodyPr/>
          <a:lstStyle/>
          <a:p>
            <a:pPr marL="0" indent="0">
              <a:buNone/>
            </a:pPr>
            <a:r>
              <a:rPr lang="de-DE" dirty="0"/>
              <a:t>Eine Fabrik produziert täglich 5000 Autos. In einer Zufallsstichprobe von 100 Autos wurden 8 Autos mit einem Produktionsfehler gefunden. Wie groß ist das Konfidenzintervall für den Anteil der Autos mit einem Produktionsfehler bei einer Konfidenz von 99%?</a:t>
            </a:r>
          </a:p>
        </p:txBody>
      </p:sp>
    </p:spTree>
    <p:extLst>
      <p:ext uri="{BB962C8B-B14F-4D97-AF65-F5344CB8AC3E}">
        <p14:creationId xmlns:p14="http://schemas.microsoft.com/office/powerpoint/2010/main" val="85892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E00E44-A19A-B5FB-8E10-D39BB2FEC1D2}"/>
              </a:ext>
            </a:extLst>
          </p:cNvPr>
          <p:cNvSpPr>
            <a:spLocks noGrp="1"/>
          </p:cNvSpPr>
          <p:nvPr>
            <p:ph type="title"/>
          </p:nvPr>
        </p:nvSpPr>
        <p:spPr/>
        <p:txBody>
          <a:bodyPr/>
          <a:lstStyle/>
          <a:p>
            <a:r>
              <a:rPr lang="de-DE" dirty="0"/>
              <a:t>Weitere Konfidenzintervalle</a:t>
            </a:r>
          </a:p>
        </p:txBody>
      </p:sp>
      <p:sp>
        <p:nvSpPr>
          <p:cNvPr id="3" name="Inhaltsplatzhalter 2">
            <a:extLst>
              <a:ext uri="{FF2B5EF4-FFF2-40B4-BE49-F238E27FC236}">
                <a16:creationId xmlns:a16="http://schemas.microsoft.com/office/drawing/2014/main" id="{410B20E7-6CB8-60D3-95CC-4132DEA7612C}"/>
              </a:ext>
            </a:extLst>
          </p:cNvPr>
          <p:cNvSpPr>
            <a:spLocks noGrp="1"/>
          </p:cNvSpPr>
          <p:nvPr>
            <p:ph idx="1"/>
          </p:nvPr>
        </p:nvSpPr>
        <p:spPr/>
        <p:txBody>
          <a:bodyPr/>
          <a:lstStyle/>
          <a:p>
            <a:r>
              <a:rPr lang="de-DE" dirty="0"/>
              <a:t>Weitere Konfidenzintervalle begegnen uns in vielen Berechnungen der Inferenzstatistik. So lassen sich Konfidenzintervalle unter anderem berechnen für: </a:t>
            </a:r>
          </a:p>
          <a:p>
            <a:pPr lvl="1"/>
            <a:r>
              <a:rPr lang="de-DE" dirty="0"/>
              <a:t>Korrelationskoeffizienten</a:t>
            </a:r>
          </a:p>
          <a:p>
            <a:pPr lvl="1"/>
            <a:r>
              <a:rPr lang="de-DE" dirty="0"/>
              <a:t>Regressionskoeffizienten</a:t>
            </a:r>
          </a:p>
          <a:p>
            <a:pPr lvl="1"/>
            <a:r>
              <a:rPr lang="de-DE" dirty="0"/>
              <a:t>Mittelwertdifferenzen</a:t>
            </a:r>
          </a:p>
          <a:p>
            <a:pPr lvl="1"/>
            <a:r>
              <a:rPr lang="de-DE" dirty="0"/>
              <a:t>Varianzabweichungen und –</a:t>
            </a:r>
            <a:r>
              <a:rPr lang="de-DE" dirty="0" err="1"/>
              <a:t>aufklärungen</a:t>
            </a:r>
            <a:r>
              <a:rPr lang="de-DE" dirty="0"/>
              <a:t> </a:t>
            </a:r>
          </a:p>
          <a:p>
            <a:pPr lvl="1"/>
            <a:r>
              <a:rPr lang="de-DE" dirty="0"/>
              <a:t>…</a:t>
            </a:r>
          </a:p>
        </p:txBody>
      </p:sp>
    </p:spTree>
    <p:extLst>
      <p:ext uri="{BB962C8B-B14F-4D97-AF65-F5344CB8AC3E}">
        <p14:creationId xmlns:p14="http://schemas.microsoft.com/office/powerpoint/2010/main" val="259118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B3620-FB77-5891-8D18-989436C28B92}"/>
              </a:ext>
            </a:extLst>
          </p:cNvPr>
          <p:cNvSpPr>
            <a:spLocks noGrp="1"/>
          </p:cNvSpPr>
          <p:nvPr>
            <p:ph type="title"/>
          </p:nvPr>
        </p:nvSpPr>
        <p:spPr/>
        <p:txBody>
          <a:bodyPr/>
          <a:lstStyle/>
          <a:p>
            <a:r>
              <a:rPr lang="de-DE" dirty="0"/>
              <a:t>Wie lassen sich Konfidenzintervalle beeinflussen?</a:t>
            </a:r>
          </a:p>
        </p:txBody>
      </p:sp>
      <p:pic>
        <p:nvPicPr>
          <p:cNvPr id="4" name="Inhaltsplatzhalter 4" descr="Ein Bild, das Text enthält.&#10;&#10;Automatisch generierte Beschreibung">
            <a:extLst>
              <a:ext uri="{FF2B5EF4-FFF2-40B4-BE49-F238E27FC236}">
                <a16:creationId xmlns:a16="http://schemas.microsoft.com/office/drawing/2014/main" id="{7E159AB9-17A6-B7BC-2902-8412EBC73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898" y="1898739"/>
            <a:ext cx="5191850" cy="647790"/>
          </a:xfrm>
        </p:spPr>
      </p:pic>
      <p:pic>
        <p:nvPicPr>
          <p:cNvPr id="5" name="Inhaltsplatzhalter 4" descr="Ein Bild, das Text enthält.&#10;&#10;Automatisch generierte Beschreibung">
            <a:extLst>
              <a:ext uri="{FF2B5EF4-FFF2-40B4-BE49-F238E27FC236}">
                <a16:creationId xmlns:a16="http://schemas.microsoft.com/office/drawing/2014/main" id="{E10E9755-0A68-D7A9-0771-6A09CC4E9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756" y="2754580"/>
            <a:ext cx="7644071" cy="1325562"/>
          </a:xfrm>
          <a:prstGeom prst="rect">
            <a:avLst/>
          </a:prstGeom>
        </p:spPr>
      </p:pic>
      <p:sp>
        <p:nvSpPr>
          <p:cNvPr id="6" name="Textfeld 5">
            <a:extLst>
              <a:ext uri="{FF2B5EF4-FFF2-40B4-BE49-F238E27FC236}">
                <a16:creationId xmlns:a16="http://schemas.microsoft.com/office/drawing/2014/main" id="{4F25DA0B-1737-9A5B-09FC-B0B686FB4094}"/>
              </a:ext>
            </a:extLst>
          </p:cNvPr>
          <p:cNvSpPr txBox="1"/>
          <p:nvPr/>
        </p:nvSpPr>
        <p:spPr>
          <a:xfrm>
            <a:off x="539897" y="4288193"/>
            <a:ext cx="11268929" cy="369332"/>
          </a:xfrm>
          <a:prstGeom prst="rect">
            <a:avLst/>
          </a:prstGeom>
          <a:noFill/>
        </p:spPr>
        <p:txBody>
          <a:bodyPr wrap="square" rtlCol="0">
            <a:spAutoFit/>
          </a:bodyPr>
          <a:lstStyle/>
          <a:p>
            <a:r>
              <a:rPr lang="de-DE" dirty="0"/>
              <a:t>Welche Größen / Koeffizienten gibt es in den Konfidenzintervallen? </a:t>
            </a:r>
          </a:p>
        </p:txBody>
      </p:sp>
      <p:sp>
        <p:nvSpPr>
          <p:cNvPr id="7" name="Textfeld 6">
            <a:extLst>
              <a:ext uri="{FF2B5EF4-FFF2-40B4-BE49-F238E27FC236}">
                <a16:creationId xmlns:a16="http://schemas.microsoft.com/office/drawing/2014/main" id="{CDC6BA97-1AC2-5CBA-AB25-2D47B7CF2325}"/>
              </a:ext>
            </a:extLst>
          </p:cNvPr>
          <p:cNvSpPr txBox="1"/>
          <p:nvPr/>
        </p:nvSpPr>
        <p:spPr>
          <a:xfrm>
            <a:off x="660400" y="4920508"/>
            <a:ext cx="9021509" cy="1477328"/>
          </a:xfrm>
          <a:prstGeom prst="rect">
            <a:avLst/>
          </a:prstGeom>
          <a:noFill/>
        </p:spPr>
        <p:txBody>
          <a:bodyPr wrap="none" rtlCol="0">
            <a:spAutoFit/>
          </a:bodyPr>
          <a:lstStyle/>
          <a:p>
            <a:r>
              <a:rPr lang="de-DE" dirty="0"/>
              <a:t>Was passiert wenn: </a:t>
            </a:r>
          </a:p>
          <a:p>
            <a:r>
              <a:rPr lang="de-DE" dirty="0"/>
              <a:t>Die Sicherheit des Konfidenzintervalls steigt (z.B. 99% statt 95%) oder absinkt (90% statt 95%)?</a:t>
            </a:r>
          </a:p>
          <a:p>
            <a:r>
              <a:rPr lang="de-DE" dirty="0"/>
              <a:t>Die Größe der Stichprobe steigt (z.B. 1000 statt 500) oder absinkt (100 statt 500)?</a:t>
            </a:r>
          </a:p>
          <a:p>
            <a:endParaRPr lang="de-DE" dirty="0"/>
          </a:p>
          <a:p>
            <a:r>
              <a:rPr lang="de-DE" dirty="0"/>
              <a:t>Können Mittelwerte, Standardabweichungen und Prozentwerte beeinflusst werden? </a:t>
            </a:r>
          </a:p>
        </p:txBody>
      </p:sp>
    </p:spTree>
    <p:extLst>
      <p:ext uri="{BB962C8B-B14F-4D97-AF65-F5344CB8AC3E}">
        <p14:creationId xmlns:p14="http://schemas.microsoft.com/office/powerpoint/2010/main" val="3684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F75C0-F802-DED5-E4B2-5E35E0F450B9}"/>
              </a:ext>
            </a:extLst>
          </p:cNvPr>
          <p:cNvSpPr>
            <a:spLocks noGrp="1"/>
          </p:cNvSpPr>
          <p:nvPr>
            <p:ph type="title"/>
          </p:nvPr>
        </p:nvSpPr>
        <p:spPr/>
        <p:txBody>
          <a:bodyPr/>
          <a:lstStyle/>
          <a:p>
            <a:r>
              <a:rPr lang="de-DE" dirty="0"/>
              <a:t>Statistische Schätzverfahren</a:t>
            </a:r>
          </a:p>
        </p:txBody>
      </p:sp>
      <p:sp>
        <p:nvSpPr>
          <p:cNvPr id="3" name="Inhaltsplatzhalter 2">
            <a:extLst>
              <a:ext uri="{FF2B5EF4-FFF2-40B4-BE49-F238E27FC236}">
                <a16:creationId xmlns:a16="http://schemas.microsoft.com/office/drawing/2014/main" id="{143BB8AA-7441-E165-2E44-2DBD046F032D}"/>
              </a:ext>
            </a:extLst>
          </p:cNvPr>
          <p:cNvSpPr>
            <a:spLocks noGrp="1"/>
          </p:cNvSpPr>
          <p:nvPr>
            <p:ph idx="1"/>
          </p:nvPr>
        </p:nvSpPr>
        <p:spPr/>
        <p:txBody>
          <a:bodyPr/>
          <a:lstStyle/>
          <a:p>
            <a:pPr marL="0" indent="0" algn="l">
              <a:buNone/>
            </a:pPr>
            <a:r>
              <a:rPr lang="de-DE" dirty="0"/>
              <a:t>Wenn ein Meinungsforscher eine Wahlprognose auf Basis seines Datensatzes treffen möchte, nutzt er entweder</a:t>
            </a:r>
          </a:p>
          <a:p>
            <a:pPr algn="l"/>
            <a:r>
              <a:rPr lang="de-DE" dirty="0"/>
              <a:t>eine </a:t>
            </a:r>
            <a:r>
              <a:rPr lang="de-DE" b="1" dirty="0"/>
              <a:t>Punktschätzung</a:t>
            </a:r>
            <a:r>
              <a:rPr lang="de-DE" dirty="0"/>
              <a:t>: z.B. Mittelwert (z.B. SPD: 20,2%)</a:t>
            </a:r>
            <a:br>
              <a:rPr lang="de-DE" dirty="0"/>
            </a:br>
            <a:r>
              <a:rPr lang="de-DE" dirty="0"/>
              <a:t>oder</a:t>
            </a:r>
          </a:p>
          <a:p>
            <a:pPr algn="l"/>
            <a:r>
              <a:rPr lang="de-DE" dirty="0"/>
              <a:t>eine </a:t>
            </a:r>
            <a:r>
              <a:rPr lang="de-DE" b="1" dirty="0"/>
              <a:t>Intervallschätzung</a:t>
            </a:r>
            <a:r>
              <a:rPr lang="de-DE" dirty="0"/>
              <a:t>: Wertebereiche, z.B. Konfidenzintervall (z.B. SPD: 18,2-22,2%)</a:t>
            </a:r>
          </a:p>
          <a:p>
            <a:pPr marL="0" indent="0">
              <a:buNone/>
            </a:pPr>
            <a:endParaRPr lang="de-DE" dirty="0"/>
          </a:p>
        </p:txBody>
      </p:sp>
    </p:spTree>
    <p:extLst>
      <p:ext uri="{BB962C8B-B14F-4D97-AF65-F5344CB8AC3E}">
        <p14:creationId xmlns:p14="http://schemas.microsoft.com/office/powerpoint/2010/main" val="319661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216DE-082A-4040-B93E-237BC21F6F1B}"/>
              </a:ext>
            </a:extLst>
          </p:cNvPr>
          <p:cNvSpPr>
            <a:spLocks noGrp="1"/>
          </p:cNvSpPr>
          <p:nvPr>
            <p:ph type="title"/>
          </p:nvPr>
        </p:nvSpPr>
        <p:spPr>
          <a:xfrm>
            <a:off x="838199" y="0"/>
            <a:ext cx="10515600" cy="1325563"/>
          </a:xfrm>
        </p:spPr>
        <p:txBody>
          <a:bodyPr/>
          <a:lstStyle/>
          <a:p>
            <a:r>
              <a:rPr lang="de-DE" dirty="0"/>
              <a:t>Mittelwert und Standardabweichung</a:t>
            </a:r>
          </a:p>
        </p:txBody>
      </p:sp>
      <mc:AlternateContent xmlns:mc="http://schemas.openxmlformats.org/markup-compatibility/2006" xmlns:a14="http://schemas.microsoft.com/office/drawing/2010/main">
        <mc:Choice Requires="a14">
          <p:graphicFrame>
            <p:nvGraphicFramePr>
              <p:cNvPr id="6" name="Tabelle 6">
                <a:extLst>
                  <a:ext uri="{FF2B5EF4-FFF2-40B4-BE49-F238E27FC236}">
                    <a16:creationId xmlns:a16="http://schemas.microsoft.com/office/drawing/2014/main" id="{BE4B5E7C-4665-458A-9CB4-BCDFE55D4949}"/>
                  </a:ext>
                </a:extLst>
              </p:cNvPr>
              <p:cNvGraphicFramePr>
                <a:graphicFrameLocks noGrp="1"/>
              </p:cNvGraphicFramePr>
              <p:nvPr>
                <p:ph sz="quarter" idx="12"/>
              </p:nvPr>
            </p:nvGraphicFramePr>
            <p:xfrm>
              <a:off x="420688" y="2007142"/>
              <a:ext cx="11350623" cy="1658190"/>
            </p:xfrm>
            <a:graphic>
              <a:graphicData uri="http://schemas.openxmlformats.org/drawingml/2006/table">
                <a:tbl>
                  <a:tblPr firstRow="1" bandRow="1">
                    <a:tableStyleId>{5C22544A-7EE6-4342-B048-85BDC9FD1C3A}</a:tableStyleId>
                  </a:tblPr>
                  <a:tblGrid>
                    <a:gridCol w="3783541">
                      <a:extLst>
                        <a:ext uri="{9D8B030D-6E8A-4147-A177-3AD203B41FA5}">
                          <a16:colId xmlns:a16="http://schemas.microsoft.com/office/drawing/2014/main" val="1286369421"/>
                        </a:ext>
                      </a:extLst>
                    </a:gridCol>
                    <a:gridCol w="3783541">
                      <a:extLst>
                        <a:ext uri="{9D8B030D-6E8A-4147-A177-3AD203B41FA5}">
                          <a16:colId xmlns:a16="http://schemas.microsoft.com/office/drawing/2014/main" val="1520048586"/>
                        </a:ext>
                      </a:extLst>
                    </a:gridCol>
                    <a:gridCol w="3783541">
                      <a:extLst>
                        <a:ext uri="{9D8B030D-6E8A-4147-A177-3AD203B41FA5}">
                          <a16:colId xmlns:a16="http://schemas.microsoft.com/office/drawing/2014/main" val="185561192"/>
                        </a:ext>
                      </a:extLst>
                    </a:gridCol>
                  </a:tblGrid>
                  <a:tr h="478450">
                    <a:tc>
                      <a:txBody>
                        <a:bodyPr/>
                        <a:lstStyle/>
                        <a:p>
                          <a:pPr algn="ctr"/>
                          <a:r>
                            <a:rPr lang="de-DE" sz="2200" dirty="0">
                              <a:solidFill>
                                <a:schemeClr val="tx1"/>
                              </a:solidFill>
                            </a:rPr>
                            <a:t>Statistische</a:t>
                          </a:r>
                          <a:r>
                            <a:rPr lang="de-DE" sz="2200" baseline="0" dirty="0">
                              <a:solidFill>
                                <a:schemeClr val="tx1"/>
                              </a:solidFill>
                            </a:rPr>
                            <a:t> Kennzahl</a:t>
                          </a:r>
                          <a:endParaRPr lang="de-DE" sz="2200" dirty="0">
                            <a:solidFill>
                              <a:schemeClr val="tx1"/>
                            </a:solidFill>
                          </a:endParaRPr>
                        </a:p>
                      </a:txBody>
                      <a:tcPr marL="98103" marR="98103" anchor="ctr"/>
                    </a:tc>
                    <a:tc>
                      <a:txBody>
                        <a:bodyPr/>
                        <a:lstStyle/>
                        <a:p>
                          <a:pPr algn="ctr"/>
                          <a:r>
                            <a:rPr lang="de-DE" sz="2200" dirty="0">
                              <a:solidFill>
                                <a:schemeClr val="tx1"/>
                              </a:solidFill>
                            </a:rPr>
                            <a:t>Notation in Stichprobe</a:t>
                          </a:r>
                        </a:p>
                      </a:txBody>
                      <a:tcPr marL="98103" marR="98103" anchor="ctr"/>
                    </a:tc>
                    <a:tc>
                      <a:txBody>
                        <a:bodyPr/>
                        <a:lstStyle/>
                        <a:p>
                          <a:pPr algn="ctr"/>
                          <a:r>
                            <a:rPr lang="de-DE" sz="2200" dirty="0">
                              <a:solidFill>
                                <a:schemeClr val="tx1"/>
                              </a:solidFill>
                            </a:rPr>
                            <a:t>Notation in Population</a:t>
                          </a:r>
                        </a:p>
                      </a:txBody>
                      <a:tcPr marL="98103" marR="98103" anchor="ctr"/>
                    </a:tc>
                    <a:extLst>
                      <a:ext uri="{0D108BD9-81ED-4DB2-BD59-A6C34878D82A}">
                        <a16:rowId xmlns:a16="http://schemas.microsoft.com/office/drawing/2014/main" val="1828553042"/>
                      </a:ext>
                    </a:extLst>
                  </a:tr>
                  <a:tr h="5898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200" dirty="0">
                              <a:solidFill>
                                <a:schemeClr val="tx1"/>
                              </a:solidFill>
                            </a:rPr>
                            <a:t>Mittelwert</a:t>
                          </a:r>
                        </a:p>
                      </a:txBody>
                      <a:tcPr marL="98103" marR="98103"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de-DE" sz="2200" i="1" smtClean="0">
                                        <a:solidFill>
                                          <a:schemeClr val="tx1"/>
                                        </a:solidFill>
                                        <a:latin typeface="Cambria Math" panose="02040503050406030204" pitchFamily="18" charset="0"/>
                                      </a:rPr>
                                    </m:ctrlPr>
                                  </m:accPr>
                                  <m:e>
                                    <m:r>
                                      <a:rPr lang="de-DE" sz="2200" smtClean="0">
                                        <a:solidFill>
                                          <a:schemeClr val="tx1"/>
                                        </a:solidFill>
                                        <a:latin typeface="Cambria Math" panose="02040503050406030204" pitchFamily="18" charset="0"/>
                                      </a:rPr>
                                      <m:t>𝑥</m:t>
                                    </m:r>
                                  </m:e>
                                </m:acc>
                              </m:oMath>
                            </m:oMathPara>
                          </a14:m>
                          <a:endParaRPr lang="de-DE" sz="2200" i="1" dirty="0">
                            <a:solidFill>
                              <a:schemeClr val="tx1"/>
                            </a:solidFill>
                          </a:endParaRPr>
                        </a:p>
                      </a:txBody>
                      <a:tcPr marL="98103" marR="98103" anchor="ctr"/>
                    </a:tc>
                    <a:tc>
                      <a:txBody>
                        <a:bodyPr/>
                        <a:lstStyle/>
                        <a:p>
                          <a:pPr algn="ctr"/>
                          <a:r>
                            <a:rPr lang="el-GR" sz="2200" dirty="0">
                              <a:solidFill>
                                <a:schemeClr val="tx1"/>
                              </a:solidFill>
                            </a:rPr>
                            <a:t>μ</a:t>
                          </a:r>
                          <a:endParaRPr lang="de-DE" sz="2200" i="1" dirty="0">
                            <a:solidFill>
                              <a:schemeClr val="tx1"/>
                            </a:solidFill>
                          </a:endParaRPr>
                        </a:p>
                      </a:txBody>
                      <a:tcPr marL="98103" marR="98103" anchor="ctr"/>
                    </a:tc>
                    <a:extLst>
                      <a:ext uri="{0D108BD9-81ED-4DB2-BD59-A6C34878D82A}">
                        <a16:rowId xmlns:a16="http://schemas.microsoft.com/office/drawing/2014/main" val="1630559847"/>
                      </a:ext>
                    </a:extLst>
                  </a:tr>
                  <a:tr h="5898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200" dirty="0">
                              <a:solidFill>
                                <a:schemeClr val="tx1"/>
                              </a:solidFill>
                            </a:rPr>
                            <a:t>Standardabweichung</a:t>
                          </a:r>
                        </a:p>
                      </a:txBody>
                      <a:tcPr marL="98103" marR="98103" anchor="ctr"/>
                    </a:tc>
                    <a:tc>
                      <a:txBody>
                        <a:bodyPr/>
                        <a:lstStyle/>
                        <a:p>
                          <a:pPr algn="ctr"/>
                          <a:r>
                            <a:rPr lang="de-DE" sz="2200" dirty="0">
                              <a:solidFill>
                                <a:schemeClr val="tx1"/>
                              </a:solidFill>
                            </a:rPr>
                            <a:t>s</a:t>
                          </a:r>
                          <a:endParaRPr lang="de-DE" sz="2200" i="1" dirty="0">
                            <a:solidFill>
                              <a:schemeClr val="tx1"/>
                            </a:solidFill>
                          </a:endParaRPr>
                        </a:p>
                      </a:txBody>
                      <a:tcPr marL="98103" marR="98103" anchor="ctr"/>
                    </a:tc>
                    <a:tc>
                      <a:txBody>
                        <a:bodyPr/>
                        <a:lstStyle/>
                        <a:p>
                          <a:pPr algn="ctr"/>
                          <a:r>
                            <a:rPr lang="el-GR" sz="2200" dirty="0">
                              <a:solidFill>
                                <a:schemeClr val="tx1"/>
                              </a:solidFill>
                            </a:rPr>
                            <a:t>σ</a:t>
                          </a:r>
                          <a:endParaRPr lang="de-DE" sz="2200" i="1" dirty="0">
                            <a:solidFill>
                              <a:schemeClr val="tx1"/>
                            </a:solidFill>
                          </a:endParaRPr>
                        </a:p>
                      </a:txBody>
                      <a:tcPr marL="98103" marR="98103" anchor="ctr"/>
                    </a:tc>
                    <a:extLst>
                      <a:ext uri="{0D108BD9-81ED-4DB2-BD59-A6C34878D82A}">
                        <a16:rowId xmlns:a16="http://schemas.microsoft.com/office/drawing/2014/main" val="3667595034"/>
                      </a:ext>
                    </a:extLst>
                  </a:tr>
                </a:tbl>
              </a:graphicData>
            </a:graphic>
          </p:graphicFrame>
        </mc:Choice>
        <mc:Fallback xmlns="">
          <p:graphicFrame>
            <p:nvGraphicFramePr>
              <p:cNvPr id="6" name="Tabelle 6">
                <a:extLst>
                  <a:ext uri="{FF2B5EF4-FFF2-40B4-BE49-F238E27FC236}">
                    <a16:creationId xmlns:a16="http://schemas.microsoft.com/office/drawing/2014/main" id="{BE4B5E7C-4665-458A-9CB4-BCDFE55D4949}"/>
                  </a:ext>
                </a:extLst>
              </p:cNvPr>
              <p:cNvGraphicFramePr>
                <a:graphicFrameLocks noGrp="1"/>
              </p:cNvGraphicFramePr>
              <p:nvPr>
                <p:ph sz="quarter" idx="12"/>
                <p:extLst>
                  <p:ext uri="{D42A27DB-BD31-4B8C-83A1-F6EECF244321}">
                    <p14:modId xmlns:p14="http://schemas.microsoft.com/office/powerpoint/2010/main" val="883300698"/>
                  </p:ext>
                </p:extLst>
              </p:nvPr>
            </p:nvGraphicFramePr>
            <p:xfrm>
              <a:off x="420688" y="2007142"/>
              <a:ext cx="11350623" cy="1658190"/>
            </p:xfrm>
            <a:graphic>
              <a:graphicData uri="http://schemas.openxmlformats.org/drawingml/2006/table">
                <a:tbl>
                  <a:tblPr firstRow="1" bandRow="1">
                    <a:tableStyleId>{5C22544A-7EE6-4342-B048-85BDC9FD1C3A}</a:tableStyleId>
                  </a:tblPr>
                  <a:tblGrid>
                    <a:gridCol w="3783541">
                      <a:extLst>
                        <a:ext uri="{9D8B030D-6E8A-4147-A177-3AD203B41FA5}">
                          <a16:colId xmlns:a16="http://schemas.microsoft.com/office/drawing/2014/main" val="1286369421"/>
                        </a:ext>
                      </a:extLst>
                    </a:gridCol>
                    <a:gridCol w="3783541">
                      <a:extLst>
                        <a:ext uri="{9D8B030D-6E8A-4147-A177-3AD203B41FA5}">
                          <a16:colId xmlns:a16="http://schemas.microsoft.com/office/drawing/2014/main" val="1520048586"/>
                        </a:ext>
                      </a:extLst>
                    </a:gridCol>
                    <a:gridCol w="3783541">
                      <a:extLst>
                        <a:ext uri="{9D8B030D-6E8A-4147-A177-3AD203B41FA5}">
                          <a16:colId xmlns:a16="http://schemas.microsoft.com/office/drawing/2014/main" val="185561192"/>
                        </a:ext>
                      </a:extLst>
                    </a:gridCol>
                  </a:tblGrid>
                  <a:tr h="478450">
                    <a:tc>
                      <a:txBody>
                        <a:bodyPr/>
                        <a:lstStyle/>
                        <a:p>
                          <a:pPr algn="ctr"/>
                          <a:r>
                            <a:rPr lang="de-DE" sz="2200" dirty="0">
                              <a:solidFill>
                                <a:schemeClr val="tx1"/>
                              </a:solidFill>
                            </a:rPr>
                            <a:t>Statistische</a:t>
                          </a:r>
                          <a:r>
                            <a:rPr lang="de-DE" sz="2200" baseline="0" dirty="0">
                              <a:solidFill>
                                <a:schemeClr val="tx1"/>
                              </a:solidFill>
                            </a:rPr>
                            <a:t> Kennzahl</a:t>
                          </a:r>
                          <a:endParaRPr lang="de-DE" sz="2200" dirty="0">
                            <a:solidFill>
                              <a:schemeClr val="tx1"/>
                            </a:solidFill>
                          </a:endParaRPr>
                        </a:p>
                      </a:txBody>
                      <a:tcPr marL="98103" marR="98103" anchor="ctr"/>
                    </a:tc>
                    <a:tc>
                      <a:txBody>
                        <a:bodyPr/>
                        <a:lstStyle/>
                        <a:p>
                          <a:pPr algn="ctr"/>
                          <a:r>
                            <a:rPr lang="de-DE" sz="2200" dirty="0">
                              <a:solidFill>
                                <a:schemeClr val="tx1"/>
                              </a:solidFill>
                            </a:rPr>
                            <a:t>Notation in Stichprobe</a:t>
                          </a:r>
                        </a:p>
                      </a:txBody>
                      <a:tcPr marL="98103" marR="98103" anchor="ctr"/>
                    </a:tc>
                    <a:tc>
                      <a:txBody>
                        <a:bodyPr/>
                        <a:lstStyle/>
                        <a:p>
                          <a:pPr algn="ctr"/>
                          <a:r>
                            <a:rPr lang="de-DE" sz="2200" dirty="0">
                              <a:solidFill>
                                <a:schemeClr val="tx1"/>
                              </a:solidFill>
                            </a:rPr>
                            <a:t>Notation in Population</a:t>
                          </a:r>
                        </a:p>
                      </a:txBody>
                      <a:tcPr marL="98103" marR="98103" anchor="ctr"/>
                    </a:tc>
                    <a:extLst>
                      <a:ext uri="{0D108BD9-81ED-4DB2-BD59-A6C34878D82A}">
                        <a16:rowId xmlns:a16="http://schemas.microsoft.com/office/drawing/2014/main" val="1828553042"/>
                      </a:ext>
                    </a:extLst>
                  </a:tr>
                  <a:tr h="5898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200" dirty="0">
                              <a:solidFill>
                                <a:schemeClr val="tx1"/>
                              </a:solidFill>
                            </a:rPr>
                            <a:t>Mittelwert</a:t>
                          </a:r>
                        </a:p>
                      </a:txBody>
                      <a:tcPr marL="98103" marR="98103" anchor="ctr"/>
                    </a:tc>
                    <a:tc>
                      <a:txBody>
                        <a:bodyPr/>
                        <a:lstStyle/>
                        <a:p>
                          <a:endParaRPr lang="de-DE"/>
                        </a:p>
                      </a:txBody>
                      <a:tcPr marL="98103" marR="98103" anchor="ctr">
                        <a:blipFill>
                          <a:blip r:embed="rId2"/>
                          <a:stretch>
                            <a:fillRect l="-100484" t="-83505" r="-100968" b="-106186"/>
                          </a:stretch>
                        </a:blipFill>
                      </a:tcPr>
                    </a:tc>
                    <a:tc>
                      <a:txBody>
                        <a:bodyPr/>
                        <a:lstStyle/>
                        <a:p>
                          <a:pPr algn="ctr"/>
                          <a:r>
                            <a:rPr lang="el-GR" sz="2200" dirty="0">
                              <a:solidFill>
                                <a:schemeClr val="tx1"/>
                              </a:solidFill>
                            </a:rPr>
                            <a:t>μ</a:t>
                          </a:r>
                          <a:endParaRPr lang="de-DE" sz="2200" i="1" dirty="0">
                            <a:solidFill>
                              <a:schemeClr val="tx1"/>
                            </a:solidFill>
                          </a:endParaRPr>
                        </a:p>
                      </a:txBody>
                      <a:tcPr marL="98103" marR="98103" anchor="ctr"/>
                    </a:tc>
                    <a:extLst>
                      <a:ext uri="{0D108BD9-81ED-4DB2-BD59-A6C34878D82A}">
                        <a16:rowId xmlns:a16="http://schemas.microsoft.com/office/drawing/2014/main" val="1630559847"/>
                      </a:ext>
                    </a:extLst>
                  </a:tr>
                  <a:tr h="5898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200" dirty="0">
                              <a:solidFill>
                                <a:schemeClr val="tx1"/>
                              </a:solidFill>
                            </a:rPr>
                            <a:t>Standardabweichung</a:t>
                          </a:r>
                        </a:p>
                      </a:txBody>
                      <a:tcPr marL="98103" marR="98103" anchor="ctr"/>
                    </a:tc>
                    <a:tc>
                      <a:txBody>
                        <a:bodyPr/>
                        <a:lstStyle/>
                        <a:p>
                          <a:pPr algn="ctr"/>
                          <a:r>
                            <a:rPr lang="de-DE" sz="2200" dirty="0">
                              <a:solidFill>
                                <a:schemeClr val="tx1"/>
                              </a:solidFill>
                            </a:rPr>
                            <a:t>s</a:t>
                          </a:r>
                          <a:endParaRPr lang="de-DE" sz="2200" i="1" dirty="0">
                            <a:solidFill>
                              <a:schemeClr val="tx1"/>
                            </a:solidFill>
                          </a:endParaRPr>
                        </a:p>
                      </a:txBody>
                      <a:tcPr marL="98103" marR="98103" anchor="ctr"/>
                    </a:tc>
                    <a:tc>
                      <a:txBody>
                        <a:bodyPr/>
                        <a:lstStyle/>
                        <a:p>
                          <a:pPr algn="ctr"/>
                          <a:r>
                            <a:rPr lang="el-GR" sz="2200" dirty="0">
                              <a:solidFill>
                                <a:schemeClr val="tx1"/>
                              </a:solidFill>
                            </a:rPr>
                            <a:t>σ</a:t>
                          </a:r>
                          <a:endParaRPr lang="de-DE" sz="2200" i="1" dirty="0">
                            <a:solidFill>
                              <a:schemeClr val="tx1"/>
                            </a:solidFill>
                          </a:endParaRPr>
                        </a:p>
                      </a:txBody>
                      <a:tcPr marL="98103" marR="98103" anchor="ctr"/>
                    </a:tc>
                    <a:extLst>
                      <a:ext uri="{0D108BD9-81ED-4DB2-BD59-A6C34878D82A}">
                        <a16:rowId xmlns:a16="http://schemas.microsoft.com/office/drawing/2014/main" val="3667595034"/>
                      </a:ext>
                    </a:extLst>
                  </a:tr>
                </a:tbl>
              </a:graphicData>
            </a:graphic>
          </p:graphicFrame>
        </mc:Fallback>
      </mc:AlternateContent>
      <p:sp>
        <p:nvSpPr>
          <p:cNvPr id="7" name="Inhaltsplatzhalter 2">
            <a:extLst>
              <a:ext uri="{FF2B5EF4-FFF2-40B4-BE49-F238E27FC236}">
                <a16:creationId xmlns:a16="http://schemas.microsoft.com/office/drawing/2014/main" id="{73FF91B6-9269-46FE-8682-8D82B1714CF3}"/>
              </a:ext>
            </a:extLst>
          </p:cNvPr>
          <p:cNvSpPr txBox="1">
            <a:spLocks/>
          </p:cNvSpPr>
          <p:nvPr/>
        </p:nvSpPr>
        <p:spPr>
          <a:xfrm>
            <a:off x="442800" y="3909718"/>
            <a:ext cx="10698166" cy="18729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Um zwischen Stichproben und Populationen unterscheiden zu können, hat man unterschiedliche statistische Zeichen für </a:t>
            </a:r>
            <a:r>
              <a:rPr lang="de-DE" b="1" dirty="0"/>
              <a:t>dieselben</a:t>
            </a:r>
            <a:r>
              <a:rPr lang="de-DE" dirty="0"/>
              <a:t> statistischen Kennwerte: Lateinische Zeichen für Stichproben, griechische für Populationen.</a:t>
            </a:r>
          </a:p>
          <a:p>
            <a:r>
              <a:rPr lang="el-GR" dirty="0"/>
              <a:t>μ</a:t>
            </a:r>
            <a:r>
              <a:rPr lang="de-DE" dirty="0"/>
              <a:t> nennt man „</a:t>
            </a:r>
            <a:r>
              <a:rPr lang="de-DE" dirty="0" err="1"/>
              <a:t>My</a:t>
            </a:r>
            <a:r>
              <a:rPr lang="de-DE" dirty="0"/>
              <a:t>“</a:t>
            </a:r>
          </a:p>
          <a:p>
            <a:r>
              <a:rPr lang="el-GR" dirty="0"/>
              <a:t>σ</a:t>
            </a:r>
            <a:r>
              <a:rPr lang="de-DE" dirty="0"/>
              <a:t> nennt man „Sigma“</a:t>
            </a:r>
          </a:p>
        </p:txBody>
      </p:sp>
      <p:sp>
        <p:nvSpPr>
          <p:cNvPr id="12" name="Inhaltsplatzhalter 2">
            <a:extLst>
              <a:ext uri="{FF2B5EF4-FFF2-40B4-BE49-F238E27FC236}">
                <a16:creationId xmlns:a16="http://schemas.microsoft.com/office/drawing/2014/main" id="{2F2C964E-2D85-4A11-B494-13EC44F291DF}"/>
              </a:ext>
            </a:extLst>
          </p:cNvPr>
          <p:cNvSpPr txBox="1">
            <a:spLocks/>
          </p:cNvSpPr>
          <p:nvPr/>
        </p:nvSpPr>
        <p:spPr>
          <a:xfrm>
            <a:off x="442913" y="1026681"/>
            <a:ext cx="10698166" cy="7309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Wahrscheinlichkeitsverteilungen werden häufig anhand von Mittelwert und Standardabweichung beschrieben. Dabei gilt:</a:t>
            </a:r>
          </a:p>
        </p:txBody>
      </p:sp>
    </p:spTree>
    <p:extLst>
      <p:ext uri="{BB962C8B-B14F-4D97-AF65-F5344CB8AC3E}">
        <p14:creationId xmlns:p14="http://schemas.microsoft.com/office/powerpoint/2010/main" val="110840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D4BE8E-F1E3-80A2-D9CC-1949B7774B0A}"/>
              </a:ext>
            </a:extLst>
          </p:cNvPr>
          <p:cNvSpPr>
            <a:spLocks noGrp="1"/>
          </p:cNvSpPr>
          <p:nvPr>
            <p:ph type="title"/>
          </p:nvPr>
        </p:nvSpPr>
        <p:spPr/>
        <p:txBody>
          <a:bodyPr/>
          <a:lstStyle/>
          <a:p>
            <a:r>
              <a:rPr lang="de-DE" dirty="0"/>
              <a:t>Punktschätzung</a:t>
            </a:r>
          </a:p>
        </p:txBody>
      </p:sp>
      <p:sp>
        <p:nvSpPr>
          <p:cNvPr id="4" name="Inhaltsplatzhalter 4">
            <a:extLst>
              <a:ext uri="{FF2B5EF4-FFF2-40B4-BE49-F238E27FC236}">
                <a16:creationId xmlns:a16="http://schemas.microsoft.com/office/drawing/2014/main" id="{05AA1671-D0A0-1887-63C0-9294DD14D05F}"/>
              </a:ext>
            </a:extLst>
          </p:cNvPr>
          <p:cNvSpPr>
            <a:spLocks noGrp="1"/>
          </p:cNvSpPr>
          <p:nvPr>
            <p:ph idx="1"/>
          </p:nvPr>
        </p:nvSpPr>
        <p:spPr>
          <a:xfrm>
            <a:off x="838200" y="1825625"/>
            <a:ext cx="10515600" cy="4351338"/>
          </a:xfrm>
        </p:spPr>
        <p:txBody>
          <a:bodyPr/>
          <a:lstStyle/>
          <a:p>
            <a:pPr marL="0" indent="0" algn="l">
              <a:buNone/>
            </a:pPr>
            <a:r>
              <a:rPr lang="de-DE" dirty="0"/>
              <a:t>Wenn ein Meinungsforscher eine Wahlprognose auf Basis seines Datensatzes treffen möchte, nutzt er z.B.</a:t>
            </a:r>
          </a:p>
          <a:p>
            <a:pPr algn="l"/>
            <a:r>
              <a:rPr lang="de-DE" dirty="0"/>
              <a:t>eine </a:t>
            </a:r>
            <a:r>
              <a:rPr lang="de-DE" b="1" dirty="0"/>
              <a:t>Punktschätzung</a:t>
            </a:r>
            <a:r>
              <a:rPr lang="de-DE" dirty="0"/>
              <a:t>: z.B. Mittelwert (z.B. SPD: 20,2%)</a:t>
            </a:r>
          </a:p>
          <a:p>
            <a:pPr marL="0" indent="0">
              <a:buNone/>
            </a:pPr>
            <a:endParaRPr lang="de-DE" dirty="0"/>
          </a:p>
        </p:txBody>
      </p:sp>
      <p:sp>
        <p:nvSpPr>
          <p:cNvPr id="5" name="Textfeld 4">
            <a:extLst>
              <a:ext uri="{FF2B5EF4-FFF2-40B4-BE49-F238E27FC236}">
                <a16:creationId xmlns:a16="http://schemas.microsoft.com/office/drawing/2014/main" id="{B5E3AA29-DBFA-8293-1959-64F4FD296F58}"/>
              </a:ext>
            </a:extLst>
          </p:cNvPr>
          <p:cNvSpPr txBox="1"/>
          <p:nvPr/>
        </p:nvSpPr>
        <p:spPr>
          <a:xfrm>
            <a:off x="1724416" y="3193844"/>
            <a:ext cx="1597433" cy="3416320"/>
          </a:xfrm>
          <a:prstGeom prst="rect">
            <a:avLst/>
          </a:prstGeom>
          <a:noFill/>
          <a:ln w="50800">
            <a:solidFill>
              <a:schemeClr val="accent2"/>
            </a:solidFill>
          </a:ln>
        </p:spPr>
        <p:txBody>
          <a:bodyPr wrap="square" rtlCol="0">
            <a:spAutoFit/>
          </a:bodyPr>
          <a:lstStyle/>
          <a:p>
            <a:r>
              <a:rPr lang="de-DE" dirty="0"/>
              <a:t>Statistisches Zeichen für den Mittelwert (der Population). Da dieser auf Basis der Stichprobe geschätzt wird, steht das „Dach“ über dem </a:t>
            </a:r>
            <a:r>
              <a:rPr lang="de-DE" dirty="0" err="1"/>
              <a:t>My</a:t>
            </a:r>
            <a:r>
              <a:rPr lang="de-DE" dirty="0"/>
              <a:t>.</a:t>
            </a:r>
          </a:p>
        </p:txBody>
      </p:sp>
      <p:pic>
        <p:nvPicPr>
          <p:cNvPr id="6" name="Grafik 5">
            <a:extLst>
              <a:ext uri="{FF2B5EF4-FFF2-40B4-BE49-F238E27FC236}">
                <a16:creationId xmlns:a16="http://schemas.microsoft.com/office/drawing/2014/main" id="{3C9B1343-D2A2-19C0-660C-8FBCDBDB087E}"/>
              </a:ext>
            </a:extLst>
          </p:cNvPr>
          <p:cNvPicPr>
            <a:picLocks noChangeAspect="1"/>
          </p:cNvPicPr>
          <p:nvPr/>
        </p:nvPicPr>
        <p:blipFill>
          <a:blip r:embed="rId2"/>
          <a:stretch>
            <a:fillRect/>
          </a:stretch>
        </p:blipFill>
        <p:spPr>
          <a:xfrm>
            <a:off x="3495675" y="3601482"/>
            <a:ext cx="5200650" cy="1190625"/>
          </a:xfrm>
          <a:prstGeom prst="rect">
            <a:avLst/>
          </a:prstGeom>
        </p:spPr>
      </p:pic>
      <p:sp>
        <p:nvSpPr>
          <p:cNvPr id="7" name="Textfeld 6">
            <a:extLst>
              <a:ext uri="{FF2B5EF4-FFF2-40B4-BE49-F238E27FC236}">
                <a16:creationId xmlns:a16="http://schemas.microsoft.com/office/drawing/2014/main" id="{040B2DE3-6BA7-9B1E-099F-D8763B58470C}"/>
              </a:ext>
            </a:extLst>
          </p:cNvPr>
          <p:cNvSpPr txBox="1"/>
          <p:nvPr/>
        </p:nvSpPr>
        <p:spPr>
          <a:xfrm>
            <a:off x="5798505" y="3546120"/>
            <a:ext cx="2872768" cy="1200329"/>
          </a:xfrm>
          <a:prstGeom prst="rect">
            <a:avLst/>
          </a:prstGeom>
          <a:noFill/>
          <a:ln w="50800">
            <a:solidFill>
              <a:schemeClr val="accent2"/>
            </a:solidFill>
          </a:ln>
        </p:spPr>
        <p:txBody>
          <a:bodyPr wrap="square" rtlCol="0">
            <a:spAutoFit/>
          </a:bodyPr>
          <a:lstStyle/>
          <a:p>
            <a:endParaRPr lang="de-DE" dirty="0"/>
          </a:p>
          <a:p>
            <a:endParaRPr lang="de-DE" dirty="0"/>
          </a:p>
          <a:p>
            <a:endParaRPr lang="de-DE" dirty="0"/>
          </a:p>
          <a:p>
            <a:r>
              <a:rPr lang="de-DE" dirty="0"/>
              <a:t> </a:t>
            </a:r>
          </a:p>
        </p:txBody>
      </p:sp>
      <p:cxnSp>
        <p:nvCxnSpPr>
          <p:cNvPr id="8" name="Gerade Verbindung mit Pfeil 7">
            <a:extLst>
              <a:ext uri="{FF2B5EF4-FFF2-40B4-BE49-F238E27FC236}">
                <a16:creationId xmlns:a16="http://schemas.microsoft.com/office/drawing/2014/main" id="{00C45257-BA8F-26DB-F0CC-8B08FE7D9CB0}"/>
              </a:ext>
            </a:extLst>
          </p:cNvPr>
          <p:cNvCxnSpPr>
            <a:cxnSpLocks/>
            <a:endCxn id="7" idx="2"/>
          </p:cNvCxnSpPr>
          <p:nvPr/>
        </p:nvCxnSpPr>
        <p:spPr>
          <a:xfrm flipH="1" flipV="1">
            <a:off x="7234889" y="4746449"/>
            <a:ext cx="734535" cy="756183"/>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9" name="Textfeld 8">
            <a:extLst>
              <a:ext uri="{FF2B5EF4-FFF2-40B4-BE49-F238E27FC236}">
                <a16:creationId xmlns:a16="http://schemas.microsoft.com/office/drawing/2014/main" id="{50484C89-F8E5-4B86-8E3E-024F4E3BBD32}"/>
              </a:ext>
            </a:extLst>
          </p:cNvPr>
          <p:cNvSpPr txBox="1"/>
          <p:nvPr/>
        </p:nvSpPr>
        <p:spPr>
          <a:xfrm>
            <a:off x="5844326" y="5502632"/>
            <a:ext cx="4250195" cy="1200329"/>
          </a:xfrm>
          <a:prstGeom prst="rect">
            <a:avLst/>
          </a:prstGeom>
          <a:noFill/>
          <a:ln w="50800">
            <a:solidFill>
              <a:schemeClr val="accent2"/>
            </a:solidFill>
          </a:ln>
        </p:spPr>
        <p:txBody>
          <a:bodyPr wrap="square" rtlCol="0">
            <a:spAutoFit/>
          </a:bodyPr>
          <a:lstStyle/>
          <a:p>
            <a:r>
              <a:rPr lang="de-DE" dirty="0"/>
              <a:t>Formel für den Mittelwert (Hier sind alle Werte willkürlich mit „t“ statt mit „i“ bezeichnet, das ändert die Formel aber nicht)</a:t>
            </a:r>
          </a:p>
        </p:txBody>
      </p:sp>
      <p:cxnSp>
        <p:nvCxnSpPr>
          <p:cNvPr id="10" name="Gerade Verbindung mit Pfeil 9">
            <a:extLst>
              <a:ext uri="{FF2B5EF4-FFF2-40B4-BE49-F238E27FC236}">
                <a16:creationId xmlns:a16="http://schemas.microsoft.com/office/drawing/2014/main" id="{6F8952D3-8624-25D3-37DB-44341AED3BCA}"/>
              </a:ext>
            </a:extLst>
          </p:cNvPr>
          <p:cNvCxnSpPr>
            <a:cxnSpLocks/>
          </p:cNvCxnSpPr>
          <p:nvPr/>
        </p:nvCxnSpPr>
        <p:spPr>
          <a:xfrm flipV="1">
            <a:off x="4552950" y="4475497"/>
            <a:ext cx="362570" cy="1027135"/>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11" name="Textfeld 10">
            <a:extLst>
              <a:ext uri="{FF2B5EF4-FFF2-40B4-BE49-F238E27FC236}">
                <a16:creationId xmlns:a16="http://schemas.microsoft.com/office/drawing/2014/main" id="{2F61B6A9-1A34-9A0B-20C9-573B6D169F24}"/>
              </a:ext>
            </a:extLst>
          </p:cNvPr>
          <p:cNvSpPr txBox="1"/>
          <p:nvPr/>
        </p:nvSpPr>
        <p:spPr>
          <a:xfrm>
            <a:off x="3483149" y="5502632"/>
            <a:ext cx="2209441" cy="923330"/>
          </a:xfrm>
          <a:prstGeom prst="rect">
            <a:avLst/>
          </a:prstGeom>
          <a:noFill/>
          <a:ln w="50800">
            <a:solidFill>
              <a:schemeClr val="accent2"/>
            </a:solidFill>
          </a:ln>
        </p:spPr>
        <p:txBody>
          <a:bodyPr wrap="square" rtlCol="0">
            <a:spAutoFit/>
          </a:bodyPr>
          <a:lstStyle/>
          <a:p>
            <a:r>
              <a:rPr lang="de-DE" dirty="0"/>
              <a:t>Statistisches Zeichen für den Mittelwert (der Stichprobe)</a:t>
            </a:r>
          </a:p>
        </p:txBody>
      </p:sp>
      <p:cxnSp>
        <p:nvCxnSpPr>
          <p:cNvPr id="12" name="Gerade Verbindung mit Pfeil 11">
            <a:extLst>
              <a:ext uri="{FF2B5EF4-FFF2-40B4-BE49-F238E27FC236}">
                <a16:creationId xmlns:a16="http://schemas.microsoft.com/office/drawing/2014/main" id="{49A0A597-DA69-5DB9-9BF0-2761C511F2BB}"/>
              </a:ext>
            </a:extLst>
          </p:cNvPr>
          <p:cNvCxnSpPr>
            <a:cxnSpLocks/>
          </p:cNvCxnSpPr>
          <p:nvPr/>
        </p:nvCxnSpPr>
        <p:spPr>
          <a:xfrm flipV="1">
            <a:off x="3346452" y="4486352"/>
            <a:ext cx="352877" cy="429247"/>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268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AC7CAC-639B-F048-740C-54B8B71A6650}"/>
              </a:ext>
            </a:extLst>
          </p:cNvPr>
          <p:cNvSpPr>
            <a:spLocks noGrp="1"/>
          </p:cNvSpPr>
          <p:nvPr>
            <p:ph type="title"/>
          </p:nvPr>
        </p:nvSpPr>
        <p:spPr/>
        <p:txBody>
          <a:bodyPr/>
          <a:lstStyle/>
          <a:p>
            <a:r>
              <a:rPr lang="de-DE" dirty="0"/>
              <a:t>Punktschätzung</a:t>
            </a:r>
          </a:p>
        </p:txBody>
      </p:sp>
      <p:sp>
        <p:nvSpPr>
          <p:cNvPr id="3" name="Inhaltsplatzhalter 2">
            <a:extLst>
              <a:ext uri="{FF2B5EF4-FFF2-40B4-BE49-F238E27FC236}">
                <a16:creationId xmlns:a16="http://schemas.microsoft.com/office/drawing/2014/main" id="{DDBE1C34-9345-404F-7AFD-610BB21A4181}"/>
              </a:ext>
            </a:extLst>
          </p:cNvPr>
          <p:cNvSpPr>
            <a:spLocks noGrp="1"/>
          </p:cNvSpPr>
          <p:nvPr>
            <p:ph idx="1"/>
          </p:nvPr>
        </p:nvSpPr>
        <p:spPr/>
        <p:txBody>
          <a:bodyPr/>
          <a:lstStyle/>
          <a:p>
            <a:pPr marL="0" indent="0" algn="l">
              <a:buNone/>
            </a:pPr>
            <a:r>
              <a:rPr lang="de-DE" dirty="0"/>
              <a:t>Wichtige Kriterien für eine </a:t>
            </a:r>
            <a:r>
              <a:rPr lang="de-DE" b="1" dirty="0"/>
              <a:t>Punktschätzung</a:t>
            </a:r>
            <a:r>
              <a:rPr lang="de-DE" dirty="0"/>
              <a:t>:</a:t>
            </a:r>
          </a:p>
          <a:p>
            <a:pPr algn="l"/>
            <a:r>
              <a:rPr lang="de-DE" dirty="0"/>
              <a:t>Erwartungstreue: Im </a:t>
            </a:r>
            <a:r>
              <a:rPr lang="de-DE" u="sng" dirty="0"/>
              <a:t>Durchschnitt</a:t>
            </a:r>
            <a:r>
              <a:rPr lang="de-DE" dirty="0"/>
              <a:t> entspricht mein Stichprobenwert dem realen Populationswert</a:t>
            </a:r>
          </a:p>
          <a:p>
            <a:pPr algn="l"/>
            <a:r>
              <a:rPr lang="de-DE" dirty="0"/>
              <a:t>Konsistenz: je größer meine (repräsentative) Stichprobe, desto geringer weicht mein Stichprobenwert von dem realen Populationswert ab.</a:t>
            </a:r>
          </a:p>
          <a:p>
            <a:endParaRPr lang="de-DE" dirty="0"/>
          </a:p>
        </p:txBody>
      </p:sp>
    </p:spTree>
    <p:extLst>
      <p:ext uri="{BB962C8B-B14F-4D97-AF65-F5344CB8AC3E}">
        <p14:creationId xmlns:p14="http://schemas.microsoft.com/office/powerpoint/2010/main" val="104361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999EA3-1D15-B91A-E869-CDACF762E71D}"/>
              </a:ext>
            </a:extLst>
          </p:cNvPr>
          <p:cNvSpPr>
            <a:spLocks noGrp="1"/>
          </p:cNvSpPr>
          <p:nvPr>
            <p:ph type="title"/>
          </p:nvPr>
        </p:nvSpPr>
        <p:spPr/>
        <p:txBody>
          <a:bodyPr/>
          <a:lstStyle/>
          <a:p>
            <a:r>
              <a:rPr lang="de-DE" dirty="0"/>
              <a:t>Punkt- vs. Intervallschätzung</a:t>
            </a:r>
          </a:p>
        </p:txBody>
      </p:sp>
      <p:sp>
        <p:nvSpPr>
          <p:cNvPr id="3" name="Inhaltsplatzhalter 2">
            <a:extLst>
              <a:ext uri="{FF2B5EF4-FFF2-40B4-BE49-F238E27FC236}">
                <a16:creationId xmlns:a16="http://schemas.microsoft.com/office/drawing/2014/main" id="{A7535969-321C-17AF-DC51-2A92A79ADB43}"/>
              </a:ext>
            </a:extLst>
          </p:cNvPr>
          <p:cNvSpPr>
            <a:spLocks noGrp="1"/>
          </p:cNvSpPr>
          <p:nvPr>
            <p:ph idx="1"/>
          </p:nvPr>
        </p:nvSpPr>
        <p:spPr/>
        <p:txBody>
          <a:bodyPr/>
          <a:lstStyle/>
          <a:p>
            <a:pPr marL="0" indent="0" algn="l">
              <a:buNone/>
            </a:pPr>
            <a:r>
              <a:rPr lang="de-DE" dirty="0"/>
              <a:t>Praxisbeispiel:</a:t>
            </a:r>
          </a:p>
          <a:p>
            <a:pPr algn="l"/>
            <a:r>
              <a:rPr lang="de-DE" dirty="0"/>
              <a:t>Im Falle einer Schwangerschaft wird der Geburtstermin errechnet. Dies ist eine </a:t>
            </a:r>
            <a:r>
              <a:rPr lang="de-DE" b="1" dirty="0"/>
              <a:t>Punktschätzung </a:t>
            </a:r>
            <a:r>
              <a:rPr lang="de-DE" dirty="0"/>
              <a:t>(eines Mittelwertes).</a:t>
            </a:r>
          </a:p>
          <a:p>
            <a:r>
              <a:rPr lang="de-DE" dirty="0"/>
              <a:t>96% aller Babys kommen in den zwei Wochen vor und nach dem errechneten Geburtstermin zur Welt. Das ist eine </a:t>
            </a:r>
            <a:r>
              <a:rPr lang="de-DE" b="1" dirty="0"/>
              <a:t>Intervallschätzung</a:t>
            </a:r>
            <a:r>
              <a:rPr lang="de-DE" dirty="0"/>
              <a:t> (ein Konfidenzintervall eines Mittelwertes).</a:t>
            </a:r>
          </a:p>
          <a:p>
            <a:r>
              <a:rPr lang="de-DE" dirty="0"/>
              <a:t>Ca. 3-5 % (jährliche Schwankungen) aller Babys kommen am exakten Geburtstermin zur Welt.</a:t>
            </a:r>
          </a:p>
          <a:p>
            <a:pPr marL="0" indent="0">
              <a:buNone/>
            </a:pPr>
            <a:endParaRPr lang="de-DE" dirty="0"/>
          </a:p>
        </p:txBody>
      </p:sp>
    </p:spTree>
    <p:extLst>
      <p:ext uri="{BB962C8B-B14F-4D97-AF65-F5344CB8AC3E}">
        <p14:creationId xmlns:p14="http://schemas.microsoft.com/office/powerpoint/2010/main" val="239493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4EFD1-AC35-0B32-3D72-528B7463B3E7}"/>
              </a:ext>
            </a:extLst>
          </p:cNvPr>
          <p:cNvSpPr>
            <a:spLocks noGrp="1"/>
          </p:cNvSpPr>
          <p:nvPr>
            <p:ph type="title"/>
          </p:nvPr>
        </p:nvSpPr>
        <p:spPr/>
        <p:txBody>
          <a:bodyPr/>
          <a:lstStyle/>
          <a:p>
            <a:r>
              <a:rPr lang="de-DE" dirty="0"/>
              <a:t>Punkt- vs. Intervallschätzung</a:t>
            </a:r>
          </a:p>
        </p:txBody>
      </p:sp>
      <p:graphicFrame>
        <p:nvGraphicFramePr>
          <p:cNvPr id="4" name="Tabelle 4">
            <a:extLst>
              <a:ext uri="{FF2B5EF4-FFF2-40B4-BE49-F238E27FC236}">
                <a16:creationId xmlns:a16="http://schemas.microsoft.com/office/drawing/2014/main" id="{1339C92B-3AB8-9A76-5406-CECBB2ECE746}"/>
              </a:ext>
            </a:extLst>
          </p:cNvPr>
          <p:cNvGraphicFramePr>
            <a:graphicFrameLocks noGrp="1"/>
          </p:cNvGraphicFramePr>
          <p:nvPr>
            <p:ph idx="1"/>
            <p:extLst>
              <p:ext uri="{D42A27DB-BD31-4B8C-83A1-F6EECF244321}">
                <p14:modId xmlns:p14="http://schemas.microsoft.com/office/powerpoint/2010/main" val="1042260058"/>
              </p:ext>
            </p:extLst>
          </p:nvPr>
        </p:nvGraphicFramePr>
        <p:xfrm>
          <a:off x="838200" y="1825625"/>
          <a:ext cx="10515600" cy="3017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495972456"/>
                    </a:ext>
                  </a:extLst>
                </a:gridCol>
                <a:gridCol w="3505200">
                  <a:extLst>
                    <a:ext uri="{9D8B030D-6E8A-4147-A177-3AD203B41FA5}">
                      <a16:colId xmlns:a16="http://schemas.microsoft.com/office/drawing/2014/main" val="1609919121"/>
                    </a:ext>
                  </a:extLst>
                </a:gridCol>
                <a:gridCol w="3505200">
                  <a:extLst>
                    <a:ext uri="{9D8B030D-6E8A-4147-A177-3AD203B41FA5}">
                      <a16:colId xmlns:a16="http://schemas.microsoft.com/office/drawing/2014/main" val="3554982746"/>
                    </a:ext>
                  </a:extLst>
                </a:gridCol>
              </a:tblGrid>
              <a:tr h="370840">
                <a:tc>
                  <a:txBody>
                    <a:bodyPr/>
                    <a:lstStyle/>
                    <a:p>
                      <a:endParaRPr lang="de-DE"/>
                    </a:p>
                  </a:txBody>
                  <a:tcPr/>
                </a:tc>
                <a:tc>
                  <a:txBody>
                    <a:bodyPr/>
                    <a:lstStyle/>
                    <a:p>
                      <a:r>
                        <a:rPr lang="de-DE" b="1" dirty="0"/>
                        <a:t>Punktschätzung </a:t>
                      </a:r>
                      <a:br>
                        <a:rPr lang="de-DE" b="1" dirty="0"/>
                      </a:br>
                      <a:r>
                        <a:rPr lang="de-DE" dirty="0"/>
                        <a:t>(z.B. SPD: 20,2%)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Intervallschätzung</a:t>
                      </a:r>
                      <a:r>
                        <a:rPr lang="de-DE" dirty="0"/>
                        <a:t>: Wertebereiche, z.B. Konfidenzintervall (z.B. SPD: 18,2-22,2%)</a:t>
                      </a:r>
                    </a:p>
                  </a:txBody>
                  <a:tcPr/>
                </a:tc>
                <a:extLst>
                  <a:ext uri="{0D108BD9-81ED-4DB2-BD59-A6C34878D82A}">
                    <a16:rowId xmlns:a16="http://schemas.microsoft.com/office/drawing/2014/main" val="3414202673"/>
                  </a:ext>
                </a:extLst>
              </a:tr>
              <a:tr h="370840">
                <a:tc>
                  <a:txBody>
                    <a:bodyPr/>
                    <a:lstStyle/>
                    <a:p>
                      <a:r>
                        <a:rPr lang="de-DE" dirty="0"/>
                        <a:t>Vorteile</a:t>
                      </a:r>
                    </a:p>
                  </a:txBody>
                  <a:tcPr/>
                </a:tc>
                <a:tc>
                  <a:txBody>
                    <a:bodyPr/>
                    <a:lstStyle/>
                    <a:p>
                      <a:r>
                        <a:rPr lang="de-DE" dirty="0"/>
                        <a:t>Anschaulicher für Laien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95%-Chance auf exakte Übereinstimmung mit realem Populationswert</a:t>
                      </a:r>
                    </a:p>
                  </a:txBody>
                  <a:tcPr/>
                </a:tc>
                <a:extLst>
                  <a:ext uri="{0D108BD9-81ED-4DB2-BD59-A6C34878D82A}">
                    <a16:rowId xmlns:a16="http://schemas.microsoft.com/office/drawing/2014/main" val="322650586"/>
                  </a:ext>
                </a:extLst>
              </a:tr>
              <a:tr h="370840">
                <a:tc>
                  <a:txBody>
                    <a:bodyPr/>
                    <a:lstStyle/>
                    <a:p>
                      <a:r>
                        <a:rPr lang="de-DE" dirty="0"/>
                        <a:t>Nachteile</a:t>
                      </a:r>
                    </a:p>
                  </a:txBody>
                  <a:tcPr/>
                </a:tc>
                <a:tc>
                  <a:txBody>
                    <a:bodyPr/>
                    <a:lstStyle/>
                    <a:p>
                      <a:r>
                        <a:rPr lang="de-DE" dirty="0"/>
                        <a:t>Chance auf exakte Übereinstimmung mit realem Populationswert klein (immer geringe Abweichungen)</a:t>
                      </a:r>
                    </a:p>
                  </a:txBody>
                  <a:tcPr/>
                </a:tc>
                <a:tc>
                  <a:txBody>
                    <a:bodyPr/>
                    <a:lstStyle/>
                    <a:p>
                      <a:r>
                        <a:rPr lang="de-DE" dirty="0"/>
                        <a:t>Teils irritierend für Laien, Wertebereich wirkt auf diese als Schätzung meist weniger kompetent als ein Punktwert. </a:t>
                      </a:r>
                    </a:p>
                  </a:txBody>
                  <a:tcPr/>
                </a:tc>
                <a:extLst>
                  <a:ext uri="{0D108BD9-81ED-4DB2-BD59-A6C34878D82A}">
                    <a16:rowId xmlns:a16="http://schemas.microsoft.com/office/drawing/2014/main" val="1530144829"/>
                  </a:ext>
                </a:extLst>
              </a:tr>
            </a:tbl>
          </a:graphicData>
        </a:graphic>
      </p:graphicFrame>
    </p:spTree>
    <p:extLst>
      <p:ext uri="{BB962C8B-B14F-4D97-AF65-F5344CB8AC3E}">
        <p14:creationId xmlns:p14="http://schemas.microsoft.com/office/powerpoint/2010/main" val="30557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79016-4A98-81E5-4BE0-9C6B039FCE3A}"/>
              </a:ext>
            </a:extLst>
          </p:cNvPr>
          <p:cNvSpPr>
            <a:spLocks noGrp="1"/>
          </p:cNvSpPr>
          <p:nvPr>
            <p:ph type="title"/>
          </p:nvPr>
        </p:nvSpPr>
        <p:spPr/>
        <p:txBody>
          <a:bodyPr/>
          <a:lstStyle/>
          <a:p>
            <a:r>
              <a:rPr lang="de-DE" dirty="0"/>
              <a:t>Arten von Konfidenzintervallen</a:t>
            </a:r>
          </a:p>
        </p:txBody>
      </p:sp>
      <p:sp>
        <p:nvSpPr>
          <p:cNvPr id="3" name="Inhaltsplatzhalter 2">
            <a:extLst>
              <a:ext uri="{FF2B5EF4-FFF2-40B4-BE49-F238E27FC236}">
                <a16:creationId xmlns:a16="http://schemas.microsoft.com/office/drawing/2014/main" id="{EFD5E9A1-864A-EC09-F718-03CFA87743F2}"/>
              </a:ext>
            </a:extLst>
          </p:cNvPr>
          <p:cNvSpPr>
            <a:spLocks noGrp="1"/>
          </p:cNvSpPr>
          <p:nvPr>
            <p:ph idx="1"/>
          </p:nvPr>
        </p:nvSpPr>
        <p:spPr/>
        <p:txBody>
          <a:bodyPr>
            <a:normAutofit fontScale="92500" lnSpcReduction="10000"/>
          </a:bodyPr>
          <a:lstStyle/>
          <a:p>
            <a:r>
              <a:rPr lang="de-DE" dirty="0"/>
              <a:t>Konfidenzintervall für Mittelwert</a:t>
            </a:r>
          </a:p>
          <a:p>
            <a:pPr lvl="1">
              <a:buFont typeface="Wingdings" panose="05000000000000000000" pitchFamily="2" charset="2"/>
              <a:buChar char="Ø"/>
            </a:pPr>
            <a:r>
              <a:rPr lang="de-DE" dirty="0"/>
              <a:t>Überträgt den Mittelwert einer Variable aus der Stichprobe auf die Grundgesamtheit. Zeigt somit an, in welchem Bereich mit 95% Sicherheit der „wahre Wert“ der Variable in der Grundgesamtheit liegen wird. </a:t>
            </a:r>
          </a:p>
          <a:p>
            <a:r>
              <a:rPr lang="de-DE" dirty="0"/>
              <a:t>Konfidenzintervall für Standardabweichung</a:t>
            </a:r>
          </a:p>
          <a:p>
            <a:pPr lvl="1">
              <a:buFont typeface="Wingdings" panose="05000000000000000000" pitchFamily="2" charset="2"/>
              <a:buChar char="Ø"/>
            </a:pPr>
            <a:r>
              <a:rPr lang="de-DE" dirty="0"/>
              <a:t>Überträgt die Standardabweichung einer Variable aus der Stichprobe auf die Grundgesamtheit. Zeigt somit an, in welchem Bereich mit 95% Sicherheit die  „wahre Streuung“ der Variable in der Grundgesamtheit liegen wird. </a:t>
            </a:r>
          </a:p>
          <a:p>
            <a:r>
              <a:rPr lang="de-DE" dirty="0"/>
              <a:t>Konfidenzintervall für Anteile (-&gt; Kategoriale Variablen)</a:t>
            </a:r>
          </a:p>
          <a:p>
            <a:pPr lvl="1">
              <a:buFont typeface="Wingdings" panose="05000000000000000000" pitchFamily="2" charset="2"/>
              <a:buChar char="Ø"/>
            </a:pPr>
            <a:r>
              <a:rPr lang="de-DE" dirty="0"/>
              <a:t>Überträgt den Anteil einer Ausprägung in einer Variable aus der Stichprobe auf die Grundgesamtheit. Zeigt somit an, in welchem Bereich mit 95% Sicherheit der „wahre Anteil“ der Ausprägung der Variable in der Grundgesamtheit liegen wird. </a:t>
            </a:r>
          </a:p>
          <a:p>
            <a:r>
              <a:rPr lang="de-DE" dirty="0"/>
              <a:t>Und noch viele weitere … </a:t>
            </a:r>
          </a:p>
          <a:p>
            <a:pPr>
              <a:buFont typeface="Wingdings" panose="05000000000000000000" pitchFamily="2" charset="2"/>
              <a:buChar char="Ø"/>
            </a:pPr>
            <a:endParaRPr lang="de-DE" dirty="0"/>
          </a:p>
        </p:txBody>
      </p:sp>
    </p:spTree>
    <p:extLst>
      <p:ext uri="{BB962C8B-B14F-4D97-AF65-F5344CB8AC3E}">
        <p14:creationId xmlns:p14="http://schemas.microsoft.com/office/powerpoint/2010/main" val="277682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C5B232-DC8D-7867-E134-D9EB4802ED91}"/>
              </a:ext>
            </a:extLst>
          </p:cNvPr>
          <p:cNvSpPr>
            <a:spLocks noGrp="1"/>
          </p:cNvSpPr>
          <p:nvPr>
            <p:ph type="title"/>
          </p:nvPr>
        </p:nvSpPr>
        <p:spPr/>
        <p:txBody>
          <a:bodyPr/>
          <a:lstStyle/>
          <a:p>
            <a:r>
              <a:rPr lang="de-DE" dirty="0"/>
              <a:t>Konfidenzintervall für Mittelwerte</a:t>
            </a:r>
          </a:p>
        </p:txBody>
      </p:sp>
      <p:pic>
        <p:nvPicPr>
          <p:cNvPr id="5" name="Inhaltsplatzhalter 4" descr="Ein Bild, das Text enthält.&#10;&#10;Automatisch generierte Beschreibung">
            <a:extLst>
              <a:ext uri="{FF2B5EF4-FFF2-40B4-BE49-F238E27FC236}">
                <a16:creationId xmlns:a16="http://schemas.microsoft.com/office/drawing/2014/main" id="{CF1005E5-CD17-933E-0541-5F46BF5B9C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582" y="2596462"/>
            <a:ext cx="7182696" cy="896189"/>
          </a:xfrm>
        </p:spPr>
      </p:pic>
      <p:sp>
        <p:nvSpPr>
          <p:cNvPr id="8" name="Textfeld 7">
            <a:extLst>
              <a:ext uri="{FF2B5EF4-FFF2-40B4-BE49-F238E27FC236}">
                <a16:creationId xmlns:a16="http://schemas.microsoft.com/office/drawing/2014/main" id="{EBEC467A-0B71-CC8D-FF02-1DE8E681658B}"/>
              </a:ext>
            </a:extLst>
          </p:cNvPr>
          <p:cNvSpPr txBox="1"/>
          <p:nvPr/>
        </p:nvSpPr>
        <p:spPr>
          <a:xfrm>
            <a:off x="1028986" y="5366312"/>
            <a:ext cx="8579978" cy="646331"/>
          </a:xfrm>
          <a:prstGeom prst="rect">
            <a:avLst/>
          </a:prstGeom>
          <a:noFill/>
        </p:spPr>
        <p:txBody>
          <a:bodyPr wrap="square" rtlCol="0">
            <a:spAutoFit/>
          </a:bodyPr>
          <a:lstStyle/>
          <a:p>
            <a:r>
              <a:rPr lang="de-DE" dirty="0"/>
              <a:t>Sprich: Mittelwert </a:t>
            </a:r>
            <a:r>
              <a:rPr lang="de-DE" dirty="0" err="1"/>
              <a:t>xquer</a:t>
            </a:r>
            <a:r>
              <a:rPr lang="de-DE" dirty="0"/>
              <a:t> – Wert der Z-Verteilung bei einem 1-halben Alpha-Fehler * Standardfehler (-&gt; Berechnet mit Standardabweichung / Wurzel(Größe Stichprobe) </a:t>
            </a:r>
          </a:p>
        </p:txBody>
      </p:sp>
      <p:sp>
        <p:nvSpPr>
          <p:cNvPr id="3" name="Sprechblase: rechteckig 2">
            <a:extLst>
              <a:ext uri="{FF2B5EF4-FFF2-40B4-BE49-F238E27FC236}">
                <a16:creationId xmlns:a16="http://schemas.microsoft.com/office/drawing/2014/main" id="{84056AE7-3267-287B-CBF6-44CA3C8D0DE5}"/>
              </a:ext>
            </a:extLst>
          </p:cNvPr>
          <p:cNvSpPr/>
          <p:nvPr/>
        </p:nvSpPr>
        <p:spPr>
          <a:xfrm>
            <a:off x="2150772" y="1908687"/>
            <a:ext cx="1854437" cy="532497"/>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Mittelwert der Stichprobe</a:t>
            </a:r>
          </a:p>
        </p:txBody>
      </p:sp>
      <p:sp>
        <p:nvSpPr>
          <p:cNvPr id="4" name="Sprechblase: rechteckig 3">
            <a:extLst>
              <a:ext uri="{FF2B5EF4-FFF2-40B4-BE49-F238E27FC236}">
                <a16:creationId xmlns:a16="http://schemas.microsoft.com/office/drawing/2014/main" id="{0D9D790F-B92B-556D-3A26-1F9CAA8F50ED}"/>
              </a:ext>
            </a:extLst>
          </p:cNvPr>
          <p:cNvSpPr/>
          <p:nvPr/>
        </p:nvSpPr>
        <p:spPr>
          <a:xfrm>
            <a:off x="3405579" y="3584644"/>
            <a:ext cx="2952492" cy="896189"/>
          </a:xfrm>
          <a:prstGeom prst="wedgeRectCallout">
            <a:avLst>
              <a:gd name="adj1" fmla="val -35884"/>
              <a:gd name="adj2" fmla="val -67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Wert der Standardnormalverteilung für gewünschte Konfidenz</a:t>
            </a:r>
          </a:p>
        </p:txBody>
      </p:sp>
      <p:sp>
        <p:nvSpPr>
          <p:cNvPr id="6" name="Sprechblase: rechteckig 5">
            <a:extLst>
              <a:ext uri="{FF2B5EF4-FFF2-40B4-BE49-F238E27FC236}">
                <a16:creationId xmlns:a16="http://schemas.microsoft.com/office/drawing/2014/main" id="{176DC9E4-BC95-9938-3688-B895B5306243}"/>
              </a:ext>
            </a:extLst>
          </p:cNvPr>
          <p:cNvSpPr/>
          <p:nvPr/>
        </p:nvSpPr>
        <p:spPr>
          <a:xfrm>
            <a:off x="4727012" y="1592895"/>
            <a:ext cx="3519680" cy="805155"/>
          </a:xfrm>
          <a:prstGeom prst="wedgeRectCallout">
            <a:avLst>
              <a:gd name="adj1" fmla="val -39068"/>
              <a:gd name="adj2" fmla="val 64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Standardfehler des Mittelwertes (errechnet mit: Standardabweichung / Wurzel(n))</a:t>
            </a:r>
          </a:p>
        </p:txBody>
      </p:sp>
    </p:spTree>
    <p:extLst>
      <p:ext uri="{BB962C8B-B14F-4D97-AF65-F5344CB8AC3E}">
        <p14:creationId xmlns:p14="http://schemas.microsoft.com/office/powerpoint/2010/main" val="79431466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Words>
  <Application>Microsoft Office PowerPoint</Application>
  <PresentationFormat>Breitbild</PresentationFormat>
  <Paragraphs>112</Paragraphs>
  <Slides>16</Slides>
  <Notes>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16</vt:i4>
      </vt:variant>
    </vt:vector>
  </HeadingPairs>
  <TitlesOfParts>
    <vt:vector size="24" baseType="lpstr">
      <vt:lpstr>Arial</vt:lpstr>
      <vt:lpstr>Calibri</vt:lpstr>
      <vt:lpstr>Calibri Light</vt:lpstr>
      <vt:lpstr>Cambria Math</vt:lpstr>
      <vt:lpstr>Source Sans Pro</vt:lpstr>
      <vt:lpstr>Symbol</vt:lpstr>
      <vt:lpstr>Wingdings</vt:lpstr>
      <vt:lpstr>Office</vt:lpstr>
      <vt:lpstr>Einführung Konfidenzintervalle</vt:lpstr>
      <vt:lpstr>Statistische Schätzverfahren</vt:lpstr>
      <vt:lpstr>Mittelwert und Standardabweichung</vt:lpstr>
      <vt:lpstr>Punktschätzung</vt:lpstr>
      <vt:lpstr>Punktschätzung</vt:lpstr>
      <vt:lpstr>Punkt- vs. Intervallschätzung</vt:lpstr>
      <vt:lpstr>Punkt- vs. Intervallschätzung</vt:lpstr>
      <vt:lpstr>Arten von Konfidenzintervallen</vt:lpstr>
      <vt:lpstr>Konfidenzintervall für Mittelwerte</vt:lpstr>
      <vt:lpstr>Beispielaufgabe zum zusammen Rechnen</vt:lpstr>
      <vt:lpstr>Beispielaufgabe für euch zum Rechnen</vt:lpstr>
      <vt:lpstr>Konfidenzintervall für Anteilswerte</vt:lpstr>
      <vt:lpstr>Beispielaufgabe zum zusammen Rechnen</vt:lpstr>
      <vt:lpstr>Beispielaufgabe für euch zum Rechnen</vt:lpstr>
      <vt:lpstr>Weitere Konfidenzintervalle</vt:lpstr>
      <vt:lpstr>Wie lassen sich Konfidenzintervalle beeinflussen?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Einführung Konfidenzintervalle</dc:title>
  <dc:creator>Eric Rost</dc:creator>
  <cp:lastModifiedBy>Valentin</cp:lastModifiedBy>
  <cp:revision>28</cp:revision>
  <dcterms:created xsi:type="dcterms:W3CDTF">2023-01-10T06:50:53Z</dcterms:created>
  <dcterms:modified xsi:type="dcterms:W3CDTF">2025-02-11T17:06:38Z</dcterms:modified>
</cp:coreProperties>
</file>