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7" r:id="rId19"/>
    <p:sldId id="273" r:id="rId20"/>
    <p:sldId id="274" r:id="rId21"/>
    <p:sldId id="275" r:id="rId22"/>
    <p:sldId id="276" r:id="rId23"/>
    <p:sldId id="277" r:id="rId24"/>
    <p:sldId id="279" r:id="rId25"/>
    <p:sldId id="284" r:id="rId26"/>
    <p:sldId id="280" r:id="rId27"/>
    <p:sldId id="281" r:id="rId28"/>
    <p:sldId id="282" r:id="rId29"/>
    <p:sldId id="285" r:id="rId30"/>
    <p:sldId id="283" r:id="rId31"/>
    <p:sldId id="288"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3" autoAdjust="0"/>
    <p:restoredTop sz="96163" autoAdjust="0"/>
  </p:normalViewPr>
  <p:slideViewPr>
    <p:cSldViewPr snapToGrid="0">
      <p:cViewPr varScale="1">
        <p:scale>
          <a:sx n="74" d="100"/>
          <a:sy n="74" d="100"/>
        </p:scale>
        <p:origin x="6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r>
              <a:rPr lang="en-US" sz="2100" b="1" dirty="0" err="1"/>
              <a:t>Erreichtes</a:t>
            </a:r>
            <a:r>
              <a:rPr lang="en-US" sz="2100" b="1" dirty="0"/>
              <a:t> </a:t>
            </a:r>
            <a:r>
              <a:rPr lang="en-US" sz="2100" b="1" dirty="0" err="1"/>
              <a:t>Servicelevel</a:t>
            </a:r>
            <a:endParaRPr lang="en-US" sz="2100" b="1" dirty="0"/>
          </a:p>
        </c:rich>
      </c:tx>
      <c:overlay val="0"/>
      <c:spPr>
        <a:noFill/>
        <a:ln>
          <a:noFill/>
        </a:ln>
        <a:effectLst/>
      </c:spPr>
      <c:txPr>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Tabelle1!$B$1</c:f>
              <c:strCache>
                <c:ptCount val="1"/>
                <c:pt idx="0">
                  <c:v>Datenreihe 1</c:v>
                </c:pt>
              </c:strCache>
            </c:strRef>
          </c:tx>
          <c:spPr>
            <a:ln w="38100" cap="rnd">
              <a:solidFill>
                <a:schemeClr val="tx2">
                  <a:lumMod val="7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Tabelle1!$A$2:$A$3</c:f>
              <c:strCache>
                <c:ptCount val="2"/>
                <c:pt idx="0">
                  <c:v>März 2021 (vor Schulung)</c:v>
                </c:pt>
                <c:pt idx="1">
                  <c:v>Oktober 2021 (nach Schulung)</c:v>
                </c:pt>
              </c:strCache>
            </c:strRef>
          </c:cat>
          <c:val>
            <c:numRef>
              <c:f>Tabelle1!$B$2:$B$3</c:f>
              <c:numCache>
                <c:formatCode>General</c:formatCode>
                <c:ptCount val="2"/>
                <c:pt idx="0">
                  <c:v>75</c:v>
                </c:pt>
                <c:pt idx="1">
                  <c:v>92</c:v>
                </c:pt>
              </c:numCache>
            </c:numRef>
          </c:val>
          <c:smooth val="0"/>
          <c:extLst>
            <c:ext xmlns:c16="http://schemas.microsoft.com/office/drawing/2014/chart" uri="{C3380CC4-5D6E-409C-BE32-E72D297353CC}">
              <c16:uniqueId val="{00000000-B34E-41F5-9DCA-4A93AD55EDF7}"/>
            </c:ext>
          </c:extLst>
        </c:ser>
        <c:dLbls>
          <c:showLegendKey val="0"/>
          <c:showVal val="0"/>
          <c:showCatName val="0"/>
          <c:showSerName val="0"/>
          <c:showPercent val="0"/>
          <c:showBubbleSize val="0"/>
        </c:dLbls>
        <c:smooth val="0"/>
        <c:axId val="595160200"/>
        <c:axId val="595158232"/>
      </c:lineChart>
      <c:catAx>
        <c:axId val="59516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58232"/>
        <c:crosses val="autoZero"/>
        <c:auto val="1"/>
        <c:lblAlgn val="ctr"/>
        <c:lblOffset val="100"/>
        <c:noMultiLvlLbl val="0"/>
      </c:catAx>
      <c:valAx>
        <c:axId val="595158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60200"/>
        <c:crosses val="autoZero"/>
        <c:crossBetween val="between"/>
        <c:majorUnit val="20"/>
      </c:valAx>
      <c:spPr>
        <a:noFill/>
        <a:ln>
          <a:noFill/>
        </a:ln>
        <a:effectLst/>
      </c:spPr>
    </c:plotArea>
    <c:plotVisOnly val="1"/>
    <c:dispBlanksAs val="gap"/>
    <c:showDLblsOverMax val="0"/>
  </c:chart>
  <c:spPr>
    <a:noFill/>
    <a:ln>
      <a:solidFill>
        <a:schemeClr val="accent5"/>
      </a:solid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r>
              <a:rPr lang="en-US" sz="2100" b="1" dirty="0" err="1"/>
              <a:t>Durchschnittliche</a:t>
            </a:r>
            <a:r>
              <a:rPr lang="en-US" sz="2100" b="1" baseline="0" dirty="0"/>
              <a:t> </a:t>
            </a:r>
            <a:r>
              <a:rPr lang="en-US" sz="2100" b="1" baseline="0" dirty="0" err="1"/>
              <a:t>Körpergröße</a:t>
            </a:r>
            <a:r>
              <a:rPr lang="en-US" sz="2100" b="1" baseline="0" dirty="0"/>
              <a:t> (in cm)</a:t>
            </a:r>
          </a:p>
          <a:p>
            <a:pPr>
              <a:defRPr sz="2100" b="1"/>
            </a:pPr>
            <a:r>
              <a:rPr lang="en-US" sz="2100" b="1" baseline="0" dirty="0"/>
              <a:t>von </a:t>
            </a:r>
            <a:r>
              <a:rPr lang="en-US" sz="2100" b="1" baseline="0" dirty="0" err="1"/>
              <a:t>Erwachsenen</a:t>
            </a:r>
            <a:r>
              <a:rPr lang="en-US" sz="2100" b="1" baseline="0" dirty="0"/>
              <a:t> in Deutschland</a:t>
            </a:r>
            <a:endParaRPr lang="en-US" sz="2100" b="1" dirty="0"/>
          </a:p>
        </c:rich>
      </c:tx>
      <c:overlay val="0"/>
      <c:spPr>
        <a:noFill/>
        <a:ln>
          <a:noFill/>
        </a:ln>
        <a:effectLst/>
      </c:spPr>
      <c:txPr>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Datenreihe 1</c:v>
                </c:pt>
              </c:strCache>
            </c:strRef>
          </c:tx>
          <c:spPr>
            <a:solidFill>
              <a:schemeClr val="accent1"/>
            </a:solidFill>
            <a:ln w="38100">
              <a:solidFill>
                <a:schemeClr val="tx2">
                  <a:lumMod val="75000"/>
                </a:schemeClr>
              </a:solidFill>
            </a:ln>
            <a:effectLst/>
          </c:spPr>
          <c:invertIfNegative val="0"/>
          <c:dPt>
            <c:idx val="0"/>
            <c:invertIfNegative val="0"/>
            <c:bubble3D val="0"/>
            <c:spPr>
              <a:solidFill>
                <a:schemeClr val="tx2"/>
              </a:solidFill>
              <a:ln w="38100">
                <a:solidFill>
                  <a:schemeClr val="tx2">
                    <a:lumMod val="75000"/>
                  </a:schemeClr>
                </a:solidFill>
              </a:ln>
              <a:effectLst/>
            </c:spPr>
            <c:extLst>
              <c:ext xmlns:c16="http://schemas.microsoft.com/office/drawing/2014/chart" uri="{C3380CC4-5D6E-409C-BE32-E72D297353CC}">
                <c16:uniqueId val="{00000000-CFB1-4DB2-8325-457918E3546A}"/>
              </c:ext>
            </c:extLst>
          </c:dPt>
          <c:dPt>
            <c:idx val="1"/>
            <c:invertIfNegative val="0"/>
            <c:bubble3D val="0"/>
            <c:spPr>
              <a:solidFill>
                <a:schemeClr val="tx2">
                  <a:lumMod val="75000"/>
                </a:schemeClr>
              </a:solidFill>
              <a:ln w="38100">
                <a:solidFill>
                  <a:schemeClr val="tx2">
                    <a:lumMod val="75000"/>
                  </a:schemeClr>
                </a:solidFill>
              </a:ln>
              <a:effectLst/>
            </c:spPr>
            <c:extLst>
              <c:ext xmlns:c16="http://schemas.microsoft.com/office/drawing/2014/chart" uri="{C3380CC4-5D6E-409C-BE32-E72D297353CC}">
                <c16:uniqueId val="{00000001-CFB1-4DB2-8325-457918E3546A}"/>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Tabelle1!$A$2:$A$3</c:f>
              <c:strCache>
                <c:ptCount val="2"/>
                <c:pt idx="0">
                  <c:v>Frauen</c:v>
                </c:pt>
                <c:pt idx="1">
                  <c:v>Männer</c:v>
                </c:pt>
              </c:strCache>
            </c:strRef>
          </c:cat>
          <c:val>
            <c:numRef>
              <c:f>Tabelle1!$B$2:$B$3</c:f>
              <c:numCache>
                <c:formatCode>General</c:formatCode>
                <c:ptCount val="2"/>
                <c:pt idx="0">
                  <c:v>166</c:v>
                </c:pt>
                <c:pt idx="1">
                  <c:v>180</c:v>
                </c:pt>
              </c:numCache>
            </c:numRef>
          </c:val>
          <c:extLst>
            <c:ext xmlns:c16="http://schemas.microsoft.com/office/drawing/2014/chart" uri="{C3380CC4-5D6E-409C-BE32-E72D297353CC}">
              <c16:uniqueId val="{00000000-B34E-41F5-9DCA-4A93AD55EDF7}"/>
            </c:ext>
          </c:extLst>
        </c:ser>
        <c:dLbls>
          <c:showLegendKey val="0"/>
          <c:showVal val="0"/>
          <c:showCatName val="0"/>
          <c:showSerName val="0"/>
          <c:showPercent val="0"/>
          <c:showBubbleSize val="0"/>
        </c:dLbls>
        <c:gapWidth val="150"/>
        <c:axId val="595160200"/>
        <c:axId val="595158232"/>
      </c:barChart>
      <c:catAx>
        <c:axId val="59516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58232"/>
        <c:crosses val="autoZero"/>
        <c:auto val="1"/>
        <c:lblAlgn val="ctr"/>
        <c:lblOffset val="100"/>
        <c:noMultiLvlLbl val="0"/>
      </c:catAx>
      <c:valAx>
        <c:axId val="595158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60200"/>
        <c:crosses val="autoZero"/>
        <c:crossBetween val="between"/>
        <c:majorUnit val="50"/>
      </c:valAx>
      <c:spPr>
        <a:noFill/>
        <a:ln>
          <a:noFill/>
        </a:ln>
        <a:effectLst/>
      </c:spPr>
    </c:plotArea>
    <c:plotVisOnly val="1"/>
    <c:dispBlanksAs val="gap"/>
    <c:showDLblsOverMax val="0"/>
  </c:chart>
  <c:spPr>
    <a:noFill/>
    <a:ln>
      <a:solidFill>
        <a:schemeClr val="accent5"/>
      </a:solid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7E37F-871F-4365-9F2B-14A1C05F74A9}"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AC89149B-F9A1-46BC-9285-EE9AC5A62356}">
      <dgm:prSet phldrT="[Text]" custT="1"/>
      <dgm:spPr>
        <a:solidFill>
          <a:schemeClr val="tx2"/>
        </a:solidFill>
        <a:ln>
          <a:solidFill>
            <a:schemeClr val="tx2"/>
          </a:solidFill>
        </a:ln>
      </dgm:spPr>
      <dgm:t>
        <a:bodyPr vert="vert270"/>
        <a:lstStyle/>
        <a:p>
          <a:r>
            <a:rPr lang="en-US" sz="1800" b="1" dirty="0">
              <a:solidFill>
                <a:sysClr val="windowText" lastClr="000000"/>
              </a:solidFill>
            </a:rPr>
            <a:t>Ein-</a:t>
          </a:r>
          <a:r>
            <a:rPr lang="en-US" sz="1800" b="1" dirty="0" err="1">
              <a:solidFill>
                <a:sysClr val="windowText" lastClr="000000"/>
              </a:solidFill>
            </a:rPr>
            <a:t>stichproben</a:t>
          </a:r>
          <a:r>
            <a:rPr lang="en-US" sz="1800" b="1" dirty="0">
              <a:solidFill>
                <a:sysClr val="windowText" lastClr="000000"/>
              </a:solidFill>
            </a:rPr>
            <a:t>-</a:t>
          </a:r>
          <a:br>
            <a:rPr lang="en-US" sz="1800" b="1" dirty="0">
              <a:solidFill>
                <a:sysClr val="windowText" lastClr="000000"/>
              </a:solidFill>
            </a:rPr>
          </a:br>
          <a:r>
            <a:rPr lang="en-US" sz="1800" b="1" dirty="0">
              <a:solidFill>
                <a:sysClr val="windowText" lastClr="000000"/>
              </a:solidFill>
            </a:rPr>
            <a:t>t-Test</a:t>
          </a:r>
        </a:p>
      </dgm:t>
    </dgm:pt>
    <dgm:pt modelId="{99045488-42D0-4C75-95D3-B051A823507D}" type="parTrans" cxnId="{48D5CDF0-A897-4E58-BAF1-09669B02841B}">
      <dgm:prSet custT="1"/>
      <dgm:spPr/>
      <dgm:t>
        <a:bodyPr/>
        <a:lstStyle/>
        <a:p>
          <a:endParaRPr lang="en-US" sz="1600" b="1"/>
        </a:p>
      </dgm:t>
    </dgm:pt>
    <dgm:pt modelId="{A7CA379C-31DA-41C0-92D1-DBD338763317}" type="sibTrans" cxnId="{48D5CDF0-A897-4E58-BAF1-09669B02841B}">
      <dgm:prSet/>
      <dgm:spPr/>
      <dgm:t>
        <a:bodyPr/>
        <a:lstStyle/>
        <a:p>
          <a:endParaRPr lang="en-US" sz="1600" b="1"/>
        </a:p>
      </dgm:t>
    </dgm:pt>
    <dgm:pt modelId="{CA09114A-7EF5-447C-8E9B-DA3B85750F8C}">
      <dgm:prSet phldrT="[Text]" custT="1"/>
      <dgm:spPr>
        <a:solidFill>
          <a:schemeClr val="tx2"/>
        </a:solidFill>
        <a:ln>
          <a:solidFill>
            <a:schemeClr val="tx2"/>
          </a:solidFill>
        </a:ln>
      </dgm:spPr>
      <dgm:t>
        <a:bodyPr vert="vert270"/>
        <a:lstStyle/>
        <a:p>
          <a:r>
            <a:rPr lang="en-US" sz="1800" b="1" dirty="0">
              <a:solidFill>
                <a:sysClr val="windowText" lastClr="000000"/>
              </a:solidFill>
            </a:rPr>
            <a:t>Zwei-</a:t>
          </a:r>
          <a:r>
            <a:rPr lang="en-US" sz="1800" b="1" dirty="0" err="1">
              <a:solidFill>
                <a:sysClr val="windowText" lastClr="000000"/>
              </a:solidFill>
            </a:rPr>
            <a:t>stichproben</a:t>
          </a:r>
          <a:r>
            <a:rPr lang="en-US" sz="1800" b="1" dirty="0">
              <a:solidFill>
                <a:sysClr val="windowText" lastClr="000000"/>
              </a:solidFill>
            </a:rPr>
            <a:t>-</a:t>
          </a:r>
          <a:br>
            <a:rPr lang="en-US" sz="1800" b="1" dirty="0">
              <a:solidFill>
                <a:sysClr val="windowText" lastClr="000000"/>
              </a:solidFill>
            </a:rPr>
          </a:br>
          <a:r>
            <a:rPr lang="en-US" sz="1800" b="1" dirty="0">
              <a:solidFill>
                <a:sysClr val="windowText" lastClr="000000"/>
              </a:solidFill>
            </a:rPr>
            <a:t>t-Test für </a:t>
          </a:r>
          <a:r>
            <a:rPr lang="en-US" sz="1800" b="1" dirty="0" err="1">
              <a:solidFill>
                <a:sysClr val="windowText" lastClr="000000"/>
              </a:solidFill>
            </a:rPr>
            <a:t>abhängige</a:t>
          </a:r>
          <a:r>
            <a:rPr lang="en-US" sz="1800" b="1" dirty="0">
              <a:solidFill>
                <a:sysClr val="windowText" lastClr="000000"/>
              </a:solidFill>
            </a:rPr>
            <a:t> (</a:t>
          </a:r>
          <a:r>
            <a:rPr lang="en-US" sz="1800" b="1" dirty="0" err="1">
              <a:solidFill>
                <a:sysClr val="windowText" lastClr="000000"/>
              </a:solidFill>
            </a:rPr>
            <a:t>gepaarte</a:t>
          </a:r>
          <a:r>
            <a:rPr lang="en-US" sz="1800" b="1" dirty="0">
              <a:solidFill>
                <a:sysClr val="windowText" lastClr="000000"/>
              </a:solidFill>
            </a:rPr>
            <a:t>) </a:t>
          </a:r>
          <a:r>
            <a:rPr lang="en-US" sz="1800" b="1" dirty="0" err="1">
              <a:solidFill>
                <a:sysClr val="windowText" lastClr="000000"/>
              </a:solidFill>
            </a:rPr>
            <a:t>Stichproben</a:t>
          </a:r>
          <a:endParaRPr lang="en-US" sz="1800" b="1" dirty="0">
            <a:solidFill>
              <a:sysClr val="windowText" lastClr="000000"/>
            </a:solidFill>
          </a:endParaRPr>
        </a:p>
      </dgm:t>
    </dgm:pt>
    <dgm:pt modelId="{C2DBE568-4680-49D1-BEAD-275B9F84BBE2}" type="parTrans" cxnId="{6EA08BFF-6AD8-4155-BC51-3FE13AA3D255}">
      <dgm:prSet custT="1"/>
      <dgm:spPr/>
      <dgm:t>
        <a:bodyPr/>
        <a:lstStyle/>
        <a:p>
          <a:endParaRPr lang="en-US" sz="1600" b="1"/>
        </a:p>
      </dgm:t>
    </dgm:pt>
    <dgm:pt modelId="{76C4F4DE-6390-4BCE-8C47-55EC9233D914}" type="sibTrans" cxnId="{6EA08BFF-6AD8-4155-BC51-3FE13AA3D255}">
      <dgm:prSet/>
      <dgm:spPr/>
      <dgm:t>
        <a:bodyPr/>
        <a:lstStyle/>
        <a:p>
          <a:endParaRPr lang="en-US" sz="1600" b="1"/>
        </a:p>
      </dgm:t>
    </dgm:pt>
    <dgm:pt modelId="{0821A68D-6E2C-404D-AB5B-1F83CF1866E8}">
      <dgm:prSet custT="1"/>
      <dgm:spPr>
        <a:solidFill>
          <a:schemeClr val="tx2"/>
        </a:solidFill>
        <a:ln>
          <a:solidFill>
            <a:schemeClr val="tx2"/>
          </a:solidFill>
        </a:ln>
      </dgm:spPr>
      <dgm:t>
        <a:bodyPr vert="vert270"/>
        <a:lstStyle/>
        <a:p>
          <a:r>
            <a:rPr lang="en-US" sz="1800" b="1" dirty="0">
              <a:solidFill>
                <a:sysClr val="windowText" lastClr="000000"/>
              </a:solidFill>
            </a:rPr>
            <a:t>Zwei-</a:t>
          </a:r>
          <a:r>
            <a:rPr lang="en-US" sz="1800" b="1" dirty="0" err="1">
              <a:solidFill>
                <a:sysClr val="windowText" lastClr="000000"/>
              </a:solidFill>
            </a:rPr>
            <a:t>stichproben</a:t>
          </a:r>
          <a:r>
            <a:rPr lang="en-US" sz="1800" b="1" dirty="0">
              <a:solidFill>
                <a:sysClr val="windowText" lastClr="000000"/>
              </a:solidFill>
            </a:rPr>
            <a:t>-</a:t>
          </a:r>
          <a:br>
            <a:rPr lang="en-US" sz="1800" b="1" dirty="0">
              <a:solidFill>
                <a:sysClr val="windowText" lastClr="000000"/>
              </a:solidFill>
            </a:rPr>
          </a:br>
          <a:r>
            <a:rPr lang="en-US" sz="1800" b="1" dirty="0">
              <a:solidFill>
                <a:sysClr val="windowText" lastClr="000000"/>
              </a:solidFill>
            </a:rPr>
            <a:t>t-Test für </a:t>
          </a:r>
          <a:r>
            <a:rPr lang="en-US" sz="1800" b="1" dirty="0" err="1">
              <a:solidFill>
                <a:sysClr val="windowText" lastClr="000000"/>
              </a:solidFill>
            </a:rPr>
            <a:t>unabhängige</a:t>
          </a:r>
          <a:r>
            <a:rPr lang="en-US" sz="1800" b="1" dirty="0">
              <a:solidFill>
                <a:sysClr val="windowText" lastClr="000000"/>
              </a:solidFill>
            </a:rPr>
            <a:t> </a:t>
          </a:r>
          <a:r>
            <a:rPr lang="en-US" sz="1800" b="1" dirty="0" err="1">
              <a:solidFill>
                <a:sysClr val="windowText" lastClr="000000"/>
              </a:solidFill>
            </a:rPr>
            <a:t>Stichproben</a:t>
          </a:r>
          <a:endParaRPr lang="en-US" sz="1800" b="1" dirty="0">
            <a:solidFill>
              <a:sysClr val="windowText" lastClr="000000"/>
            </a:solidFill>
          </a:endParaRPr>
        </a:p>
      </dgm:t>
    </dgm:pt>
    <dgm:pt modelId="{0873832D-1267-4374-879C-E83F31930996}" type="parTrans" cxnId="{45D1AB1F-30A6-4B7E-A933-16E49B1D58BA}">
      <dgm:prSet custT="1"/>
      <dgm:spPr/>
      <dgm:t>
        <a:bodyPr/>
        <a:lstStyle/>
        <a:p>
          <a:endParaRPr lang="en-US" sz="1600" b="1"/>
        </a:p>
      </dgm:t>
    </dgm:pt>
    <dgm:pt modelId="{BF58BE33-FA13-40BB-9566-4520E1F91A19}" type="sibTrans" cxnId="{45D1AB1F-30A6-4B7E-A933-16E49B1D58BA}">
      <dgm:prSet/>
      <dgm:spPr/>
      <dgm:t>
        <a:bodyPr/>
        <a:lstStyle/>
        <a:p>
          <a:endParaRPr lang="en-US" sz="1600" b="1"/>
        </a:p>
      </dgm:t>
    </dgm:pt>
    <dgm:pt modelId="{1437B1D3-7512-40B0-B26D-686B141C3824}">
      <dgm:prSet phldrT="[Text]" custT="1"/>
      <dgm:spPr>
        <a:solidFill>
          <a:schemeClr val="tx2"/>
        </a:solidFill>
        <a:ln>
          <a:solidFill>
            <a:schemeClr val="tx2"/>
          </a:solidFill>
        </a:ln>
      </dgm:spPr>
      <dgm:t>
        <a:bodyPr/>
        <a:lstStyle/>
        <a:p>
          <a:r>
            <a:rPr lang="de-DE" sz="1600" b="1" dirty="0">
              <a:solidFill>
                <a:sysClr val="windowText" lastClr="000000"/>
              </a:solidFill>
            </a:rPr>
            <a:t>t-Test</a:t>
          </a:r>
          <a:endParaRPr lang="en-US" sz="1600" b="1" dirty="0">
            <a:solidFill>
              <a:sysClr val="windowText" lastClr="000000"/>
            </a:solidFill>
          </a:endParaRPr>
        </a:p>
      </dgm:t>
    </dgm:pt>
    <dgm:pt modelId="{65A64E83-70FE-47B9-8BFA-F89EC3091479}" type="sibTrans" cxnId="{2B2EF510-9471-428E-8EBD-555AE62C7DBA}">
      <dgm:prSet/>
      <dgm:spPr/>
      <dgm:t>
        <a:bodyPr/>
        <a:lstStyle/>
        <a:p>
          <a:endParaRPr lang="en-US" sz="1600" b="1"/>
        </a:p>
      </dgm:t>
    </dgm:pt>
    <dgm:pt modelId="{AD0956C3-9E7C-4EB2-9963-978E1581489D}" type="parTrans" cxnId="{2B2EF510-9471-428E-8EBD-555AE62C7DBA}">
      <dgm:prSet/>
      <dgm:spPr/>
      <dgm:t>
        <a:bodyPr/>
        <a:lstStyle/>
        <a:p>
          <a:endParaRPr lang="en-US" sz="1600" b="1"/>
        </a:p>
      </dgm:t>
    </dgm:pt>
    <dgm:pt modelId="{57D1DF96-DD4A-4E2E-8745-45FF84CB9DAD}" type="pres">
      <dgm:prSet presAssocID="{4D57E37F-871F-4365-9F2B-14A1C05F74A9}" presName="Name0" presStyleCnt="0">
        <dgm:presLayoutVars>
          <dgm:chPref val="1"/>
          <dgm:dir/>
          <dgm:animOne val="branch"/>
          <dgm:animLvl val="lvl"/>
          <dgm:resizeHandles val="exact"/>
        </dgm:presLayoutVars>
      </dgm:prSet>
      <dgm:spPr/>
    </dgm:pt>
    <dgm:pt modelId="{A48ED1F1-D216-412F-A23C-8081AB140823}" type="pres">
      <dgm:prSet presAssocID="{1437B1D3-7512-40B0-B26D-686B141C3824}" presName="root1" presStyleCnt="0"/>
      <dgm:spPr/>
    </dgm:pt>
    <dgm:pt modelId="{04D881C4-18A4-4ADA-8E3F-B76A8A93CEE2}" type="pres">
      <dgm:prSet presAssocID="{1437B1D3-7512-40B0-B26D-686B141C3824}" presName="LevelOneTextNode" presStyleLbl="node0" presStyleIdx="0" presStyleCnt="1" custScaleX="50646" custScaleY="131282">
        <dgm:presLayoutVars>
          <dgm:chPref val="3"/>
        </dgm:presLayoutVars>
      </dgm:prSet>
      <dgm:spPr/>
    </dgm:pt>
    <dgm:pt modelId="{02546C49-BA99-4CA4-BD22-402BAA066F33}" type="pres">
      <dgm:prSet presAssocID="{1437B1D3-7512-40B0-B26D-686B141C3824}" presName="level2hierChild" presStyleCnt="0"/>
      <dgm:spPr/>
    </dgm:pt>
    <dgm:pt modelId="{23344A01-1625-435D-B3CC-93ADEB7F19F2}" type="pres">
      <dgm:prSet presAssocID="{99045488-42D0-4C75-95D3-B051A823507D}" presName="conn2-1" presStyleLbl="parChTrans1D2" presStyleIdx="0" presStyleCnt="3"/>
      <dgm:spPr/>
    </dgm:pt>
    <dgm:pt modelId="{D163FCD1-0E93-4443-9E4B-508088F45538}" type="pres">
      <dgm:prSet presAssocID="{99045488-42D0-4C75-95D3-B051A823507D}" presName="connTx" presStyleLbl="parChTrans1D2" presStyleIdx="0" presStyleCnt="3"/>
      <dgm:spPr/>
    </dgm:pt>
    <dgm:pt modelId="{0066611C-93A1-47A7-AB95-B110D5F3F259}" type="pres">
      <dgm:prSet presAssocID="{AC89149B-F9A1-46BC-9285-EE9AC5A62356}" presName="root2" presStyleCnt="0"/>
      <dgm:spPr/>
    </dgm:pt>
    <dgm:pt modelId="{666A22C8-CB79-4AEC-9B68-9753398F045C}" type="pres">
      <dgm:prSet presAssocID="{AC89149B-F9A1-46BC-9285-EE9AC5A62356}" presName="LevelTwoTextNode" presStyleLbl="node2" presStyleIdx="0" presStyleCnt="3" custScaleX="98254" custScaleY="253593">
        <dgm:presLayoutVars>
          <dgm:chPref val="3"/>
        </dgm:presLayoutVars>
      </dgm:prSet>
      <dgm:spPr/>
    </dgm:pt>
    <dgm:pt modelId="{FA9F53E9-9028-4D0B-8363-945A000DBB70}" type="pres">
      <dgm:prSet presAssocID="{AC89149B-F9A1-46BC-9285-EE9AC5A62356}" presName="level3hierChild" presStyleCnt="0"/>
      <dgm:spPr/>
    </dgm:pt>
    <dgm:pt modelId="{7AB989C5-63A2-4B96-BA64-38DBF8FF64AA}" type="pres">
      <dgm:prSet presAssocID="{0873832D-1267-4374-879C-E83F31930996}" presName="conn2-1" presStyleLbl="parChTrans1D2" presStyleIdx="1" presStyleCnt="3"/>
      <dgm:spPr/>
    </dgm:pt>
    <dgm:pt modelId="{779BE165-549F-4AD3-9530-2183C3875718}" type="pres">
      <dgm:prSet presAssocID="{0873832D-1267-4374-879C-E83F31930996}" presName="connTx" presStyleLbl="parChTrans1D2" presStyleIdx="1" presStyleCnt="3"/>
      <dgm:spPr/>
    </dgm:pt>
    <dgm:pt modelId="{44742985-96C3-4AFC-8CC8-AD35310C2EA7}" type="pres">
      <dgm:prSet presAssocID="{0821A68D-6E2C-404D-AB5B-1F83CF1866E8}" presName="root2" presStyleCnt="0"/>
      <dgm:spPr/>
    </dgm:pt>
    <dgm:pt modelId="{6FD8584F-E23E-4EDB-9A66-EAF133F1A8BB}" type="pres">
      <dgm:prSet presAssocID="{0821A68D-6E2C-404D-AB5B-1F83CF1866E8}" presName="LevelTwoTextNode" presStyleLbl="node2" presStyleIdx="1" presStyleCnt="3" custScaleX="98254" custScaleY="309327">
        <dgm:presLayoutVars>
          <dgm:chPref val="3"/>
        </dgm:presLayoutVars>
      </dgm:prSet>
      <dgm:spPr/>
    </dgm:pt>
    <dgm:pt modelId="{D4BD0FAC-5D47-4703-89EA-A290D1C9B8A4}" type="pres">
      <dgm:prSet presAssocID="{0821A68D-6E2C-404D-AB5B-1F83CF1866E8}" presName="level3hierChild" presStyleCnt="0"/>
      <dgm:spPr/>
    </dgm:pt>
    <dgm:pt modelId="{977F3D4B-0EA2-4340-9845-BB51FA3E71B4}" type="pres">
      <dgm:prSet presAssocID="{C2DBE568-4680-49D1-BEAD-275B9F84BBE2}" presName="conn2-1" presStyleLbl="parChTrans1D2" presStyleIdx="2" presStyleCnt="3"/>
      <dgm:spPr/>
    </dgm:pt>
    <dgm:pt modelId="{93AAE4D7-59B3-4AAD-839C-EF3748AB4F08}" type="pres">
      <dgm:prSet presAssocID="{C2DBE568-4680-49D1-BEAD-275B9F84BBE2}" presName="connTx" presStyleLbl="parChTrans1D2" presStyleIdx="2" presStyleCnt="3"/>
      <dgm:spPr/>
    </dgm:pt>
    <dgm:pt modelId="{21CE5147-8DED-4CBA-AB13-D170E3047699}" type="pres">
      <dgm:prSet presAssocID="{CA09114A-7EF5-447C-8E9B-DA3B85750F8C}" presName="root2" presStyleCnt="0"/>
      <dgm:spPr/>
    </dgm:pt>
    <dgm:pt modelId="{B1001AF9-50D7-4E09-8575-73D7E9AA4684}" type="pres">
      <dgm:prSet presAssocID="{CA09114A-7EF5-447C-8E9B-DA3B85750F8C}" presName="LevelTwoTextNode" presStyleLbl="node2" presStyleIdx="2" presStyleCnt="3" custScaleX="98254" custScaleY="309327">
        <dgm:presLayoutVars>
          <dgm:chPref val="3"/>
        </dgm:presLayoutVars>
      </dgm:prSet>
      <dgm:spPr/>
    </dgm:pt>
    <dgm:pt modelId="{3428A11D-D55A-4C89-A6CC-C333E0397013}" type="pres">
      <dgm:prSet presAssocID="{CA09114A-7EF5-447C-8E9B-DA3B85750F8C}" presName="level3hierChild" presStyleCnt="0"/>
      <dgm:spPr/>
    </dgm:pt>
  </dgm:ptLst>
  <dgm:cxnLst>
    <dgm:cxn modelId="{555E210A-F625-4E15-A622-486E8B384453}" type="presOf" srcId="{0821A68D-6E2C-404D-AB5B-1F83CF1866E8}" destId="{6FD8584F-E23E-4EDB-9A66-EAF133F1A8BB}" srcOrd="0" destOrd="0" presId="urn:microsoft.com/office/officeart/2008/layout/HorizontalMultiLevelHierarchy"/>
    <dgm:cxn modelId="{2B2EF510-9471-428E-8EBD-555AE62C7DBA}" srcId="{4D57E37F-871F-4365-9F2B-14A1C05F74A9}" destId="{1437B1D3-7512-40B0-B26D-686B141C3824}" srcOrd="0" destOrd="0" parTransId="{AD0956C3-9E7C-4EB2-9963-978E1581489D}" sibTransId="{65A64E83-70FE-47B9-8BFA-F89EC3091479}"/>
    <dgm:cxn modelId="{63DF8417-3CAE-4F02-A3C5-4F52D6A1EADB}" type="presOf" srcId="{4D57E37F-871F-4365-9F2B-14A1C05F74A9}" destId="{57D1DF96-DD4A-4E2E-8745-45FF84CB9DAD}" srcOrd="0" destOrd="0" presId="urn:microsoft.com/office/officeart/2008/layout/HorizontalMultiLevelHierarchy"/>
    <dgm:cxn modelId="{2618381A-C24A-4D5A-B096-D5F56AD4619C}" type="presOf" srcId="{CA09114A-7EF5-447C-8E9B-DA3B85750F8C}" destId="{B1001AF9-50D7-4E09-8575-73D7E9AA4684}" srcOrd="0" destOrd="0" presId="urn:microsoft.com/office/officeart/2008/layout/HorizontalMultiLevelHierarchy"/>
    <dgm:cxn modelId="{45D1AB1F-30A6-4B7E-A933-16E49B1D58BA}" srcId="{1437B1D3-7512-40B0-B26D-686B141C3824}" destId="{0821A68D-6E2C-404D-AB5B-1F83CF1866E8}" srcOrd="1" destOrd="0" parTransId="{0873832D-1267-4374-879C-E83F31930996}" sibTransId="{BF58BE33-FA13-40BB-9566-4520E1F91A19}"/>
    <dgm:cxn modelId="{F16C672D-E0F4-4269-A237-CCF493C57A13}" type="presOf" srcId="{0873832D-1267-4374-879C-E83F31930996}" destId="{7AB989C5-63A2-4B96-BA64-38DBF8FF64AA}" srcOrd="0" destOrd="0" presId="urn:microsoft.com/office/officeart/2008/layout/HorizontalMultiLevelHierarchy"/>
    <dgm:cxn modelId="{9813653F-21C9-489B-BECE-EC773BAFE4F4}" type="presOf" srcId="{0873832D-1267-4374-879C-E83F31930996}" destId="{779BE165-549F-4AD3-9530-2183C3875718}" srcOrd="1" destOrd="0" presId="urn:microsoft.com/office/officeart/2008/layout/HorizontalMultiLevelHierarchy"/>
    <dgm:cxn modelId="{6C0BB469-4D99-4A6E-8F49-EFDA9007F766}" type="presOf" srcId="{C2DBE568-4680-49D1-BEAD-275B9F84BBE2}" destId="{93AAE4D7-59B3-4AAD-839C-EF3748AB4F08}" srcOrd="1" destOrd="0" presId="urn:microsoft.com/office/officeart/2008/layout/HorizontalMultiLevelHierarchy"/>
    <dgm:cxn modelId="{CB962670-2E8E-47B6-A1E9-8EAFAA0A7FA1}" type="presOf" srcId="{99045488-42D0-4C75-95D3-B051A823507D}" destId="{D163FCD1-0E93-4443-9E4B-508088F45538}" srcOrd="1" destOrd="0" presId="urn:microsoft.com/office/officeart/2008/layout/HorizontalMultiLevelHierarchy"/>
    <dgm:cxn modelId="{EE523B9D-1E67-459A-B4B1-60835115E281}" type="presOf" srcId="{99045488-42D0-4C75-95D3-B051A823507D}" destId="{23344A01-1625-435D-B3CC-93ADEB7F19F2}" srcOrd="0" destOrd="0" presId="urn:microsoft.com/office/officeart/2008/layout/HorizontalMultiLevelHierarchy"/>
    <dgm:cxn modelId="{1ABCBAC3-A589-4397-BEA6-162C36D709B8}" type="presOf" srcId="{AC89149B-F9A1-46BC-9285-EE9AC5A62356}" destId="{666A22C8-CB79-4AEC-9B68-9753398F045C}" srcOrd="0" destOrd="0" presId="urn:microsoft.com/office/officeart/2008/layout/HorizontalMultiLevelHierarchy"/>
    <dgm:cxn modelId="{919C9BC4-A50D-4EC6-89BD-1D045F4B17E1}" type="presOf" srcId="{C2DBE568-4680-49D1-BEAD-275B9F84BBE2}" destId="{977F3D4B-0EA2-4340-9845-BB51FA3E71B4}" srcOrd="0" destOrd="0" presId="urn:microsoft.com/office/officeart/2008/layout/HorizontalMultiLevelHierarchy"/>
    <dgm:cxn modelId="{48D5CDF0-A897-4E58-BAF1-09669B02841B}" srcId="{1437B1D3-7512-40B0-B26D-686B141C3824}" destId="{AC89149B-F9A1-46BC-9285-EE9AC5A62356}" srcOrd="0" destOrd="0" parTransId="{99045488-42D0-4C75-95D3-B051A823507D}" sibTransId="{A7CA379C-31DA-41C0-92D1-DBD338763317}"/>
    <dgm:cxn modelId="{73E716FB-D921-4464-AAA4-DA45EB389F42}" type="presOf" srcId="{1437B1D3-7512-40B0-B26D-686B141C3824}" destId="{04D881C4-18A4-4ADA-8E3F-B76A8A93CEE2}" srcOrd="0" destOrd="0" presId="urn:microsoft.com/office/officeart/2008/layout/HorizontalMultiLevelHierarchy"/>
    <dgm:cxn modelId="{6EA08BFF-6AD8-4155-BC51-3FE13AA3D255}" srcId="{1437B1D3-7512-40B0-B26D-686B141C3824}" destId="{CA09114A-7EF5-447C-8E9B-DA3B85750F8C}" srcOrd="2" destOrd="0" parTransId="{C2DBE568-4680-49D1-BEAD-275B9F84BBE2}" sibTransId="{76C4F4DE-6390-4BCE-8C47-55EC9233D914}"/>
    <dgm:cxn modelId="{56974E25-89BD-467D-B8CC-8F68FFE93714}" type="presParOf" srcId="{57D1DF96-DD4A-4E2E-8745-45FF84CB9DAD}" destId="{A48ED1F1-D216-412F-A23C-8081AB140823}" srcOrd="0" destOrd="0" presId="urn:microsoft.com/office/officeart/2008/layout/HorizontalMultiLevelHierarchy"/>
    <dgm:cxn modelId="{0F8F1E4A-1D6C-469C-A0AE-355A32711660}" type="presParOf" srcId="{A48ED1F1-D216-412F-A23C-8081AB140823}" destId="{04D881C4-18A4-4ADA-8E3F-B76A8A93CEE2}" srcOrd="0" destOrd="0" presId="urn:microsoft.com/office/officeart/2008/layout/HorizontalMultiLevelHierarchy"/>
    <dgm:cxn modelId="{D587D7BC-CD53-4796-9FD0-E80F2DC90931}" type="presParOf" srcId="{A48ED1F1-D216-412F-A23C-8081AB140823}" destId="{02546C49-BA99-4CA4-BD22-402BAA066F33}" srcOrd="1" destOrd="0" presId="urn:microsoft.com/office/officeart/2008/layout/HorizontalMultiLevelHierarchy"/>
    <dgm:cxn modelId="{E841D938-00D5-4A27-85C2-2B991269CBF6}" type="presParOf" srcId="{02546C49-BA99-4CA4-BD22-402BAA066F33}" destId="{23344A01-1625-435D-B3CC-93ADEB7F19F2}" srcOrd="0" destOrd="0" presId="urn:microsoft.com/office/officeart/2008/layout/HorizontalMultiLevelHierarchy"/>
    <dgm:cxn modelId="{754D372F-5EFF-45C6-AD05-F00A43976047}" type="presParOf" srcId="{23344A01-1625-435D-B3CC-93ADEB7F19F2}" destId="{D163FCD1-0E93-4443-9E4B-508088F45538}" srcOrd="0" destOrd="0" presId="urn:microsoft.com/office/officeart/2008/layout/HorizontalMultiLevelHierarchy"/>
    <dgm:cxn modelId="{E976224D-C2DC-4F52-8C49-D26B58DC2861}" type="presParOf" srcId="{02546C49-BA99-4CA4-BD22-402BAA066F33}" destId="{0066611C-93A1-47A7-AB95-B110D5F3F259}" srcOrd="1" destOrd="0" presId="urn:microsoft.com/office/officeart/2008/layout/HorizontalMultiLevelHierarchy"/>
    <dgm:cxn modelId="{44F36841-D108-4BA2-AA70-D3FBFD7FDFFE}" type="presParOf" srcId="{0066611C-93A1-47A7-AB95-B110D5F3F259}" destId="{666A22C8-CB79-4AEC-9B68-9753398F045C}" srcOrd="0" destOrd="0" presId="urn:microsoft.com/office/officeart/2008/layout/HorizontalMultiLevelHierarchy"/>
    <dgm:cxn modelId="{BDE8BF9A-8A53-4E22-B4E3-88E448579F3E}" type="presParOf" srcId="{0066611C-93A1-47A7-AB95-B110D5F3F259}" destId="{FA9F53E9-9028-4D0B-8363-945A000DBB70}" srcOrd="1" destOrd="0" presId="urn:microsoft.com/office/officeart/2008/layout/HorizontalMultiLevelHierarchy"/>
    <dgm:cxn modelId="{4C936DBE-66AD-463A-AB6D-DB3174D4FED1}" type="presParOf" srcId="{02546C49-BA99-4CA4-BD22-402BAA066F33}" destId="{7AB989C5-63A2-4B96-BA64-38DBF8FF64AA}" srcOrd="2" destOrd="0" presId="urn:microsoft.com/office/officeart/2008/layout/HorizontalMultiLevelHierarchy"/>
    <dgm:cxn modelId="{CF0FAE92-61D1-4547-BBEA-31282E6766F8}" type="presParOf" srcId="{7AB989C5-63A2-4B96-BA64-38DBF8FF64AA}" destId="{779BE165-549F-4AD3-9530-2183C3875718}" srcOrd="0" destOrd="0" presId="urn:microsoft.com/office/officeart/2008/layout/HorizontalMultiLevelHierarchy"/>
    <dgm:cxn modelId="{BF0D4FFE-76FF-4E49-A243-D7DBB7763573}" type="presParOf" srcId="{02546C49-BA99-4CA4-BD22-402BAA066F33}" destId="{44742985-96C3-4AFC-8CC8-AD35310C2EA7}" srcOrd="3" destOrd="0" presId="urn:microsoft.com/office/officeart/2008/layout/HorizontalMultiLevelHierarchy"/>
    <dgm:cxn modelId="{5359291B-5120-4A77-ABF4-9284794B36E3}" type="presParOf" srcId="{44742985-96C3-4AFC-8CC8-AD35310C2EA7}" destId="{6FD8584F-E23E-4EDB-9A66-EAF133F1A8BB}" srcOrd="0" destOrd="0" presId="urn:microsoft.com/office/officeart/2008/layout/HorizontalMultiLevelHierarchy"/>
    <dgm:cxn modelId="{8BE1D3C0-1E2A-49E8-AF01-A47F28308DB2}" type="presParOf" srcId="{44742985-96C3-4AFC-8CC8-AD35310C2EA7}" destId="{D4BD0FAC-5D47-4703-89EA-A290D1C9B8A4}" srcOrd="1" destOrd="0" presId="urn:microsoft.com/office/officeart/2008/layout/HorizontalMultiLevelHierarchy"/>
    <dgm:cxn modelId="{B2702645-1D60-4A9B-BAD6-FF01EFC476A1}" type="presParOf" srcId="{02546C49-BA99-4CA4-BD22-402BAA066F33}" destId="{977F3D4B-0EA2-4340-9845-BB51FA3E71B4}" srcOrd="4" destOrd="0" presId="urn:microsoft.com/office/officeart/2008/layout/HorizontalMultiLevelHierarchy"/>
    <dgm:cxn modelId="{27AA4D93-85F4-4169-990B-4D0B0CACB82A}" type="presParOf" srcId="{977F3D4B-0EA2-4340-9845-BB51FA3E71B4}" destId="{93AAE4D7-59B3-4AAD-839C-EF3748AB4F08}" srcOrd="0" destOrd="0" presId="urn:microsoft.com/office/officeart/2008/layout/HorizontalMultiLevelHierarchy"/>
    <dgm:cxn modelId="{B11AD173-EE86-4549-8562-21E1C802737F}" type="presParOf" srcId="{02546C49-BA99-4CA4-BD22-402BAA066F33}" destId="{21CE5147-8DED-4CBA-AB13-D170E3047699}" srcOrd="5" destOrd="0" presId="urn:microsoft.com/office/officeart/2008/layout/HorizontalMultiLevelHierarchy"/>
    <dgm:cxn modelId="{EAFCA23E-04C0-4313-BEEB-48C6458D0751}" type="presParOf" srcId="{21CE5147-8DED-4CBA-AB13-D170E3047699}" destId="{B1001AF9-50D7-4E09-8575-73D7E9AA4684}" srcOrd="0" destOrd="0" presId="urn:microsoft.com/office/officeart/2008/layout/HorizontalMultiLevelHierarchy"/>
    <dgm:cxn modelId="{570A1A09-96F5-4787-9920-63A5504AA214}" type="presParOf" srcId="{21CE5147-8DED-4CBA-AB13-D170E3047699}" destId="{3428A11D-D55A-4C89-A6CC-C333E039701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F3D4B-0EA2-4340-9845-BB51FA3E71B4}">
      <dsp:nvSpPr>
        <dsp:cNvPr id="0" name=""/>
        <dsp:cNvSpPr/>
      </dsp:nvSpPr>
      <dsp:spPr>
        <a:xfrm>
          <a:off x="711097" y="2775743"/>
          <a:ext cx="394235" cy="1841727"/>
        </a:xfrm>
        <a:custGeom>
          <a:avLst/>
          <a:gdLst/>
          <a:ahLst/>
          <a:cxnLst/>
          <a:rect l="0" t="0" r="0" b="0"/>
          <a:pathLst>
            <a:path>
              <a:moveTo>
                <a:pt x="0" y="0"/>
              </a:moveTo>
              <a:lnTo>
                <a:pt x="197117" y="0"/>
              </a:lnTo>
              <a:lnTo>
                <a:pt x="197117" y="1841727"/>
              </a:lnTo>
              <a:lnTo>
                <a:pt x="394235" y="184172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861128" y="3649520"/>
        <a:ext cx="94172" cy="94172"/>
      </dsp:txXfrm>
    </dsp:sp>
    <dsp:sp modelId="{7AB989C5-63A2-4B96-BA64-38DBF8FF64AA}">
      <dsp:nvSpPr>
        <dsp:cNvPr id="0" name=""/>
        <dsp:cNvSpPr/>
      </dsp:nvSpPr>
      <dsp:spPr>
        <a:xfrm>
          <a:off x="711097" y="2608271"/>
          <a:ext cx="394235" cy="167471"/>
        </a:xfrm>
        <a:custGeom>
          <a:avLst/>
          <a:gdLst/>
          <a:ahLst/>
          <a:cxnLst/>
          <a:rect l="0" t="0" r="0" b="0"/>
          <a:pathLst>
            <a:path>
              <a:moveTo>
                <a:pt x="0" y="167471"/>
              </a:moveTo>
              <a:lnTo>
                <a:pt x="197117" y="167471"/>
              </a:lnTo>
              <a:lnTo>
                <a:pt x="197117" y="0"/>
              </a:lnTo>
              <a:lnTo>
                <a:pt x="3942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897506" y="2681299"/>
        <a:ext cx="21416" cy="21416"/>
      </dsp:txXfrm>
    </dsp:sp>
    <dsp:sp modelId="{23344A01-1625-435D-B3CC-93ADEB7F19F2}">
      <dsp:nvSpPr>
        <dsp:cNvPr id="0" name=""/>
        <dsp:cNvSpPr/>
      </dsp:nvSpPr>
      <dsp:spPr>
        <a:xfrm>
          <a:off x="711097" y="766544"/>
          <a:ext cx="394235" cy="2009198"/>
        </a:xfrm>
        <a:custGeom>
          <a:avLst/>
          <a:gdLst/>
          <a:ahLst/>
          <a:cxnLst/>
          <a:rect l="0" t="0" r="0" b="0"/>
          <a:pathLst>
            <a:path>
              <a:moveTo>
                <a:pt x="0" y="2009198"/>
              </a:moveTo>
              <a:lnTo>
                <a:pt x="197117" y="2009198"/>
              </a:lnTo>
              <a:lnTo>
                <a:pt x="197117" y="0"/>
              </a:lnTo>
              <a:lnTo>
                <a:pt x="39423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b="1" kern="1200"/>
        </a:p>
      </dsp:txBody>
      <dsp:txXfrm>
        <a:off x="857026" y="1719956"/>
        <a:ext cx="102375" cy="102375"/>
      </dsp:txXfrm>
    </dsp:sp>
    <dsp:sp modelId="{04D881C4-18A4-4ADA-8E3F-B76A8A93CEE2}">
      <dsp:nvSpPr>
        <dsp:cNvPr id="0" name=""/>
        <dsp:cNvSpPr/>
      </dsp:nvSpPr>
      <dsp:spPr>
        <a:xfrm rot="16200000">
          <a:off x="-1517304" y="2623560"/>
          <a:ext cx="4152437" cy="304366"/>
        </a:xfrm>
        <a:prstGeom prst="rect">
          <a:avLst/>
        </a:prstGeom>
        <a:solidFill>
          <a:schemeClr val="tx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b="1" kern="1200" dirty="0">
              <a:solidFill>
                <a:sysClr val="windowText" lastClr="000000"/>
              </a:solidFill>
            </a:rPr>
            <a:t>t-Test</a:t>
          </a:r>
          <a:endParaRPr lang="en-US" sz="1600" b="1" kern="1200" dirty="0">
            <a:solidFill>
              <a:sysClr val="windowText" lastClr="000000"/>
            </a:solidFill>
          </a:endParaRPr>
        </a:p>
      </dsp:txBody>
      <dsp:txXfrm>
        <a:off x="-1517304" y="2623560"/>
        <a:ext cx="4152437" cy="304366"/>
      </dsp:txXfrm>
    </dsp:sp>
    <dsp:sp modelId="{666A22C8-CB79-4AEC-9B68-9753398F045C}">
      <dsp:nvSpPr>
        <dsp:cNvPr id="0" name=""/>
        <dsp:cNvSpPr/>
      </dsp:nvSpPr>
      <dsp:spPr>
        <a:xfrm>
          <a:off x="1105332" y="4537"/>
          <a:ext cx="1936758" cy="1524013"/>
        </a:xfrm>
        <a:prstGeom prst="rect">
          <a:avLst/>
        </a:prstGeom>
        <a:solidFill>
          <a:schemeClr val="tx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Ein-</a:t>
          </a:r>
          <a:r>
            <a:rPr lang="en-US" sz="1800" b="1" kern="1200" dirty="0" err="1">
              <a:solidFill>
                <a:sysClr val="windowText" lastClr="000000"/>
              </a:solidFill>
            </a:rPr>
            <a:t>stichproben</a:t>
          </a:r>
          <a:r>
            <a:rPr lang="en-US" sz="1800" b="1" kern="1200" dirty="0">
              <a:solidFill>
                <a:sysClr val="windowText" lastClr="000000"/>
              </a:solidFill>
            </a:rPr>
            <a:t>-</a:t>
          </a:r>
          <a:br>
            <a:rPr lang="en-US" sz="1800" b="1" kern="1200" dirty="0">
              <a:solidFill>
                <a:sysClr val="windowText" lastClr="000000"/>
              </a:solidFill>
            </a:rPr>
          </a:br>
          <a:r>
            <a:rPr lang="en-US" sz="1800" b="1" kern="1200" dirty="0">
              <a:solidFill>
                <a:sysClr val="windowText" lastClr="000000"/>
              </a:solidFill>
            </a:rPr>
            <a:t>t-Test</a:t>
          </a:r>
        </a:p>
      </dsp:txBody>
      <dsp:txXfrm>
        <a:off x="1105332" y="4537"/>
        <a:ext cx="1936758" cy="1524013"/>
      </dsp:txXfrm>
    </dsp:sp>
    <dsp:sp modelId="{6FD8584F-E23E-4EDB-9A66-EAF133F1A8BB}">
      <dsp:nvSpPr>
        <dsp:cNvPr id="0" name=""/>
        <dsp:cNvSpPr/>
      </dsp:nvSpPr>
      <dsp:spPr>
        <a:xfrm>
          <a:off x="1105332" y="1678793"/>
          <a:ext cx="1936758" cy="1858956"/>
        </a:xfrm>
        <a:prstGeom prst="rect">
          <a:avLst/>
        </a:prstGeom>
        <a:solidFill>
          <a:schemeClr val="tx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Zwei-</a:t>
          </a:r>
          <a:r>
            <a:rPr lang="en-US" sz="1800" b="1" kern="1200" dirty="0" err="1">
              <a:solidFill>
                <a:sysClr val="windowText" lastClr="000000"/>
              </a:solidFill>
            </a:rPr>
            <a:t>stichproben</a:t>
          </a:r>
          <a:r>
            <a:rPr lang="en-US" sz="1800" b="1" kern="1200" dirty="0">
              <a:solidFill>
                <a:sysClr val="windowText" lastClr="000000"/>
              </a:solidFill>
            </a:rPr>
            <a:t>-</a:t>
          </a:r>
          <a:br>
            <a:rPr lang="en-US" sz="1800" b="1" kern="1200" dirty="0">
              <a:solidFill>
                <a:sysClr val="windowText" lastClr="000000"/>
              </a:solidFill>
            </a:rPr>
          </a:br>
          <a:r>
            <a:rPr lang="en-US" sz="1800" b="1" kern="1200" dirty="0">
              <a:solidFill>
                <a:sysClr val="windowText" lastClr="000000"/>
              </a:solidFill>
            </a:rPr>
            <a:t>t-Test für </a:t>
          </a:r>
          <a:r>
            <a:rPr lang="en-US" sz="1800" b="1" kern="1200" dirty="0" err="1">
              <a:solidFill>
                <a:sysClr val="windowText" lastClr="000000"/>
              </a:solidFill>
            </a:rPr>
            <a:t>unabhängige</a:t>
          </a:r>
          <a:r>
            <a:rPr lang="en-US" sz="1800" b="1" kern="1200" dirty="0">
              <a:solidFill>
                <a:sysClr val="windowText" lastClr="000000"/>
              </a:solidFill>
            </a:rPr>
            <a:t> </a:t>
          </a:r>
          <a:r>
            <a:rPr lang="en-US" sz="1800" b="1" kern="1200" dirty="0" err="1">
              <a:solidFill>
                <a:sysClr val="windowText" lastClr="000000"/>
              </a:solidFill>
            </a:rPr>
            <a:t>Stichproben</a:t>
          </a:r>
          <a:endParaRPr lang="en-US" sz="1800" b="1" kern="1200" dirty="0">
            <a:solidFill>
              <a:sysClr val="windowText" lastClr="000000"/>
            </a:solidFill>
          </a:endParaRPr>
        </a:p>
      </dsp:txBody>
      <dsp:txXfrm>
        <a:off x="1105332" y="1678793"/>
        <a:ext cx="1936758" cy="1858956"/>
      </dsp:txXfrm>
    </dsp:sp>
    <dsp:sp modelId="{B1001AF9-50D7-4E09-8575-73D7E9AA4684}">
      <dsp:nvSpPr>
        <dsp:cNvPr id="0" name=""/>
        <dsp:cNvSpPr/>
      </dsp:nvSpPr>
      <dsp:spPr>
        <a:xfrm>
          <a:off x="1105332" y="3687992"/>
          <a:ext cx="1936758" cy="1858956"/>
        </a:xfrm>
        <a:prstGeom prst="rect">
          <a:avLst/>
        </a:prstGeom>
        <a:solidFill>
          <a:schemeClr val="tx2"/>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ysClr val="windowText" lastClr="000000"/>
              </a:solidFill>
            </a:rPr>
            <a:t>Zwei-</a:t>
          </a:r>
          <a:r>
            <a:rPr lang="en-US" sz="1800" b="1" kern="1200" dirty="0" err="1">
              <a:solidFill>
                <a:sysClr val="windowText" lastClr="000000"/>
              </a:solidFill>
            </a:rPr>
            <a:t>stichproben</a:t>
          </a:r>
          <a:r>
            <a:rPr lang="en-US" sz="1800" b="1" kern="1200" dirty="0">
              <a:solidFill>
                <a:sysClr val="windowText" lastClr="000000"/>
              </a:solidFill>
            </a:rPr>
            <a:t>-</a:t>
          </a:r>
          <a:br>
            <a:rPr lang="en-US" sz="1800" b="1" kern="1200" dirty="0">
              <a:solidFill>
                <a:sysClr val="windowText" lastClr="000000"/>
              </a:solidFill>
            </a:rPr>
          </a:br>
          <a:r>
            <a:rPr lang="en-US" sz="1800" b="1" kern="1200" dirty="0">
              <a:solidFill>
                <a:sysClr val="windowText" lastClr="000000"/>
              </a:solidFill>
            </a:rPr>
            <a:t>t-Test für </a:t>
          </a:r>
          <a:r>
            <a:rPr lang="en-US" sz="1800" b="1" kern="1200" dirty="0" err="1">
              <a:solidFill>
                <a:sysClr val="windowText" lastClr="000000"/>
              </a:solidFill>
            </a:rPr>
            <a:t>abhängige</a:t>
          </a:r>
          <a:r>
            <a:rPr lang="en-US" sz="1800" b="1" kern="1200" dirty="0">
              <a:solidFill>
                <a:sysClr val="windowText" lastClr="000000"/>
              </a:solidFill>
            </a:rPr>
            <a:t> (</a:t>
          </a:r>
          <a:r>
            <a:rPr lang="en-US" sz="1800" b="1" kern="1200" dirty="0" err="1">
              <a:solidFill>
                <a:sysClr val="windowText" lastClr="000000"/>
              </a:solidFill>
            </a:rPr>
            <a:t>gepaarte</a:t>
          </a:r>
          <a:r>
            <a:rPr lang="en-US" sz="1800" b="1" kern="1200" dirty="0">
              <a:solidFill>
                <a:sysClr val="windowText" lastClr="000000"/>
              </a:solidFill>
            </a:rPr>
            <a:t>) </a:t>
          </a:r>
          <a:r>
            <a:rPr lang="en-US" sz="1800" b="1" kern="1200" dirty="0" err="1">
              <a:solidFill>
                <a:sysClr val="windowText" lastClr="000000"/>
              </a:solidFill>
            </a:rPr>
            <a:t>Stichproben</a:t>
          </a:r>
          <a:endParaRPr lang="en-US" sz="1800" b="1" kern="1200" dirty="0">
            <a:solidFill>
              <a:sysClr val="windowText" lastClr="000000"/>
            </a:solidFill>
          </a:endParaRPr>
        </a:p>
      </dsp:txBody>
      <dsp:txXfrm>
        <a:off x="1105332" y="3687992"/>
        <a:ext cx="1936758" cy="185895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2D34-EEE1-4EFD-9464-287110C3DDE1}" type="datetimeFigureOut">
              <a:rPr lang="de-DE" smtClean="0"/>
              <a:t>12.02.2025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AFFA6-DC19-4D4C-859F-A29D8A485B11}" type="slidenum">
              <a:rPr lang="de-DE" smtClean="0"/>
              <a:t>‹Nr.›</a:t>
            </a:fld>
            <a:endParaRPr lang="de-DE"/>
          </a:p>
        </p:txBody>
      </p:sp>
    </p:spTree>
    <p:extLst>
      <p:ext uri="{BB962C8B-B14F-4D97-AF65-F5344CB8AC3E}">
        <p14:creationId xmlns:p14="http://schemas.microsoft.com/office/powerpoint/2010/main" val="2778294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4</a:t>
            </a:fld>
            <a:endParaRPr lang="en-GB"/>
          </a:p>
        </p:txBody>
      </p:sp>
    </p:spTree>
    <p:extLst>
      <p:ext uri="{BB962C8B-B14F-4D97-AF65-F5344CB8AC3E}">
        <p14:creationId xmlns:p14="http://schemas.microsoft.com/office/powerpoint/2010/main" val="736039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nur einmalig als Demonstration. Ab sofort machen wir die Berechnungen für Einstichprobentests aber nur noch mit der Software.</a:t>
            </a:r>
          </a:p>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16</a:t>
            </a:fld>
            <a:endParaRPr lang="en-GB"/>
          </a:p>
        </p:txBody>
      </p:sp>
    </p:spTree>
    <p:extLst>
      <p:ext uri="{BB962C8B-B14F-4D97-AF65-F5344CB8AC3E}">
        <p14:creationId xmlns:p14="http://schemas.microsoft.com/office/powerpoint/2010/main" val="87516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Achtung: </a:t>
            </a:r>
          </a:p>
          <a:p>
            <a:r>
              <a:rPr lang="de-DE" dirty="0"/>
              <a:t>Die Daten sind nicht ausreichend um die Nullhypothese zu verwerfen.</a:t>
            </a:r>
          </a:p>
          <a:p>
            <a:r>
              <a:rPr lang="de-DE" dirty="0"/>
              <a:t>Das heißt aber NICHT automatisch, dass die Nullhypothese korrekt ist.</a:t>
            </a:r>
          </a:p>
          <a:p>
            <a:r>
              <a:rPr lang="de-DE" dirty="0"/>
              <a:t>(Wir können aus dem Ausgang des Hypothesentests also NICHT folgern, dass die Airline Recht hat!)</a:t>
            </a:r>
          </a:p>
        </p:txBody>
      </p:sp>
      <p:sp>
        <p:nvSpPr>
          <p:cNvPr id="4" name="Foliennummernplatzhalter 3"/>
          <p:cNvSpPr>
            <a:spLocks noGrp="1"/>
          </p:cNvSpPr>
          <p:nvPr>
            <p:ph type="sldNum" sz="quarter" idx="5"/>
          </p:nvPr>
        </p:nvSpPr>
        <p:spPr/>
        <p:txBody>
          <a:bodyPr/>
          <a:lstStyle/>
          <a:p>
            <a:fld id="{3DA2CA58-6FD8-4ACA-9D1E-EE4A7346A6C8}" type="slidenum">
              <a:rPr lang="en-GB" smtClean="0"/>
              <a:t>17</a:t>
            </a:fld>
            <a:endParaRPr lang="en-GB"/>
          </a:p>
        </p:txBody>
      </p:sp>
    </p:spTree>
    <p:extLst>
      <p:ext uri="{BB962C8B-B14F-4D97-AF65-F5344CB8AC3E}">
        <p14:creationId xmlns:p14="http://schemas.microsoft.com/office/powerpoint/2010/main" val="1496439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18</a:t>
            </a:fld>
            <a:endParaRPr lang="en-GB"/>
          </a:p>
        </p:txBody>
      </p:sp>
    </p:spTree>
    <p:extLst>
      <p:ext uri="{BB962C8B-B14F-4D97-AF65-F5344CB8AC3E}">
        <p14:creationId xmlns:p14="http://schemas.microsoft.com/office/powerpoint/2010/main" val="421035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Hinweis:</a:t>
            </a:r>
          </a:p>
          <a:p>
            <a:r>
              <a:rPr lang="de-DE" dirty="0"/>
              <a:t>t-Test für abhängige Stichproben</a:t>
            </a:r>
            <a:r>
              <a:rPr lang="de-DE" baseline="0" dirty="0"/>
              <a:t> wird oft verwendet bei Vergleichen „über die Zeit“, d.h. gleiche Variable für gleiche Stichprobe, gemessen zu unterschiedlichen Zeitpunkten</a:t>
            </a:r>
          </a:p>
          <a:p>
            <a:endParaRPr lang="de-DE" baseline="0" dirty="0"/>
          </a:p>
          <a:p>
            <a:r>
              <a:rPr lang="de-DE" baseline="0" dirty="0"/>
              <a:t>Aber ACHTUNG:</a:t>
            </a:r>
          </a:p>
          <a:p>
            <a:r>
              <a:rPr lang="de-DE" baseline="0" dirty="0"/>
              <a:t>Zwei Stichproben können auch dann abhängig sein, wenn es sich NICHT um Vergleiche „über die Zeit“ handelt- siehe hierzu das in der in Fachcoaching 4 verwendete Beispiel!</a:t>
            </a: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20</a:t>
            </a:fld>
            <a:endParaRPr lang="en-GB"/>
          </a:p>
        </p:txBody>
      </p:sp>
    </p:spTree>
    <p:extLst>
      <p:ext uri="{BB962C8B-B14F-4D97-AF65-F5344CB8AC3E}">
        <p14:creationId xmlns:p14="http://schemas.microsoft.com/office/powerpoint/2010/main" val="255060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21</a:t>
            </a:fld>
            <a:endParaRPr lang="en-GB"/>
          </a:p>
        </p:txBody>
      </p:sp>
    </p:spTree>
    <p:extLst>
      <p:ext uri="{BB962C8B-B14F-4D97-AF65-F5344CB8AC3E}">
        <p14:creationId xmlns:p14="http://schemas.microsoft.com/office/powerpoint/2010/main" val="169441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Wie gehabt: </a:t>
            </a:r>
          </a:p>
          <a:p>
            <a:pPr algn="l"/>
            <a:r>
              <a:rPr lang="de-DE" sz="1200" b="0" dirty="0"/>
              <a:t>Prüfgröße ist</a:t>
            </a:r>
            <a:r>
              <a:rPr lang="de-DE" sz="1200" b="0" baseline="0" dirty="0"/>
              <a:t> </a:t>
            </a:r>
            <a:r>
              <a:rPr lang="de-DE" sz="1200" dirty="0"/>
              <a:t>Basis für die Testentscheidung: Wenn die Nullhypothese korrekt ist, ist die Prüfgröße </a:t>
            </a:r>
          </a:p>
          <a:p>
            <a:pPr algn="l"/>
            <a:r>
              <a:rPr lang="de-DE" sz="1200" dirty="0"/>
              <a:t>t-verteilt (mit n-1 Freiheitsgraden) und liegt damit „nah an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22</a:t>
            </a:fld>
            <a:endParaRPr lang="en-GB"/>
          </a:p>
        </p:txBody>
      </p:sp>
    </p:spTree>
    <p:extLst>
      <p:ext uri="{BB962C8B-B14F-4D97-AF65-F5344CB8AC3E}">
        <p14:creationId xmlns:p14="http://schemas.microsoft.com/office/powerpoint/2010/main" val="1583750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nur einmalig als Demonstration. Ab sofort machen wir die Berechnungen für Zweistichprobentests aber nur noch mit der Software.</a:t>
            </a:r>
          </a:p>
        </p:txBody>
      </p:sp>
      <p:sp>
        <p:nvSpPr>
          <p:cNvPr id="4" name="Foliennummernplatzhalter 3"/>
          <p:cNvSpPr>
            <a:spLocks noGrp="1"/>
          </p:cNvSpPr>
          <p:nvPr>
            <p:ph type="sldNum" sz="quarter" idx="5"/>
          </p:nvPr>
        </p:nvSpPr>
        <p:spPr/>
        <p:txBody>
          <a:bodyPr/>
          <a:lstStyle/>
          <a:p>
            <a:fld id="{3DA2CA58-6FD8-4ACA-9D1E-EE4A7346A6C8}" type="slidenum">
              <a:rPr lang="en-GB" smtClean="0"/>
              <a:t>23</a:t>
            </a:fld>
            <a:endParaRPr lang="en-GB"/>
          </a:p>
        </p:txBody>
      </p:sp>
    </p:spTree>
    <p:extLst>
      <p:ext uri="{BB962C8B-B14F-4D97-AF65-F5344CB8AC3E}">
        <p14:creationId xmlns:p14="http://schemas.microsoft.com/office/powerpoint/2010/main" val="35601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nur einmalig als Demonstration. Ab sofort machen wir die Berechnungen für Zweistichprobentests aber nur noch mit der Software.</a:t>
            </a:r>
          </a:p>
        </p:txBody>
      </p:sp>
      <p:sp>
        <p:nvSpPr>
          <p:cNvPr id="4" name="Foliennummernplatzhalter 3"/>
          <p:cNvSpPr>
            <a:spLocks noGrp="1"/>
          </p:cNvSpPr>
          <p:nvPr>
            <p:ph type="sldNum" sz="quarter" idx="5"/>
          </p:nvPr>
        </p:nvSpPr>
        <p:spPr/>
        <p:txBody>
          <a:bodyPr/>
          <a:lstStyle/>
          <a:p>
            <a:fld id="{3DA2CA58-6FD8-4ACA-9D1E-EE4A7346A6C8}" type="slidenum">
              <a:rPr lang="en-GB" smtClean="0"/>
              <a:t>24</a:t>
            </a:fld>
            <a:endParaRPr lang="en-GB"/>
          </a:p>
        </p:txBody>
      </p:sp>
    </p:spTree>
    <p:extLst>
      <p:ext uri="{BB962C8B-B14F-4D97-AF65-F5344CB8AC3E}">
        <p14:creationId xmlns:p14="http://schemas.microsoft.com/office/powerpoint/2010/main" val="1022569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26</a:t>
            </a:fld>
            <a:endParaRPr lang="en-GB"/>
          </a:p>
        </p:txBody>
      </p:sp>
    </p:spTree>
    <p:extLst>
      <p:ext uri="{BB962C8B-B14F-4D97-AF65-F5344CB8AC3E}">
        <p14:creationId xmlns:p14="http://schemas.microsoft.com/office/powerpoint/2010/main" val="1397591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27</a:t>
            </a:fld>
            <a:endParaRPr lang="en-GB"/>
          </a:p>
        </p:txBody>
      </p:sp>
    </p:spTree>
    <p:extLst>
      <p:ext uri="{BB962C8B-B14F-4D97-AF65-F5344CB8AC3E}">
        <p14:creationId xmlns:p14="http://schemas.microsoft.com/office/powerpoint/2010/main" val="348473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p:txBody>
      </p:sp>
      <p:sp>
        <p:nvSpPr>
          <p:cNvPr id="4" name="Foliennummernplatzhalter 3"/>
          <p:cNvSpPr>
            <a:spLocks noGrp="1"/>
          </p:cNvSpPr>
          <p:nvPr>
            <p:ph type="sldNum" sz="quarter" idx="10"/>
          </p:nvPr>
        </p:nvSpPr>
        <p:spPr/>
        <p:txBody>
          <a:bodyPr/>
          <a:lstStyle/>
          <a:p>
            <a:fld id="{3DA2CA58-6FD8-4ACA-9D1E-EE4A7346A6C8}" type="slidenum">
              <a:rPr lang="en-GB" smtClean="0"/>
              <a:t>6</a:t>
            </a:fld>
            <a:endParaRPr lang="en-GB"/>
          </a:p>
        </p:txBody>
      </p:sp>
    </p:spTree>
    <p:extLst>
      <p:ext uri="{BB962C8B-B14F-4D97-AF65-F5344CB8AC3E}">
        <p14:creationId xmlns:p14="http://schemas.microsoft.com/office/powerpoint/2010/main" val="131881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Wie gehabt: </a:t>
            </a:r>
          </a:p>
          <a:p>
            <a:pPr algn="l"/>
            <a:r>
              <a:rPr lang="de-DE" sz="1200" b="0" dirty="0"/>
              <a:t>Prüfgröße ist</a:t>
            </a:r>
            <a:r>
              <a:rPr lang="de-DE" sz="1200" b="0" baseline="0" dirty="0"/>
              <a:t> </a:t>
            </a:r>
            <a:r>
              <a:rPr lang="de-DE" sz="1200" dirty="0"/>
              <a:t>Basis für die Testentscheidung: Wenn die Nullhypothese korrekt ist, ist die Prüfgröße </a:t>
            </a:r>
          </a:p>
          <a:p>
            <a:pPr algn="l"/>
            <a:r>
              <a:rPr lang="de-DE" sz="1200" dirty="0"/>
              <a:t>t-verteilt (mit n1</a:t>
            </a:r>
            <a:r>
              <a:rPr lang="de-DE" sz="1200" baseline="0" dirty="0"/>
              <a:t> – n2 - 2</a:t>
            </a:r>
            <a:r>
              <a:rPr lang="de-DE" sz="1200" dirty="0"/>
              <a:t> Freiheitsgraden) und liegt damit „nah an 0“</a:t>
            </a:r>
          </a:p>
          <a:p>
            <a:pPr algn="l"/>
            <a:endParaRPr lang="de-DE" sz="1200" dirty="0"/>
          </a:p>
          <a:p>
            <a:pPr algn="l"/>
            <a:r>
              <a:rPr lang="de-DE" sz="1200" dirty="0"/>
              <a:t>Achtung: Dies</a:t>
            </a:r>
            <a:r>
              <a:rPr lang="de-DE" sz="1200" baseline="0" dirty="0"/>
              <a:t> sind die Formeln für den Spezialfall „gleiche Varianzen der Populationen“.</a:t>
            </a:r>
          </a:p>
          <a:p>
            <a:pPr algn="l"/>
            <a:r>
              <a:rPr lang="de-DE" sz="1200" baseline="0" dirty="0"/>
              <a:t>Der allgemeine Fall „ungleiche Varianzen der Populationen“ wird hier (wg. erhöhter Komplexität der Formeln und der zu berechneten Freiheitsgrade) nicht separat aufgeführt. In Excel/SAS werden aber beide Fälle durchgespielt, siehe dazu die Erläuterungen in Fachcoaching 4</a:t>
            </a: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28</a:t>
            </a:fld>
            <a:endParaRPr lang="en-GB"/>
          </a:p>
        </p:txBody>
      </p:sp>
    </p:spTree>
    <p:extLst>
      <p:ext uri="{BB962C8B-B14F-4D97-AF65-F5344CB8AC3E}">
        <p14:creationId xmlns:p14="http://schemas.microsoft.com/office/powerpoint/2010/main" val="430791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Folie kann von den Studierenden als „Merkblatt“ verwendet werden, um bei Durchführung eines Hypothesentests den geeigneten Test auszuwählen.</a:t>
            </a:r>
          </a:p>
        </p:txBody>
      </p:sp>
      <p:sp>
        <p:nvSpPr>
          <p:cNvPr id="4" name="Foliennummernplatzhalter 3"/>
          <p:cNvSpPr>
            <a:spLocks noGrp="1"/>
          </p:cNvSpPr>
          <p:nvPr>
            <p:ph type="sldNum" sz="quarter" idx="5"/>
          </p:nvPr>
        </p:nvSpPr>
        <p:spPr/>
        <p:txBody>
          <a:bodyPr/>
          <a:lstStyle/>
          <a:p>
            <a:fld id="{3DA2CA58-6FD8-4ACA-9D1E-EE4A7346A6C8}" type="slidenum">
              <a:rPr lang="en-GB" smtClean="0"/>
              <a:t>30</a:t>
            </a:fld>
            <a:endParaRPr lang="en-GB"/>
          </a:p>
        </p:txBody>
      </p:sp>
    </p:spTree>
    <p:extLst>
      <p:ext uri="{BB962C8B-B14F-4D97-AF65-F5344CB8AC3E}">
        <p14:creationId xmlns:p14="http://schemas.microsoft.com/office/powerpoint/2010/main" val="1956527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31</a:t>
            </a:fld>
            <a:endParaRPr lang="en-GB"/>
          </a:p>
        </p:txBody>
      </p:sp>
    </p:spTree>
    <p:extLst>
      <p:ext uri="{BB962C8B-B14F-4D97-AF65-F5344CB8AC3E}">
        <p14:creationId xmlns:p14="http://schemas.microsoft.com/office/powerpoint/2010/main" val="49495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Analogie: Strafverfahren vor Gericht</a:t>
            </a:r>
          </a:p>
          <a:p>
            <a:pPr marL="171450" indent="-171450">
              <a:buFont typeface="Arial" panose="020B0604020202020204" pitchFamily="34" charset="0"/>
              <a:buChar char="•"/>
            </a:pPr>
            <a:r>
              <a:rPr lang="de-DE" dirty="0"/>
              <a:t>„Angeklagter“ = Nullhypothese</a:t>
            </a:r>
          </a:p>
          <a:p>
            <a:pPr marL="171450" indent="-171450">
              <a:buFont typeface="Arial" panose="020B0604020202020204" pitchFamily="34" charset="0"/>
              <a:buChar char="•"/>
            </a:pPr>
            <a:r>
              <a:rPr lang="de-DE" dirty="0"/>
              <a:t>„Angeklagter wird verurteilt“ = Nullhypothese wird verworfen = „genug Beweise erbracht, um Unschuld zu widerlegen“</a:t>
            </a:r>
          </a:p>
          <a:p>
            <a:pPr marL="171450" indent="-171450">
              <a:buFont typeface="Arial" panose="020B0604020202020204" pitchFamily="34" charset="0"/>
              <a:buChar char="•"/>
            </a:pPr>
            <a:r>
              <a:rPr lang="de-DE" dirty="0"/>
              <a:t>„Angeklagter wird freigesprochen“ = Nullhypothese wird beibehalten =„NICHT genug Beweise, die gegen Unschuld sprechen– das heißt aber NICHT notwendigerweise, dass der Angeklagte auch wirklich unschuldig ist“</a:t>
            </a:r>
          </a:p>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7</a:t>
            </a:fld>
            <a:endParaRPr lang="en-GB"/>
          </a:p>
        </p:txBody>
      </p:sp>
    </p:spTree>
    <p:extLst>
      <p:ext uri="{BB962C8B-B14F-4D97-AF65-F5344CB8AC3E}">
        <p14:creationId xmlns:p14="http://schemas.microsoft.com/office/powerpoint/2010/main" val="318613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8</a:t>
            </a:fld>
            <a:endParaRPr lang="en-GB"/>
          </a:p>
        </p:txBody>
      </p:sp>
    </p:spTree>
    <p:extLst>
      <p:ext uri="{BB962C8B-B14F-4D97-AF65-F5344CB8AC3E}">
        <p14:creationId xmlns:p14="http://schemas.microsoft.com/office/powerpoint/2010/main" val="62166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9</a:t>
            </a:fld>
            <a:endParaRPr lang="en-GB"/>
          </a:p>
        </p:txBody>
      </p:sp>
    </p:spTree>
    <p:extLst>
      <p:ext uri="{BB962C8B-B14F-4D97-AF65-F5344CB8AC3E}">
        <p14:creationId xmlns:p14="http://schemas.microsoft.com/office/powerpoint/2010/main" val="234584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12</a:t>
            </a:fld>
            <a:endParaRPr lang="en-GB"/>
          </a:p>
        </p:txBody>
      </p:sp>
    </p:spTree>
    <p:extLst>
      <p:ext uri="{BB962C8B-B14F-4D97-AF65-F5344CB8AC3E}">
        <p14:creationId xmlns:p14="http://schemas.microsoft.com/office/powerpoint/2010/main" val="417722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13</a:t>
            </a:fld>
            <a:endParaRPr lang="en-GB"/>
          </a:p>
        </p:txBody>
      </p:sp>
    </p:spTree>
    <p:extLst>
      <p:ext uri="{BB962C8B-B14F-4D97-AF65-F5344CB8AC3E}">
        <p14:creationId xmlns:p14="http://schemas.microsoft.com/office/powerpoint/2010/main" val="268902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14</a:t>
            </a:fld>
            <a:endParaRPr lang="en-GB"/>
          </a:p>
        </p:txBody>
      </p:sp>
    </p:spTree>
    <p:extLst>
      <p:ext uri="{BB962C8B-B14F-4D97-AF65-F5344CB8AC3E}">
        <p14:creationId xmlns:p14="http://schemas.microsoft.com/office/powerpoint/2010/main" val="2268301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Hinweise zu Schritt 1:</a:t>
            </a:r>
          </a:p>
          <a:p>
            <a:r>
              <a:rPr lang="de-DE" dirty="0"/>
              <a:t>Mittels Hypothesentest versuchen wir zu zeigen, dass eine Beobachtung aus der Stichprobe auch auf die Grundgesamtheit verallgemeinert werden kann.</a:t>
            </a:r>
          </a:p>
          <a:p>
            <a:r>
              <a:rPr lang="de-DE" dirty="0"/>
              <a:t>Für die Stichprobe ist der Mittelwert 18 und damit größer als 15. </a:t>
            </a:r>
          </a:p>
          <a:p>
            <a:r>
              <a:rPr lang="de-DE" dirty="0"/>
              <a:t>Wir versuchen also zu zeigen, dass auch für die Grundgesamtheit der Mittelwert größer als 15 ist.</a:t>
            </a:r>
          </a:p>
          <a:p>
            <a:r>
              <a:rPr lang="de-DE" dirty="0"/>
              <a:t>Also ist „</a:t>
            </a:r>
            <a:r>
              <a:rPr lang="de-DE" dirty="0" err="1"/>
              <a:t>mu</a:t>
            </a:r>
            <a:r>
              <a:rPr lang="de-DE" dirty="0"/>
              <a:t>&gt;15“ die ALTERNATIV-Hypothese.</a:t>
            </a:r>
          </a:p>
          <a:p>
            <a:endParaRPr lang="de-DE" dirty="0"/>
          </a:p>
          <a:p>
            <a:r>
              <a:rPr lang="de-DE" b="1" dirty="0"/>
              <a:t>Hinweise zu Schritt 2:</a:t>
            </a:r>
          </a:p>
          <a:p>
            <a:r>
              <a:rPr lang="de-DE" dirty="0"/>
              <a:t>Signifikanzniveau: </a:t>
            </a:r>
            <a:r>
              <a:rPr lang="de-DE" dirty="0" err="1"/>
              <a:t>alpha</a:t>
            </a:r>
            <a:r>
              <a:rPr lang="de-DE" dirty="0"/>
              <a:t> = 5% ist der Standardwert (wenn nichts anderes angegeben ist, mit diesem Wert rechnen)</a:t>
            </a:r>
          </a:p>
        </p:txBody>
      </p:sp>
      <p:sp>
        <p:nvSpPr>
          <p:cNvPr id="4" name="Foliennummernplatzhalter 3"/>
          <p:cNvSpPr>
            <a:spLocks noGrp="1"/>
          </p:cNvSpPr>
          <p:nvPr>
            <p:ph type="sldNum" sz="quarter" idx="5"/>
          </p:nvPr>
        </p:nvSpPr>
        <p:spPr/>
        <p:txBody>
          <a:bodyPr/>
          <a:lstStyle/>
          <a:p>
            <a:fld id="{3DA2CA58-6FD8-4ACA-9D1E-EE4A7346A6C8}" type="slidenum">
              <a:rPr lang="en-GB" smtClean="0"/>
              <a:t>15</a:t>
            </a:fld>
            <a:endParaRPr lang="en-GB"/>
          </a:p>
        </p:txBody>
      </p:sp>
    </p:spTree>
    <p:extLst>
      <p:ext uri="{BB962C8B-B14F-4D97-AF65-F5344CB8AC3E}">
        <p14:creationId xmlns:p14="http://schemas.microsoft.com/office/powerpoint/2010/main" val="317887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EF51B-D591-C310-E211-003702735DB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094DEA2-A141-D466-7601-FCCFFB9AE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03B674C-810D-D2F5-9B14-25A5B25D28FA}"/>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DAA1E1B9-9F49-17E6-F78C-D94B9CDC61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0EABF5-C11F-D5BE-D6E8-8BCECB562F21}"/>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414407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E6A6E9-BE65-6CE0-E46B-53CAD4B0E77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62C317F-B243-8A09-121D-184FCDCA481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124AEE-36C2-D8EF-C7D8-DD2AADCFF627}"/>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3044DA74-A503-507D-DABC-876924F670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2DA9224-53C6-EE85-1FAE-29F0015CF243}"/>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40991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328429F-C058-3EC0-141E-237B9EC3C53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2C29198-F7F6-68AD-92EC-D459FBC85A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A4B1F1-51EB-2E13-C542-E685239D4464}"/>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F7AAC294-36E3-C65E-7159-7D1A0A170E4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23B323-0793-1D3F-2D61-A5F31D658009}"/>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62258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lassisch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378F3-2CB9-4280-B33F-C8577910DFC2}"/>
              </a:ext>
            </a:extLst>
          </p:cNvPr>
          <p:cNvSpPr>
            <a:spLocks noGrp="1"/>
          </p:cNvSpPr>
          <p:nvPr>
            <p:ph type="title" hasCustomPrompt="1"/>
          </p:nvPr>
        </p:nvSpPr>
        <p:spPr/>
        <p:txBody>
          <a:bodyPr/>
          <a:lstStyle/>
          <a:p>
            <a:r>
              <a:rPr lang="de-DE"/>
              <a:t>Überschrift steht hier</a:t>
            </a:r>
          </a:p>
        </p:txBody>
      </p:sp>
      <p:sp>
        <p:nvSpPr>
          <p:cNvPr id="8" name="Inhaltsplatzhalter 7">
            <a:extLst>
              <a:ext uri="{FF2B5EF4-FFF2-40B4-BE49-F238E27FC236}">
                <a16:creationId xmlns:a16="http://schemas.microsoft.com/office/drawing/2014/main" id="{9A07B9DC-C534-42C1-A866-509782905BE6}"/>
              </a:ext>
            </a:extLst>
          </p:cNvPr>
          <p:cNvSpPr>
            <a:spLocks noGrp="1"/>
          </p:cNvSpPr>
          <p:nvPr>
            <p:ph sz="quarter" idx="12" hasCustomPrompt="1"/>
          </p:nvPr>
        </p:nvSpPr>
        <p:spPr>
          <a:xfrm>
            <a:off x="420688" y="1018140"/>
            <a:ext cx="11350310" cy="5115959"/>
          </a:xfr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marL="457200" indent="-457200">
              <a:lnSpc>
                <a:spcPct val="120000"/>
              </a:lnSpc>
              <a:spcBef>
                <a:spcPts val="0"/>
              </a:spcBef>
              <a:buClr>
                <a:schemeClr val="accent5"/>
              </a:buClr>
              <a:buFont typeface="Symbol" pitchFamily="2" charset="2"/>
              <a:buChar char="-"/>
            </a:pPr>
            <a:r>
              <a:rPr lang="de-DE" b="0" i="0">
                <a:latin typeface="Source Sans Pro" panose="020B0503030403020204" pitchFamily="34" charset="0"/>
                <a:ea typeface="Source Sans Pro" panose="020B0503030403020204" pitchFamily="34" charset="0"/>
              </a:rPr>
              <a:t>Erste Ebene, Aufzählung, Source Sans Pro, 32 </a:t>
            </a:r>
            <a:r>
              <a:rPr lang="de-DE" b="0"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a:t>
            </a:r>
          </a:p>
          <a:p>
            <a:pPr marL="638175" lvl="1" indent="-457200">
              <a:buClr>
                <a:schemeClr val="accent5"/>
              </a:buClr>
              <a:buFont typeface="Symbol" pitchFamily="2" charset="2"/>
              <a:buChar char="-"/>
            </a:pPr>
            <a:r>
              <a:rPr lang="de-DE" i="0">
                <a:latin typeface="Source Sans Pro" panose="020B0503030403020204" pitchFamily="34" charset="0"/>
                <a:ea typeface="Source Sans Pro" panose="020B0503030403020204" pitchFamily="34" charset="0"/>
              </a:rPr>
              <a:t>Zweite Ebene, Source Sans Pro fett, 28 </a:t>
            </a:r>
            <a:r>
              <a:rPr lang="de-DE" i="0" err="1">
                <a:latin typeface="Source Sans Pro" panose="020B0503030403020204" pitchFamily="34" charset="0"/>
                <a:ea typeface="Source Sans Pro" panose="020B0503030403020204" pitchFamily="34" charset="0"/>
              </a:rPr>
              <a:t>pt</a:t>
            </a:r>
            <a:r>
              <a:rPr lang="de-DE" i="0">
                <a:latin typeface="Source Sans Pro" panose="020B0503030403020204" pitchFamily="34" charset="0"/>
                <a:ea typeface="Source Sans Pro" panose="020B0503030403020204" pitchFamily="34" charset="0"/>
              </a:rPr>
              <a:t>. </a:t>
            </a:r>
          </a:p>
          <a:p>
            <a:pPr marL="819150" lvl="2"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Dritte Ebene, Source Sans Pro, 24 </a:t>
            </a:r>
            <a:r>
              <a:rPr lang="de-DE" err="1">
                <a:latin typeface="Source Sans Pro" panose="020B0503030403020204" pitchFamily="34" charset="0"/>
                <a:ea typeface="Source Sans Pro" panose="020B0503030403020204" pitchFamily="34" charset="0"/>
              </a:rPr>
              <a:t>pt</a:t>
            </a:r>
            <a:r>
              <a:rPr lang="de-DE">
                <a:latin typeface="Source Sans Pro" panose="020B0503030403020204" pitchFamily="34" charset="0"/>
                <a:ea typeface="Source Sans Pro" panose="020B0503030403020204" pitchFamily="34" charset="0"/>
              </a:rPr>
              <a:t>.</a:t>
            </a:r>
          </a:p>
          <a:p>
            <a:pPr marL="1000125" lvl="3"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Vierte Ebene, Source Sans Pro, 20pt.</a:t>
            </a:r>
          </a:p>
          <a:p>
            <a:pPr marL="457200" indent="-457200">
              <a:lnSpc>
                <a:spcPct val="120000"/>
              </a:lnSpc>
              <a:spcBef>
                <a:spcPts val="0"/>
              </a:spcBef>
              <a:buFont typeface="Symbol" pitchFamily="2" charset="2"/>
              <a:buChar char="-"/>
            </a:pPr>
            <a:endParaRPr lang="de-DE" i="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5518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chenaufgab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platzhalter 3">
            <a:extLst>
              <a:ext uri="{FF2B5EF4-FFF2-40B4-BE49-F238E27FC236}">
                <a16:creationId xmlns:a16="http://schemas.microsoft.com/office/drawing/2014/main" id="{47BC0AFD-7152-44E6-A8E3-79D9D68B6B9C}"/>
              </a:ext>
            </a:extLst>
          </p:cNvPr>
          <p:cNvSpPr>
            <a:spLocks noGrp="1"/>
          </p:cNvSpPr>
          <p:nvPr>
            <p:ph type="body" sz="quarter" idx="17" hasCustomPrompt="1"/>
          </p:nvPr>
        </p:nvSpPr>
        <p:spPr>
          <a:xfrm>
            <a:off x="420586" y="1020592"/>
            <a:ext cx="9538116" cy="5112943"/>
          </a:xfrm>
        </p:spPr>
        <p:txBody>
          <a:bodyPr/>
          <a:lstStyle>
            <a:lvl1pPr>
              <a:defRPr sz="2400"/>
            </a:lvl1pPr>
          </a:lstStyle>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0" i="0">
                <a:latin typeface="Source Sans Pro" panose="020B0503030403020204" pitchFamily="34" charset="0"/>
                <a:ea typeface="Source Sans Pro" panose="020B0503030403020204" pitchFamily="34" charset="0"/>
              </a:rPr>
              <a:t>Aufzählung oder Fließtext Source Sans Pro, 24</a:t>
            </a:r>
            <a:r>
              <a:rPr lang="de-DE">
                <a:latin typeface="Source Sans Pro" panose="020B0503030403020204" pitchFamily="34" charset="0"/>
                <a:ea typeface="Source Sans Pro" panose="020B0503030403020204" pitchFamily="34" charset="0"/>
              </a:rPr>
              <a:t> - 32</a:t>
            </a:r>
            <a:r>
              <a:rPr lang="de-DE" b="0" i="0">
                <a:latin typeface="Source Sans Pro" panose="020B0503030403020204" pitchFamily="34" charset="0"/>
                <a:ea typeface="Source Sans Pro" panose="020B0503030403020204" pitchFamily="34" charset="0"/>
              </a:rPr>
              <a:t>pt.</a:t>
            </a:r>
          </a:p>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1" i="0">
                <a:latin typeface="Source Sans Pro" panose="020B0503030403020204" pitchFamily="34" charset="0"/>
                <a:ea typeface="Source Sans Pro" panose="020B0503030403020204" pitchFamily="34" charset="0"/>
              </a:rPr>
              <a:t>Hervorhebungen Source Sans Pro fett, 24 - 32 </a:t>
            </a:r>
            <a:r>
              <a:rPr lang="de-DE" b="1"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 </a:t>
            </a:r>
          </a:p>
        </p:txBody>
      </p:sp>
      <p:sp>
        <p:nvSpPr>
          <p:cNvPr id="8" name="Textplatzhalter 22">
            <a:extLst>
              <a:ext uri="{FF2B5EF4-FFF2-40B4-BE49-F238E27FC236}">
                <a16:creationId xmlns:a16="http://schemas.microsoft.com/office/drawing/2014/main" id="{67880E4E-7FF2-4020-9049-2DD58C47B7B8}"/>
              </a:ext>
            </a:extLst>
          </p:cNvPr>
          <p:cNvSpPr>
            <a:spLocks noGrp="1"/>
          </p:cNvSpPr>
          <p:nvPr>
            <p:ph type="body" sz="quarter" idx="13" hasCustomPrompt="1"/>
          </p:nvPr>
        </p:nvSpPr>
        <p:spPr>
          <a:xfrm>
            <a:off x="420689" y="6286500"/>
            <a:ext cx="10456862" cy="278758"/>
          </a:xfrm>
        </p:spPr>
        <p:txBody>
          <a:bodyPr anchor="b" anchorCtr="0"/>
          <a:lstStyle>
            <a:lvl1pPr>
              <a:defRPr sz="800"/>
            </a:lvl1pPr>
            <a:lvl2pPr>
              <a:defRPr sz="800"/>
            </a:lvl2pPr>
            <a:lvl3pPr>
              <a:defRPr sz="800"/>
            </a:lvl3pPr>
            <a:lvl4pPr>
              <a:defRPr sz="800"/>
            </a:lvl4pPr>
            <a:lvl5pPr>
              <a:defRPr sz="800"/>
            </a:lvl5pPr>
          </a:lstStyle>
          <a:p>
            <a:r>
              <a:rPr lang="en-US"/>
              <a:t>Quelle Text: </a:t>
            </a:r>
            <a:r>
              <a:rPr lang="en-US" err="1"/>
              <a:t>Autorennachname</a:t>
            </a:r>
            <a:r>
              <a:rPr lang="en-US"/>
              <a:t>, JJJJ, S. 123.</a:t>
            </a:r>
            <a:endParaRPr lang="de-DE" sz="800"/>
          </a:p>
        </p:txBody>
      </p:sp>
      <p:sp>
        <p:nvSpPr>
          <p:cNvPr id="6" name="Titel 1">
            <a:extLst>
              <a:ext uri="{FF2B5EF4-FFF2-40B4-BE49-F238E27FC236}">
                <a16:creationId xmlns:a16="http://schemas.microsoft.com/office/drawing/2014/main" id="{DCEF160A-3973-E149-8A8F-18EA9823196E}"/>
              </a:ext>
            </a:extLst>
          </p:cNvPr>
          <p:cNvSpPr txBox="1">
            <a:spLocks/>
          </p:cNvSpPr>
          <p:nvPr userDrawn="1"/>
        </p:nvSpPr>
        <p:spPr>
          <a:xfrm>
            <a:off x="420586" y="344582"/>
            <a:ext cx="11350413" cy="379883"/>
          </a:xfrm>
          <a:prstGeom prst="rect">
            <a:avLst/>
          </a:prstGeom>
          <a:noFill/>
        </p:spPr>
        <p:txBody>
          <a:bodyPr vert="horz" lIns="0" tIns="0" rIns="0" bIns="0" rtlCol="0" anchor="ctr">
            <a:noAutofit/>
          </a:bodyPr>
          <a:lstStyle>
            <a:lvl1pPr algn="l" defTabSz="914400" rtl="0" eaLnBrk="1" latinLnBrk="0" hangingPunct="1">
              <a:lnSpc>
                <a:spcPct val="90000"/>
              </a:lnSpc>
              <a:spcBef>
                <a:spcPct val="0"/>
              </a:spcBef>
              <a:buNone/>
              <a:defRPr lang="de-DE" sz="1400" kern="1200" cap="all" spc="-20" baseline="0" smtClean="0">
                <a:solidFill>
                  <a:schemeClr val="tx1"/>
                </a:solidFill>
                <a:latin typeface="Source Sans Pro Bold" panose="020B0703030503020204" pitchFamily="34" charset="0"/>
                <a:ea typeface="+mj-ea"/>
                <a:cs typeface="+mj-cs"/>
              </a:defRPr>
            </a:lvl1pPr>
          </a:lstStyle>
          <a:p>
            <a:r>
              <a:rPr lang="de-DE" dirty="0"/>
              <a:t>RECHENAUFGABE</a:t>
            </a:r>
          </a:p>
        </p:txBody>
      </p:sp>
      <p:pic>
        <p:nvPicPr>
          <p:cNvPr id="11" name="Grafik 10" descr="Abakus mit einfarbiger Füllung">
            <a:extLst>
              <a:ext uri="{FF2B5EF4-FFF2-40B4-BE49-F238E27FC236}">
                <a16:creationId xmlns:a16="http://schemas.microsoft.com/office/drawing/2014/main" id="{BAF2F332-AFEA-6BE3-D28D-DCA3943514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9964" y="727075"/>
            <a:ext cx="1183222" cy="1183222"/>
          </a:xfrm>
          <a:prstGeom prst="rect">
            <a:avLst/>
          </a:prstGeom>
        </p:spPr>
      </p:pic>
    </p:spTree>
    <p:extLst>
      <p:ext uri="{BB962C8B-B14F-4D97-AF65-F5344CB8AC3E}">
        <p14:creationId xmlns:p14="http://schemas.microsoft.com/office/powerpoint/2010/main" val="2362570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echenaufgabe Musterlösu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platzhalter 3">
            <a:extLst>
              <a:ext uri="{FF2B5EF4-FFF2-40B4-BE49-F238E27FC236}">
                <a16:creationId xmlns:a16="http://schemas.microsoft.com/office/drawing/2014/main" id="{47BC0AFD-7152-44E6-A8E3-79D9D68B6B9C}"/>
              </a:ext>
            </a:extLst>
          </p:cNvPr>
          <p:cNvSpPr>
            <a:spLocks noGrp="1"/>
          </p:cNvSpPr>
          <p:nvPr>
            <p:ph type="body" sz="quarter" idx="17" hasCustomPrompt="1"/>
          </p:nvPr>
        </p:nvSpPr>
        <p:spPr>
          <a:xfrm>
            <a:off x="420586" y="1020592"/>
            <a:ext cx="9538116" cy="5112943"/>
          </a:xfrm>
        </p:spPr>
        <p:txBody>
          <a:bodyPr/>
          <a:lstStyle>
            <a:lvl1pPr>
              <a:defRPr sz="2400"/>
            </a:lvl1pPr>
          </a:lstStyle>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0" i="0">
                <a:latin typeface="Source Sans Pro" panose="020B0503030403020204" pitchFamily="34" charset="0"/>
                <a:ea typeface="Source Sans Pro" panose="020B0503030403020204" pitchFamily="34" charset="0"/>
              </a:rPr>
              <a:t>Aufzählung oder Fließtext Source Sans Pro, 24</a:t>
            </a:r>
            <a:r>
              <a:rPr lang="de-DE">
                <a:latin typeface="Source Sans Pro" panose="020B0503030403020204" pitchFamily="34" charset="0"/>
                <a:ea typeface="Source Sans Pro" panose="020B0503030403020204" pitchFamily="34" charset="0"/>
              </a:rPr>
              <a:t> - 32</a:t>
            </a:r>
            <a:r>
              <a:rPr lang="de-DE" b="0" i="0">
                <a:latin typeface="Source Sans Pro" panose="020B0503030403020204" pitchFamily="34" charset="0"/>
                <a:ea typeface="Source Sans Pro" panose="020B0503030403020204" pitchFamily="34" charset="0"/>
              </a:rPr>
              <a:t>pt.</a:t>
            </a:r>
          </a:p>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1" i="0">
                <a:latin typeface="Source Sans Pro" panose="020B0503030403020204" pitchFamily="34" charset="0"/>
                <a:ea typeface="Source Sans Pro" panose="020B0503030403020204" pitchFamily="34" charset="0"/>
              </a:rPr>
              <a:t>Hervorhebungen Source Sans Pro fett, 24 - 32 </a:t>
            </a:r>
            <a:r>
              <a:rPr lang="de-DE" b="1"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 </a:t>
            </a:r>
          </a:p>
        </p:txBody>
      </p:sp>
      <p:sp>
        <p:nvSpPr>
          <p:cNvPr id="8" name="Textplatzhalter 22">
            <a:extLst>
              <a:ext uri="{FF2B5EF4-FFF2-40B4-BE49-F238E27FC236}">
                <a16:creationId xmlns:a16="http://schemas.microsoft.com/office/drawing/2014/main" id="{67880E4E-7FF2-4020-9049-2DD58C47B7B8}"/>
              </a:ext>
            </a:extLst>
          </p:cNvPr>
          <p:cNvSpPr>
            <a:spLocks noGrp="1"/>
          </p:cNvSpPr>
          <p:nvPr>
            <p:ph type="body" sz="quarter" idx="13" hasCustomPrompt="1"/>
          </p:nvPr>
        </p:nvSpPr>
        <p:spPr>
          <a:xfrm>
            <a:off x="420689" y="6286500"/>
            <a:ext cx="10456862" cy="278758"/>
          </a:xfrm>
        </p:spPr>
        <p:txBody>
          <a:bodyPr anchor="b" anchorCtr="0"/>
          <a:lstStyle>
            <a:lvl1pPr>
              <a:defRPr sz="800"/>
            </a:lvl1pPr>
            <a:lvl2pPr>
              <a:defRPr sz="800"/>
            </a:lvl2pPr>
            <a:lvl3pPr>
              <a:defRPr sz="800"/>
            </a:lvl3pPr>
            <a:lvl4pPr>
              <a:defRPr sz="800"/>
            </a:lvl4pPr>
            <a:lvl5pPr>
              <a:defRPr sz="800"/>
            </a:lvl5pPr>
          </a:lstStyle>
          <a:p>
            <a:r>
              <a:rPr lang="en-US"/>
              <a:t>Quelle Text: </a:t>
            </a:r>
            <a:r>
              <a:rPr lang="en-US" err="1"/>
              <a:t>Autorennachname</a:t>
            </a:r>
            <a:r>
              <a:rPr lang="en-US"/>
              <a:t>, JJJJ, S. 123.</a:t>
            </a:r>
            <a:endParaRPr lang="de-DE" sz="800"/>
          </a:p>
        </p:txBody>
      </p:sp>
      <p:sp>
        <p:nvSpPr>
          <p:cNvPr id="6" name="Titel 1">
            <a:extLst>
              <a:ext uri="{FF2B5EF4-FFF2-40B4-BE49-F238E27FC236}">
                <a16:creationId xmlns:a16="http://schemas.microsoft.com/office/drawing/2014/main" id="{DCEF160A-3973-E149-8A8F-18EA9823196E}"/>
              </a:ext>
            </a:extLst>
          </p:cNvPr>
          <p:cNvSpPr txBox="1">
            <a:spLocks/>
          </p:cNvSpPr>
          <p:nvPr userDrawn="1"/>
        </p:nvSpPr>
        <p:spPr>
          <a:xfrm>
            <a:off x="420586" y="344582"/>
            <a:ext cx="11350413" cy="379883"/>
          </a:xfrm>
          <a:prstGeom prst="rect">
            <a:avLst/>
          </a:prstGeom>
          <a:noFill/>
        </p:spPr>
        <p:txBody>
          <a:bodyPr vert="horz" lIns="0" tIns="0" rIns="0" bIns="0" rtlCol="0" anchor="ctr">
            <a:noAutofit/>
          </a:bodyPr>
          <a:lstStyle>
            <a:lvl1pPr algn="l" defTabSz="914400" rtl="0" eaLnBrk="1" latinLnBrk="0" hangingPunct="1">
              <a:lnSpc>
                <a:spcPct val="90000"/>
              </a:lnSpc>
              <a:spcBef>
                <a:spcPct val="0"/>
              </a:spcBef>
              <a:buNone/>
              <a:defRPr lang="de-DE" sz="1400" kern="1200" cap="all" spc="-20" baseline="0" smtClean="0">
                <a:solidFill>
                  <a:schemeClr val="tx1"/>
                </a:solidFill>
                <a:latin typeface="Source Sans Pro Bold" panose="020B0703030503020204" pitchFamily="34" charset="0"/>
                <a:ea typeface="+mj-ea"/>
                <a:cs typeface="+mj-cs"/>
              </a:defRPr>
            </a:lvl1pPr>
          </a:lstStyle>
          <a:p>
            <a:r>
              <a:rPr lang="de-DE" dirty="0"/>
              <a:t>RECHENAUFGABE – MUSTERLÖSUNG</a:t>
            </a:r>
          </a:p>
        </p:txBody>
      </p:sp>
      <p:pic>
        <p:nvPicPr>
          <p:cNvPr id="11" name="Grafik 10" descr="Abakus mit einfarbiger Füllung">
            <a:extLst>
              <a:ext uri="{FF2B5EF4-FFF2-40B4-BE49-F238E27FC236}">
                <a16:creationId xmlns:a16="http://schemas.microsoft.com/office/drawing/2014/main" id="{BAF2F332-AFEA-6BE3-D28D-DCA3943514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9964" y="727075"/>
            <a:ext cx="1183222" cy="1183222"/>
          </a:xfrm>
          <a:prstGeom prst="rect">
            <a:avLst/>
          </a:prstGeom>
        </p:spPr>
      </p:pic>
    </p:spTree>
    <p:extLst>
      <p:ext uri="{BB962C8B-B14F-4D97-AF65-F5344CB8AC3E}">
        <p14:creationId xmlns:p14="http://schemas.microsoft.com/office/powerpoint/2010/main" val="126273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pulsvortrag_1">
    <p:spTree>
      <p:nvGrpSpPr>
        <p:cNvPr id="1" name=""/>
        <p:cNvGrpSpPr/>
        <p:nvPr/>
      </p:nvGrpSpPr>
      <p:grpSpPr>
        <a:xfrm>
          <a:off x="0" y="0"/>
          <a:ext cx="0" cy="0"/>
          <a:chOff x="0" y="0"/>
          <a:chExt cx="0" cy="0"/>
        </a:xfrm>
      </p:grpSpPr>
      <p:sp>
        <p:nvSpPr>
          <p:cNvPr id="23" name="Textplatzhalter 22">
            <a:extLst>
              <a:ext uri="{FF2B5EF4-FFF2-40B4-BE49-F238E27FC236}">
                <a16:creationId xmlns:a16="http://schemas.microsoft.com/office/drawing/2014/main" id="{744A6AFE-8674-4C4E-BD09-040C0854082F}"/>
              </a:ext>
            </a:extLst>
          </p:cNvPr>
          <p:cNvSpPr>
            <a:spLocks noGrp="1"/>
          </p:cNvSpPr>
          <p:nvPr>
            <p:ph type="body" sz="quarter" idx="13" hasCustomPrompt="1"/>
          </p:nvPr>
        </p:nvSpPr>
        <p:spPr>
          <a:xfrm>
            <a:off x="420689" y="6286500"/>
            <a:ext cx="10456862" cy="278758"/>
          </a:xfrm>
        </p:spPr>
        <p:txBody>
          <a:bodyPr anchor="b" anchorCtr="0"/>
          <a:lstStyle>
            <a:lvl1pPr>
              <a:defRPr sz="800"/>
            </a:lvl1pPr>
            <a:lvl2pPr>
              <a:defRPr sz="800"/>
            </a:lvl2pPr>
            <a:lvl3pPr>
              <a:defRPr sz="800"/>
            </a:lvl3pPr>
            <a:lvl4pPr>
              <a:defRPr sz="800"/>
            </a:lvl4pPr>
            <a:lvl5pPr>
              <a:defRPr sz="800"/>
            </a:lvl5pPr>
          </a:lstStyle>
          <a:p>
            <a:r>
              <a:rPr lang="en-US"/>
              <a:t>Quelle Text: </a:t>
            </a:r>
            <a:r>
              <a:rPr lang="en-US" err="1"/>
              <a:t>Autorennachname</a:t>
            </a:r>
            <a:r>
              <a:rPr lang="en-US"/>
              <a:t>, JJJJ, S. 123.</a:t>
            </a:r>
            <a:endParaRPr lang="de-DE" sz="800"/>
          </a:p>
        </p:txBody>
      </p:sp>
      <p:sp>
        <p:nvSpPr>
          <p:cNvPr id="9" name="Textplatzhalter 8">
            <a:extLst>
              <a:ext uri="{FF2B5EF4-FFF2-40B4-BE49-F238E27FC236}">
                <a16:creationId xmlns:a16="http://schemas.microsoft.com/office/drawing/2014/main" id="{0C1E7B45-DDB5-4C4F-B81C-EE96028DDB23}"/>
              </a:ext>
            </a:extLst>
          </p:cNvPr>
          <p:cNvSpPr>
            <a:spLocks noGrp="1"/>
          </p:cNvSpPr>
          <p:nvPr>
            <p:ph type="body" sz="quarter" idx="10" hasCustomPrompt="1"/>
          </p:nvPr>
        </p:nvSpPr>
        <p:spPr>
          <a:xfrm>
            <a:off x="420688" y="1020592"/>
            <a:ext cx="11350311" cy="5113508"/>
          </a:xfrm>
          <a:prstGeom prst="rect">
            <a:avLst/>
          </a:prstGeom>
        </p:spPr>
        <p:txBody>
          <a:bodyPr/>
          <a:lstStyle>
            <a:lvl1pPr algn="l">
              <a:buFont typeface="Arial" panose="020B0604020202020204" pitchFamily="34" charset="0"/>
              <a:buNone/>
              <a:defRPr sz="3200"/>
            </a:lvl1pPr>
          </a:lstStyle>
          <a:p>
            <a:r>
              <a:rPr lang="de-DE">
                <a:latin typeface="Source Sans Pro" panose="020B0503030403020204" pitchFamily="34" charset="0"/>
                <a:ea typeface="Source Sans Pro" panose="020B0503030403020204" pitchFamily="34" charset="0"/>
              </a:rPr>
              <a:t>Aufzählung oder Fließtext Source Sans Pro, 24 - 32pt.</a:t>
            </a:r>
          </a:p>
          <a:p>
            <a:r>
              <a:rPr lang="de-DE" b="1">
                <a:latin typeface="Source Sans Pro" panose="020B0503030403020204" pitchFamily="34" charset="0"/>
                <a:ea typeface="Source Sans Pro" panose="020B0503030403020204" pitchFamily="34" charset="0"/>
              </a:rPr>
              <a:t>Hervorhebungen Source Sans Pro fett, 24 – 32 </a:t>
            </a:r>
            <a:r>
              <a:rPr lang="de-DE" b="1" err="1">
                <a:latin typeface="Source Sans Pro" panose="020B0503030403020204" pitchFamily="34" charset="0"/>
                <a:ea typeface="Source Sans Pro" panose="020B0503030403020204" pitchFamily="34" charset="0"/>
              </a:rPr>
              <a:t>pt</a:t>
            </a:r>
            <a:r>
              <a:rPr lang="de-DE">
                <a:latin typeface="Source Sans Pro" panose="020B0503030403020204" pitchFamily="34" charset="0"/>
                <a:ea typeface="Source Sans Pro" panose="020B0503030403020204" pitchFamily="34" charset="0"/>
              </a:rPr>
              <a:t>. Um </a:t>
            </a:r>
            <a:r>
              <a:rPr lang="de-DE" err="1">
                <a:latin typeface="Source Sans Pro" panose="020B0503030403020204" pitchFamily="34" charset="0"/>
                <a:ea typeface="Source Sans Pro" panose="020B0503030403020204" pitchFamily="34" charset="0"/>
              </a:rPr>
              <a:t>simodis</a:t>
            </a:r>
            <a:endParaRPr lang="de-DE">
              <a:latin typeface="Source Sans Pro" panose="020B0503030403020204" pitchFamily="34" charset="0"/>
              <a:ea typeface="Source Sans Pro" panose="020B0503030403020204" pitchFamily="34" charset="0"/>
            </a:endParaRPr>
          </a:p>
          <a:p>
            <a:r>
              <a:rPr lang="de-DE" err="1">
                <a:latin typeface="Source Sans Pro" panose="020B0503030403020204" pitchFamily="34" charset="0"/>
                <a:ea typeface="Source Sans Pro" panose="020B0503030403020204" pitchFamily="34" charset="0"/>
              </a:rPr>
              <a:t>dolorernatis</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dolorest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expernatem</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voluptas</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doluptat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Estiunt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iuset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quiam</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enda</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comnienihil</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imusci</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illanit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prempor</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rorrovit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liquiat</a:t>
            </a:r>
            <a:r>
              <a:rPr lang="de-DE">
                <a:latin typeface="Source Sans Pro" panose="020B0503030403020204" pitchFamily="34" charset="0"/>
                <a:ea typeface="Source Sans Pro" panose="020B0503030403020204" pitchFamily="34" charset="0"/>
              </a:rPr>
              <a:t> </a:t>
            </a:r>
          </a:p>
          <a:p>
            <a:r>
              <a:rPr lang="de-DE" err="1">
                <a:latin typeface="Source Sans Pro" panose="020B0503030403020204" pitchFamily="34" charset="0"/>
                <a:ea typeface="Source Sans Pro" panose="020B0503030403020204" pitchFamily="34" charset="0"/>
              </a:rPr>
              <a:t>escidebis</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quia</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dis</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mod</a:t>
            </a:r>
            <a:r>
              <a:rPr lang="de-DE">
                <a:latin typeface="Source Sans Pro" panose="020B0503030403020204" pitchFamily="34" charset="0"/>
                <a:ea typeface="Source Sans Pro" panose="020B0503030403020204" pitchFamily="34" charset="0"/>
              </a:rPr>
              <a:t> et, et </a:t>
            </a:r>
            <a:r>
              <a:rPr lang="de-DE" err="1">
                <a:latin typeface="Source Sans Pro" panose="020B0503030403020204" pitchFamily="34" charset="0"/>
                <a:ea typeface="Source Sans Pro" panose="020B0503030403020204" pitchFamily="34" charset="0"/>
              </a:rPr>
              <a:t>voluptis</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volor</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abor</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asperum</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liae</a:t>
            </a:r>
            <a:endParaRPr lang="de-DE">
              <a:latin typeface="Source Sans Pro" panose="020B0503030403020204" pitchFamily="34" charset="0"/>
              <a:ea typeface="Source Sans Pro" panose="020B0503030403020204" pitchFamily="34" charset="0"/>
            </a:endParaRPr>
          </a:p>
          <a:p>
            <a:r>
              <a:rPr lang="de-DE" err="1">
                <a:latin typeface="Source Sans Pro" panose="020B0503030403020204" pitchFamily="34" charset="0"/>
                <a:ea typeface="Source Sans Pro" panose="020B0503030403020204" pitchFamily="34" charset="0"/>
              </a:rPr>
              <a:t>explaceptae</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aditate</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mporuptate</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laborio</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eatempo</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remporit</a:t>
            </a:r>
            <a:r>
              <a:rPr lang="de-DE">
                <a:latin typeface="Source Sans Pro" panose="020B0503030403020204" pitchFamily="34" charset="0"/>
                <a:ea typeface="Source Sans Pro" panose="020B0503030403020204" pitchFamily="34" charset="0"/>
              </a:rPr>
              <a:t> et</a:t>
            </a:r>
          </a:p>
          <a:p>
            <a:r>
              <a:rPr lang="de-DE" err="1">
                <a:latin typeface="Source Sans Pro" panose="020B0503030403020204" pitchFamily="34" charset="0"/>
                <a:ea typeface="Source Sans Pro" panose="020B0503030403020204" pitchFamily="34" charset="0"/>
              </a:rPr>
              <a:t>eumquo</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id</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que</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plit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quistrum</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iduci</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con</a:t>
            </a:r>
            <a:r>
              <a:rPr lang="de-DE">
                <a:latin typeface="Source Sans Pro" panose="020B0503030403020204" pitchFamily="34" charset="0"/>
                <a:ea typeface="Source Sans Pro" panose="020B0503030403020204" pitchFamily="34" charset="0"/>
              </a:rPr>
              <a:t> et </a:t>
            </a:r>
            <a:r>
              <a:rPr lang="de-DE" err="1">
                <a:latin typeface="Source Sans Pro" panose="020B0503030403020204" pitchFamily="34" charset="0"/>
                <a:ea typeface="Source Sans Pro" panose="020B0503030403020204" pitchFamily="34" charset="0"/>
              </a:rPr>
              <a:t>ipsa</a:t>
            </a:r>
            <a:r>
              <a:rPr lang="de-DE">
                <a:latin typeface="Source Sans Pro" panose="020B0503030403020204" pitchFamily="34" charset="0"/>
                <a:ea typeface="Source Sans Pro" panose="020B0503030403020204" pitchFamily="34" charset="0"/>
              </a:rPr>
              <a:t> sam </a:t>
            </a:r>
            <a:r>
              <a:rPr lang="de-DE" err="1">
                <a:latin typeface="Source Sans Pro" panose="020B0503030403020204" pitchFamily="34" charset="0"/>
                <a:ea typeface="Source Sans Pro" panose="020B0503030403020204" pitchFamily="34" charset="0"/>
              </a:rPr>
              <a:t>inimi</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omniet</a:t>
            </a:r>
            <a:endParaRPr lang="de-DE">
              <a:latin typeface="Source Sans Pro" panose="020B0503030403020204" pitchFamily="34" charset="0"/>
              <a:ea typeface="Source Sans Pro" panose="020B0503030403020204" pitchFamily="34" charset="0"/>
            </a:endParaRPr>
          </a:p>
          <a:p>
            <a:r>
              <a:rPr lang="de-DE" err="1">
                <a:latin typeface="Source Sans Pro" panose="020B0503030403020204" pitchFamily="34" charset="0"/>
                <a:ea typeface="Source Sans Pro" panose="020B0503030403020204" pitchFamily="34" charset="0"/>
              </a:rPr>
              <a:t>aut</a:t>
            </a:r>
            <a:r>
              <a:rPr lang="de-DE">
                <a:latin typeface="Source Sans Pro" panose="020B0503030403020204" pitchFamily="34" charset="0"/>
                <a:ea typeface="Source Sans Pro" panose="020B0503030403020204" pitchFamily="34" charset="0"/>
              </a:rPr>
              <a:t> </a:t>
            </a:r>
            <a:r>
              <a:rPr lang="de-DE" err="1">
                <a:latin typeface="Source Sans Pro" panose="020B0503030403020204" pitchFamily="34" charset="0"/>
                <a:ea typeface="Source Sans Pro" panose="020B0503030403020204" pitchFamily="34" charset="0"/>
              </a:rPr>
              <a:t>ant</a:t>
            </a:r>
            <a:r>
              <a:rPr lang="de-DE">
                <a:latin typeface="Source Sans Pro" panose="020B0503030403020204" pitchFamily="34" charset="0"/>
                <a:ea typeface="Source Sans Pro" panose="020B0503030403020204" pitchFamily="34" charset="0"/>
              </a:rPr>
              <a:t>. </a:t>
            </a:r>
          </a:p>
        </p:txBody>
      </p:sp>
      <p:sp>
        <p:nvSpPr>
          <p:cNvPr id="21" name="Titel 20">
            <a:extLst>
              <a:ext uri="{FF2B5EF4-FFF2-40B4-BE49-F238E27FC236}">
                <a16:creationId xmlns:a16="http://schemas.microsoft.com/office/drawing/2014/main" id="{EE29E99B-DA46-4090-BFF5-91808467088D}"/>
              </a:ext>
            </a:extLst>
          </p:cNvPr>
          <p:cNvSpPr>
            <a:spLocks noGrp="1"/>
          </p:cNvSpPr>
          <p:nvPr>
            <p:ph type="title" hasCustomPrompt="1"/>
          </p:nvPr>
        </p:nvSpPr>
        <p:spPr/>
        <p:txBody>
          <a:bodyPr/>
          <a:lstStyle/>
          <a:p>
            <a:r>
              <a:rPr lang="de-DE"/>
              <a:t>Überschrift steht hier</a:t>
            </a:r>
          </a:p>
        </p:txBody>
      </p:sp>
    </p:spTree>
    <p:extLst>
      <p:ext uri="{BB962C8B-B14F-4D97-AF65-F5344CB8AC3E}">
        <p14:creationId xmlns:p14="http://schemas.microsoft.com/office/powerpoint/2010/main" val="94844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C9A2A-FBAB-5128-174F-729F55ADE0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B42D57-35EF-A689-64F4-E2703BE8FE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27EDE6-F5A6-3E9D-4F3B-37D8771A63CF}"/>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6E69B593-B380-F966-C039-41F65F3A0D5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E867EF-D340-E75C-BE0E-1AC33CB038F2}"/>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96796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20DA2-72EC-FA87-E701-C7977F1085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33244EC-282B-6D1C-4147-EF58CC2BD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59D122D-C077-C600-5CFA-778C87918CED}"/>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DEC1D562-DC30-61FC-D4E3-6016AD197AA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879702-A6E4-3382-7C5B-C38E45A0FCA1}"/>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83866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42297-0596-7E24-C612-6CA8C3BC3B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9464C0-FFD4-AA90-F23C-BCA6950376D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0060A5A-DE1E-203C-0ACF-B94FA131C58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857105F-2CA1-D9F2-EC31-B00520EB910F}"/>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6" name="Fußzeilenplatzhalter 5">
            <a:extLst>
              <a:ext uri="{FF2B5EF4-FFF2-40B4-BE49-F238E27FC236}">
                <a16:creationId xmlns:a16="http://schemas.microsoft.com/office/drawing/2014/main" id="{12A67EE5-07E5-BBF1-7FBA-F15F15562B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02D3DCC-3328-F917-11ED-DF635B1E2077}"/>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06355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A9EE7-0CB1-2DDA-AC42-A288BDE059B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D27CDB2-7520-E6AC-8715-5D7024614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DA787B-A71D-B33F-F09D-CD992674850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2981052-BA0F-F73E-69F5-3952DC5D7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024987-6783-54F1-F31A-4DDBD808AD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CCDF087-8FBA-8D0F-A2FE-E39FC55D0115}"/>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8" name="Fußzeilenplatzhalter 7">
            <a:extLst>
              <a:ext uri="{FF2B5EF4-FFF2-40B4-BE49-F238E27FC236}">
                <a16:creationId xmlns:a16="http://schemas.microsoft.com/office/drawing/2014/main" id="{860331A5-8D3A-94A1-9A7D-8D40E257481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FBD74F2-E452-350F-B57C-409B5F679D4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91996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F12DC-0BAF-09C9-A616-6669B538965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407DB6D-461C-50FC-F0B4-4720B9756A16}"/>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4" name="Fußzeilenplatzhalter 3">
            <a:extLst>
              <a:ext uri="{FF2B5EF4-FFF2-40B4-BE49-F238E27FC236}">
                <a16:creationId xmlns:a16="http://schemas.microsoft.com/office/drawing/2014/main" id="{38F152B9-AC73-BBC9-7316-4AB9E301047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A160062-F54B-06DC-5852-6233CBEB0F36}"/>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59994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6752E-D2AD-B914-B787-B62716177F43}"/>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3" name="Fußzeilenplatzhalter 2">
            <a:extLst>
              <a:ext uri="{FF2B5EF4-FFF2-40B4-BE49-F238E27FC236}">
                <a16:creationId xmlns:a16="http://schemas.microsoft.com/office/drawing/2014/main" id="{77AA03BE-CEC6-8288-C471-82F2F84E85D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EDE84E5-3EAC-B290-2939-F404356D27F4}"/>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3198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8DF18-E660-3D36-3B46-06FEDDB8DF0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087DDF8-827C-1A62-092C-A19B8C533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8B027B7-2DBB-0C3C-482C-6577B0120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705B33-8CF9-6EB9-34CD-4DE9FE20818E}"/>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6" name="Fußzeilenplatzhalter 5">
            <a:extLst>
              <a:ext uri="{FF2B5EF4-FFF2-40B4-BE49-F238E27FC236}">
                <a16:creationId xmlns:a16="http://schemas.microsoft.com/office/drawing/2014/main" id="{301094D9-9A92-5430-0B19-141BAF0FD89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D64210-B2B3-560C-8CE2-5A0F8A5570F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5672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95119-E826-B671-E11A-9882C06E69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BF3FDE-CD0A-EED4-3191-8F45AB667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40AB522-715C-3954-72BB-21D23CDF7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98CA23-32EC-F43D-FF8D-AD9FDC7C40E7}"/>
              </a:ext>
            </a:extLst>
          </p:cNvPr>
          <p:cNvSpPr>
            <a:spLocks noGrp="1"/>
          </p:cNvSpPr>
          <p:nvPr>
            <p:ph type="dt" sz="half" idx="10"/>
          </p:nvPr>
        </p:nvSpPr>
        <p:spPr/>
        <p:txBody>
          <a:bodyPr/>
          <a:lstStyle/>
          <a:p>
            <a:fld id="{C5C3061C-9E1F-4CA6-B14C-C61FA6911AC2}" type="datetimeFigureOut">
              <a:rPr lang="de-DE" smtClean="0"/>
              <a:t>12.02.2025</a:t>
            </a:fld>
            <a:endParaRPr lang="de-DE"/>
          </a:p>
        </p:txBody>
      </p:sp>
      <p:sp>
        <p:nvSpPr>
          <p:cNvPr id="6" name="Fußzeilenplatzhalter 5">
            <a:extLst>
              <a:ext uri="{FF2B5EF4-FFF2-40B4-BE49-F238E27FC236}">
                <a16:creationId xmlns:a16="http://schemas.microsoft.com/office/drawing/2014/main" id="{4DB2D73A-60C1-E827-2DB3-102115AEEE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358620D-B4CB-F10D-4AD1-8911DF01AD6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42035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F6A97ED-51A1-A553-E738-CE3E15D77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B8BCE3D-1454-95B5-229B-E652028FC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E0D5D3-CBCC-F634-D61E-B09B77793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3061C-9E1F-4CA6-B14C-C61FA6911AC2}" type="datetimeFigureOut">
              <a:rPr lang="de-DE" smtClean="0"/>
              <a:t>12.02.2025</a:t>
            </a:fld>
            <a:endParaRPr lang="de-DE"/>
          </a:p>
        </p:txBody>
      </p:sp>
      <p:sp>
        <p:nvSpPr>
          <p:cNvPr id="5" name="Fußzeilenplatzhalter 4">
            <a:extLst>
              <a:ext uri="{FF2B5EF4-FFF2-40B4-BE49-F238E27FC236}">
                <a16:creationId xmlns:a16="http://schemas.microsoft.com/office/drawing/2014/main" id="{2C320E8F-53C0-F02A-33C4-2F45C530E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78B915C-6B32-BF7D-831B-BA34BD17A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B53F9-997F-401D-8456-3FBA3BF23E5F}" type="slidenum">
              <a:rPr lang="de-DE" smtClean="0"/>
              <a:t>‹Nr.›</a:t>
            </a:fld>
            <a:endParaRPr lang="de-DE"/>
          </a:p>
        </p:txBody>
      </p:sp>
    </p:spTree>
    <p:extLst>
      <p:ext uri="{BB962C8B-B14F-4D97-AF65-F5344CB8AC3E}">
        <p14:creationId xmlns:p14="http://schemas.microsoft.com/office/powerpoint/2010/main" val="129659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1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310.png"/><Relationship Id="rId4" Type="http://schemas.openxmlformats.org/officeDocument/2006/relationships/image" Target="../media/image30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80.png"/><Relationship Id="rId4" Type="http://schemas.openxmlformats.org/officeDocument/2006/relationships/image" Target="../media/image37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upload.wikimedia.org/wikipedia/commons/thumb/8/8c/Standard_deviation_diagram.svg/1280px-Standard_deviation_diagram.svg.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30.png"/><Relationship Id="rId4"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34361D-A90F-08F7-9F8A-F9BDAC238113}"/>
              </a:ext>
            </a:extLst>
          </p:cNvPr>
          <p:cNvSpPr>
            <a:spLocks noGrp="1"/>
          </p:cNvSpPr>
          <p:nvPr>
            <p:ph type="ctrTitle"/>
          </p:nvPr>
        </p:nvSpPr>
        <p:spPr/>
        <p:txBody>
          <a:bodyPr>
            <a:normAutofit/>
          </a:bodyPr>
          <a:lstStyle/>
          <a:p>
            <a:r>
              <a:rPr lang="de-DE" dirty="0"/>
              <a:t>Einführung Hypothesentests</a:t>
            </a:r>
          </a:p>
        </p:txBody>
      </p:sp>
      <p:sp>
        <p:nvSpPr>
          <p:cNvPr id="3" name="Untertitel 2">
            <a:extLst>
              <a:ext uri="{FF2B5EF4-FFF2-40B4-BE49-F238E27FC236}">
                <a16:creationId xmlns:a16="http://schemas.microsoft.com/office/drawing/2014/main" id="{F1F43E1A-CF13-8791-1A4B-8009D7170711}"/>
              </a:ext>
            </a:extLst>
          </p:cNvPr>
          <p:cNvSpPr>
            <a:spLocks noGrp="1"/>
          </p:cNvSpPr>
          <p:nvPr>
            <p:ph type="subTitle" idx="1"/>
          </p:nvPr>
        </p:nvSpPr>
        <p:spPr/>
        <p:txBody>
          <a:bodyPr/>
          <a:lstStyle/>
          <a:p>
            <a:r>
              <a:rPr lang="de-DE" dirty="0"/>
              <a:t>Kurzfoliensammlung </a:t>
            </a:r>
            <a:r>
              <a:rPr lang="de-DE"/>
              <a:t>DataCraft</a:t>
            </a:r>
            <a:endParaRPr lang="de-DE" dirty="0"/>
          </a:p>
          <a:p>
            <a:endParaRPr lang="de-DE" dirty="0"/>
          </a:p>
        </p:txBody>
      </p:sp>
    </p:spTree>
    <p:extLst>
      <p:ext uri="{BB962C8B-B14F-4D97-AF65-F5344CB8AC3E}">
        <p14:creationId xmlns:p14="http://schemas.microsoft.com/office/powerpoint/2010/main" val="294773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Einstichproben T-Tests</a:t>
            </a:r>
          </a:p>
        </p:txBody>
      </p:sp>
    </p:spTree>
    <p:extLst>
      <p:ext uri="{BB962C8B-B14F-4D97-AF65-F5344CB8AC3E}">
        <p14:creationId xmlns:p14="http://schemas.microsoft.com/office/powerpoint/2010/main" val="162914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838043" y="0"/>
            <a:ext cx="10515600" cy="1325563"/>
          </a:xfrm>
        </p:spPr>
        <p:txBody>
          <a:bodyPr/>
          <a:lstStyle/>
          <a:p>
            <a:r>
              <a:rPr lang="de-DE" dirty="0"/>
              <a:t>t-Test für eine Stichprobe </a:t>
            </a:r>
          </a:p>
        </p:txBody>
      </p:sp>
      <mc:AlternateContent xmlns:mc="http://schemas.openxmlformats.org/markup-compatibility/2006" xmlns:a14="http://schemas.microsoft.com/office/drawing/2010/main">
        <mc:Choice Requires="a14">
          <p:sp>
            <p:nvSpPr>
              <p:cNvPr id="8" name="Inhaltsplatzhalter 7"/>
              <p:cNvSpPr>
                <a:spLocks noGrp="1"/>
              </p:cNvSpPr>
              <p:nvPr>
                <p:ph sz="quarter" idx="12"/>
              </p:nvPr>
            </p:nvSpPr>
            <p:spPr/>
            <p:txBody>
              <a:bodyPr>
                <a:normAutofit fontScale="92500"/>
              </a:bodyPr>
              <a:lstStyle/>
              <a:p>
                <a:pPr marL="0" indent="0">
                  <a:spcAft>
                    <a:spcPts val="1200"/>
                  </a:spcAft>
                  <a:buNone/>
                </a:pPr>
                <a:r>
                  <a:rPr lang="de-DE" sz="2400" dirty="0"/>
                  <a:t>Ein t-Test für eine Stichprobe kann durchgeführt werden, wenn</a:t>
                </a:r>
              </a:p>
              <a:p>
                <a:pPr marL="342900" indent="-342900">
                  <a:buFont typeface="Arial" panose="020B0604020202020204" pitchFamily="34" charset="0"/>
                  <a:buChar char="•"/>
                </a:pPr>
                <a:r>
                  <a:rPr lang="de-DE" sz="2400" dirty="0"/>
                  <a:t>Wir für </a:t>
                </a:r>
                <a:r>
                  <a:rPr lang="de-DE" sz="2400" b="1" dirty="0"/>
                  <a:t>eine Stichprobe </a:t>
                </a:r>
                <a:r>
                  <a:rPr lang="de-DE" sz="2400" dirty="0"/>
                  <a:t>Daten erhoben haben</a:t>
                </a:r>
              </a:p>
              <a:p>
                <a:pPr>
                  <a:spcAft>
                    <a:spcPts val="1200"/>
                  </a:spcAft>
                </a:pPr>
                <a:r>
                  <a:rPr lang="de-DE" sz="2400" dirty="0"/>
                  <a:t>	</a:t>
                </a:r>
                <a:r>
                  <a:rPr lang="de-DE" sz="2400" dirty="0">
                    <a:solidFill>
                      <a:schemeClr val="accent5"/>
                    </a:solidFill>
                  </a:rPr>
                  <a:t>z.B. Körpergröße von 100 Erwachsenen in Hamburg</a:t>
                </a:r>
              </a:p>
              <a:p>
                <a:pPr marL="342900" indent="-342900">
                  <a:spcAft>
                    <a:spcPts val="1200"/>
                  </a:spcAft>
                  <a:buFont typeface="Arial" panose="020B0604020202020204" pitchFamily="34" charset="0"/>
                  <a:buChar char="•"/>
                </a:pPr>
                <a:r>
                  <a:rPr lang="de-DE" sz="2400" dirty="0"/>
                  <a:t>Wir testen möchten, ob der Mittelwert </a:t>
                </a:r>
                <a14:m>
                  <m:oMath xmlns:m="http://schemas.openxmlformats.org/officeDocument/2006/math">
                    <m:r>
                      <a:rPr lang="de-DE" sz="2400" i="1" smtClean="0">
                        <a:latin typeface="Cambria Math" panose="02040503050406030204" pitchFamily="18" charset="0"/>
                        <a:ea typeface="Cambria Math" panose="02040503050406030204" pitchFamily="18" charset="0"/>
                      </a:rPr>
                      <m:t>𝜇</m:t>
                    </m:r>
                  </m:oMath>
                </a14:m>
                <a:r>
                  <a:rPr lang="de-DE" sz="2400" dirty="0"/>
                  <a:t> der Population von einem vorgegebenen Wert</a:t>
                </a:r>
              </a:p>
              <a:p>
                <a:pPr marL="901700" indent="-274638">
                  <a:buFont typeface="Symbol" panose="05050102010706020507" pitchFamily="18" charset="2"/>
                  <a:buChar char="-"/>
                </a:pPr>
                <a:r>
                  <a:rPr lang="de-DE" sz="2400" dirty="0"/>
                  <a:t>signifikant abweicht (</a:t>
                </a:r>
                <a:r>
                  <a:rPr lang="de-DE" sz="2400" b="1" dirty="0"/>
                  <a:t>ungerichtete Alternativhypothese</a:t>
                </a:r>
                <a:r>
                  <a:rPr lang="de-DE" sz="2400" dirty="0"/>
                  <a:t>) </a:t>
                </a:r>
                <a:endParaRPr lang="de-DE" sz="2400" dirty="0">
                  <a:solidFill>
                    <a:schemeClr val="accent5"/>
                  </a:solidFill>
                </a:endParaRPr>
              </a:p>
              <a:p>
                <a:pPr marL="361950" lvl="2" indent="0">
                  <a:spcAft>
                    <a:spcPts val="1200"/>
                  </a:spcAft>
                  <a:buNone/>
                </a:pPr>
                <a:r>
                  <a:rPr lang="de-DE" sz="2400" dirty="0">
                    <a:solidFill>
                      <a:schemeClr val="accent5"/>
                    </a:solidFill>
                  </a:rPr>
                  <a:t>	z.B. </a:t>
                </a:r>
                <a14:m>
                  <m:oMath xmlns:m="http://schemas.openxmlformats.org/officeDocument/2006/math">
                    <m:r>
                      <a:rPr lang="de-DE" sz="2400" i="1" smtClean="0">
                        <a:solidFill>
                          <a:schemeClr val="accent5"/>
                        </a:solidFill>
                        <a:latin typeface="Cambria Math" panose="02040503050406030204" pitchFamily="18" charset="0"/>
                        <a:ea typeface="Cambria Math" panose="02040503050406030204" pitchFamily="18" charset="0"/>
                      </a:rPr>
                      <m:t>𝜇</m:t>
                    </m:r>
                    <m:r>
                      <a:rPr lang="de-DE" sz="2400" i="1" smtClean="0">
                        <a:solidFill>
                          <a:schemeClr val="accent5"/>
                        </a:solidFill>
                        <a:latin typeface="Cambria Math" panose="02040503050406030204" pitchFamily="18" charset="0"/>
                        <a:ea typeface="Cambria Math" panose="02040503050406030204" pitchFamily="18" charset="0"/>
                      </a:rPr>
                      <m:t>≠170 </m:t>
                    </m:r>
                    <m:r>
                      <a:rPr lang="de-DE" sz="2400" b="0" i="1" smtClean="0">
                        <a:solidFill>
                          <a:schemeClr val="accent5"/>
                        </a:solidFill>
                        <a:latin typeface="Cambria Math" panose="02040503050406030204" pitchFamily="18" charset="0"/>
                        <a:ea typeface="Cambria Math" panose="02040503050406030204" pitchFamily="18" charset="0"/>
                      </a:rPr>
                      <m:t>𝑐𝑚</m:t>
                    </m:r>
                  </m:oMath>
                </a14:m>
                <a:endParaRPr lang="de-DE" sz="2400" dirty="0">
                  <a:solidFill>
                    <a:schemeClr val="accent5"/>
                  </a:solidFill>
                </a:endParaRPr>
              </a:p>
              <a:p>
                <a:pPr marL="901700" lvl="2" indent="-274638">
                  <a:buFont typeface="Symbol" panose="05050102010706020507" pitchFamily="18" charset="2"/>
                  <a:buChar char="-"/>
                </a:pPr>
                <a:r>
                  <a:rPr lang="de-DE" sz="2400" dirty="0"/>
                  <a:t>signifikant größer oder signifikant kleiner ist (</a:t>
                </a:r>
                <a:r>
                  <a:rPr lang="de-DE" sz="2400" b="1" dirty="0"/>
                  <a:t>gerichtete Alternativhypothese</a:t>
                </a:r>
                <a:r>
                  <a:rPr lang="de-DE" sz="2400" dirty="0"/>
                  <a:t>)</a:t>
                </a:r>
              </a:p>
              <a:p>
                <a:pPr marL="361950" lvl="2" indent="0">
                  <a:spcAft>
                    <a:spcPts val="1200"/>
                  </a:spcAft>
                  <a:buNone/>
                </a:pPr>
                <a:r>
                  <a:rPr lang="de-DE" sz="2400" dirty="0"/>
                  <a:t>	</a:t>
                </a:r>
                <a:r>
                  <a:rPr lang="de-DE" sz="2400" dirty="0">
                    <a:solidFill>
                      <a:schemeClr val="accent5"/>
                    </a:solidFill>
                  </a:rPr>
                  <a:t>z.B. </a:t>
                </a:r>
                <a14:m>
                  <m:oMath xmlns:m="http://schemas.openxmlformats.org/officeDocument/2006/math">
                    <m:r>
                      <a:rPr lang="de-DE" sz="2400" i="1">
                        <a:solidFill>
                          <a:schemeClr val="accent5"/>
                        </a:solidFill>
                        <a:latin typeface="Cambria Math" panose="02040503050406030204" pitchFamily="18" charset="0"/>
                        <a:ea typeface="Cambria Math" panose="02040503050406030204" pitchFamily="18" charset="0"/>
                      </a:rPr>
                      <m:t>𝜇</m:t>
                    </m:r>
                    <m:r>
                      <a:rPr lang="de-DE" sz="2400" b="0" i="1" smtClean="0">
                        <a:solidFill>
                          <a:schemeClr val="accent5"/>
                        </a:solidFill>
                        <a:latin typeface="Cambria Math" panose="02040503050406030204" pitchFamily="18" charset="0"/>
                        <a:ea typeface="Cambria Math" panose="02040503050406030204" pitchFamily="18" charset="0"/>
                      </a:rPr>
                      <m:t>&lt;175 </m:t>
                    </m:r>
                    <m:r>
                      <a:rPr lang="de-DE" sz="2400" b="0" i="1" smtClean="0">
                        <a:solidFill>
                          <a:schemeClr val="accent5"/>
                        </a:solidFill>
                        <a:latin typeface="Cambria Math" panose="02040503050406030204" pitchFamily="18" charset="0"/>
                        <a:ea typeface="Cambria Math" panose="02040503050406030204" pitchFamily="18" charset="0"/>
                      </a:rPr>
                      <m:t>𝑐𝑚</m:t>
                    </m:r>
                  </m:oMath>
                </a14:m>
                <a:r>
                  <a:rPr lang="de-DE" sz="2400" dirty="0"/>
                  <a:t> </a:t>
                </a:r>
                <a:r>
                  <a:rPr lang="de-DE" sz="2400" dirty="0">
                    <a:solidFill>
                      <a:schemeClr val="accent5"/>
                    </a:solidFill>
                  </a:rPr>
                  <a:t>oder </a:t>
                </a:r>
                <a14:m>
                  <m:oMath xmlns:m="http://schemas.openxmlformats.org/officeDocument/2006/math">
                    <m:r>
                      <a:rPr lang="de-DE" sz="2400" i="1">
                        <a:solidFill>
                          <a:schemeClr val="accent5"/>
                        </a:solidFill>
                        <a:latin typeface="Cambria Math" panose="02040503050406030204" pitchFamily="18" charset="0"/>
                        <a:ea typeface="Cambria Math" panose="02040503050406030204" pitchFamily="18" charset="0"/>
                      </a:rPr>
                      <m:t>𝜇</m:t>
                    </m:r>
                    <m:r>
                      <a:rPr lang="de-DE" sz="2400" b="0" i="1" smtClean="0">
                        <a:solidFill>
                          <a:schemeClr val="accent5"/>
                        </a:solidFill>
                        <a:latin typeface="Cambria Math" panose="02040503050406030204" pitchFamily="18" charset="0"/>
                        <a:ea typeface="Cambria Math" panose="02040503050406030204" pitchFamily="18" charset="0"/>
                      </a:rPr>
                      <m:t>&gt;168 </m:t>
                    </m:r>
                    <m:r>
                      <a:rPr lang="de-DE" sz="2400" b="0" i="1" smtClean="0">
                        <a:solidFill>
                          <a:schemeClr val="accent5"/>
                        </a:solidFill>
                        <a:latin typeface="Cambria Math" panose="02040503050406030204" pitchFamily="18" charset="0"/>
                        <a:ea typeface="Cambria Math" panose="02040503050406030204" pitchFamily="18" charset="0"/>
                      </a:rPr>
                      <m:t>𝑐𝑚</m:t>
                    </m:r>
                  </m:oMath>
                </a14:m>
                <a:endParaRPr lang="de-DE" sz="2400" dirty="0"/>
              </a:p>
              <a:p>
                <a:pPr marL="342900" indent="-342900">
                  <a:buFont typeface="Arial" panose="020B0604020202020204" pitchFamily="34" charset="0"/>
                  <a:buChar char="•"/>
                </a:pPr>
                <a:r>
                  <a:rPr lang="de-DE" sz="2400" dirty="0"/>
                  <a:t>Wir die </a:t>
                </a:r>
                <a:r>
                  <a:rPr lang="de-DE" sz="2400" b="1" dirty="0"/>
                  <a:t>Standardabweichung </a:t>
                </a:r>
                <a14:m>
                  <m:oMath xmlns:m="http://schemas.openxmlformats.org/officeDocument/2006/math">
                    <m:r>
                      <a:rPr lang="de-DE" sz="2400" b="1" i="1" smtClean="0">
                        <a:latin typeface="Cambria Math" panose="02040503050406030204" pitchFamily="18" charset="0"/>
                        <a:ea typeface="Cambria Math" panose="02040503050406030204" pitchFamily="18" charset="0"/>
                      </a:rPr>
                      <m:t>𝝈</m:t>
                    </m:r>
                  </m:oMath>
                </a14:m>
                <a:r>
                  <a:rPr lang="de-DE" sz="2400" b="1" dirty="0"/>
                  <a:t> der Population NICHT kennen</a:t>
                </a:r>
              </a:p>
              <a:p>
                <a:pPr>
                  <a:spcAft>
                    <a:spcPts val="1200"/>
                  </a:spcAft>
                </a:pPr>
                <a:r>
                  <a:rPr lang="de-DE" sz="2400" dirty="0"/>
                  <a:t>	</a:t>
                </a:r>
                <a:r>
                  <a:rPr lang="de-DE" sz="2400" dirty="0">
                    <a:solidFill>
                      <a:schemeClr val="accent5"/>
                    </a:solidFill>
                  </a:rPr>
                  <a:t>z.B. </a:t>
                </a:r>
                <a14:m>
                  <m:oMath xmlns:m="http://schemas.openxmlformats.org/officeDocument/2006/math">
                    <m:r>
                      <a:rPr lang="de-DE" sz="2400" i="1">
                        <a:solidFill>
                          <a:schemeClr val="accent5"/>
                        </a:solidFill>
                        <a:latin typeface="Cambria Math" panose="02040503050406030204" pitchFamily="18" charset="0"/>
                        <a:ea typeface="Cambria Math" panose="02040503050406030204" pitchFamily="18" charset="0"/>
                      </a:rPr>
                      <m:t>𝜎</m:t>
                    </m:r>
                    <m:r>
                      <a:rPr lang="de-DE" sz="2400" i="1">
                        <a:solidFill>
                          <a:schemeClr val="accent5"/>
                        </a:solidFill>
                        <a:latin typeface="Cambria Math" panose="02040503050406030204" pitchFamily="18" charset="0"/>
                        <a:ea typeface="Cambria Math" panose="02040503050406030204" pitchFamily="18" charset="0"/>
                      </a:rPr>
                      <m:t>=?</m:t>
                    </m:r>
                  </m:oMath>
                </a14:m>
                <a:r>
                  <a:rPr lang="de-DE" sz="2400" dirty="0">
                    <a:solidFill>
                      <a:schemeClr val="accent5"/>
                    </a:solidFill>
                  </a:rPr>
                  <a:t> (aber wir kennen </a:t>
                </a:r>
                <a14:m>
                  <m:oMath xmlns:m="http://schemas.openxmlformats.org/officeDocument/2006/math">
                    <m:r>
                      <a:rPr lang="de-DE" sz="2400" i="1">
                        <a:solidFill>
                          <a:schemeClr val="accent5"/>
                        </a:solidFill>
                        <a:latin typeface="Cambria Math" panose="02040503050406030204" pitchFamily="18" charset="0"/>
                      </a:rPr>
                      <m:t>𝑠</m:t>
                    </m:r>
                    <m:r>
                      <a:rPr lang="de-DE" sz="2400" i="1">
                        <a:solidFill>
                          <a:schemeClr val="accent5"/>
                        </a:solidFill>
                        <a:latin typeface="Cambria Math" panose="02040503050406030204" pitchFamily="18" charset="0"/>
                      </a:rPr>
                      <m:t>=8 </m:t>
                    </m:r>
                    <m:r>
                      <a:rPr lang="de-DE" sz="2400" i="1">
                        <a:solidFill>
                          <a:schemeClr val="accent5"/>
                        </a:solidFill>
                        <a:latin typeface="Cambria Math" panose="02040503050406030204" pitchFamily="18" charset="0"/>
                      </a:rPr>
                      <m:t>𝑐𝑚</m:t>
                    </m:r>
                  </m:oMath>
                </a14:m>
                <a:r>
                  <a:rPr lang="de-DE" sz="2400" dirty="0">
                    <a:solidFill>
                      <a:schemeClr val="accent5"/>
                    </a:solidFill>
                  </a:rPr>
                  <a:t> und können dies als Schätzer für </a:t>
                </a:r>
                <a14:m>
                  <m:oMath xmlns:m="http://schemas.openxmlformats.org/officeDocument/2006/math">
                    <m:r>
                      <a:rPr lang="de-DE" sz="2400" i="1">
                        <a:solidFill>
                          <a:schemeClr val="accent5"/>
                        </a:solidFill>
                        <a:latin typeface="Cambria Math" panose="02040503050406030204" pitchFamily="18" charset="0"/>
                        <a:ea typeface="Cambria Math" panose="02040503050406030204" pitchFamily="18" charset="0"/>
                      </a:rPr>
                      <m:t>𝜎</m:t>
                    </m:r>
                  </m:oMath>
                </a14:m>
                <a:r>
                  <a:rPr lang="de-DE" sz="2400" dirty="0">
                    <a:solidFill>
                      <a:schemeClr val="accent5"/>
                    </a:solidFill>
                  </a:rPr>
                  <a:t> 	verwenden</a:t>
                </a:r>
                <a:r>
                  <a:rPr lang="de-DE" sz="2400" dirty="0">
                    <a:solidFill>
                      <a:schemeClr val="bg1">
                        <a:lumMod val="65000"/>
                      </a:schemeClr>
                    </a:solidFill>
                  </a:rPr>
                  <a:t>)</a:t>
                </a:r>
              </a:p>
            </p:txBody>
          </p:sp>
        </mc:Choice>
        <mc:Fallback xmlns="">
          <p:sp>
            <p:nvSpPr>
              <p:cNvPr id="8" name="Inhaltsplatzhalter 7"/>
              <p:cNvSpPr>
                <a:spLocks noGrp="1" noRot="1" noChangeAspect="1" noMove="1" noResize="1" noEditPoints="1" noAdjustHandles="1" noChangeArrowheads="1" noChangeShapeType="1" noTextEdit="1"/>
              </p:cNvSpPr>
              <p:nvPr>
                <p:ph sz="quarter" idx="12"/>
              </p:nvPr>
            </p:nvSpPr>
            <p:spPr>
              <a:blipFill>
                <a:blip r:embed="rId2"/>
                <a:stretch>
                  <a:fillRect l="-698" t="-1549"/>
                </a:stretch>
              </a:blipFill>
            </p:spPr>
            <p:txBody>
              <a:bodyPr/>
              <a:lstStyle/>
              <a:p>
                <a:r>
                  <a:rPr lang="de-DE">
                    <a:noFill/>
                  </a:rPr>
                  <a:t> </a:t>
                </a:r>
              </a:p>
            </p:txBody>
          </p:sp>
        </mc:Fallback>
      </mc:AlternateContent>
      <p:sp>
        <p:nvSpPr>
          <p:cNvPr id="4" name="Ellipse 3">
            <a:extLst>
              <a:ext uri="{FF2B5EF4-FFF2-40B4-BE49-F238E27FC236}">
                <a16:creationId xmlns:a16="http://schemas.microsoft.com/office/drawing/2014/main" id="{F3621CD3-981B-2B2D-9791-917E292153AA}"/>
              </a:ext>
            </a:extLst>
          </p:cNvPr>
          <p:cNvSpPr/>
          <p:nvPr/>
        </p:nvSpPr>
        <p:spPr>
          <a:xfrm>
            <a:off x="6095843" y="4861784"/>
            <a:ext cx="2302999" cy="70991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206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38043" y="-3353"/>
            <a:ext cx="10515600" cy="1325563"/>
          </a:xfrm>
        </p:spPr>
        <p:txBody>
          <a:bodyPr/>
          <a:lstStyle/>
          <a:p>
            <a:r>
              <a:rPr lang="de-DE" dirty="0"/>
              <a:t>Berechnung der Prüfgröße</a:t>
            </a:r>
          </a:p>
        </p:txBody>
      </p:sp>
      <p:sp>
        <p:nvSpPr>
          <p:cNvPr id="10" name="Textplatzhalter 9"/>
          <p:cNvSpPr>
            <a:spLocks noGrp="1"/>
          </p:cNvSpPr>
          <p:nvPr>
            <p:ph sz="quarter" idx="12"/>
          </p:nvPr>
        </p:nvSpPr>
        <p:spPr/>
        <p:txBody>
          <a:bodyPr/>
          <a:lstStyle/>
          <a:p>
            <a:r>
              <a:rPr lang="de-DE" sz="2800" dirty="0"/>
              <a:t>Formel zur Berechnung der Prüfgröße (Schritt 3):</a:t>
            </a:r>
          </a:p>
        </p:txBody>
      </p:sp>
      <mc:AlternateContent xmlns:mc="http://schemas.openxmlformats.org/markup-compatibility/2006" xmlns:a14="http://schemas.microsoft.com/office/drawing/2010/main">
        <mc:Choice Requires="a14">
          <p:sp>
            <p:nvSpPr>
              <p:cNvPr id="5" name="Textfeld 4"/>
              <p:cNvSpPr txBox="1"/>
              <p:nvPr/>
            </p:nvSpPr>
            <p:spPr>
              <a:xfrm>
                <a:off x="4326224" y="2951842"/>
                <a:ext cx="2381571" cy="1835439"/>
              </a:xfrm>
              <a:prstGeom prst="rect">
                <a:avLst/>
              </a:prstGeom>
              <a:noFill/>
              <a:ln>
                <a:noFill/>
              </a:ln>
            </p:spPr>
            <p:txBody>
              <a:bodyPr wrap="squar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de-DE" sz="3600" b="0" i="1" smtClean="0">
                          <a:latin typeface="Cambria Math" panose="02040503050406030204" pitchFamily="18" charset="0"/>
                        </a:rPr>
                        <m:t>𝑡</m:t>
                      </m:r>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𝑥</m:t>
                              </m:r>
                            </m:e>
                          </m:acc>
                          <m:r>
                            <a:rPr lang="de-DE" sz="3600" b="0" i="1" smtClean="0">
                              <a:latin typeface="Cambria Math" panose="02040503050406030204" pitchFamily="18" charset="0"/>
                            </a:rPr>
                            <m:t>−</m:t>
                          </m:r>
                          <m:sSub>
                            <m:sSubPr>
                              <m:ctrlPr>
                                <a:rPr lang="de-DE" sz="3600" b="0" i="1" smtClean="0">
                                  <a:latin typeface="Cambria Math" panose="02040503050406030204" pitchFamily="18" charset="0"/>
                                  <a:ea typeface="Cambria Math" panose="02040503050406030204" pitchFamily="18" charset="0"/>
                                </a:rPr>
                              </m:ctrlPr>
                            </m:sSubPr>
                            <m:e>
                              <m:r>
                                <a:rPr lang="de-DE" sz="3600" b="0" i="1" smtClean="0">
                                  <a:latin typeface="Cambria Math" panose="02040503050406030204" pitchFamily="18" charset="0"/>
                                  <a:ea typeface="Cambria Math" panose="02040503050406030204" pitchFamily="18" charset="0"/>
                                </a:rPr>
                                <m:t>𝜇</m:t>
                              </m:r>
                            </m:e>
                            <m:sub>
                              <m:r>
                                <a:rPr lang="de-DE" sz="3600" b="0" i="1" smtClean="0">
                                  <a:latin typeface="Cambria Math" panose="02040503050406030204" pitchFamily="18" charset="0"/>
                                  <a:ea typeface="Cambria Math" panose="02040503050406030204" pitchFamily="18" charset="0"/>
                                </a:rPr>
                                <m:t>0</m:t>
                              </m:r>
                            </m:sub>
                          </m:sSub>
                        </m:num>
                        <m:den>
                          <m:f>
                            <m:fPr>
                              <m:ctrlPr>
                                <a:rPr lang="de-DE" sz="3600" b="0" i="1" smtClean="0">
                                  <a:latin typeface="Cambria Math" panose="02040503050406030204" pitchFamily="18" charset="0"/>
                                  <a:ea typeface="Cambria Math" panose="02040503050406030204" pitchFamily="18" charset="0"/>
                                </a:rPr>
                              </m:ctrlPr>
                            </m:fPr>
                            <m:num>
                              <m:r>
                                <a:rPr lang="de-DE" sz="3600" b="0" i="1" smtClean="0">
                                  <a:latin typeface="Cambria Math" panose="02040503050406030204" pitchFamily="18" charset="0"/>
                                  <a:ea typeface="Cambria Math" panose="02040503050406030204" pitchFamily="18" charset="0"/>
                                </a:rPr>
                                <m:t>𝑠</m:t>
                              </m:r>
                            </m:num>
                            <m:den>
                              <m:rad>
                                <m:radPr>
                                  <m:degHide m:val="on"/>
                                  <m:ctrlPr>
                                    <a:rPr lang="de-DE" sz="3600" b="0" i="1" smtClean="0">
                                      <a:latin typeface="Cambria Math" panose="02040503050406030204" pitchFamily="18" charset="0"/>
                                      <a:ea typeface="Cambria Math" panose="02040503050406030204" pitchFamily="18" charset="0"/>
                                    </a:rPr>
                                  </m:ctrlPr>
                                </m:radPr>
                                <m:deg/>
                                <m:e>
                                  <m:r>
                                    <a:rPr lang="de-DE" sz="3600" b="0" i="1" smtClean="0">
                                      <a:latin typeface="Cambria Math" panose="02040503050406030204" pitchFamily="18" charset="0"/>
                                      <a:ea typeface="Cambria Math" panose="02040503050406030204" pitchFamily="18" charset="0"/>
                                    </a:rPr>
                                    <m:t>𝑛</m:t>
                                  </m:r>
                                </m:e>
                              </m:rad>
                            </m:den>
                          </m:f>
                        </m:den>
                      </m:f>
                    </m:oMath>
                  </m:oMathPara>
                </a14:m>
                <a:endParaRPr lang="de-DE" sz="3600" dirty="0"/>
              </a:p>
            </p:txBody>
          </p:sp>
        </mc:Choice>
        <mc:Fallback xmlns="">
          <p:sp>
            <p:nvSpPr>
              <p:cNvPr id="5" name="Textfeld 4"/>
              <p:cNvSpPr txBox="1">
                <a:spLocks noRot="1" noChangeAspect="1" noMove="1" noResize="1" noEditPoints="1" noAdjustHandles="1" noChangeArrowheads="1" noChangeShapeType="1" noTextEdit="1"/>
              </p:cNvSpPr>
              <p:nvPr/>
            </p:nvSpPr>
            <p:spPr>
              <a:xfrm>
                <a:off x="4326224" y="2951842"/>
                <a:ext cx="2381571" cy="1835439"/>
              </a:xfrm>
              <a:prstGeom prst="rect">
                <a:avLst/>
              </a:prstGeom>
              <a:blipFill>
                <a:blip r:embed="rId3"/>
                <a:stretch>
                  <a:fillRect/>
                </a:stretch>
              </a:blipFill>
              <a:ln>
                <a:noFill/>
              </a:ln>
            </p:spPr>
            <p:txBody>
              <a:bodyPr/>
              <a:lstStyle/>
              <a:p>
                <a:r>
                  <a:rPr lang="de-DE">
                    <a:noFill/>
                  </a:rPr>
                  <a:t> </a:t>
                </a:r>
              </a:p>
            </p:txBody>
          </p:sp>
        </mc:Fallback>
      </mc:AlternateContent>
      <p:sp>
        <p:nvSpPr>
          <p:cNvPr id="22" name="Abgerundete rechteckige Legende 21"/>
          <p:cNvSpPr/>
          <p:nvPr/>
        </p:nvSpPr>
        <p:spPr>
          <a:xfrm>
            <a:off x="5923809" y="1646018"/>
            <a:ext cx="3253838" cy="586544"/>
          </a:xfrm>
          <a:prstGeom prst="wedgeRoundRectCallout">
            <a:avLst>
              <a:gd name="adj1" fmla="val -60614"/>
              <a:gd name="adj2" fmla="val 19220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Stichproben-Mittelwert</a:t>
            </a:r>
          </a:p>
        </p:txBody>
      </p:sp>
      <p:sp>
        <p:nvSpPr>
          <p:cNvPr id="23" name="Abgerundete rechteckige Legende 22"/>
          <p:cNvSpPr/>
          <p:nvPr/>
        </p:nvSpPr>
        <p:spPr>
          <a:xfrm>
            <a:off x="8213767" y="2380764"/>
            <a:ext cx="3253838" cy="1675924"/>
          </a:xfrm>
          <a:prstGeom prst="wedgeRoundRectCallout">
            <a:avLst>
              <a:gd name="adj1" fmla="val -99665"/>
              <a:gd name="adj2" fmla="val 15862"/>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„hypothetischer Mittelwert“ </a:t>
            </a:r>
          </a:p>
          <a:p>
            <a:pPr algn="ctr"/>
            <a:r>
              <a:rPr lang="de-DE" sz="2200" dirty="0"/>
              <a:t>(= Wert, gegen den wir in der Hypothese testen)</a:t>
            </a:r>
          </a:p>
        </p:txBody>
      </p:sp>
      <mc:AlternateContent xmlns:mc="http://schemas.openxmlformats.org/markup-compatibility/2006" xmlns:a14="http://schemas.microsoft.com/office/drawing/2010/main">
        <mc:Choice Requires="a14">
          <p:sp>
            <p:nvSpPr>
              <p:cNvPr id="24" name="Abgerundete rechteckige Legende 23"/>
              <p:cNvSpPr/>
              <p:nvPr/>
            </p:nvSpPr>
            <p:spPr>
              <a:xfrm>
                <a:off x="8000955" y="4394382"/>
                <a:ext cx="3253838" cy="1107882"/>
              </a:xfrm>
              <a:prstGeom prst="wedgeRoundRectCallout">
                <a:avLst>
                  <a:gd name="adj1" fmla="val -102950"/>
                  <a:gd name="adj2" fmla="val -7808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Standardabweichung der Stichprobe </a:t>
                </a:r>
              </a:p>
              <a:p>
                <a:pPr algn="ctr"/>
                <a:r>
                  <a:rPr lang="de-DE" sz="2200" dirty="0"/>
                  <a:t>(da </a:t>
                </a:r>
                <a14:m>
                  <m:oMath xmlns:m="http://schemas.openxmlformats.org/officeDocument/2006/math">
                    <m:r>
                      <a:rPr lang="de-DE" sz="2200" i="1" smtClean="0">
                        <a:latin typeface="Cambria Math" panose="02040503050406030204" pitchFamily="18" charset="0"/>
                        <a:ea typeface="Cambria Math" panose="02040503050406030204" pitchFamily="18" charset="0"/>
                      </a:rPr>
                      <m:t>𝜎</m:t>
                    </m:r>
                  </m:oMath>
                </a14:m>
                <a:r>
                  <a:rPr lang="de-DE" sz="2200" dirty="0"/>
                  <a:t> unbekannt)</a:t>
                </a:r>
              </a:p>
            </p:txBody>
          </p:sp>
        </mc:Choice>
        <mc:Fallback xmlns="">
          <p:sp>
            <p:nvSpPr>
              <p:cNvPr id="24" name="Abgerundete rechteckige Legende 23"/>
              <p:cNvSpPr>
                <a:spLocks noRot="1" noChangeAspect="1" noMove="1" noResize="1" noEditPoints="1" noAdjustHandles="1" noChangeArrowheads="1" noChangeShapeType="1" noTextEdit="1"/>
              </p:cNvSpPr>
              <p:nvPr/>
            </p:nvSpPr>
            <p:spPr>
              <a:xfrm>
                <a:off x="8000955" y="4394382"/>
                <a:ext cx="3253838" cy="1107882"/>
              </a:xfrm>
              <a:prstGeom prst="wedgeRoundRectCallout">
                <a:avLst>
                  <a:gd name="adj1" fmla="val -102950"/>
                  <a:gd name="adj2" fmla="val -78088"/>
                  <a:gd name="adj3" fmla="val 16667"/>
                </a:avLst>
              </a:prstGeom>
              <a:blipFill>
                <a:blip r:embed="rId4"/>
                <a:stretch>
                  <a:fillRect b="-8120"/>
                </a:stretch>
              </a:blipFill>
              <a:ln>
                <a:noFill/>
              </a:ln>
            </p:spPr>
            <p:txBody>
              <a:bodyPr/>
              <a:lstStyle/>
              <a:p>
                <a:r>
                  <a:rPr lang="de-DE">
                    <a:noFill/>
                  </a:rPr>
                  <a:t> </a:t>
                </a:r>
              </a:p>
            </p:txBody>
          </p:sp>
        </mc:Fallback>
      </mc:AlternateContent>
      <p:sp>
        <p:nvSpPr>
          <p:cNvPr id="25" name="Abgerundete rechteckige Legende 24"/>
          <p:cNvSpPr/>
          <p:nvPr/>
        </p:nvSpPr>
        <p:spPr>
          <a:xfrm>
            <a:off x="3890090" y="5345950"/>
            <a:ext cx="3253838" cy="1107882"/>
          </a:xfrm>
          <a:prstGeom prst="wedgeRoundRectCallout">
            <a:avLst>
              <a:gd name="adj1" fmla="val 16393"/>
              <a:gd name="adj2" fmla="val -9631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Stichproben-Größe</a:t>
            </a:r>
            <a:endParaRPr lang="de-DE" sz="2200" dirty="0"/>
          </a:p>
        </p:txBody>
      </p:sp>
      <p:sp>
        <p:nvSpPr>
          <p:cNvPr id="14" name="Abgerundete rechteckige Legende 13"/>
          <p:cNvSpPr/>
          <p:nvPr/>
        </p:nvSpPr>
        <p:spPr>
          <a:xfrm>
            <a:off x="311791" y="2380764"/>
            <a:ext cx="3618941" cy="2613392"/>
          </a:xfrm>
          <a:prstGeom prst="wedgeRoundRectCallout">
            <a:avLst>
              <a:gd name="adj1" fmla="val 60775"/>
              <a:gd name="adj2" fmla="val 1954"/>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Prüfgröße</a:t>
            </a:r>
            <a:r>
              <a:rPr lang="de-DE" sz="2200" dirty="0"/>
              <a:t> (Basis für die Testentscheidung: Wenn die Nullhypothese korrekt ist, ist die Prüfgröße </a:t>
            </a:r>
          </a:p>
          <a:p>
            <a:pPr algn="ctr"/>
            <a:r>
              <a:rPr lang="de-DE" sz="2200" dirty="0"/>
              <a:t>t-verteilt (mit n-1 Freiheitsgraden) und liegt damit „nah an 0“)</a:t>
            </a:r>
          </a:p>
        </p:txBody>
      </p:sp>
    </p:spTree>
    <p:extLst>
      <p:ext uri="{BB962C8B-B14F-4D97-AF65-F5344CB8AC3E}">
        <p14:creationId xmlns:p14="http://schemas.microsoft.com/office/powerpoint/2010/main" val="40972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38043" y="0"/>
            <a:ext cx="10515600" cy="1325563"/>
          </a:xfrm>
        </p:spPr>
        <p:txBody>
          <a:bodyPr/>
          <a:lstStyle/>
          <a:p>
            <a:r>
              <a:rPr lang="de-DE" dirty="0"/>
              <a:t>T-Test vs. Z-Test</a:t>
            </a:r>
          </a:p>
        </p:txBody>
      </p:sp>
      <mc:AlternateContent xmlns:mc="http://schemas.openxmlformats.org/markup-compatibility/2006" xmlns:a14="http://schemas.microsoft.com/office/drawing/2010/main">
        <mc:Choice Requires="a14">
          <p:sp>
            <p:nvSpPr>
              <p:cNvPr id="5" name="Textfeld 4"/>
              <p:cNvSpPr txBox="1"/>
              <p:nvPr/>
            </p:nvSpPr>
            <p:spPr>
              <a:xfrm>
                <a:off x="2354921" y="2949693"/>
                <a:ext cx="2381571" cy="1835439"/>
              </a:xfrm>
              <a:prstGeom prst="rect">
                <a:avLst/>
              </a:prstGeom>
              <a:noFill/>
              <a:ln>
                <a:noFill/>
              </a:ln>
            </p:spPr>
            <p:txBody>
              <a:bodyPr wrap="squar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de-DE" sz="3600" b="0" i="1" smtClean="0">
                          <a:latin typeface="Cambria Math" panose="02040503050406030204" pitchFamily="18" charset="0"/>
                        </a:rPr>
                        <m:t>𝑡</m:t>
                      </m:r>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𝑥</m:t>
                              </m:r>
                            </m:e>
                          </m:acc>
                          <m:r>
                            <a:rPr lang="de-DE" sz="3600" b="0" i="1" smtClean="0">
                              <a:latin typeface="Cambria Math" panose="02040503050406030204" pitchFamily="18" charset="0"/>
                            </a:rPr>
                            <m:t>−</m:t>
                          </m:r>
                          <m:sSub>
                            <m:sSubPr>
                              <m:ctrlPr>
                                <a:rPr lang="de-DE" sz="3600" b="0" i="1" smtClean="0">
                                  <a:latin typeface="Cambria Math" panose="02040503050406030204" pitchFamily="18" charset="0"/>
                                  <a:ea typeface="Cambria Math" panose="02040503050406030204" pitchFamily="18" charset="0"/>
                                </a:rPr>
                              </m:ctrlPr>
                            </m:sSubPr>
                            <m:e>
                              <m:r>
                                <a:rPr lang="de-DE" sz="3600" b="0" i="1" smtClean="0">
                                  <a:latin typeface="Cambria Math" panose="02040503050406030204" pitchFamily="18" charset="0"/>
                                  <a:ea typeface="Cambria Math" panose="02040503050406030204" pitchFamily="18" charset="0"/>
                                </a:rPr>
                                <m:t>𝜇</m:t>
                              </m:r>
                            </m:e>
                            <m:sub>
                              <m:r>
                                <a:rPr lang="de-DE" sz="3600" b="0" i="1" smtClean="0">
                                  <a:latin typeface="Cambria Math" panose="02040503050406030204" pitchFamily="18" charset="0"/>
                                  <a:ea typeface="Cambria Math" panose="02040503050406030204" pitchFamily="18" charset="0"/>
                                </a:rPr>
                                <m:t>0</m:t>
                              </m:r>
                            </m:sub>
                          </m:sSub>
                        </m:num>
                        <m:den>
                          <m:f>
                            <m:fPr>
                              <m:ctrlPr>
                                <a:rPr lang="de-DE" sz="3600" b="0" i="1" smtClean="0">
                                  <a:latin typeface="Cambria Math" panose="02040503050406030204" pitchFamily="18" charset="0"/>
                                  <a:ea typeface="Cambria Math" panose="02040503050406030204" pitchFamily="18" charset="0"/>
                                </a:rPr>
                              </m:ctrlPr>
                            </m:fPr>
                            <m:num>
                              <m:r>
                                <a:rPr lang="de-DE" sz="3600" b="0" i="1" smtClean="0">
                                  <a:latin typeface="Cambria Math" panose="02040503050406030204" pitchFamily="18" charset="0"/>
                                  <a:ea typeface="Cambria Math" panose="02040503050406030204" pitchFamily="18" charset="0"/>
                                </a:rPr>
                                <m:t>𝑠</m:t>
                              </m:r>
                            </m:num>
                            <m:den>
                              <m:rad>
                                <m:radPr>
                                  <m:degHide m:val="on"/>
                                  <m:ctrlPr>
                                    <a:rPr lang="de-DE" sz="3600" b="0" i="1" smtClean="0">
                                      <a:latin typeface="Cambria Math" panose="02040503050406030204" pitchFamily="18" charset="0"/>
                                      <a:ea typeface="Cambria Math" panose="02040503050406030204" pitchFamily="18" charset="0"/>
                                    </a:rPr>
                                  </m:ctrlPr>
                                </m:radPr>
                                <m:deg/>
                                <m:e>
                                  <m:r>
                                    <a:rPr lang="de-DE" sz="3600" b="0" i="1" smtClean="0">
                                      <a:latin typeface="Cambria Math" panose="02040503050406030204" pitchFamily="18" charset="0"/>
                                      <a:ea typeface="Cambria Math" panose="02040503050406030204" pitchFamily="18" charset="0"/>
                                    </a:rPr>
                                    <m:t>𝑛</m:t>
                                  </m:r>
                                </m:e>
                              </m:rad>
                            </m:den>
                          </m:f>
                        </m:den>
                      </m:f>
                    </m:oMath>
                  </m:oMathPara>
                </a14:m>
                <a:endParaRPr lang="de-DE" sz="3600" dirty="0"/>
              </a:p>
            </p:txBody>
          </p:sp>
        </mc:Choice>
        <mc:Fallback xmlns="">
          <p:sp>
            <p:nvSpPr>
              <p:cNvPr id="5" name="Textfeld 4"/>
              <p:cNvSpPr txBox="1">
                <a:spLocks noRot="1" noChangeAspect="1" noMove="1" noResize="1" noEditPoints="1" noAdjustHandles="1" noChangeArrowheads="1" noChangeShapeType="1" noTextEdit="1"/>
              </p:cNvSpPr>
              <p:nvPr/>
            </p:nvSpPr>
            <p:spPr>
              <a:xfrm>
                <a:off x="2354921" y="2949693"/>
                <a:ext cx="2381571" cy="1835439"/>
              </a:xfrm>
              <a:prstGeom prst="rect">
                <a:avLst/>
              </a:prstGeom>
              <a:blipFill>
                <a:blip r:embed="rId3"/>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p:cNvSpPr txBox="1"/>
              <p:nvPr/>
            </p:nvSpPr>
            <p:spPr>
              <a:xfrm>
                <a:off x="6273778" y="2949693"/>
                <a:ext cx="2381571" cy="1831142"/>
              </a:xfrm>
              <a:prstGeom prst="rect">
                <a:avLst/>
              </a:prstGeom>
              <a:noFill/>
              <a:ln>
                <a:noFill/>
              </a:ln>
            </p:spPr>
            <p:txBody>
              <a:bodyPr wrap="squar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de-DE" sz="3600" b="0" i="1" smtClean="0">
                          <a:latin typeface="Cambria Math" panose="02040503050406030204" pitchFamily="18" charset="0"/>
                        </a:rPr>
                        <m:t>𝑧</m:t>
                      </m:r>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𝑥</m:t>
                              </m:r>
                            </m:e>
                          </m:acc>
                          <m:r>
                            <a:rPr lang="de-DE" sz="3600" b="0" i="1" smtClean="0">
                              <a:latin typeface="Cambria Math" panose="02040503050406030204" pitchFamily="18" charset="0"/>
                            </a:rPr>
                            <m:t>−</m:t>
                          </m:r>
                          <m:sSub>
                            <m:sSubPr>
                              <m:ctrlPr>
                                <a:rPr lang="de-DE" sz="3600" b="0" i="1" smtClean="0">
                                  <a:latin typeface="Cambria Math" panose="02040503050406030204" pitchFamily="18" charset="0"/>
                                  <a:ea typeface="Cambria Math" panose="02040503050406030204" pitchFamily="18" charset="0"/>
                                </a:rPr>
                              </m:ctrlPr>
                            </m:sSubPr>
                            <m:e>
                              <m:r>
                                <a:rPr lang="de-DE" sz="3600" b="0" i="1" smtClean="0">
                                  <a:latin typeface="Cambria Math" panose="02040503050406030204" pitchFamily="18" charset="0"/>
                                  <a:ea typeface="Cambria Math" panose="02040503050406030204" pitchFamily="18" charset="0"/>
                                </a:rPr>
                                <m:t>𝜇</m:t>
                              </m:r>
                            </m:e>
                            <m:sub>
                              <m:r>
                                <a:rPr lang="de-DE" sz="3600" b="0" i="1" smtClean="0">
                                  <a:latin typeface="Cambria Math" panose="02040503050406030204" pitchFamily="18" charset="0"/>
                                  <a:ea typeface="Cambria Math" panose="02040503050406030204" pitchFamily="18" charset="0"/>
                                </a:rPr>
                                <m:t>0</m:t>
                              </m:r>
                            </m:sub>
                          </m:sSub>
                        </m:num>
                        <m:den>
                          <m:f>
                            <m:fPr>
                              <m:ctrlPr>
                                <a:rPr lang="de-DE" sz="3600" b="0" i="1" smtClean="0">
                                  <a:latin typeface="Cambria Math" panose="02040503050406030204" pitchFamily="18" charset="0"/>
                                  <a:ea typeface="Cambria Math" panose="02040503050406030204" pitchFamily="18" charset="0"/>
                                </a:rPr>
                              </m:ctrlPr>
                            </m:fPr>
                            <m:num>
                              <m:r>
                                <a:rPr lang="de-DE" sz="3600" b="0" i="1" smtClean="0">
                                  <a:latin typeface="Cambria Math" panose="02040503050406030204" pitchFamily="18" charset="0"/>
                                  <a:ea typeface="Cambria Math" panose="02040503050406030204" pitchFamily="18" charset="0"/>
                                </a:rPr>
                                <m:t>𝜎</m:t>
                              </m:r>
                            </m:num>
                            <m:den>
                              <m:rad>
                                <m:radPr>
                                  <m:degHide m:val="on"/>
                                  <m:ctrlPr>
                                    <a:rPr lang="de-DE" sz="3600" b="0" i="1" smtClean="0">
                                      <a:latin typeface="Cambria Math" panose="02040503050406030204" pitchFamily="18" charset="0"/>
                                      <a:ea typeface="Cambria Math" panose="02040503050406030204" pitchFamily="18" charset="0"/>
                                    </a:rPr>
                                  </m:ctrlPr>
                                </m:radPr>
                                <m:deg/>
                                <m:e>
                                  <m:r>
                                    <a:rPr lang="de-DE" sz="3600" b="0" i="1" smtClean="0">
                                      <a:latin typeface="Cambria Math" panose="02040503050406030204" pitchFamily="18" charset="0"/>
                                      <a:ea typeface="Cambria Math" panose="02040503050406030204" pitchFamily="18" charset="0"/>
                                    </a:rPr>
                                    <m:t>𝑛</m:t>
                                  </m:r>
                                </m:e>
                              </m:rad>
                            </m:den>
                          </m:f>
                        </m:den>
                      </m:f>
                    </m:oMath>
                  </m:oMathPara>
                </a14:m>
                <a:endParaRPr lang="de-DE" sz="3600" dirty="0"/>
              </a:p>
            </p:txBody>
          </p:sp>
        </mc:Choice>
        <mc:Fallback xmlns="">
          <p:sp>
            <p:nvSpPr>
              <p:cNvPr id="15" name="Textfeld 14"/>
              <p:cNvSpPr txBox="1">
                <a:spLocks noRot="1" noChangeAspect="1" noMove="1" noResize="1" noEditPoints="1" noAdjustHandles="1" noChangeArrowheads="1" noChangeShapeType="1" noTextEdit="1"/>
              </p:cNvSpPr>
              <p:nvPr/>
            </p:nvSpPr>
            <p:spPr>
              <a:xfrm>
                <a:off x="6273778" y="2949693"/>
                <a:ext cx="2381571" cy="1831142"/>
              </a:xfrm>
              <a:prstGeom prst="rect">
                <a:avLst/>
              </a:prstGeom>
              <a:blipFill>
                <a:blip r:embed="rId4"/>
                <a:stretch>
                  <a:fillRect/>
                </a:stretch>
              </a:blipFill>
              <a:ln>
                <a:noFill/>
              </a:ln>
            </p:spPr>
            <p:txBody>
              <a:bodyPr/>
              <a:lstStyle/>
              <a:p>
                <a:r>
                  <a:rPr lang="de-DE">
                    <a:noFill/>
                  </a:rPr>
                  <a:t> </a:t>
                </a:r>
              </a:p>
            </p:txBody>
          </p:sp>
        </mc:Fallback>
      </mc:AlternateContent>
      <p:sp>
        <p:nvSpPr>
          <p:cNvPr id="16" name="Abgerundete rechteckige Legende 15"/>
          <p:cNvSpPr/>
          <p:nvPr/>
        </p:nvSpPr>
        <p:spPr>
          <a:xfrm>
            <a:off x="959840" y="1710047"/>
            <a:ext cx="3253838" cy="929133"/>
          </a:xfrm>
          <a:prstGeom prst="wedgeRoundRectCallout">
            <a:avLst>
              <a:gd name="adj1" fmla="val -2220"/>
              <a:gd name="adj2" fmla="val 13916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dirty="0"/>
              <a:t>Prüfgröße ist </a:t>
            </a:r>
            <a:r>
              <a:rPr lang="de-DE" sz="2200" b="1" dirty="0"/>
              <a:t>t-verteilt</a:t>
            </a:r>
          </a:p>
        </p:txBody>
      </p:sp>
      <p:sp>
        <p:nvSpPr>
          <p:cNvPr id="17" name="Abgerundete rechteckige Legende 16"/>
          <p:cNvSpPr/>
          <p:nvPr/>
        </p:nvSpPr>
        <p:spPr>
          <a:xfrm>
            <a:off x="6550163" y="1710047"/>
            <a:ext cx="3876372" cy="929133"/>
          </a:xfrm>
          <a:prstGeom prst="wedgeRoundRectCallout">
            <a:avLst>
              <a:gd name="adj1" fmla="val -46994"/>
              <a:gd name="adj2" fmla="val 13906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dirty="0"/>
              <a:t>Prüfgröße ist </a:t>
            </a:r>
            <a:r>
              <a:rPr lang="de-DE" sz="2200" b="1" dirty="0"/>
              <a:t>standardnormal-verteilt</a:t>
            </a:r>
          </a:p>
        </p:txBody>
      </p:sp>
      <p:sp>
        <p:nvSpPr>
          <p:cNvPr id="18" name="Abgerundete rechteckige Legende 17"/>
          <p:cNvSpPr/>
          <p:nvPr/>
        </p:nvSpPr>
        <p:spPr>
          <a:xfrm>
            <a:off x="6683139" y="5196237"/>
            <a:ext cx="3253838" cy="1107882"/>
          </a:xfrm>
          <a:prstGeom prst="wedgeRoundRectCallout">
            <a:avLst>
              <a:gd name="adj1" fmla="val 700"/>
              <a:gd name="adj2" fmla="val -147762"/>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Standardabweichung der Population </a:t>
            </a:r>
          </a:p>
          <a:p>
            <a:pPr algn="ctr"/>
            <a:r>
              <a:rPr lang="de-DE" sz="2200" dirty="0"/>
              <a:t>(bekannt)</a:t>
            </a:r>
          </a:p>
        </p:txBody>
      </p:sp>
      <mc:AlternateContent xmlns:mc="http://schemas.openxmlformats.org/markup-compatibility/2006" xmlns:a14="http://schemas.microsoft.com/office/drawing/2010/main">
        <mc:Choice Requires="a14">
          <p:sp>
            <p:nvSpPr>
              <p:cNvPr id="19" name="Abgerundete rechteckige Legende 18"/>
              <p:cNvSpPr/>
              <p:nvPr/>
            </p:nvSpPr>
            <p:spPr>
              <a:xfrm>
                <a:off x="2071187" y="5192877"/>
                <a:ext cx="3253838" cy="1107882"/>
              </a:xfrm>
              <a:prstGeom prst="wedgeRoundRectCallout">
                <a:avLst>
                  <a:gd name="adj1" fmla="val -4045"/>
                  <a:gd name="adj2" fmla="val -143474"/>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Standardabweichung der Stichprobe </a:t>
                </a:r>
              </a:p>
              <a:p>
                <a:pPr algn="ctr"/>
                <a:r>
                  <a:rPr lang="de-DE" sz="2200" dirty="0"/>
                  <a:t>(da </a:t>
                </a:r>
                <a14:m>
                  <m:oMath xmlns:m="http://schemas.openxmlformats.org/officeDocument/2006/math">
                    <m:r>
                      <a:rPr lang="de-DE" sz="2200" i="1" smtClean="0">
                        <a:latin typeface="Cambria Math" panose="02040503050406030204" pitchFamily="18" charset="0"/>
                        <a:ea typeface="Cambria Math" panose="02040503050406030204" pitchFamily="18" charset="0"/>
                      </a:rPr>
                      <m:t>𝜎</m:t>
                    </m:r>
                  </m:oMath>
                </a14:m>
                <a:r>
                  <a:rPr lang="de-DE" sz="2200" dirty="0"/>
                  <a:t> unbekannt)</a:t>
                </a:r>
              </a:p>
            </p:txBody>
          </p:sp>
        </mc:Choice>
        <mc:Fallback xmlns="">
          <p:sp>
            <p:nvSpPr>
              <p:cNvPr id="19" name="Abgerundete rechteckige Legende 18"/>
              <p:cNvSpPr>
                <a:spLocks noRot="1" noChangeAspect="1" noMove="1" noResize="1" noEditPoints="1" noAdjustHandles="1" noChangeArrowheads="1" noChangeShapeType="1" noTextEdit="1"/>
              </p:cNvSpPr>
              <p:nvPr/>
            </p:nvSpPr>
            <p:spPr>
              <a:xfrm>
                <a:off x="2071187" y="5192877"/>
                <a:ext cx="3253838" cy="1107882"/>
              </a:xfrm>
              <a:prstGeom prst="wedgeRoundRectCallout">
                <a:avLst>
                  <a:gd name="adj1" fmla="val -4045"/>
                  <a:gd name="adj2" fmla="val -143474"/>
                  <a:gd name="adj3" fmla="val 16667"/>
                </a:avLst>
              </a:prstGeom>
              <a:blipFill>
                <a:blip r:embed="rId5"/>
                <a:stretch>
                  <a:fillRect b="-5382"/>
                </a:stretch>
              </a:blipFill>
              <a:ln>
                <a:noFill/>
              </a:ln>
            </p:spPr>
            <p:txBody>
              <a:bodyPr/>
              <a:lstStyle/>
              <a:p>
                <a:r>
                  <a:rPr lang="de-DE">
                    <a:noFill/>
                  </a:rPr>
                  <a:t> </a:t>
                </a:r>
              </a:p>
            </p:txBody>
          </p:sp>
        </mc:Fallback>
      </mc:AlternateContent>
      <p:sp>
        <p:nvSpPr>
          <p:cNvPr id="8" name="Inhaltsplatzhalter 7">
            <a:extLst>
              <a:ext uri="{FF2B5EF4-FFF2-40B4-BE49-F238E27FC236}">
                <a16:creationId xmlns:a16="http://schemas.microsoft.com/office/drawing/2014/main" id="{7F293E12-4434-50BC-6205-8AF3646732D1}"/>
              </a:ext>
            </a:extLst>
          </p:cNvPr>
          <p:cNvSpPr>
            <a:spLocks noGrp="1"/>
          </p:cNvSpPr>
          <p:nvPr>
            <p:ph sz="quarter" idx="12"/>
          </p:nvPr>
        </p:nvSpPr>
        <p:spPr/>
        <p:txBody>
          <a:bodyPr/>
          <a:lstStyle/>
          <a:p>
            <a:r>
              <a:rPr lang="de-DE" sz="2800" dirty="0"/>
              <a:t>Unterschiede zwischen t-Test und z-Test:</a:t>
            </a:r>
          </a:p>
        </p:txBody>
      </p:sp>
    </p:spTree>
    <p:extLst>
      <p:ext uri="{BB962C8B-B14F-4D97-AF65-F5344CB8AC3E}">
        <p14:creationId xmlns:p14="http://schemas.microsoft.com/office/powerpoint/2010/main" val="248111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8AC3D3B-F9D1-4EAC-DC1E-EBD8F2DEB6C5}"/>
              </a:ext>
            </a:extLst>
          </p:cNvPr>
          <p:cNvSpPr>
            <a:spLocks noGrp="1"/>
          </p:cNvSpPr>
          <p:nvPr>
            <p:ph type="body" sz="quarter" idx="17"/>
          </p:nvPr>
        </p:nvSpPr>
        <p:spPr>
          <a:xfrm>
            <a:off x="420586" y="1020592"/>
            <a:ext cx="9420327" cy="5112943"/>
          </a:xfrm>
        </p:spPr>
        <p:txBody>
          <a:bodyPr/>
          <a:lstStyle/>
          <a:p>
            <a:pPr marL="0" indent="0">
              <a:buNone/>
            </a:pPr>
            <a:r>
              <a:rPr lang="de-DE" dirty="0"/>
              <a:t>Eine Airline behauptet, dass ihre Flüge im Schnitt maximal 15 Minuten Verspätung haben. Du untersuchst 25 zufällig ausgesuchte Flüge dieser Airline und berechnest für diese Stichprobe eine mittlere Verspätung von 18 Minuten bei einer Standardabweichung von 10 Minuten. Daher vermutest Du, dass die Airline unrecht hat. Stimmt das?</a:t>
            </a:r>
          </a:p>
        </p:txBody>
      </p:sp>
    </p:spTree>
    <p:extLst>
      <p:ext uri="{BB962C8B-B14F-4D97-AF65-F5344CB8AC3E}">
        <p14:creationId xmlns:p14="http://schemas.microsoft.com/office/powerpoint/2010/main" val="95106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D524C02B-1155-AC2B-31A8-9993ACF30FAF}"/>
                  </a:ext>
                </a:extLst>
              </p:cNvPr>
              <p:cNvSpPr>
                <a:spLocks noGrp="1"/>
              </p:cNvSpPr>
              <p:nvPr>
                <p:ph type="body" sz="quarter" idx="17"/>
              </p:nvPr>
            </p:nvSpPr>
            <p:spPr>
              <a:xfrm>
                <a:off x="420586" y="1020592"/>
                <a:ext cx="9420327" cy="5112943"/>
              </a:xfrm>
            </p:spPr>
            <p:txBody>
              <a:bodyPr>
                <a:normAutofit/>
              </a:bodyPr>
              <a:lstStyle/>
              <a:p>
                <a:pPr marL="0" indent="0">
                  <a:spcAft>
                    <a:spcPts val="1800"/>
                  </a:spcAft>
                  <a:buNone/>
                </a:pPr>
                <a:r>
                  <a:rPr lang="de-DE" dirty="0"/>
                  <a:t>Eine Airline behauptet, dass ihre Flüge im Schnitt maximal 15 Minuten Verspätung haben. Du untersuchst 25 zufällig ausgesuchte Flüge dieser Airline und berechnest für diese Stichprobe eine mittlere Verspätung von 18 Minuten bei einer Standardabweichung von 10 Minuten. Daher vermutest Du, dass die Airline unrecht hat. Stimmt das?</a:t>
                </a:r>
              </a:p>
              <a:p>
                <a:pPr marL="0" indent="0">
                  <a:buNone/>
                </a:pPr>
                <a:r>
                  <a:rPr lang="de-DE" sz="2400" dirty="0"/>
                  <a:t>		Spezifikation Hypothesen:</a:t>
                </a:r>
              </a:p>
              <a:p>
                <a:pPr marL="0" indent="0">
                  <a:lnSpc>
                    <a:spcPct val="100000"/>
                  </a:lnSpc>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0</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≤15</m:t>
                    </m:r>
                  </m:oMath>
                </a14:m>
                <a:endParaRPr lang="de-DE" sz="2400" dirty="0"/>
              </a:p>
              <a:p>
                <a:pPr marL="0" indent="0">
                  <a:lnSpc>
                    <a:spcPct val="100000"/>
                  </a:lnSpc>
                  <a:spcAft>
                    <a:spcPts val="2400"/>
                  </a:spcAft>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i="1">
                            <a:latin typeface="Cambria Math" panose="02040503050406030204" pitchFamily="18" charset="0"/>
                          </a:rPr>
                          <m:t>𝐻</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&gt;15</m:t>
                    </m:r>
                  </m:oMath>
                </a14:m>
                <a:endParaRPr lang="de-DE" sz="2400" dirty="0"/>
              </a:p>
              <a:p>
                <a:pPr marL="0" indent="0">
                  <a:lnSpc>
                    <a:spcPct val="100000"/>
                  </a:lnSpc>
                  <a:buNone/>
                </a:pPr>
                <a:r>
                  <a:rPr lang="de-DE" sz="2400" dirty="0"/>
                  <a:t>		Festlegung Signifikanzniveau:</a:t>
                </a:r>
              </a:p>
              <a:p>
                <a:pPr marL="0" indent="0">
                  <a:lnSpc>
                    <a:spcPct val="100000"/>
                  </a:lnSpc>
                  <a:spcAft>
                    <a:spcPts val="1200"/>
                  </a:spcAft>
                  <a:buNone/>
                </a:pPr>
                <a:r>
                  <a:rPr lang="de-DE" sz="2400" dirty="0"/>
                  <a:t>		</a:t>
                </a:r>
                <a14:m>
                  <m:oMath xmlns:m="http://schemas.openxmlformats.org/officeDocument/2006/math">
                    <m:r>
                      <a:rPr lang="de-DE" sz="2400" i="1" smtClean="0">
                        <a:latin typeface="Cambria Math" panose="02040503050406030204" pitchFamily="18" charset="0"/>
                        <a:ea typeface="Cambria Math" panose="02040503050406030204" pitchFamily="18" charset="0"/>
                      </a:rPr>
                      <m:t>𝛼</m:t>
                    </m:r>
                    <m:r>
                      <a:rPr lang="de-DE" sz="2400" b="0" i="1" smtClean="0">
                        <a:latin typeface="Cambria Math" panose="02040503050406030204" pitchFamily="18" charset="0"/>
                        <a:ea typeface="Cambria Math" panose="02040503050406030204" pitchFamily="18" charset="0"/>
                      </a:rPr>
                      <m:t>=0,05</m:t>
                    </m:r>
                  </m:oMath>
                </a14:m>
                <a:r>
                  <a:rPr lang="de-DE" dirty="0"/>
                  <a:t>	</a:t>
                </a:r>
              </a:p>
              <a:p>
                <a:endParaRPr lang="de-DE" dirty="0"/>
              </a:p>
            </p:txBody>
          </p:sp>
        </mc:Choice>
        <mc:Fallback xmlns="">
          <p:sp>
            <p:nvSpPr>
              <p:cNvPr id="2" name="Textplatzhalter 1">
                <a:extLst>
                  <a:ext uri="{FF2B5EF4-FFF2-40B4-BE49-F238E27FC236}">
                    <a16:creationId xmlns:a16="http://schemas.microsoft.com/office/drawing/2014/main" id="{D524C02B-1155-AC2B-31A8-9993ACF30FAF}"/>
                  </a:ext>
                </a:extLst>
              </p:cNvPr>
              <p:cNvSpPr>
                <a:spLocks noGrp="1" noRot="1" noChangeAspect="1" noMove="1" noResize="1" noEditPoints="1" noAdjustHandles="1" noChangeArrowheads="1" noChangeShapeType="1" noTextEdit="1"/>
              </p:cNvSpPr>
              <p:nvPr>
                <p:ph type="body" sz="quarter" idx="17"/>
              </p:nvPr>
            </p:nvSpPr>
            <p:spPr>
              <a:xfrm>
                <a:off x="420586" y="1020592"/>
                <a:ext cx="9420327" cy="5112943"/>
              </a:xfrm>
              <a:blipFill>
                <a:blip r:embed="rId3"/>
                <a:stretch>
                  <a:fillRect l="-1036" t="-1669"/>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29FA6186-44C8-8D21-EFB2-FD400DE8072E}"/>
              </a:ext>
            </a:extLst>
          </p:cNvPr>
          <p:cNvSpPr/>
          <p:nvPr/>
        </p:nvSpPr>
        <p:spPr>
          <a:xfrm>
            <a:off x="420586" y="3034445"/>
            <a:ext cx="1622836" cy="4700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1:</a:t>
            </a:r>
          </a:p>
        </p:txBody>
      </p:sp>
      <p:sp>
        <p:nvSpPr>
          <p:cNvPr id="6" name="Rechteck 5">
            <a:extLst>
              <a:ext uri="{FF2B5EF4-FFF2-40B4-BE49-F238E27FC236}">
                <a16:creationId xmlns:a16="http://schemas.microsoft.com/office/drawing/2014/main" id="{5D84AB38-2133-A987-564E-E1E00AD80EF8}"/>
              </a:ext>
            </a:extLst>
          </p:cNvPr>
          <p:cNvSpPr/>
          <p:nvPr/>
        </p:nvSpPr>
        <p:spPr>
          <a:xfrm>
            <a:off x="420586" y="4795948"/>
            <a:ext cx="1622836" cy="4700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2:</a:t>
            </a:r>
          </a:p>
        </p:txBody>
      </p:sp>
    </p:spTree>
    <p:extLst>
      <p:ext uri="{BB962C8B-B14F-4D97-AF65-F5344CB8AC3E}">
        <p14:creationId xmlns:p14="http://schemas.microsoft.com/office/powerpoint/2010/main" val="11359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D524C02B-1155-AC2B-31A8-9993ACF30FAF}"/>
                  </a:ext>
                </a:extLst>
              </p:cNvPr>
              <p:cNvSpPr>
                <a:spLocks noGrp="1"/>
              </p:cNvSpPr>
              <p:nvPr>
                <p:ph type="body" sz="quarter" idx="17"/>
              </p:nvPr>
            </p:nvSpPr>
            <p:spPr>
              <a:xfrm>
                <a:off x="420586" y="1020592"/>
                <a:ext cx="9420327" cy="5112943"/>
              </a:xfrm>
            </p:spPr>
            <p:txBody>
              <a:bodyPr>
                <a:normAutofit fontScale="92500" lnSpcReduction="10000"/>
              </a:bodyPr>
              <a:lstStyle/>
              <a:p>
                <a:pPr marL="0" indent="0">
                  <a:spcAft>
                    <a:spcPts val="1800"/>
                  </a:spcAft>
                  <a:buNone/>
                </a:pPr>
                <a:r>
                  <a:rPr lang="de-DE" dirty="0"/>
                  <a:t>Eine Airline behauptet, dass ihre Flüge im Schnitt maximal 15 Minuten Verspätung haben. Du untersuchst 25 zufällig ausgesuchte Flüge dieser Airline und berechnest für diese Stichprobe eine mittlere Verspätung von 18 Minuten bei einer Standardabweichung von 10 Minuten. Daher vermutest Du, dass die Airline unrecht hat. Stimmt das?</a:t>
                </a:r>
              </a:p>
              <a:p>
                <a:pPr marL="0" indent="0">
                  <a:lnSpc>
                    <a:spcPct val="100000"/>
                  </a:lnSpc>
                  <a:spcAft>
                    <a:spcPts val="2400"/>
                  </a:spcAft>
                  <a:buNone/>
                </a:pPr>
                <a:r>
                  <a:rPr lang="de-DE" sz="2400" dirty="0"/>
                  <a:t>		Bestimmung Prüfgröße: </a:t>
                </a:r>
                <a14:m>
                  <m:oMath xmlns:m="http://schemas.openxmlformats.org/officeDocument/2006/math">
                    <m:r>
                      <a:rPr lang="de-DE" sz="2400" b="0" i="1" smtClean="0">
                        <a:latin typeface="Cambria Math" panose="02040503050406030204" pitchFamily="18" charset="0"/>
                      </a:rPr>
                      <m:t>𝑡</m:t>
                    </m:r>
                    <m:r>
                      <a:rPr lang="de-DE" sz="2400" b="0" i="1" smtClean="0">
                        <a:latin typeface="Cambria Math" panose="02040503050406030204" pitchFamily="18" charset="0"/>
                      </a:rPr>
                      <m:t>=</m:t>
                    </m:r>
                    <m:f>
                      <m:fPr>
                        <m:ctrlPr>
                          <a:rPr lang="de-DE" sz="2400" b="0" i="1" smtClean="0">
                            <a:latin typeface="Cambria Math" panose="02040503050406030204" pitchFamily="18" charset="0"/>
                            <a:ea typeface="Cambria Math" panose="02040503050406030204" pitchFamily="18" charset="0"/>
                          </a:rPr>
                        </m:ctrlPr>
                      </m:fPr>
                      <m:num>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𝑥</m:t>
                            </m:r>
                          </m:e>
                        </m:acc>
                        <m:r>
                          <a:rPr lang="de-DE" sz="2400" b="0" i="1" smtClean="0">
                            <a:latin typeface="Cambria Math" panose="02040503050406030204" pitchFamily="18" charset="0"/>
                          </a:rPr>
                          <m:t>−</m:t>
                        </m:r>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0</m:t>
                            </m:r>
                          </m:sub>
                        </m:sSub>
                      </m:num>
                      <m:den>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𝑠</m:t>
                            </m:r>
                          </m:num>
                          <m:den>
                            <m:rad>
                              <m:radPr>
                                <m:degHide m:val="on"/>
                                <m:ctrlPr>
                                  <a:rPr lang="de-DE" sz="2400" b="0" i="1" smtClean="0">
                                    <a:latin typeface="Cambria Math" panose="02040503050406030204" pitchFamily="18" charset="0"/>
                                    <a:ea typeface="Cambria Math" panose="02040503050406030204" pitchFamily="18" charset="0"/>
                                  </a:rPr>
                                </m:ctrlPr>
                              </m:radPr>
                              <m:deg/>
                              <m:e>
                                <m:r>
                                  <a:rPr lang="de-DE" sz="2400" b="0" i="1" smtClean="0">
                                    <a:latin typeface="Cambria Math" panose="02040503050406030204" pitchFamily="18" charset="0"/>
                                    <a:ea typeface="Cambria Math" panose="02040503050406030204" pitchFamily="18" charset="0"/>
                                  </a:rPr>
                                  <m:t>𝑛</m:t>
                                </m:r>
                              </m:e>
                            </m:rad>
                          </m:den>
                        </m:f>
                      </m:den>
                    </m:f>
                    <m:r>
                      <a:rPr lang="de-DE" sz="2400" b="0" i="1" smtClean="0">
                        <a:latin typeface="Cambria Math" panose="02040503050406030204" pitchFamily="18" charset="0"/>
                        <a:ea typeface="Cambria Math" panose="02040503050406030204" pitchFamily="18" charset="0"/>
                      </a:rPr>
                      <m:t>=</m:t>
                    </m:r>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18−15</m:t>
                        </m:r>
                      </m:num>
                      <m:den>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10</m:t>
                            </m:r>
                          </m:num>
                          <m:den>
                            <m:rad>
                              <m:radPr>
                                <m:degHide m:val="on"/>
                                <m:ctrlPr>
                                  <a:rPr lang="de-DE" sz="2400" b="0" i="1" smtClean="0">
                                    <a:latin typeface="Cambria Math" panose="02040503050406030204" pitchFamily="18" charset="0"/>
                                    <a:ea typeface="Cambria Math" panose="02040503050406030204" pitchFamily="18" charset="0"/>
                                  </a:rPr>
                                </m:ctrlPr>
                              </m:radPr>
                              <m:deg/>
                              <m:e>
                                <m:r>
                                  <a:rPr lang="de-DE" sz="2400" b="0" i="1" smtClean="0">
                                    <a:latin typeface="Cambria Math" panose="02040503050406030204" pitchFamily="18" charset="0"/>
                                    <a:ea typeface="Cambria Math" panose="02040503050406030204" pitchFamily="18" charset="0"/>
                                  </a:rPr>
                                  <m:t>25</m:t>
                                </m:r>
                              </m:e>
                            </m:rad>
                          </m:den>
                        </m:f>
                      </m:den>
                    </m:f>
                    <m:r>
                      <a:rPr lang="de-DE" sz="2400" b="0" i="1" smtClean="0">
                        <a:latin typeface="Cambria Math" panose="02040503050406030204" pitchFamily="18" charset="0"/>
                        <a:ea typeface="Cambria Math" panose="02040503050406030204" pitchFamily="18" charset="0"/>
                      </a:rPr>
                      <m:t>=1,5</m:t>
                    </m:r>
                  </m:oMath>
                </a14:m>
                <a:endParaRPr lang="de-DE" sz="2400" dirty="0"/>
              </a:p>
              <a:p>
                <a:pPr marL="0" indent="0">
                  <a:lnSpc>
                    <a:spcPct val="100000"/>
                  </a:lnSpc>
                  <a:buNone/>
                </a:pPr>
                <a:r>
                  <a:rPr lang="de-DE" sz="2400" dirty="0"/>
                  <a:t>		Bestimmung p-Wert:</a:t>
                </a:r>
              </a:p>
              <a:p>
                <a:pPr marL="0" indent="0">
                  <a:lnSpc>
                    <a:spcPct val="100000"/>
                  </a:lnSpc>
                  <a:buNone/>
                </a:pPr>
                <a:r>
                  <a:rPr lang="de-DE" b="0" dirty="0">
                    <a:ea typeface="Cambria Math" panose="02040503050406030204" pitchFamily="18" charset="0"/>
                  </a:rPr>
                  <a:t>		</a:t>
                </a:r>
                <a:r>
                  <a:rPr lang="de-DE" sz="2400" b="0" dirty="0">
                    <a:ea typeface="Cambria Math" panose="02040503050406030204" pitchFamily="18" charset="0"/>
                  </a:rPr>
                  <a:t>Laut Tabelle (ESWF T-Verteilung): </a:t>
                </a:r>
              </a:p>
              <a:p>
                <a:pPr marL="0" indent="0">
                  <a:lnSpc>
                    <a:spcPct val="100000"/>
                  </a:lnSpc>
                  <a:spcAft>
                    <a:spcPts val="1200"/>
                  </a:spcAft>
                  <a:buNone/>
                </a:pPr>
                <a:r>
                  <a:rPr lang="de-DE" dirty="0">
                    <a:ea typeface="Cambria Math" panose="02040503050406030204" pitchFamily="18" charset="0"/>
                  </a:rPr>
                  <a:t>		</a:t>
                </a:r>
                <a14:m>
                  <m:oMath xmlns:m="http://schemas.openxmlformats.org/officeDocument/2006/math">
                    <m:r>
                      <a:rPr lang="de-DE" sz="2400" b="0" i="1" smtClean="0">
                        <a:latin typeface="Cambria Math" panose="02040503050406030204" pitchFamily="18" charset="0"/>
                        <a:ea typeface="Cambria Math" panose="02040503050406030204" pitchFamily="18" charset="0"/>
                      </a:rPr>
                      <m:t>𝑃</m:t>
                    </m:r>
                    <m:d>
                      <m:dPr>
                        <m:ctrlPr>
                          <a:rPr lang="de-DE" sz="2400" b="0" i="1" smtClean="0">
                            <a:latin typeface="Cambria Math" panose="02040503050406030204" pitchFamily="18" charset="0"/>
                            <a:ea typeface="Cambria Math" panose="02040503050406030204" pitchFamily="18" charset="0"/>
                          </a:rPr>
                        </m:ctrlPr>
                      </m:dPr>
                      <m:e>
                        <m:r>
                          <a:rPr lang="de-DE" sz="2400" b="0" i="1" smtClean="0">
                            <a:latin typeface="Cambria Math" panose="02040503050406030204" pitchFamily="18" charset="0"/>
                            <a:ea typeface="Cambria Math" panose="02040503050406030204" pitchFamily="18" charset="0"/>
                          </a:rPr>
                          <m:t>𝑇</m:t>
                        </m:r>
                        <m:r>
                          <a:rPr lang="de-DE" sz="2400" b="0" i="1" smtClean="0">
                            <a:latin typeface="Cambria Math" panose="02040503050406030204" pitchFamily="18" charset="0"/>
                            <a:ea typeface="Cambria Math" panose="02040503050406030204" pitchFamily="18" charset="0"/>
                          </a:rPr>
                          <m:t>&gt;2,064</m:t>
                        </m:r>
                      </m:e>
                    </m:d>
                    <m:r>
                      <a:rPr lang="de-DE" sz="2400" b="0" i="1" smtClean="0">
                        <a:latin typeface="Cambria Math" panose="02040503050406030204" pitchFamily="18" charset="0"/>
                        <a:ea typeface="Cambria Math" panose="02040503050406030204" pitchFamily="18" charset="0"/>
                      </a:rPr>
                      <m:t>=0,05</m:t>
                    </m:r>
                  </m:oMath>
                </a14:m>
                <a:r>
                  <a:rPr lang="de-DE" dirty="0"/>
                  <a:t> (für </a:t>
                </a:r>
                <a:r>
                  <a:rPr lang="de-DE" i="1" dirty="0"/>
                  <a:t>n-1 = 24</a:t>
                </a:r>
                <a:r>
                  <a:rPr lang="de-DE" dirty="0"/>
                  <a:t>)</a:t>
                </a:r>
              </a:p>
              <a:p>
                <a:pPr marL="0" indent="0">
                  <a:lnSpc>
                    <a:spcPct val="100000"/>
                  </a:lnSpc>
                  <a:buNone/>
                </a:pPr>
                <a:r>
                  <a:rPr lang="de-DE" dirty="0"/>
                  <a:t>		Mit </a:t>
                </a:r>
                <a14:m>
                  <m:oMath xmlns:m="http://schemas.openxmlformats.org/officeDocument/2006/math">
                    <m:r>
                      <a:rPr lang="de-DE" b="0" i="1" smtClean="0">
                        <a:latin typeface="Cambria Math" panose="02040503050406030204" pitchFamily="18" charset="0"/>
                      </a:rPr>
                      <m:t>𝑡</m:t>
                    </m:r>
                    <m:r>
                      <a:rPr lang="de-DE" b="0" i="1" smtClean="0">
                        <a:latin typeface="Cambria Math" panose="02040503050406030204" pitchFamily="18" charset="0"/>
                      </a:rPr>
                      <m:t>=1,5&lt;2,064</m:t>
                    </m:r>
                  </m:oMath>
                </a14:m>
                <a:r>
                  <a:rPr lang="de-DE" dirty="0"/>
                  <a:t> können wir folgern:</a:t>
                </a:r>
              </a:p>
              <a:p>
                <a:pPr marL="0" indent="0">
                  <a:lnSpc>
                    <a:spcPct val="100000"/>
                  </a:lnSpc>
                  <a:buNone/>
                </a:pPr>
                <a:r>
                  <a:rPr lang="de-DE" dirty="0"/>
                  <a:t>		</a:t>
                </a:r>
                <a:r>
                  <a:rPr lang="de-DE" sz="2400" dirty="0"/>
                  <a:t>p-Wert </a:t>
                </a:r>
                <a14:m>
                  <m:oMath xmlns:m="http://schemas.openxmlformats.org/officeDocument/2006/math">
                    <m:r>
                      <a:rPr lang="de-DE" sz="2400" b="0" i="1" smtClean="0">
                        <a:latin typeface="Cambria Math" panose="02040503050406030204" pitchFamily="18" charset="0"/>
                        <a:ea typeface="Cambria Math" panose="02040503050406030204" pitchFamily="18" charset="0"/>
                      </a:rPr>
                      <m:t>=</m:t>
                    </m:r>
                    <m:r>
                      <a:rPr lang="de-DE" sz="2400" b="0" i="1" smtClean="0">
                        <a:latin typeface="Cambria Math" panose="02040503050406030204" pitchFamily="18" charset="0"/>
                        <a:ea typeface="Cambria Math" panose="02040503050406030204" pitchFamily="18" charset="0"/>
                      </a:rPr>
                      <m:t>𝑃</m:t>
                    </m:r>
                    <m:d>
                      <m:dPr>
                        <m:ctrlPr>
                          <a:rPr lang="de-DE" sz="2400" b="0" i="1" smtClean="0">
                            <a:latin typeface="Cambria Math" panose="02040503050406030204" pitchFamily="18" charset="0"/>
                            <a:ea typeface="Cambria Math" panose="02040503050406030204" pitchFamily="18" charset="0"/>
                          </a:rPr>
                        </m:ctrlPr>
                      </m:dPr>
                      <m:e>
                        <m:r>
                          <a:rPr lang="de-DE" sz="2400" b="0" i="1" smtClean="0">
                            <a:latin typeface="Cambria Math" panose="02040503050406030204" pitchFamily="18" charset="0"/>
                            <a:ea typeface="Cambria Math" panose="02040503050406030204" pitchFamily="18" charset="0"/>
                          </a:rPr>
                          <m:t>𝑇</m:t>
                        </m:r>
                        <m:r>
                          <a:rPr lang="de-DE" sz="2400" b="0" i="1" smtClean="0">
                            <a:latin typeface="Cambria Math" panose="02040503050406030204" pitchFamily="18" charset="0"/>
                            <a:ea typeface="Cambria Math" panose="02040503050406030204" pitchFamily="18" charset="0"/>
                          </a:rPr>
                          <m:t>&gt;1,5</m:t>
                        </m:r>
                      </m:e>
                    </m:d>
                    <m:r>
                      <a:rPr lang="de-DE" sz="2400" b="0" i="1" smtClean="0">
                        <a:latin typeface="Cambria Math" panose="02040503050406030204" pitchFamily="18" charset="0"/>
                        <a:ea typeface="Cambria Math" panose="02040503050406030204" pitchFamily="18" charset="0"/>
                      </a:rPr>
                      <m:t>&gt;</m:t>
                    </m:r>
                    <m:r>
                      <a:rPr lang="de-DE" sz="2400" b="0" i="1" smtClean="0">
                        <a:latin typeface="Cambria Math" panose="02040503050406030204" pitchFamily="18" charset="0"/>
                        <a:ea typeface="Cambria Math" panose="02040503050406030204" pitchFamily="18" charset="0"/>
                      </a:rPr>
                      <m:t>𝑃</m:t>
                    </m:r>
                    <m:d>
                      <m:dPr>
                        <m:ctrlPr>
                          <a:rPr lang="de-DE" sz="2400" b="0" i="1" smtClean="0">
                            <a:latin typeface="Cambria Math" panose="02040503050406030204" pitchFamily="18" charset="0"/>
                            <a:ea typeface="Cambria Math" panose="02040503050406030204" pitchFamily="18" charset="0"/>
                          </a:rPr>
                        </m:ctrlPr>
                      </m:dPr>
                      <m:e>
                        <m:r>
                          <a:rPr lang="de-DE" sz="2400" b="0" i="1" smtClean="0">
                            <a:latin typeface="Cambria Math" panose="02040503050406030204" pitchFamily="18" charset="0"/>
                            <a:ea typeface="Cambria Math" panose="02040503050406030204" pitchFamily="18" charset="0"/>
                          </a:rPr>
                          <m:t>𝑇</m:t>
                        </m:r>
                        <m:r>
                          <a:rPr lang="de-DE" sz="2400" b="0" i="1" smtClean="0">
                            <a:latin typeface="Cambria Math" panose="02040503050406030204" pitchFamily="18" charset="0"/>
                            <a:ea typeface="Cambria Math" panose="02040503050406030204" pitchFamily="18" charset="0"/>
                          </a:rPr>
                          <m:t>&gt;2,064</m:t>
                        </m:r>
                      </m:e>
                    </m:d>
                    <m:r>
                      <a:rPr lang="de-DE" sz="2400" b="0" i="1" smtClean="0">
                        <a:latin typeface="Cambria Math" panose="02040503050406030204" pitchFamily="18" charset="0"/>
                        <a:ea typeface="Cambria Math" panose="02040503050406030204" pitchFamily="18" charset="0"/>
                      </a:rPr>
                      <m:t>=0,05</m:t>
                    </m:r>
                  </m:oMath>
                </a14:m>
                <a:r>
                  <a:rPr lang="de-DE" dirty="0"/>
                  <a:t>	</a:t>
                </a:r>
              </a:p>
              <a:p>
                <a:endParaRPr lang="de-DE" dirty="0"/>
              </a:p>
            </p:txBody>
          </p:sp>
        </mc:Choice>
        <mc:Fallback xmlns="">
          <p:sp>
            <p:nvSpPr>
              <p:cNvPr id="2" name="Textplatzhalter 1">
                <a:extLst>
                  <a:ext uri="{FF2B5EF4-FFF2-40B4-BE49-F238E27FC236}">
                    <a16:creationId xmlns:a16="http://schemas.microsoft.com/office/drawing/2014/main" id="{D524C02B-1155-AC2B-31A8-9993ACF30FAF}"/>
                  </a:ext>
                </a:extLst>
              </p:cNvPr>
              <p:cNvSpPr>
                <a:spLocks noGrp="1" noRot="1" noChangeAspect="1" noMove="1" noResize="1" noEditPoints="1" noAdjustHandles="1" noChangeArrowheads="1" noChangeShapeType="1" noTextEdit="1"/>
              </p:cNvSpPr>
              <p:nvPr>
                <p:ph type="body" sz="quarter" idx="17"/>
              </p:nvPr>
            </p:nvSpPr>
            <p:spPr>
              <a:xfrm>
                <a:off x="420586" y="1020592"/>
                <a:ext cx="9420327" cy="5112943"/>
              </a:xfrm>
              <a:blipFill>
                <a:blip r:embed="rId3"/>
                <a:stretch>
                  <a:fillRect l="-841" t="-1907"/>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29FA6186-44C8-8D21-EFB2-FD400DE8072E}"/>
              </a:ext>
            </a:extLst>
          </p:cNvPr>
          <p:cNvSpPr/>
          <p:nvPr/>
        </p:nvSpPr>
        <p:spPr>
          <a:xfrm>
            <a:off x="442913" y="2741962"/>
            <a:ext cx="1622836" cy="4700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3:</a:t>
            </a:r>
          </a:p>
        </p:txBody>
      </p:sp>
      <p:sp>
        <p:nvSpPr>
          <p:cNvPr id="6" name="Rechteck 5">
            <a:extLst>
              <a:ext uri="{FF2B5EF4-FFF2-40B4-BE49-F238E27FC236}">
                <a16:creationId xmlns:a16="http://schemas.microsoft.com/office/drawing/2014/main" id="{5D84AB38-2133-A987-564E-E1E00AD80EF8}"/>
              </a:ext>
            </a:extLst>
          </p:cNvPr>
          <p:cNvSpPr/>
          <p:nvPr/>
        </p:nvSpPr>
        <p:spPr>
          <a:xfrm>
            <a:off x="442913" y="3658675"/>
            <a:ext cx="1622836" cy="4700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4:</a:t>
            </a:r>
          </a:p>
        </p:txBody>
      </p:sp>
      <p:grpSp>
        <p:nvGrpSpPr>
          <p:cNvPr id="7" name="Gruppieren 6">
            <a:extLst>
              <a:ext uri="{FF2B5EF4-FFF2-40B4-BE49-F238E27FC236}">
                <a16:creationId xmlns:a16="http://schemas.microsoft.com/office/drawing/2014/main" id="{AA2588D2-A436-9897-2456-34B0770D2534}"/>
              </a:ext>
            </a:extLst>
          </p:cNvPr>
          <p:cNvGrpSpPr/>
          <p:nvPr/>
        </p:nvGrpSpPr>
        <p:grpSpPr>
          <a:xfrm>
            <a:off x="8348788" y="2628304"/>
            <a:ext cx="3506559" cy="2780617"/>
            <a:chOff x="7985534" y="2628304"/>
            <a:chExt cx="3506559" cy="2780617"/>
          </a:xfrm>
        </p:grpSpPr>
        <p:grpSp>
          <p:nvGrpSpPr>
            <p:cNvPr id="8" name="Gruppieren 7">
              <a:extLst>
                <a:ext uri="{FF2B5EF4-FFF2-40B4-BE49-F238E27FC236}">
                  <a16:creationId xmlns:a16="http://schemas.microsoft.com/office/drawing/2014/main" id="{21B469AB-CA57-2740-7013-C023023889DC}"/>
                </a:ext>
              </a:extLst>
            </p:cNvPr>
            <p:cNvGrpSpPr/>
            <p:nvPr/>
          </p:nvGrpSpPr>
          <p:grpSpPr>
            <a:xfrm>
              <a:off x="7985534" y="2628304"/>
              <a:ext cx="3506559" cy="2778554"/>
              <a:chOff x="7985534" y="3004224"/>
              <a:chExt cx="3506559" cy="2778554"/>
            </a:xfrm>
          </p:grpSpPr>
          <p:sp>
            <p:nvSpPr>
              <p:cNvPr id="11" name="Freihandform: Form 10">
                <a:extLst>
                  <a:ext uri="{FF2B5EF4-FFF2-40B4-BE49-F238E27FC236}">
                    <a16:creationId xmlns:a16="http://schemas.microsoft.com/office/drawing/2014/main" id="{B9A980CD-2BC4-C394-89B6-898568A8A48A}"/>
                  </a:ext>
                </a:extLst>
              </p:cNvPr>
              <p:cNvSpPr/>
              <p:nvPr/>
            </p:nvSpPr>
            <p:spPr>
              <a:xfrm>
                <a:off x="10386250" y="5236191"/>
                <a:ext cx="391235" cy="154675"/>
              </a:xfrm>
              <a:custGeom>
                <a:avLst/>
                <a:gdLst>
                  <a:gd name="connsiteX0" fmla="*/ 0 w 391235"/>
                  <a:gd name="connsiteY0" fmla="*/ 0 h 154675"/>
                  <a:gd name="connsiteX1" fmla="*/ 4549 w 391235"/>
                  <a:gd name="connsiteY1" fmla="*/ 154675 h 154675"/>
                  <a:gd name="connsiteX2" fmla="*/ 386686 w 391235"/>
                  <a:gd name="connsiteY2" fmla="*/ 154675 h 154675"/>
                  <a:gd name="connsiteX3" fmla="*/ 391235 w 391235"/>
                  <a:gd name="connsiteY3" fmla="*/ 118281 h 154675"/>
                  <a:gd name="connsiteX4" fmla="*/ 0 w 391235"/>
                  <a:gd name="connsiteY4" fmla="*/ 0 h 154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5" h="154675">
                    <a:moveTo>
                      <a:pt x="0" y="0"/>
                    </a:moveTo>
                    <a:lnTo>
                      <a:pt x="4549" y="154675"/>
                    </a:lnTo>
                    <a:lnTo>
                      <a:pt x="386686" y="154675"/>
                    </a:lnTo>
                    <a:lnTo>
                      <a:pt x="391235" y="118281"/>
                    </a:lnTo>
                    <a:lnTo>
                      <a:pt x="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 Box 10">
                <a:extLst>
                  <a:ext uri="{FF2B5EF4-FFF2-40B4-BE49-F238E27FC236}">
                    <a16:creationId xmlns:a16="http://schemas.microsoft.com/office/drawing/2014/main" id="{00599E2B-297C-7148-3BD5-F8858DB1968C}"/>
                  </a:ext>
                </a:extLst>
              </p:cNvPr>
              <p:cNvSpPr txBox="1">
                <a:spLocks noChangeArrowheads="1"/>
              </p:cNvSpPr>
              <p:nvPr/>
            </p:nvSpPr>
            <p:spPr bwMode="auto">
              <a:xfrm>
                <a:off x="9125276" y="3004224"/>
                <a:ext cx="495649" cy="369332"/>
              </a:xfrm>
              <a:prstGeom prst="rect">
                <a:avLst/>
              </a:prstGeom>
              <a:noFill/>
              <a:ln w="12700">
                <a:noFill/>
                <a:miter lim="800000"/>
                <a:headEnd/>
                <a:tailEnd/>
              </a:ln>
              <a:effectLst/>
            </p:spPr>
            <p:txBody>
              <a:bodyPr wrap="none">
                <a:spAutoFit/>
              </a:bodyPr>
              <a:lstStyle/>
              <a:p>
                <a:r>
                  <a:rPr lang="en-US" dirty="0">
                    <a:cs typeface="Arial" pitchFamily="34" charset="0"/>
                  </a:rPr>
                  <a:t>f(x)</a:t>
                </a:r>
              </a:p>
            </p:txBody>
          </p:sp>
          <p:sp>
            <p:nvSpPr>
              <p:cNvPr id="13" name="Text Box 10">
                <a:extLst>
                  <a:ext uri="{FF2B5EF4-FFF2-40B4-BE49-F238E27FC236}">
                    <a16:creationId xmlns:a16="http://schemas.microsoft.com/office/drawing/2014/main" id="{F114ADC3-C808-97D8-33B2-5A3FB24E0313}"/>
                  </a:ext>
                </a:extLst>
              </p:cNvPr>
              <p:cNvSpPr txBox="1">
                <a:spLocks noChangeArrowheads="1"/>
              </p:cNvSpPr>
              <p:nvPr/>
            </p:nvSpPr>
            <p:spPr bwMode="auto">
              <a:xfrm>
                <a:off x="11204835" y="5264275"/>
                <a:ext cx="287258" cy="369332"/>
              </a:xfrm>
              <a:prstGeom prst="rect">
                <a:avLst/>
              </a:prstGeom>
              <a:noFill/>
              <a:ln w="12700">
                <a:noFill/>
                <a:miter lim="800000"/>
                <a:headEnd/>
                <a:tailEnd/>
              </a:ln>
              <a:effectLst/>
            </p:spPr>
            <p:txBody>
              <a:bodyPr wrap="none">
                <a:spAutoFit/>
              </a:bodyPr>
              <a:lstStyle/>
              <a:p>
                <a:r>
                  <a:rPr lang="en-US" dirty="0">
                    <a:cs typeface="Arial" pitchFamily="34" charset="0"/>
                  </a:rPr>
                  <a:t>x</a:t>
                </a:r>
              </a:p>
            </p:txBody>
          </p:sp>
          <p:cxnSp>
            <p:nvCxnSpPr>
              <p:cNvPr id="14" name="Gerade Verbindung 37">
                <a:extLst>
                  <a:ext uri="{FF2B5EF4-FFF2-40B4-BE49-F238E27FC236}">
                    <a16:creationId xmlns:a16="http://schemas.microsoft.com/office/drawing/2014/main" id="{4594D0AD-5B5C-3F0D-5114-9F504954AB63}"/>
                  </a:ext>
                </a:extLst>
              </p:cNvPr>
              <p:cNvCxnSpPr/>
              <p:nvPr/>
            </p:nvCxnSpPr>
            <p:spPr bwMode="auto">
              <a:xfrm flipV="1">
                <a:off x="9487268" y="3393071"/>
                <a:ext cx="0" cy="2006456"/>
              </a:xfrm>
              <a:prstGeom prst="line">
                <a:avLst/>
              </a:prstGeom>
              <a:solidFill>
                <a:schemeClr val="accent1"/>
              </a:solidFill>
              <a:ln w="38100" cap="flat" cmpd="sng" algn="ctr">
                <a:solidFill>
                  <a:schemeClr val="tx1"/>
                </a:solidFill>
                <a:prstDash val="solid"/>
                <a:round/>
                <a:headEnd type="none" w="med" len="med"/>
                <a:tailEnd type="arrow" w="med" len="med"/>
              </a:ln>
              <a:effectLst/>
            </p:spPr>
          </p:cxnSp>
          <p:sp>
            <p:nvSpPr>
              <p:cNvPr id="15" name="Line 6">
                <a:extLst>
                  <a:ext uri="{FF2B5EF4-FFF2-40B4-BE49-F238E27FC236}">
                    <a16:creationId xmlns:a16="http://schemas.microsoft.com/office/drawing/2014/main" id="{73F4299D-D262-0E64-2953-DF06E47CD506}"/>
                  </a:ext>
                </a:extLst>
              </p:cNvPr>
              <p:cNvSpPr>
                <a:spLocks noChangeShapeType="1"/>
              </p:cNvSpPr>
              <p:nvPr/>
            </p:nvSpPr>
            <p:spPr bwMode="auto">
              <a:xfrm flipV="1">
                <a:off x="8001554" y="5399526"/>
                <a:ext cx="3150058" cy="1"/>
              </a:xfrm>
              <a:prstGeom prst="line">
                <a:avLst/>
              </a:prstGeom>
              <a:noFill/>
              <a:ln w="38100">
                <a:solidFill>
                  <a:schemeClr val="tx1"/>
                </a:solidFill>
                <a:round/>
                <a:headEnd type="none" w="med" len="med"/>
                <a:tailEnd type="arrow" w="med" len="med"/>
              </a:ln>
              <a:effectLst/>
            </p:spPr>
            <p:txBody>
              <a:bodyPr/>
              <a:lstStyle/>
              <a:p>
                <a:endParaRPr lang="de-DE">
                  <a:cs typeface="Arial" pitchFamily="34" charset="0"/>
                </a:endParaRPr>
              </a:p>
            </p:txBody>
          </p:sp>
          <p:cxnSp>
            <p:nvCxnSpPr>
              <p:cNvPr id="16" name="Straight Connector 41">
                <a:extLst>
                  <a:ext uri="{FF2B5EF4-FFF2-40B4-BE49-F238E27FC236}">
                    <a16:creationId xmlns:a16="http://schemas.microsoft.com/office/drawing/2014/main" id="{C8D7CE10-4A26-D818-6DE0-7DC67C69F79D}"/>
                  </a:ext>
                </a:extLst>
              </p:cNvPr>
              <p:cNvCxnSpPr/>
              <p:nvPr/>
            </p:nvCxnSpPr>
            <p:spPr>
              <a:xfrm>
                <a:off x="10385356" y="3598068"/>
                <a:ext cx="0" cy="18822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42">
                <a:extLst>
                  <a:ext uri="{FF2B5EF4-FFF2-40B4-BE49-F238E27FC236}">
                    <a16:creationId xmlns:a16="http://schemas.microsoft.com/office/drawing/2014/main" id="{C91FE87E-75B3-5D32-2CB7-0E3F90C04FF6}"/>
                  </a:ext>
                </a:extLst>
              </p:cNvPr>
              <p:cNvSpPr txBox="1"/>
              <p:nvPr/>
            </p:nvSpPr>
            <p:spPr>
              <a:xfrm>
                <a:off x="10217639" y="5413446"/>
                <a:ext cx="704039" cy="369332"/>
              </a:xfrm>
              <a:prstGeom prst="rect">
                <a:avLst/>
              </a:prstGeom>
              <a:noFill/>
            </p:spPr>
            <p:txBody>
              <a:bodyPr wrap="none" rtlCol="0">
                <a:spAutoFit/>
              </a:bodyPr>
              <a:lstStyle/>
              <a:p>
                <a:r>
                  <a:rPr lang="de-DE" dirty="0"/>
                  <a:t>2,064</a:t>
                </a:r>
                <a:endParaRPr lang="en-US" dirty="0"/>
              </a:p>
            </p:txBody>
          </p:sp>
          <p:pic>
            <p:nvPicPr>
              <p:cNvPr id="18" name="Picture 30">
                <a:extLst>
                  <a:ext uri="{FF2B5EF4-FFF2-40B4-BE49-F238E27FC236}">
                    <a16:creationId xmlns:a16="http://schemas.microsoft.com/office/drawing/2014/main" id="{E1C59C3C-62E0-0F98-3858-5917650BF049}"/>
                  </a:ext>
                </a:extLst>
              </p:cNvPr>
              <p:cNvPicPr>
                <a:picLocks noChangeAspect="1"/>
              </p:cNvPicPr>
              <p:nvPr/>
            </p:nvPicPr>
            <p:blipFill rotWithShape="1">
              <a:blip r:embed="rId4" cstate="hq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985534" y="3800970"/>
                <a:ext cx="2974848" cy="1546035"/>
              </a:xfrm>
              <a:prstGeom prst="rect">
                <a:avLst/>
              </a:prstGeom>
            </p:spPr>
          </p:pic>
        </p:grpSp>
        <p:cxnSp>
          <p:nvCxnSpPr>
            <p:cNvPr id="9" name="Straight Connector 41">
              <a:extLst>
                <a:ext uri="{FF2B5EF4-FFF2-40B4-BE49-F238E27FC236}">
                  <a16:creationId xmlns:a16="http://schemas.microsoft.com/office/drawing/2014/main" id="{EC720528-EDBB-3F0A-9EAC-26215E8C4391}"/>
                </a:ext>
              </a:extLst>
            </p:cNvPr>
            <p:cNvCxnSpPr/>
            <p:nvPr/>
          </p:nvCxnSpPr>
          <p:spPr>
            <a:xfrm>
              <a:off x="10016670" y="3211988"/>
              <a:ext cx="0" cy="18822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42">
              <a:extLst>
                <a:ext uri="{FF2B5EF4-FFF2-40B4-BE49-F238E27FC236}">
                  <a16:creationId xmlns:a16="http://schemas.microsoft.com/office/drawing/2014/main" id="{613528AD-3ED2-F8D4-42C1-EB8895794519}"/>
                </a:ext>
              </a:extLst>
            </p:cNvPr>
            <p:cNvSpPr txBox="1"/>
            <p:nvPr/>
          </p:nvSpPr>
          <p:spPr>
            <a:xfrm>
              <a:off x="9729381" y="5039589"/>
              <a:ext cx="473206" cy="369332"/>
            </a:xfrm>
            <a:prstGeom prst="rect">
              <a:avLst/>
            </a:prstGeom>
            <a:noFill/>
          </p:spPr>
          <p:txBody>
            <a:bodyPr wrap="none" rtlCol="0">
              <a:spAutoFit/>
            </a:bodyPr>
            <a:lstStyle/>
            <a:p>
              <a:r>
                <a:rPr lang="de-DE" dirty="0"/>
                <a:t>1,5</a:t>
              </a:r>
              <a:endParaRPr lang="en-US" dirty="0"/>
            </a:p>
          </p:txBody>
        </p:sp>
      </p:grpSp>
    </p:spTree>
    <p:extLst>
      <p:ext uri="{BB962C8B-B14F-4D97-AF65-F5344CB8AC3E}">
        <p14:creationId xmlns:p14="http://schemas.microsoft.com/office/powerpoint/2010/main" val="204569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524C02B-1155-AC2B-31A8-9993ACF30FAF}"/>
              </a:ext>
            </a:extLst>
          </p:cNvPr>
          <p:cNvSpPr>
            <a:spLocks noGrp="1"/>
          </p:cNvSpPr>
          <p:nvPr>
            <p:ph type="body" sz="quarter" idx="17"/>
          </p:nvPr>
        </p:nvSpPr>
        <p:spPr>
          <a:xfrm>
            <a:off x="420586" y="1020592"/>
            <a:ext cx="9420327" cy="5112943"/>
          </a:xfrm>
        </p:spPr>
        <p:txBody>
          <a:bodyPr>
            <a:normAutofit/>
          </a:bodyPr>
          <a:lstStyle/>
          <a:p>
            <a:pPr marL="0" indent="0">
              <a:spcAft>
                <a:spcPts val="2400"/>
              </a:spcAft>
              <a:buNone/>
            </a:pPr>
            <a:r>
              <a:rPr lang="de-DE" dirty="0"/>
              <a:t>Eine Airline behauptet, dass ihre Flüge im Schnitt maximal 15 Minuten Verspätung haben. Du untersuchst 25 zufällig ausgesuchte Flüge dieser Airline und berechnest für diese Stichprobe eine mittlere Verspätung von 18 Minuten bei einer Standardabweichung von 10 Minuten. Daher vermutest Du, dass die Airline unrecht hat. Stimmt das?</a:t>
            </a:r>
          </a:p>
          <a:p>
            <a:pPr marL="0" indent="0">
              <a:lnSpc>
                <a:spcPct val="100000"/>
              </a:lnSpc>
              <a:spcAft>
                <a:spcPts val="2400"/>
              </a:spcAft>
              <a:buNone/>
            </a:pPr>
            <a:r>
              <a:rPr lang="de-DE" sz="2400" dirty="0"/>
              <a:t>		Bei einem Signifikanzniveau von 5% sind die gegebenen 			Daten NICHT AUSREICHEND, um zu folgern, dass die Airline 		falsch liegt.</a:t>
            </a:r>
          </a:p>
          <a:p>
            <a:pPr marL="0" indent="0">
              <a:lnSpc>
                <a:spcPct val="100000"/>
              </a:lnSpc>
              <a:spcAft>
                <a:spcPts val="2400"/>
              </a:spcAft>
              <a:buNone/>
            </a:pPr>
            <a:r>
              <a:rPr lang="de-DE" dirty="0"/>
              <a:t>		(Damit ist aber auch nicht bewiesen, dass die Airline Recht 			hat!)</a:t>
            </a:r>
          </a:p>
        </p:txBody>
      </p:sp>
      <p:sp>
        <p:nvSpPr>
          <p:cNvPr id="5" name="Rechteck 4">
            <a:extLst>
              <a:ext uri="{FF2B5EF4-FFF2-40B4-BE49-F238E27FC236}">
                <a16:creationId xmlns:a16="http://schemas.microsoft.com/office/drawing/2014/main" id="{29FA6186-44C8-8D21-EFB2-FD400DE8072E}"/>
              </a:ext>
            </a:extLst>
          </p:cNvPr>
          <p:cNvSpPr/>
          <p:nvPr/>
        </p:nvSpPr>
        <p:spPr>
          <a:xfrm>
            <a:off x="420586" y="3107037"/>
            <a:ext cx="1622836" cy="4700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5:</a:t>
            </a:r>
          </a:p>
        </p:txBody>
      </p:sp>
    </p:spTree>
    <p:extLst>
      <p:ext uri="{BB962C8B-B14F-4D97-AF65-F5344CB8AC3E}">
        <p14:creationId xmlns:p14="http://schemas.microsoft.com/office/powerpoint/2010/main" val="177056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8AC3D3B-F9D1-4EAC-DC1E-EBD8F2DEB6C5}"/>
              </a:ext>
            </a:extLst>
          </p:cNvPr>
          <p:cNvSpPr>
            <a:spLocks noGrp="1"/>
          </p:cNvSpPr>
          <p:nvPr>
            <p:ph type="body" sz="quarter" idx="17"/>
          </p:nvPr>
        </p:nvSpPr>
        <p:spPr>
          <a:xfrm>
            <a:off x="420586" y="1020592"/>
            <a:ext cx="9420327" cy="5112943"/>
          </a:xfrm>
        </p:spPr>
        <p:txBody>
          <a:bodyPr/>
          <a:lstStyle/>
          <a:p>
            <a:pPr marL="0" indent="0">
              <a:buNone/>
            </a:pPr>
            <a:r>
              <a:rPr lang="de-DE" dirty="0"/>
              <a:t>Du arbeitest bei einem Hersteller für medizinischen Spritzenbedarf. Die Genauigkeit deiner Spritzennadelherstellungsmaschine ist mit </a:t>
            </a:r>
            <a:r>
              <a:rPr lang="el-GR" dirty="0"/>
              <a:t>μ</a:t>
            </a:r>
            <a:r>
              <a:rPr lang="de-DE" dirty="0"/>
              <a:t> = 0.001mm gegeben. Bei einer Stichprobe von 50 Spritzen stellst du in deiner Stichprobe eine durchschnittliche Abweichung von M = 0.003mm mit einer Varianz von 1/1000000 fest. Besteht auf dem 95% Signifikanzniveau eine signifikante Abweichung von den Herstellerangaben?</a:t>
            </a:r>
          </a:p>
        </p:txBody>
      </p:sp>
    </p:spTree>
    <p:extLst>
      <p:ext uri="{BB962C8B-B14F-4D97-AF65-F5344CB8AC3E}">
        <p14:creationId xmlns:p14="http://schemas.microsoft.com/office/powerpoint/2010/main" val="74036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Zweistichproben t-Test für abhängige Stichproben</a:t>
            </a:r>
          </a:p>
        </p:txBody>
      </p:sp>
    </p:spTree>
    <p:extLst>
      <p:ext uri="{BB962C8B-B14F-4D97-AF65-F5344CB8AC3E}">
        <p14:creationId xmlns:p14="http://schemas.microsoft.com/office/powerpoint/2010/main" val="83683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Grundbegriffe für Hypothesentests</a:t>
            </a:r>
          </a:p>
        </p:txBody>
      </p:sp>
    </p:spTree>
    <p:extLst>
      <p:ext uri="{BB962C8B-B14F-4D97-AF65-F5344CB8AC3E}">
        <p14:creationId xmlns:p14="http://schemas.microsoft.com/office/powerpoint/2010/main" val="3616100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3" y="0"/>
            <a:ext cx="10515600" cy="1325563"/>
          </a:xfrm>
        </p:spPr>
        <p:txBody>
          <a:bodyPr/>
          <a:lstStyle/>
          <a:p>
            <a:r>
              <a:rPr lang="de-DE" dirty="0"/>
              <a:t>t-Test für zwei abhängige Stichproben</a:t>
            </a:r>
          </a:p>
        </p:txBody>
      </p:sp>
      <p:sp>
        <p:nvSpPr>
          <p:cNvPr id="5" name="Inhaltsplatzhalter 4"/>
          <p:cNvSpPr>
            <a:spLocks noGrp="1"/>
          </p:cNvSpPr>
          <p:nvPr>
            <p:ph sz="quarter" idx="12"/>
          </p:nvPr>
        </p:nvSpPr>
        <p:spPr/>
        <p:txBody>
          <a:bodyPr/>
          <a:lstStyle/>
          <a:p>
            <a:pPr marL="0" indent="0">
              <a:buNone/>
            </a:pPr>
            <a:r>
              <a:rPr lang="de-DE" sz="2800" dirty="0"/>
              <a:t>Ein t-Test für zwei abhängige Stichproben wird häufig (aber nicht ausschließlich) verwendet, um die Veränderung von Mittelwerten über zwei Zeitpunkte zu untersuchen:</a:t>
            </a:r>
          </a:p>
        </p:txBody>
      </p:sp>
      <p:graphicFrame>
        <p:nvGraphicFramePr>
          <p:cNvPr id="10" name="Diagramm 9"/>
          <p:cNvGraphicFramePr/>
          <p:nvPr/>
        </p:nvGraphicFramePr>
        <p:xfrm>
          <a:off x="2032000" y="2671948"/>
          <a:ext cx="8128000" cy="3466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401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947928" y="0"/>
            <a:ext cx="10515600" cy="1325563"/>
          </a:xfrm>
        </p:spPr>
        <p:txBody>
          <a:bodyPr/>
          <a:lstStyle/>
          <a:p>
            <a:r>
              <a:rPr lang="de-DE" dirty="0"/>
              <a:t>t-Test für zwei abhängige Stichproben</a:t>
            </a:r>
          </a:p>
        </p:txBody>
      </p:sp>
      <mc:AlternateContent xmlns:mc="http://schemas.openxmlformats.org/markup-compatibility/2006" xmlns:a14="http://schemas.microsoft.com/office/drawing/2010/main">
        <mc:Choice Requires="a14">
          <p:sp>
            <p:nvSpPr>
              <p:cNvPr id="5" name="Inhaltsplatzhalter 4"/>
              <p:cNvSpPr>
                <a:spLocks noGrp="1"/>
              </p:cNvSpPr>
              <p:nvPr>
                <p:ph sz="quarter" idx="12"/>
              </p:nvPr>
            </p:nvSpPr>
            <p:spPr>
              <a:xfrm>
                <a:off x="420688" y="1018140"/>
                <a:ext cx="11328400" cy="5115959"/>
              </a:xfrm>
            </p:spPr>
            <p:txBody>
              <a:bodyPr/>
              <a:lstStyle/>
              <a:p>
                <a:pPr marL="0" indent="0">
                  <a:buNone/>
                </a:pPr>
                <a:r>
                  <a:rPr lang="de-DE" sz="2400" dirty="0"/>
                  <a:t>Ein t-Test für zwei abhängige Stichproben kann durchgeführt werden, wenn</a:t>
                </a:r>
              </a:p>
              <a:p>
                <a:pPr marL="0" indent="0">
                  <a:spcAft>
                    <a:spcPts val="0"/>
                  </a:spcAft>
                  <a:buNone/>
                </a:pPr>
                <a:r>
                  <a:rPr lang="de-DE" sz="2400" dirty="0"/>
                  <a:t>Wir für </a:t>
                </a:r>
                <a:r>
                  <a:rPr lang="de-DE" sz="2400" b="1" dirty="0"/>
                  <a:t>zwei abhängige Stichproben </a:t>
                </a:r>
                <a:r>
                  <a:rPr lang="de-DE" sz="2400" dirty="0"/>
                  <a:t>Daten erhoben haben (d.h. je eine Beobachtung der ersten Stichprobe gehört zu einer Beobachtung der zweiten Stichprobe)</a:t>
                </a:r>
              </a:p>
              <a:p>
                <a:pPr marL="0" indent="0">
                  <a:buNone/>
                </a:pPr>
                <a:r>
                  <a:rPr lang="de-DE" sz="2400" dirty="0"/>
                  <a:t>	</a:t>
                </a:r>
                <a:r>
                  <a:rPr lang="de-DE" sz="2400" dirty="0">
                    <a:solidFill>
                      <a:schemeClr val="accent5"/>
                    </a:solidFill>
                  </a:rPr>
                  <a:t>z.B. 	erreichtes Servicelevel von 100 Mitarbeitenden vor Schulung und 			erreichtes Servicelevel (derselben 100 Mitarbeitenden) nach Schulung</a:t>
                </a:r>
              </a:p>
              <a:p>
                <a:pPr marL="0" indent="0">
                  <a:buNone/>
                </a:pPr>
                <a:r>
                  <a:rPr lang="de-DE" sz="2400" dirty="0"/>
                  <a:t>Wir testen möchten, ob die Mittelwerte </a:t>
                </a:r>
                <a14:m>
                  <m:oMath xmlns:m="http://schemas.openxmlformats.org/officeDocument/2006/math">
                    <m:sSub>
                      <m:sSubPr>
                        <m:ctrlPr>
                          <a:rPr lang="de-DE" sz="2400" b="0" i="1" smtClean="0">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1</m:t>
                        </m:r>
                      </m:sub>
                    </m:sSub>
                  </m:oMath>
                </a14:m>
                <a:r>
                  <a:rPr lang="de-DE" sz="2400" dirty="0"/>
                  <a:t> und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2</m:t>
                        </m:r>
                      </m:sub>
                    </m:sSub>
                  </m:oMath>
                </a14:m>
                <a:r>
                  <a:rPr lang="de-DE" sz="2400" dirty="0"/>
                  <a:t> der zugehörigen Populationen</a:t>
                </a:r>
              </a:p>
              <a:p>
                <a:pPr marL="704850" lvl="2" indent="-342900">
                  <a:spcAft>
                    <a:spcPts val="0"/>
                  </a:spcAft>
                  <a:buFont typeface="Symbol" panose="05050102010706020507" pitchFamily="18" charset="2"/>
                  <a:buChar char="-"/>
                </a:pPr>
                <a:r>
                  <a:rPr lang="de-DE" sz="2400" dirty="0"/>
                  <a:t>signifikant voneinander abweichen (</a:t>
                </a:r>
                <a:r>
                  <a:rPr lang="de-DE" sz="2400" b="1" dirty="0"/>
                  <a:t>ungerichtete Alternativhypothese</a:t>
                </a:r>
                <a:r>
                  <a:rPr lang="de-DE" sz="2400" dirty="0"/>
                  <a:t>) </a:t>
                </a:r>
                <a:endParaRPr lang="de-DE" sz="2400" dirty="0">
                  <a:solidFill>
                    <a:schemeClr val="accent5"/>
                  </a:solidFill>
                </a:endParaRPr>
              </a:p>
              <a:p>
                <a:pPr marL="361950" lvl="2" indent="0">
                  <a:buNone/>
                </a:pPr>
                <a:r>
                  <a:rPr lang="de-DE" sz="2400" dirty="0">
                    <a:solidFill>
                      <a:schemeClr val="accent5"/>
                    </a:solidFill>
                  </a:rPr>
                  <a:t>	</a:t>
                </a:r>
                <a14:m>
                  <m:oMath xmlns:m="http://schemas.openxmlformats.org/officeDocument/2006/math">
                    <m:sSub>
                      <m:sSubPr>
                        <m:ctrlPr>
                          <a:rPr lang="de-DE" sz="2400" b="0" i="1" smtClean="0">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endParaRPr lang="de-DE" sz="2400" dirty="0">
                  <a:solidFill>
                    <a:schemeClr val="accent5"/>
                  </a:solidFill>
                </a:endParaRPr>
              </a:p>
              <a:p>
                <a:pPr marL="704850" lvl="2" indent="-342900">
                  <a:spcAft>
                    <a:spcPts val="0"/>
                  </a:spcAft>
                  <a:buFont typeface="Symbol" panose="05050102010706020507" pitchFamily="18" charset="2"/>
                  <a:buChar char="-"/>
                </a:pPr>
                <a:r>
                  <a:rPr lang="de-DE" sz="2400" dirty="0"/>
                  <a:t>einer der Mittelwerte signifikant größer als der andere ist (</a:t>
                </a:r>
                <a:r>
                  <a:rPr lang="de-DE" sz="2400" b="1" dirty="0"/>
                  <a:t>gerichtete Alternativhypothese</a:t>
                </a:r>
                <a:r>
                  <a:rPr lang="de-DE" sz="2400" dirty="0"/>
                  <a:t>)</a:t>
                </a:r>
              </a:p>
              <a:p>
                <a:pPr marL="361950" lvl="2" indent="0">
                  <a:buNone/>
                </a:pPr>
                <a:r>
                  <a:rPr lang="de-DE" sz="2400" dirty="0"/>
                  <a:t>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&lt;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&lt;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oder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b="0" i="1" smtClean="0">
                        <a:solidFill>
                          <a:schemeClr val="accent5"/>
                        </a:solidFill>
                        <a:latin typeface="Cambria Math" panose="02040503050406030204" pitchFamily="18" charset="0"/>
                        <a:ea typeface="Cambria Math" panose="02040503050406030204" pitchFamily="18" charset="0"/>
                      </a:rPr>
                      <m:t>&gt;0</m:t>
                    </m:r>
                  </m:oMath>
                </a14:m>
                <a:r>
                  <a:rPr lang="de-DE" sz="2400" dirty="0"/>
                  <a:t> </a:t>
                </a:r>
                <a:r>
                  <a:rPr lang="de-DE" sz="2400" dirty="0">
                    <a:solidFill>
                      <a:schemeClr val="accent5"/>
                    </a:solidFill>
                  </a:rPr>
                  <a:t>(also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&gt;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a:t>
                </a:r>
                <a:endParaRPr lang="de-DE" sz="2400" dirty="0"/>
              </a:p>
            </p:txBody>
          </p:sp>
        </mc:Choice>
        <mc:Fallback xmlns="">
          <p:sp>
            <p:nvSpPr>
              <p:cNvPr id="5" name="Inhaltsplatzhalter 4"/>
              <p:cNvSpPr>
                <a:spLocks noGrp="1" noRot="1" noChangeAspect="1" noMove="1" noResize="1" noEditPoints="1" noAdjustHandles="1" noChangeArrowheads="1" noChangeShapeType="1" noTextEdit="1"/>
              </p:cNvSpPr>
              <p:nvPr>
                <p:ph sz="quarter" idx="12"/>
              </p:nvPr>
            </p:nvSpPr>
            <p:spPr>
              <a:xfrm>
                <a:off x="420688" y="1018140"/>
                <a:ext cx="11328400" cy="5115959"/>
              </a:xfrm>
              <a:blipFill>
                <a:blip r:embed="rId3"/>
                <a:stretch>
                  <a:fillRect l="-807" t="-1669" r="-54"/>
                </a:stretch>
              </a:blipFill>
            </p:spPr>
            <p:txBody>
              <a:bodyPr/>
              <a:lstStyle/>
              <a:p>
                <a:r>
                  <a:rPr lang="de-DE">
                    <a:noFill/>
                  </a:rPr>
                  <a:t> </a:t>
                </a:r>
              </a:p>
            </p:txBody>
          </p:sp>
        </mc:Fallback>
      </mc:AlternateContent>
    </p:spTree>
    <p:extLst>
      <p:ext uri="{BB962C8B-B14F-4D97-AF65-F5344CB8AC3E}">
        <p14:creationId xmlns:p14="http://schemas.microsoft.com/office/powerpoint/2010/main" val="9477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5165766" y="4923489"/>
            <a:ext cx="3016333" cy="133365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38043" y="-32421"/>
            <a:ext cx="10515600" cy="1325563"/>
          </a:xfrm>
        </p:spPr>
        <p:txBody>
          <a:bodyPr/>
          <a:lstStyle/>
          <a:p>
            <a:r>
              <a:rPr lang="de-DE" dirty="0"/>
              <a:t>Berechnung der Prüfgröße</a:t>
            </a:r>
          </a:p>
        </p:txBody>
      </p:sp>
      <p:sp>
        <p:nvSpPr>
          <p:cNvPr id="10" name="Textplatzhalter 9"/>
          <p:cNvSpPr>
            <a:spLocks noGrp="1"/>
          </p:cNvSpPr>
          <p:nvPr>
            <p:ph sz="quarter" idx="12"/>
          </p:nvPr>
        </p:nvSpPr>
        <p:spPr/>
        <p:txBody>
          <a:bodyPr/>
          <a:lstStyle/>
          <a:p>
            <a:r>
              <a:rPr lang="de-DE" sz="2800" dirty="0"/>
              <a:t>Formel zur Berechnung der Prüfgröße (Schritt 3):</a:t>
            </a:r>
          </a:p>
        </p:txBody>
      </p:sp>
      <mc:AlternateContent xmlns:mc="http://schemas.openxmlformats.org/markup-compatibility/2006" xmlns:a14="http://schemas.microsoft.com/office/drawing/2010/main">
        <mc:Choice Requires="a14">
          <p:sp>
            <p:nvSpPr>
              <p:cNvPr id="5" name="Textfeld 4"/>
              <p:cNvSpPr txBox="1"/>
              <p:nvPr/>
            </p:nvSpPr>
            <p:spPr>
              <a:xfrm>
                <a:off x="4326224" y="2607460"/>
                <a:ext cx="3297734" cy="1424172"/>
              </a:xfrm>
              <a:prstGeom prst="rect">
                <a:avLst/>
              </a:prstGeom>
              <a:noFill/>
              <a:ln>
                <a:noFill/>
              </a:ln>
            </p:spPr>
            <p:txBody>
              <a:bodyPr wrap="squar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𝑡</m:t>
                          </m:r>
                        </m:e>
                        <m:sub>
                          <m:r>
                            <a:rPr lang="de-DE" sz="3600" b="0" i="1" smtClean="0">
                              <a:latin typeface="Cambria Math" panose="02040503050406030204" pitchFamily="18" charset="0"/>
                            </a:rPr>
                            <m:t>𝑒𝑚𝑝</m:t>
                          </m:r>
                        </m:sub>
                      </m:sSub>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sSub>
                            <m:sSubPr>
                              <m:ctrlPr>
                                <a:rPr lang="de-DE" sz="3600" b="0" i="1" smtClean="0">
                                  <a:latin typeface="Cambria Math" panose="02040503050406030204" pitchFamily="18" charset="0"/>
                                </a:rPr>
                              </m:ctrlPr>
                            </m:sSubPr>
                            <m:e>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𝑥</m:t>
                                  </m:r>
                                </m:e>
                              </m:acc>
                            </m:e>
                            <m:sub>
                              <m:r>
                                <a:rPr lang="de-DE" sz="3600" b="0" i="1" smtClean="0">
                                  <a:latin typeface="Cambria Math" panose="02040503050406030204" pitchFamily="18" charset="0"/>
                                </a:rPr>
                                <m:t>𝑑</m:t>
                              </m:r>
                            </m:sub>
                          </m:sSub>
                        </m:num>
                        <m:den>
                          <m:sSub>
                            <m:sSubPr>
                              <m:ctrlPr>
                                <a:rPr lang="de-DE" sz="3600" b="0" i="1" smtClean="0">
                                  <a:latin typeface="Cambria Math" panose="02040503050406030204" pitchFamily="18" charset="0"/>
                                  <a:ea typeface="Cambria Math" panose="02040503050406030204" pitchFamily="18" charset="0"/>
                                </a:rPr>
                              </m:ctrlPr>
                            </m:sSubPr>
                            <m:e>
                              <m:acc>
                                <m:accPr>
                                  <m:chr m:val="̂"/>
                                  <m:ctrlPr>
                                    <a:rPr lang="de-DE" sz="3600" b="0" i="1" smtClean="0">
                                      <a:latin typeface="Cambria Math" panose="02040503050406030204" pitchFamily="18" charset="0"/>
                                      <a:ea typeface="Cambria Math" panose="02040503050406030204" pitchFamily="18" charset="0"/>
                                    </a:rPr>
                                  </m:ctrlPr>
                                </m:accPr>
                                <m:e>
                                  <m:r>
                                    <a:rPr lang="de-DE" sz="3600" b="0" i="1" smtClean="0">
                                      <a:latin typeface="Cambria Math" panose="02040503050406030204" pitchFamily="18" charset="0"/>
                                      <a:ea typeface="Cambria Math" panose="02040503050406030204" pitchFamily="18" charset="0"/>
                                    </a:rPr>
                                    <m:t>𝜎</m:t>
                                  </m:r>
                                </m:e>
                              </m:acc>
                            </m:e>
                            <m:sub>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i="1">
                                      <a:latin typeface="Cambria Math" panose="02040503050406030204" pitchFamily="18" charset="0"/>
                                    </a:rPr>
                                    <m:t>𝑑</m:t>
                                  </m:r>
                                </m:sub>
                              </m:sSub>
                            </m:sub>
                          </m:sSub>
                        </m:den>
                      </m:f>
                    </m:oMath>
                  </m:oMathPara>
                </a14:m>
                <a:endParaRPr lang="de-DE" sz="3600" dirty="0"/>
              </a:p>
            </p:txBody>
          </p:sp>
        </mc:Choice>
        <mc:Fallback xmlns="">
          <p:sp>
            <p:nvSpPr>
              <p:cNvPr id="5" name="Textfeld 4"/>
              <p:cNvSpPr txBox="1">
                <a:spLocks noRot="1" noChangeAspect="1" noMove="1" noResize="1" noEditPoints="1" noAdjustHandles="1" noChangeArrowheads="1" noChangeShapeType="1" noTextEdit="1"/>
              </p:cNvSpPr>
              <p:nvPr/>
            </p:nvSpPr>
            <p:spPr>
              <a:xfrm>
                <a:off x="4326224" y="2607460"/>
                <a:ext cx="3297734" cy="1424172"/>
              </a:xfrm>
              <a:prstGeom prst="rect">
                <a:avLst/>
              </a:prstGeom>
              <a:blipFill>
                <a:blip r:embed="rId3"/>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Abgerundete rechteckige Legende 21"/>
              <p:cNvSpPr/>
              <p:nvPr/>
            </p:nvSpPr>
            <p:spPr>
              <a:xfrm>
                <a:off x="8336477" y="1532964"/>
                <a:ext cx="3515096" cy="2003018"/>
              </a:xfrm>
              <a:prstGeom prst="wedgeRoundRectCallout">
                <a:avLst>
                  <a:gd name="adj1" fmla="val -88441"/>
                  <a:gd name="adj2" fmla="val 3023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de-DE" sz="2200" b="1" i="1" smtClean="0">
                            <a:latin typeface="Cambria Math" panose="02040503050406030204" pitchFamily="18" charset="0"/>
                          </a:rPr>
                        </m:ctrlPr>
                      </m:sSubPr>
                      <m:e>
                        <m:r>
                          <a:rPr lang="de-DE" sz="2200" b="1" i="1" smtClean="0">
                            <a:latin typeface="Cambria Math" panose="02040503050406030204" pitchFamily="18" charset="0"/>
                          </a:rPr>
                          <m:t>𝒅</m:t>
                        </m:r>
                      </m:e>
                      <m:sub>
                        <m:r>
                          <a:rPr lang="de-DE" sz="2200" b="1" i="1" smtClean="0">
                            <a:latin typeface="Cambria Math" panose="02040503050406030204" pitchFamily="18" charset="0"/>
                          </a:rPr>
                          <m:t>𝒊</m:t>
                        </m:r>
                      </m:sub>
                    </m:sSub>
                    <m:r>
                      <a:rPr lang="de-DE" sz="2200" b="1" i="1" smtClean="0">
                        <a:latin typeface="Cambria Math" panose="02040503050406030204" pitchFamily="18" charset="0"/>
                      </a:rPr>
                      <m:t>=</m:t>
                    </m:r>
                    <m:sSub>
                      <m:sSubPr>
                        <m:ctrlPr>
                          <a:rPr lang="de-DE" sz="2200" b="1" i="1" smtClean="0">
                            <a:latin typeface="Cambria Math" panose="02040503050406030204" pitchFamily="18" charset="0"/>
                          </a:rPr>
                        </m:ctrlPr>
                      </m:sSubPr>
                      <m:e>
                        <m:r>
                          <a:rPr lang="de-DE" sz="2200" b="1" i="1" smtClean="0">
                            <a:latin typeface="Cambria Math" panose="02040503050406030204" pitchFamily="18" charset="0"/>
                          </a:rPr>
                          <m:t>𝒙</m:t>
                        </m:r>
                      </m:e>
                      <m:sub>
                        <m:r>
                          <a:rPr lang="de-DE" sz="2200" b="1" i="1" smtClean="0">
                            <a:latin typeface="Cambria Math" panose="02040503050406030204" pitchFamily="18" charset="0"/>
                          </a:rPr>
                          <m:t>𝒊</m:t>
                        </m:r>
                        <m:r>
                          <a:rPr lang="de-DE" sz="2200" b="1" i="1" smtClean="0">
                            <a:latin typeface="Cambria Math" panose="02040503050406030204" pitchFamily="18" charset="0"/>
                          </a:rPr>
                          <m:t>𝟏</m:t>
                        </m:r>
                      </m:sub>
                    </m:sSub>
                    <m:r>
                      <a:rPr lang="de-DE" sz="2200" b="1" i="1" smtClean="0">
                        <a:latin typeface="Cambria Math" panose="02040503050406030204" pitchFamily="18" charset="0"/>
                      </a:rPr>
                      <m:t>−</m:t>
                    </m:r>
                    <m:sSub>
                      <m:sSubPr>
                        <m:ctrlPr>
                          <a:rPr lang="de-DE" sz="2200" b="1" i="1" smtClean="0">
                            <a:latin typeface="Cambria Math" panose="02040503050406030204" pitchFamily="18" charset="0"/>
                          </a:rPr>
                        </m:ctrlPr>
                      </m:sSubPr>
                      <m:e>
                        <m:r>
                          <a:rPr lang="de-DE" sz="2200" b="1" i="1" smtClean="0">
                            <a:latin typeface="Cambria Math" panose="02040503050406030204" pitchFamily="18" charset="0"/>
                          </a:rPr>
                          <m:t>𝒙</m:t>
                        </m:r>
                      </m:e>
                      <m:sub>
                        <m:r>
                          <a:rPr lang="de-DE" sz="2200" b="1" i="1" smtClean="0">
                            <a:latin typeface="Cambria Math" panose="02040503050406030204" pitchFamily="18" charset="0"/>
                          </a:rPr>
                          <m:t>𝒊</m:t>
                        </m:r>
                        <m:r>
                          <a:rPr lang="de-DE" sz="2200" b="1" i="1" smtClean="0">
                            <a:latin typeface="Cambria Math" panose="02040503050406030204" pitchFamily="18" charset="0"/>
                          </a:rPr>
                          <m:t>𝟐</m:t>
                        </m:r>
                      </m:sub>
                    </m:sSub>
                  </m:oMath>
                </a14:m>
                <a:r>
                  <a:rPr lang="de-DE" sz="2200" b="1" dirty="0"/>
                  <a:t> </a:t>
                </a:r>
              </a:p>
              <a:p>
                <a:pPr algn="ctr"/>
                <a:r>
                  <a:rPr lang="de-DE" sz="2200" b="1" dirty="0"/>
                  <a:t>Differenz der Beobachtungswerte zwischen beiden Stichproben</a:t>
                </a:r>
              </a:p>
            </p:txBody>
          </p:sp>
        </mc:Choice>
        <mc:Fallback xmlns="">
          <p:sp>
            <p:nvSpPr>
              <p:cNvPr id="22" name="Abgerundete rechteckige Legende 21"/>
              <p:cNvSpPr>
                <a:spLocks noRot="1" noChangeAspect="1" noMove="1" noResize="1" noEditPoints="1" noAdjustHandles="1" noChangeArrowheads="1" noChangeShapeType="1" noTextEdit="1"/>
              </p:cNvSpPr>
              <p:nvPr/>
            </p:nvSpPr>
            <p:spPr>
              <a:xfrm>
                <a:off x="8336477" y="1532964"/>
                <a:ext cx="3515096" cy="2003018"/>
              </a:xfrm>
              <a:prstGeom prst="wedgeRoundRectCallout">
                <a:avLst>
                  <a:gd name="adj1" fmla="val -88441"/>
                  <a:gd name="adj2" fmla="val 30239"/>
                  <a:gd name="adj3" fmla="val 16667"/>
                </a:avLst>
              </a:prstGeom>
              <a:blipFill>
                <a:blip r:embed="rId4"/>
                <a:stretch>
                  <a:fillRect b="-304"/>
                </a:stretch>
              </a:blipFill>
              <a:ln>
                <a:noFill/>
              </a:ln>
            </p:spPr>
            <p:txBody>
              <a:bodyPr/>
              <a:lstStyle/>
              <a:p>
                <a:r>
                  <a:rPr lang="de-DE">
                    <a:noFill/>
                  </a:rPr>
                  <a:t> </a:t>
                </a:r>
              </a:p>
            </p:txBody>
          </p:sp>
        </mc:Fallback>
      </mc:AlternateContent>
      <p:sp>
        <p:nvSpPr>
          <p:cNvPr id="23" name="Abgerundete rechteckige Legende 22"/>
          <p:cNvSpPr/>
          <p:nvPr/>
        </p:nvSpPr>
        <p:spPr>
          <a:xfrm flipH="1">
            <a:off x="4158341" y="1637524"/>
            <a:ext cx="2313709" cy="969936"/>
          </a:xfrm>
          <a:prstGeom prst="wedgeRoundRectCallout">
            <a:avLst>
              <a:gd name="adj1" fmla="val -46248"/>
              <a:gd name="adj2" fmla="val 79186"/>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Mittelwert der Differenzen</a:t>
            </a:r>
          </a:p>
        </p:txBody>
      </p:sp>
      <p:sp>
        <p:nvSpPr>
          <p:cNvPr id="24" name="Abgerundete rechteckige Legende 23"/>
          <p:cNvSpPr/>
          <p:nvPr/>
        </p:nvSpPr>
        <p:spPr>
          <a:xfrm>
            <a:off x="8467106" y="3880364"/>
            <a:ext cx="3253838" cy="781868"/>
          </a:xfrm>
          <a:prstGeom prst="wedgeRoundRectCallout">
            <a:avLst>
              <a:gd name="adj1" fmla="val -58425"/>
              <a:gd name="adj2" fmla="val 11265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Varianz der Differenzen</a:t>
            </a:r>
          </a:p>
        </p:txBody>
      </p:sp>
      <p:sp>
        <p:nvSpPr>
          <p:cNvPr id="14" name="Abgerundete rechteckige Legende 13"/>
          <p:cNvSpPr/>
          <p:nvPr/>
        </p:nvSpPr>
        <p:spPr>
          <a:xfrm>
            <a:off x="311791" y="2757447"/>
            <a:ext cx="3808947" cy="927380"/>
          </a:xfrm>
          <a:prstGeom prst="wedgeRoundRectCallout">
            <a:avLst>
              <a:gd name="adj1" fmla="val 65270"/>
              <a:gd name="adj2" fmla="val 1749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Prüfgröße</a:t>
            </a:r>
          </a:p>
          <a:p>
            <a:pPr algn="ctr"/>
            <a:r>
              <a:rPr lang="de-DE" sz="2200" dirty="0"/>
              <a:t>(„</a:t>
            </a:r>
            <a:r>
              <a:rPr lang="de-DE" sz="2200" dirty="0" err="1"/>
              <a:t>emp</a:t>
            </a:r>
            <a:r>
              <a:rPr lang="de-DE" sz="2200" dirty="0"/>
              <a:t>“ steht für „empirisch“)</a:t>
            </a:r>
          </a:p>
        </p:txBody>
      </p:sp>
      <mc:AlternateContent xmlns:mc="http://schemas.openxmlformats.org/markup-compatibility/2006" xmlns:a14="http://schemas.microsoft.com/office/drawing/2010/main">
        <mc:Choice Requires="a14">
          <p:sp>
            <p:nvSpPr>
              <p:cNvPr id="7" name="Textfeld 6"/>
              <p:cNvSpPr txBox="1"/>
              <p:nvPr/>
            </p:nvSpPr>
            <p:spPr>
              <a:xfrm>
                <a:off x="3498504" y="4376014"/>
                <a:ext cx="5362494" cy="1964256"/>
              </a:xfrm>
              <a:prstGeom prst="rect">
                <a:avLst/>
              </a:prstGeom>
              <a:noFill/>
              <a:ln>
                <a:no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ea typeface="Cambria Math" panose="02040503050406030204" pitchFamily="18" charset="0"/>
                            </a:rPr>
                          </m:ctrlPr>
                        </m:sSubPr>
                        <m:e>
                          <m:acc>
                            <m:accPr>
                              <m:chr m:val="̂"/>
                              <m:ctrlPr>
                                <a:rPr lang="de-DE" sz="3600" i="1">
                                  <a:latin typeface="Cambria Math" panose="02040503050406030204" pitchFamily="18" charset="0"/>
                                  <a:ea typeface="Cambria Math" panose="02040503050406030204" pitchFamily="18" charset="0"/>
                                </a:rPr>
                              </m:ctrlPr>
                            </m:accPr>
                            <m:e>
                              <m:r>
                                <a:rPr lang="de-DE" sz="3600" i="1">
                                  <a:latin typeface="Cambria Math" panose="02040503050406030204" pitchFamily="18" charset="0"/>
                                  <a:ea typeface="Cambria Math" panose="02040503050406030204" pitchFamily="18" charset="0"/>
                                </a:rPr>
                                <m:t>𝜎</m:t>
                              </m:r>
                            </m:e>
                          </m:acc>
                        </m:e>
                        <m:sub>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i="1">
                                  <a:latin typeface="Cambria Math" panose="02040503050406030204" pitchFamily="18" charset="0"/>
                                </a:rPr>
                                <m:t>𝑑</m:t>
                              </m:r>
                            </m:sub>
                          </m:sSub>
                        </m:sub>
                      </m:sSub>
                      <m:r>
                        <a:rPr lang="de-DE" sz="3600" b="0" i="0" smtClean="0">
                          <a:latin typeface="Cambria Math" panose="02040503050406030204" pitchFamily="18" charset="0"/>
                        </a:rPr>
                        <m:t>=</m:t>
                      </m:r>
                      <m:rad>
                        <m:radPr>
                          <m:degHide m:val="on"/>
                          <m:ctrlPr>
                            <a:rPr lang="de-DE" sz="3600" b="0" i="1" smtClean="0">
                              <a:latin typeface="Cambria Math" panose="02040503050406030204" pitchFamily="18" charset="0"/>
                            </a:rPr>
                          </m:ctrlPr>
                        </m:radPr>
                        <m:deg/>
                        <m:e>
                          <m:f>
                            <m:fPr>
                              <m:ctrlPr>
                                <a:rPr lang="de-DE" sz="3600" b="0" i="1" smtClean="0">
                                  <a:latin typeface="Cambria Math" panose="02040503050406030204" pitchFamily="18" charset="0"/>
                                </a:rPr>
                              </m:ctrlPr>
                            </m:fPr>
                            <m:num>
                              <m:nary>
                                <m:naryPr>
                                  <m:chr m:val="∑"/>
                                  <m:ctrlPr>
                                    <a:rPr lang="de-DE" sz="3600" b="0" i="1" smtClean="0">
                                      <a:latin typeface="Cambria Math" panose="02040503050406030204" pitchFamily="18" charset="0"/>
                                    </a:rPr>
                                  </m:ctrlPr>
                                </m:naryPr>
                                <m:sub>
                                  <m:r>
                                    <m:rPr>
                                      <m:brk m:alnAt="23"/>
                                    </m:rPr>
                                    <a:rPr lang="de-DE" sz="3600" b="0" i="1" smtClean="0">
                                      <a:latin typeface="Cambria Math" panose="02040503050406030204" pitchFamily="18" charset="0"/>
                                    </a:rPr>
                                    <m:t>𝑖</m:t>
                                  </m:r>
                                  <m:r>
                                    <a:rPr lang="de-DE" sz="3600" b="0" i="1" smtClean="0">
                                      <a:latin typeface="Cambria Math" panose="02040503050406030204" pitchFamily="18" charset="0"/>
                                    </a:rPr>
                                    <m:t>=1</m:t>
                                  </m:r>
                                </m:sub>
                                <m:sup>
                                  <m:r>
                                    <a:rPr lang="de-DE" sz="3600" b="0" i="1" smtClean="0">
                                      <a:latin typeface="Cambria Math" panose="02040503050406030204" pitchFamily="18" charset="0"/>
                                    </a:rPr>
                                    <m:t>𝑛</m:t>
                                  </m:r>
                                </m:sup>
                                <m:e>
                                  <m:sSup>
                                    <m:sSupPr>
                                      <m:ctrlPr>
                                        <a:rPr lang="de-DE" sz="3600" b="0" i="1" smtClean="0">
                                          <a:latin typeface="Cambria Math" panose="02040503050406030204" pitchFamily="18" charset="0"/>
                                        </a:rPr>
                                      </m:ctrlPr>
                                    </m:sSupPr>
                                    <m:e>
                                      <m:d>
                                        <m:dPr>
                                          <m:ctrlPr>
                                            <a:rPr lang="de-DE" sz="3600" b="0" i="1" smtClean="0">
                                              <a:latin typeface="Cambria Math" panose="02040503050406030204" pitchFamily="18" charset="0"/>
                                            </a:rPr>
                                          </m:ctrlPr>
                                        </m:dPr>
                                        <m:e>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𝑑</m:t>
                                              </m:r>
                                            </m:e>
                                            <m:sub>
                                              <m:r>
                                                <a:rPr lang="de-DE" sz="3600" b="0" i="1" smtClean="0">
                                                  <a:latin typeface="Cambria Math" panose="02040503050406030204" pitchFamily="18" charset="0"/>
                                                </a:rPr>
                                                <m:t>𝑖</m:t>
                                              </m:r>
                                            </m:sub>
                                          </m:sSub>
                                          <m:r>
                                            <a:rPr lang="de-DE" sz="3600" b="0" i="1" smtClean="0">
                                              <a:latin typeface="Cambria Math" panose="02040503050406030204" pitchFamily="18" charset="0"/>
                                            </a:rPr>
                                            <m:t>−</m:t>
                                          </m:r>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i="1">
                                                  <a:latin typeface="Cambria Math" panose="02040503050406030204" pitchFamily="18" charset="0"/>
                                                </a:rPr>
                                                <m:t>𝑑</m:t>
                                              </m:r>
                                            </m:sub>
                                          </m:sSub>
                                        </m:e>
                                      </m:d>
                                    </m:e>
                                    <m:sup>
                                      <m:r>
                                        <a:rPr lang="de-DE" sz="3600" b="0" i="1" smtClean="0">
                                          <a:latin typeface="Cambria Math" panose="02040503050406030204" pitchFamily="18" charset="0"/>
                                        </a:rPr>
                                        <m:t>2</m:t>
                                      </m:r>
                                    </m:sup>
                                  </m:sSup>
                                  <m:r>
                                    <a:rPr lang="de-DE" sz="3600" b="0" i="1" smtClean="0">
                                      <a:latin typeface="Cambria Math" panose="02040503050406030204" pitchFamily="18" charset="0"/>
                                    </a:rPr>
                                    <m:t> </m:t>
                                  </m:r>
                                </m:e>
                              </m:nary>
                            </m:num>
                            <m:den>
                              <m:r>
                                <a:rPr lang="de-DE" sz="3600" b="0" i="1" smtClean="0">
                                  <a:latin typeface="Cambria Math" panose="02040503050406030204" pitchFamily="18" charset="0"/>
                                </a:rPr>
                                <m:t>𝑛</m:t>
                              </m:r>
                              <m:r>
                                <a:rPr lang="de-DE" sz="3600" b="0" i="1" smtClean="0">
                                  <a:latin typeface="Cambria Math" panose="02040503050406030204" pitchFamily="18" charset="0"/>
                                </a:rPr>
                                <m:t>−1</m:t>
                              </m:r>
                            </m:den>
                          </m:f>
                          <m:r>
                            <a:rPr lang="de-DE" sz="3600" i="1">
                              <a:latin typeface="Cambria Math" panose="02040503050406030204" pitchFamily="18" charset="0"/>
                              <a:ea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r>
                                <a:rPr lang="de-DE" sz="3600" b="0" i="1" smtClean="0">
                                  <a:latin typeface="Cambria Math" panose="02040503050406030204" pitchFamily="18" charset="0"/>
                                  <a:ea typeface="Cambria Math" panose="02040503050406030204" pitchFamily="18" charset="0"/>
                                </a:rPr>
                                <m:t>1</m:t>
                              </m:r>
                            </m:num>
                            <m:den>
                              <m:r>
                                <a:rPr lang="de-DE" sz="3600" b="0" i="1" smtClean="0">
                                  <a:latin typeface="Cambria Math" panose="02040503050406030204" pitchFamily="18" charset="0"/>
                                  <a:ea typeface="Cambria Math" panose="02040503050406030204" pitchFamily="18" charset="0"/>
                                </a:rPr>
                                <m:t>𝑛</m:t>
                              </m:r>
                            </m:den>
                          </m:f>
                        </m:e>
                      </m:rad>
                    </m:oMath>
                  </m:oMathPara>
                </a14:m>
                <a:endParaRPr lang="de-DE" sz="3600" dirty="0"/>
              </a:p>
            </p:txBody>
          </p:sp>
        </mc:Choice>
        <mc:Fallback xmlns="">
          <p:sp>
            <p:nvSpPr>
              <p:cNvPr id="7" name="Textfeld 6"/>
              <p:cNvSpPr txBox="1">
                <a:spLocks noRot="1" noChangeAspect="1" noMove="1" noResize="1" noEditPoints="1" noAdjustHandles="1" noChangeArrowheads="1" noChangeShapeType="1" noTextEdit="1"/>
              </p:cNvSpPr>
              <p:nvPr/>
            </p:nvSpPr>
            <p:spPr>
              <a:xfrm>
                <a:off x="3498504" y="4376014"/>
                <a:ext cx="5362494" cy="1964256"/>
              </a:xfrm>
              <a:prstGeom prst="rect">
                <a:avLst/>
              </a:prstGeom>
              <a:blipFill>
                <a:blip r:embed="rId5"/>
                <a:stretch>
                  <a:fillRect/>
                </a:stretch>
              </a:blipFill>
              <a:ln>
                <a:noFill/>
              </a:ln>
            </p:spPr>
            <p:txBody>
              <a:bodyPr/>
              <a:lstStyle/>
              <a:p>
                <a:r>
                  <a:rPr lang="de-DE">
                    <a:noFill/>
                  </a:rPr>
                  <a:t> </a:t>
                </a:r>
              </a:p>
            </p:txBody>
          </p:sp>
        </mc:Fallback>
      </mc:AlternateContent>
      <p:sp>
        <p:nvSpPr>
          <p:cNvPr id="8" name="Pfeil nach rechts 7"/>
          <p:cNvSpPr/>
          <p:nvPr/>
        </p:nvSpPr>
        <p:spPr>
          <a:xfrm rot="8801209">
            <a:off x="3781497" y="4453466"/>
            <a:ext cx="2504284" cy="363135"/>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9507118" y="5474462"/>
            <a:ext cx="2344455" cy="933538"/>
          </a:xfrm>
          <a:prstGeom prst="wedgeRoundRectCallout">
            <a:avLst>
              <a:gd name="adj1" fmla="val -76302"/>
              <a:gd name="adj2" fmla="val -2176"/>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Stichproben-Größe</a:t>
            </a:r>
            <a:endParaRPr lang="de-DE" sz="2200" dirty="0"/>
          </a:p>
        </p:txBody>
      </p:sp>
    </p:spTree>
    <p:extLst>
      <p:ext uri="{BB962C8B-B14F-4D97-AF65-F5344CB8AC3E}">
        <p14:creationId xmlns:p14="http://schemas.microsoft.com/office/powerpoint/2010/main" val="303354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3" grpId="0" animBg="1"/>
      <p:bldP spid="24" grpId="0" animBg="1"/>
      <p:bldP spid="14" grpId="0" animBg="1"/>
      <p:bldP spid="7" grpId="0"/>
      <p:bldP spid="8"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9E8737EF-614A-C574-B83B-F37AFAC7EFFC}"/>
              </a:ext>
            </a:extLst>
          </p:cNvPr>
          <p:cNvSpPr>
            <a:spLocks noGrp="1"/>
          </p:cNvSpPr>
          <p:nvPr>
            <p:ph type="body" sz="quarter" idx="10"/>
          </p:nvPr>
        </p:nvSpPr>
        <p:spPr/>
        <p:txBody>
          <a:bodyPr/>
          <a:lstStyle/>
          <a:p>
            <a:r>
              <a:rPr lang="de-DE" sz="2400" dirty="0"/>
              <a:t>Für die Studierenden in der folgenden Stichprobe ist die durchschnittliche Note im Zertifikat von Power-BI als die durchschnittliche Note vom Zertifikat Linux. Wir wollen testen, ob wir das mit einer Konfidenz von 90% auf die Grundgesamtheit verallgemeinern können:</a:t>
            </a:r>
          </a:p>
        </p:txBody>
      </p:sp>
      <p:sp>
        <p:nvSpPr>
          <p:cNvPr id="4" name="Titel 3">
            <a:extLst>
              <a:ext uri="{FF2B5EF4-FFF2-40B4-BE49-F238E27FC236}">
                <a16:creationId xmlns:a16="http://schemas.microsoft.com/office/drawing/2014/main" id="{21557C47-3D82-81FF-E1D2-167E97BC79D9}"/>
              </a:ext>
            </a:extLst>
          </p:cNvPr>
          <p:cNvSpPr>
            <a:spLocks noGrp="1"/>
          </p:cNvSpPr>
          <p:nvPr>
            <p:ph type="title"/>
          </p:nvPr>
        </p:nvSpPr>
        <p:spPr>
          <a:xfrm>
            <a:off x="838043" y="1"/>
            <a:ext cx="10473085" cy="892464"/>
          </a:xfrm>
        </p:spPr>
        <p:txBody>
          <a:bodyPr/>
          <a:lstStyle/>
          <a:p>
            <a:r>
              <a:rPr lang="de-DE" dirty="0"/>
              <a:t>Rechenbeispiel</a:t>
            </a: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74560BCD-FAB3-B9EF-8ED1-BA486C2A2F35}"/>
                  </a:ext>
                </a:extLst>
              </p:cNvPr>
              <p:cNvGraphicFramePr>
                <a:graphicFrameLocks noGrp="1"/>
              </p:cNvGraphicFramePr>
              <p:nvPr>
                <p:extLst>
                  <p:ext uri="{D42A27DB-BD31-4B8C-83A1-F6EECF244321}">
                    <p14:modId xmlns:p14="http://schemas.microsoft.com/office/powerpoint/2010/main" val="1075280752"/>
                  </p:ext>
                </p:extLst>
              </p:nvPr>
            </p:nvGraphicFramePr>
            <p:xfrm>
              <a:off x="413359" y="2340932"/>
              <a:ext cx="7554304" cy="3391780"/>
            </p:xfrm>
            <a:graphic>
              <a:graphicData uri="http://schemas.openxmlformats.org/drawingml/2006/table">
                <a:tbl>
                  <a:tblPr firstRow="1" bandRow="1">
                    <a:tableStyleId>{5C22544A-7EE6-4342-B048-85BDC9FD1C3A}</a:tableStyleId>
                  </a:tblPr>
                  <a:tblGrid>
                    <a:gridCol w="1061348">
                      <a:extLst>
                        <a:ext uri="{9D8B030D-6E8A-4147-A177-3AD203B41FA5}">
                          <a16:colId xmlns:a16="http://schemas.microsoft.com/office/drawing/2014/main" val="406764126"/>
                        </a:ext>
                      </a:extLst>
                    </a:gridCol>
                    <a:gridCol w="1464359">
                      <a:extLst>
                        <a:ext uri="{9D8B030D-6E8A-4147-A177-3AD203B41FA5}">
                          <a16:colId xmlns:a16="http://schemas.microsoft.com/office/drawing/2014/main" val="549524261"/>
                        </a:ext>
                      </a:extLst>
                    </a:gridCol>
                    <a:gridCol w="1436730">
                      <a:extLst>
                        <a:ext uri="{9D8B030D-6E8A-4147-A177-3AD203B41FA5}">
                          <a16:colId xmlns:a16="http://schemas.microsoft.com/office/drawing/2014/main" val="3699691174"/>
                        </a:ext>
                      </a:extLst>
                    </a:gridCol>
                    <a:gridCol w="1173234">
                      <a:extLst>
                        <a:ext uri="{9D8B030D-6E8A-4147-A177-3AD203B41FA5}">
                          <a16:colId xmlns:a16="http://schemas.microsoft.com/office/drawing/2014/main" val="2538998594"/>
                        </a:ext>
                      </a:extLst>
                    </a:gridCol>
                    <a:gridCol w="1152151">
                      <a:extLst>
                        <a:ext uri="{9D8B030D-6E8A-4147-A177-3AD203B41FA5}">
                          <a16:colId xmlns:a16="http://schemas.microsoft.com/office/drawing/2014/main" val="3318162481"/>
                        </a:ext>
                      </a:extLst>
                    </a:gridCol>
                    <a:gridCol w="1266482">
                      <a:extLst>
                        <a:ext uri="{9D8B030D-6E8A-4147-A177-3AD203B41FA5}">
                          <a16:colId xmlns:a16="http://schemas.microsoft.com/office/drawing/2014/main" val="2484985607"/>
                        </a:ext>
                      </a:extLst>
                    </a:gridCol>
                  </a:tblGrid>
                  <a:tr h="799780">
                    <a:tc>
                      <a:txBody>
                        <a:bodyPr/>
                        <a:lstStyle/>
                        <a:p>
                          <a:pPr algn="ctr"/>
                          <a:r>
                            <a:rPr lang="de-DE" sz="1800" dirty="0">
                              <a:solidFill>
                                <a:schemeClr val="tx1"/>
                              </a:solidFill>
                            </a:rPr>
                            <a:t>Person</a:t>
                          </a:r>
                        </a:p>
                      </a:txBody>
                      <a:tcPr anchor="ctr"/>
                    </a:tc>
                    <a:tc>
                      <a:txBody>
                        <a:bodyPr/>
                        <a:lstStyle/>
                        <a:p>
                          <a:pPr algn="ctr"/>
                          <a:r>
                            <a:rPr lang="de-DE" sz="1800" dirty="0">
                              <a:solidFill>
                                <a:schemeClr val="tx1"/>
                              </a:solidFill>
                            </a:rPr>
                            <a:t>Power-BI (</a:t>
                          </a:r>
                          <a14:m>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𝒙</m:t>
                                  </m:r>
                                </m:e>
                                <m:sub>
                                  <m:r>
                                    <a:rPr lang="de-DE" sz="1800" b="1" i="1" smtClean="0">
                                      <a:solidFill>
                                        <a:schemeClr val="tx1"/>
                                      </a:solidFill>
                                      <a:latin typeface="Cambria Math" panose="02040503050406030204" pitchFamily="18" charset="0"/>
                                    </a:rPr>
                                    <m:t>𝒊</m:t>
                                  </m:r>
                                </m:sub>
                              </m:sSub>
                            </m:oMath>
                          </a14:m>
                          <a:r>
                            <a:rPr lang="de-DE" sz="1800" dirty="0">
                              <a:solidFill>
                                <a:schemeClr val="tx1"/>
                              </a:solidFill>
                            </a:rPr>
                            <a:t>)</a:t>
                          </a:r>
                        </a:p>
                      </a:txBody>
                      <a:tcPr anchor="ctr"/>
                    </a:tc>
                    <a:tc>
                      <a:txBody>
                        <a:bodyPr/>
                        <a:lstStyle/>
                        <a:p>
                          <a:pPr algn="ctr"/>
                          <a:r>
                            <a:rPr lang="de-DE" sz="1800" dirty="0">
                              <a:solidFill>
                                <a:schemeClr val="tx1"/>
                              </a:solidFill>
                            </a:rPr>
                            <a:t>Linux (</a:t>
                          </a:r>
                          <a14:m>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𝒚</m:t>
                                  </m:r>
                                </m:e>
                                <m:sub>
                                  <m:r>
                                    <a:rPr lang="de-DE" sz="1800" b="1" i="1" smtClean="0">
                                      <a:solidFill>
                                        <a:schemeClr val="tx1"/>
                                      </a:solidFill>
                                      <a:latin typeface="Cambria Math" panose="02040503050406030204" pitchFamily="18" charset="0"/>
                                    </a:rPr>
                                    <m:t>𝒊</m:t>
                                  </m:r>
                                </m:sub>
                              </m:sSub>
                            </m:oMath>
                          </a14:m>
                          <a:r>
                            <a:rPr lang="de-DE" sz="1800" dirty="0">
                              <a:solidFill>
                                <a:schemeClr val="tx1"/>
                              </a:solidFill>
                            </a:rPr>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𝒙</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𝒚</m:t>
                                    </m:r>
                                  </m:e>
                                  <m:sub>
                                    <m:r>
                                      <a:rPr lang="de-DE" sz="1800" b="1" i="1" smtClean="0">
                                        <a:solidFill>
                                          <a:schemeClr val="tx1"/>
                                        </a:solidFill>
                                        <a:latin typeface="Cambria Math" panose="02040503050406030204" pitchFamily="18" charset="0"/>
                                      </a:rPr>
                                      <m:t>𝒊</m:t>
                                    </m:r>
                                  </m:sub>
                                </m:sSub>
                              </m:oMath>
                            </m:oMathPara>
                          </a14:m>
                          <a:endParaRPr lang="de-DE" sz="18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acc>
                                      <m:accPr>
                                        <m:chr m:val="̅"/>
                                        <m:ctrlPr>
                                          <a:rPr lang="de-DE" sz="1800" b="1" i="1" smtClean="0">
                                            <a:solidFill>
                                              <a:schemeClr val="tx1"/>
                                            </a:solidFill>
                                            <a:latin typeface="Cambria Math" panose="02040503050406030204" pitchFamily="18" charset="0"/>
                                          </a:rPr>
                                        </m:ctrlPr>
                                      </m:accPr>
                                      <m:e>
                                        <m:r>
                                          <a:rPr lang="de-DE" sz="1800" b="1" i="1" smtClean="0">
                                            <a:solidFill>
                                              <a:schemeClr val="tx1"/>
                                            </a:solidFill>
                                            <a:latin typeface="Cambria Math" panose="02040503050406030204" pitchFamily="18" charset="0"/>
                                          </a:rPr>
                                          <m:t>𝒙</m:t>
                                        </m:r>
                                      </m:e>
                                    </m:acc>
                                  </m:e>
                                  <m:sub>
                                    <m:r>
                                      <a:rPr lang="de-DE" sz="1800" b="1" i="1" smtClean="0">
                                        <a:solidFill>
                                          <a:schemeClr val="tx1"/>
                                        </a:solidFill>
                                        <a:latin typeface="Cambria Math" panose="02040503050406030204" pitchFamily="18" charset="0"/>
                                      </a:rPr>
                                      <m:t>𝒅</m:t>
                                    </m:r>
                                  </m:sub>
                                </m:sSub>
                                <m:r>
                                  <a:rPr lang="de-DE" sz="1800" b="1" i="1" smtClean="0">
                                    <a:solidFill>
                                      <a:schemeClr val="tx1"/>
                                    </a:solidFill>
                                    <a:latin typeface="Cambria Math" panose="02040503050406030204" pitchFamily="18" charset="0"/>
                                  </a:rPr>
                                  <m:t>)</m:t>
                                </m:r>
                              </m:oMath>
                            </m:oMathPara>
                          </a14:m>
                          <a:endParaRPr lang="de-DE" sz="18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de-DE" sz="1800" b="1" i="1" smtClean="0">
                                        <a:solidFill>
                                          <a:schemeClr val="tx1"/>
                                        </a:solidFill>
                                        <a:latin typeface="Cambria Math" panose="02040503050406030204" pitchFamily="18" charset="0"/>
                                      </a:rPr>
                                    </m:ctrlPr>
                                  </m:sSupPr>
                                  <m:e>
                                    <m:d>
                                      <m:dPr>
                                        <m:ctrlPr>
                                          <a:rPr lang="de-DE" sz="1800" b="1" i="1" smtClean="0">
                                            <a:solidFill>
                                              <a:schemeClr val="tx1"/>
                                            </a:solidFill>
                                            <a:latin typeface="Cambria Math" panose="02040503050406030204" pitchFamily="18" charset="0"/>
                                          </a:rPr>
                                        </m:ctrlPr>
                                      </m:dPr>
                                      <m:e>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acc>
                                              <m:accPr>
                                                <m:chr m:val="̅"/>
                                                <m:ctrlPr>
                                                  <a:rPr lang="de-DE" sz="1800" b="1" i="1" smtClean="0">
                                                    <a:solidFill>
                                                      <a:schemeClr val="tx1"/>
                                                    </a:solidFill>
                                                    <a:latin typeface="Cambria Math" panose="02040503050406030204" pitchFamily="18" charset="0"/>
                                                  </a:rPr>
                                                </m:ctrlPr>
                                              </m:accPr>
                                              <m:e>
                                                <m:r>
                                                  <a:rPr lang="de-DE" sz="1800" b="1" i="1" smtClean="0">
                                                    <a:solidFill>
                                                      <a:schemeClr val="tx1"/>
                                                    </a:solidFill>
                                                    <a:latin typeface="Cambria Math" panose="02040503050406030204" pitchFamily="18" charset="0"/>
                                                  </a:rPr>
                                                  <m:t>𝒙</m:t>
                                                </m:r>
                                              </m:e>
                                            </m:acc>
                                          </m:e>
                                          <m:sub>
                                            <m:r>
                                              <a:rPr lang="de-DE" sz="1800" b="1" i="1" smtClean="0">
                                                <a:solidFill>
                                                  <a:schemeClr val="tx1"/>
                                                </a:solidFill>
                                                <a:latin typeface="Cambria Math" panose="02040503050406030204" pitchFamily="18" charset="0"/>
                                              </a:rPr>
                                              <m:t>𝒅</m:t>
                                            </m:r>
                                          </m:sub>
                                        </m:sSub>
                                      </m:e>
                                    </m:d>
                                  </m:e>
                                  <m:sup>
                                    <m:r>
                                      <a:rPr lang="de-DE" sz="1800" b="1" i="0" smtClean="0">
                                        <a:solidFill>
                                          <a:schemeClr val="tx1"/>
                                        </a:solidFill>
                                        <a:latin typeface="Cambria Math" panose="02040503050406030204" pitchFamily="18" charset="0"/>
                                      </a:rPr>
                                      <m:t>𝟐</m:t>
                                    </m:r>
                                  </m:sup>
                                </m:sSup>
                              </m:oMath>
                            </m:oMathPara>
                          </a14:m>
                          <a:endParaRPr lang="de-DE" sz="1800" dirty="0">
                            <a:solidFill>
                              <a:schemeClr val="tx1"/>
                            </a:solidFill>
                          </a:endParaRPr>
                        </a:p>
                      </a:txBody>
                      <a:tcPr anchor="ctr"/>
                    </a:tc>
                    <a:extLst>
                      <a:ext uri="{0D108BD9-81ED-4DB2-BD59-A6C34878D82A}">
                        <a16:rowId xmlns:a16="http://schemas.microsoft.com/office/drawing/2014/main" val="291552918"/>
                      </a:ext>
                    </a:extLst>
                  </a:tr>
                  <a:tr h="432000">
                    <a:tc>
                      <a:txBody>
                        <a:bodyPr/>
                        <a:lstStyle/>
                        <a:p>
                          <a:pPr algn="ctr"/>
                          <a:r>
                            <a:rPr lang="de-DE" sz="1800" dirty="0">
                              <a:solidFill>
                                <a:schemeClr val="tx1"/>
                              </a:solidFill>
                            </a:rPr>
                            <a:t>Ivanka</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-0,6</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261379478"/>
                      </a:ext>
                    </a:extLst>
                  </a:tr>
                  <a:tr h="432000">
                    <a:tc>
                      <a:txBody>
                        <a:bodyPr/>
                        <a:lstStyle/>
                        <a:p>
                          <a:pPr algn="ctr"/>
                          <a:r>
                            <a:rPr lang="de-DE" sz="1800" dirty="0">
                              <a:solidFill>
                                <a:schemeClr val="tx1"/>
                              </a:solidFill>
                            </a:rPr>
                            <a:t>Leonie</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-0,4</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884793612"/>
                      </a:ext>
                    </a:extLst>
                  </a:tr>
                  <a:tr h="432000">
                    <a:tc>
                      <a:txBody>
                        <a:bodyPr/>
                        <a:lstStyle/>
                        <a:p>
                          <a:pPr algn="ctr"/>
                          <a:r>
                            <a:rPr lang="de-DE" sz="1800" dirty="0">
                              <a:solidFill>
                                <a:schemeClr val="tx1"/>
                              </a:solidFill>
                            </a:rPr>
                            <a:t>Nico</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-1,3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479359780"/>
                      </a:ext>
                    </a:extLst>
                  </a:tr>
                  <a:tr h="432000">
                    <a:tc>
                      <a:txBody>
                        <a:bodyPr/>
                        <a:lstStyle/>
                        <a:p>
                          <a:pPr algn="ctr"/>
                          <a:r>
                            <a:rPr lang="de-DE" sz="1800" dirty="0">
                              <a:solidFill>
                                <a:schemeClr val="tx1"/>
                              </a:solidFill>
                            </a:rPr>
                            <a:t>Janine</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4,0</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2976270848"/>
                      </a:ext>
                    </a:extLst>
                  </a:tr>
                  <a:tr h="432000">
                    <a:tc>
                      <a:txBody>
                        <a:bodyPr/>
                        <a:lstStyle/>
                        <a:p>
                          <a:pPr algn="ctr"/>
                          <a:r>
                            <a:rPr lang="de-DE" sz="1800" dirty="0">
                              <a:solidFill>
                                <a:schemeClr val="tx1"/>
                              </a:solidFill>
                            </a:rPr>
                            <a:t>Lisa</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0,3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3842787148"/>
                      </a:ext>
                    </a:extLst>
                  </a:tr>
                  <a:tr h="432000">
                    <a:tc>
                      <a:txBody>
                        <a:bodyPr/>
                        <a:lstStyle/>
                        <a:p>
                          <a:pPr algn="ctr"/>
                          <a:r>
                            <a:rPr lang="de-DE" sz="1800" dirty="0">
                              <a:solidFill>
                                <a:schemeClr val="tx1"/>
                              </a:solidFill>
                            </a:rPr>
                            <a:t>Mariusz</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1747189467"/>
                      </a:ext>
                    </a:extLst>
                  </a:tr>
                </a:tbl>
              </a:graphicData>
            </a:graphic>
          </p:graphicFrame>
        </mc:Choice>
        <mc:Fallback xmlns="">
          <p:graphicFrame>
            <p:nvGraphicFramePr>
              <p:cNvPr id="6" name="Tabelle 5">
                <a:extLst>
                  <a:ext uri="{FF2B5EF4-FFF2-40B4-BE49-F238E27FC236}">
                    <a16:creationId xmlns:a16="http://schemas.microsoft.com/office/drawing/2014/main" id="{74560BCD-FAB3-B9EF-8ED1-BA486C2A2F35}"/>
                  </a:ext>
                </a:extLst>
              </p:cNvPr>
              <p:cNvGraphicFramePr>
                <a:graphicFrameLocks noGrp="1"/>
              </p:cNvGraphicFramePr>
              <p:nvPr>
                <p:extLst>
                  <p:ext uri="{D42A27DB-BD31-4B8C-83A1-F6EECF244321}">
                    <p14:modId xmlns:p14="http://schemas.microsoft.com/office/powerpoint/2010/main" val="1075280752"/>
                  </p:ext>
                </p:extLst>
              </p:nvPr>
            </p:nvGraphicFramePr>
            <p:xfrm>
              <a:off x="413359" y="2340932"/>
              <a:ext cx="7554304" cy="3391780"/>
            </p:xfrm>
            <a:graphic>
              <a:graphicData uri="http://schemas.openxmlformats.org/drawingml/2006/table">
                <a:tbl>
                  <a:tblPr firstRow="1" bandRow="1">
                    <a:tableStyleId>{5C22544A-7EE6-4342-B048-85BDC9FD1C3A}</a:tableStyleId>
                  </a:tblPr>
                  <a:tblGrid>
                    <a:gridCol w="1061348">
                      <a:extLst>
                        <a:ext uri="{9D8B030D-6E8A-4147-A177-3AD203B41FA5}">
                          <a16:colId xmlns:a16="http://schemas.microsoft.com/office/drawing/2014/main" val="406764126"/>
                        </a:ext>
                      </a:extLst>
                    </a:gridCol>
                    <a:gridCol w="1464359">
                      <a:extLst>
                        <a:ext uri="{9D8B030D-6E8A-4147-A177-3AD203B41FA5}">
                          <a16:colId xmlns:a16="http://schemas.microsoft.com/office/drawing/2014/main" val="549524261"/>
                        </a:ext>
                      </a:extLst>
                    </a:gridCol>
                    <a:gridCol w="1436730">
                      <a:extLst>
                        <a:ext uri="{9D8B030D-6E8A-4147-A177-3AD203B41FA5}">
                          <a16:colId xmlns:a16="http://schemas.microsoft.com/office/drawing/2014/main" val="3699691174"/>
                        </a:ext>
                      </a:extLst>
                    </a:gridCol>
                    <a:gridCol w="1173234">
                      <a:extLst>
                        <a:ext uri="{9D8B030D-6E8A-4147-A177-3AD203B41FA5}">
                          <a16:colId xmlns:a16="http://schemas.microsoft.com/office/drawing/2014/main" val="2538998594"/>
                        </a:ext>
                      </a:extLst>
                    </a:gridCol>
                    <a:gridCol w="1152151">
                      <a:extLst>
                        <a:ext uri="{9D8B030D-6E8A-4147-A177-3AD203B41FA5}">
                          <a16:colId xmlns:a16="http://schemas.microsoft.com/office/drawing/2014/main" val="3318162481"/>
                        </a:ext>
                      </a:extLst>
                    </a:gridCol>
                    <a:gridCol w="1266482">
                      <a:extLst>
                        <a:ext uri="{9D8B030D-6E8A-4147-A177-3AD203B41FA5}">
                          <a16:colId xmlns:a16="http://schemas.microsoft.com/office/drawing/2014/main" val="2484985607"/>
                        </a:ext>
                      </a:extLst>
                    </a:gridCol>
                  </a:tblGrid>
                  <a:tr h="799780">
                    <a:tc>
                      <a:txBody>
                        <a:bodyPr/>
                        <a:lstStyle/>
                        <a:p>
                          <a:pPr algn="ctr"/>
                          <a:r>
                            <a:rPr lang="de-DE" sz="1800" dirty="0">
                              <a:solidFill>
                                <a:schemeClr val="tx1"/>
                              </a:solidFill>
                            </a:rPr>
                            <a:t>Person</a:t>
                          </a:r>
                        </a:p>
                      </a:txBody>
                      <a:tcPr anchor="ctr"/>
                    </a:tc>
                    <a:tc>
                      <a:txBody>
                        <a:bodyPr/>
                        <a:lstStyle/>
                        <a:p>
                          <a:endParaRPr lang="de-DE"/>
                        </a:p>
                      </a:txBody>
                      <a:tcPr anchor="ctr">
                        <a:blipFill>
                          <a:blip r:embed="rId3"/>
                          <a:stretch>
                            <a:fillRect l="-72614" t="-1527" r="-344398" b="-332824"/>
                          </a:stretch>
                        </a:blipFill>
                      </a:tcPr>
                    </a:tc>
                    <a:tc>
                      <a:txBody>
                        <a:bodyPr/>
                        <a:lstStyle/>
                        <a:p>
                          <a:endParaRPr lang="de-DE"/>
                        </a:p>
                      </a:txBody>
                      <a:tcPr anchor="ctr">
                        <a:blipFill>
                          <a:blip r:embed="rId3"/>
                          <a:stretch>
                            <a:fillRect l="-176271" t="-1527" r="-251695" b="-332824"/>
                          </a:stretch>
                        </a:blipFill>
                      </a:tcPr>
                    </a:tc>
                    <a:tc>
                      <a:txBody>
                        <a:bodyPr/>
                        <a:lstStyle/>
                        <a:p>
                          <a:endParaRPr lang="de-DE"/>
                        </a:p>
                      </a:txBody>
                      <a:tcPr anchor="ctr">
                        <a:blipFill>
                          <a:blip r:embed="rId3"/>
                          <a:stretch>
                            <a:fillRect l="-337824" t="-1527" r="-207772" b="-332824"/>
                          </a:stretch>
                        </a:blipFill>
                      </a:tcPr>
                    </a:tc>
                    <a:tc>
                      <a:txBody>
                        <a:bodyPr/>
                        <a:lstStyle/>
                        <a:p>
                          <a:endParaRPr lang="de-DE"/>
                        </a:p>
                      </a:txBody>
                      <a:tcPr anchor="ctr">
                        <a:blipFill>
                          <a:blip r:embed="rId3"/>
                          <a:stretch>
                            <a:fillRect l="-447090" t="-1527" r="-112169" b="-332824"/>
                          </a:stretch>
                        </a:blipFill>
                      </a:tcPr>
                    </a:tc>
                    <a:tc>
                      <a:txBody>
                        <a:bodyPr/>
                        <a:lstStyle/>
                        <a:p>
                          <a:endParaRPr lang="de-DE"/>
                        </a:p>
                      </a:txBody>
                      <a:tcPr anchor="ctr">
                        <a:blipFill>
                          <a:blip r:embed="rId3"/>
                          <a:stretch>
                            <a:fillRect l="-497115" t="-1527" r="-1923" b="-332824"/>
                          </a:stretch>
                        </a:blipFill>
                      </a:tcPr>
                    </a:tc>
                    <a:extLst>
                      <a:ext uri="{0D108BD9-81ED-4DB2-BD59-A6C34878D82A}">
                        <a16:rowId xmlns:a16="http://schemas.microsoft.com/office/drawing/2014/main" val="291552918"/>
                      </a:ext>
                    </a:extLst>
                  </a:tr>
                  <a:tr h="432000">
                    <a:tc>
                      <a:txBody>
                        <a:bodyPr/>
                        <a:lstStyle/>
                        <a:p>
                          <a:pPr algn="ctr"/>
                          <a:r>
                            <a:rPr lang="de-DE" sz="1800" dirty="0">
                              <a:solidFill>
                                <a:schemeClr val="tx1"/>
                              </a:solidFill>
                            </a:rPr>
                            <a:t>Ivanka</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-0,6</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261379478"/>
                      </a:ext>
                    </a:extLst>
                  </a:tr>
                  <a:tr h="432000">
                    <a:tc>
                      <a:txBody>
                        <a:bodyPr/>
                        <a:lstStyle/>
                        <a:p>
                          <a:pPr algn="ctr"/>
                          <a:r>
                            <a:rPr lang="de-DE" sz="1800" dirty="0">
                              <a:solidFill>
                                <a:schemeClr val="tx1"/>
                              </a:solidFill>
                            </a:rPr>
                            <a:t>Leonie</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-0,4</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884793612"/>
                      </a:ext>
                    </a:extLst>
                  </a:tr>
                  <a:tr h="432000">
                    <a:tc>
                      <a:txBody>
                        <a:bodyPr/>
                        <a:lstStyle/>
                        <a:p>
                          <a:pPr algn="ctr"/>
                          <a:r>
                            <a:rPr lang="de-DE" sz="1800" dirty="0">
                              <a:solidFill>
                                <a:schemeClr val="tx1"/>
                              </a:solidFill>
                            </a:rPr>
                            <a:t>Nico</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-1,3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479359780"/>
                      </a:ext>
                    </a:extLst>
                  </a:tr>
                  <a:tr h="432000">
                    <a:tc>
                      <a:txBody>
                        <a:bodyPr/>
                        <a:lstStyle/>
                        <a:p>
                          <a:pPr algn="ctr"/>
                          <a:r>
                            <a:rPr lang="de-DE" sz="1800" dirty="0">
                              <a:solidFill>
                                <a:schemeClr val="tx1"/>
                              </a:solidFill>
                            </a:rPr>
                            <a:t>Janine</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4,0</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2976270848"/>
                      </a:ext>
                    </a:extLst>
                  </a:tr>
                  <a:tr h="432000">
                    <a:tc>
                      <a:txBody>
                        <a:bodyPr/>
                        <a:lstStyle/>
                        <a:p>
                          <a:pPr algn="ctr"/>
                          <a:r>
                            <a:rPr lang="de-DE" sz="1800" dirty="0">
                              <a:solidFill>
                                <a:schemeClr val="tx1"/>
                              </a:solidFill>
                            </a:rPr>
                            <a:t>Lisa</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0,3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3842787148"/>
                      </a:ext>
                    </a:extLst>
                  </a:tr>
                  <a:tr h="432000">
                    <a:tc>
                      <a:txBody>
                        <a:bodyPr/>
                        <a:lstStyle/>
                        <a:p>
                          <a:pPr algn="ctr"/>
                          <a:r>
                            <a:rPr lang="de-DE" sz="1800" dirty="0">
                              <a:solidFill>
                                <a:schemeClr val="tx1"/>
                              </a:solidFill>
                            </a:rPr>
                            <a:t>Mariusz</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1747189467"/>
                      </a:ext>
                    </a:extLst>
                  </a:tr>
                </a:tbl>
              </a:graphicData>
            </a:graphic>
          </p:graphicFrame>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90D98F99-1E29-3C2F-C57A-BC8AA694C75D}"/>
                  </a:ext>
                </a:extLst>
              </p:cNvPr>
              <p:cNvSpPr txBox="1"/>
              <p:nvPr/>
            </p:nvSpPr>
            <p:spPr>
              <a:xfrm>
                <a:off x="1585235" y="5748944"/>
                <a:ext cx="868379"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𝑥</m:t>
                          </m:r>
                        </m:e>
                      </m:acc>
                      <m:r>
                        <a:rPr lang="de-DE" sz="2000" b="0" i="1" smtClean="0">
                          <a:latin typeface="Cambria Math" panose="02040503050406030204" pitchFamily="18" charset="0"/>
                        </a:rPr>
                        <m:t>=2,5</m:t>
                      </m:r>
                    </m:oMath>
                  </m:oMathPara>
                </a14:m>
                <a:endParaRPr lang="de-DE" sz="2000" dirty="0"/>
              </a:p>
            </p:txBody>
          </p:sp>
        </mc:Choice>
        <mc:Fallback xmlns="">
          <p:sp>
            <p:nvSpPr>
              <p:cNvPr id="7" name="Textfeld 6">
                <a:extLst>
                  <a:ext uri="{FF2B5EF4-FFF2-40B4-BE49-F238E27FC236}">
                    <a16:creationId xmlns:a16="http://schemas.microsoft.com/office/drawing/2014/main" id="{90D98F99-1E29-3C2F-C57A-BC8AA694C75D}"/>
                  </a:ext>
                </a:extLst>
              </p:cNvPr>
              <p:cNvSpPr txBox="1">
                <a:spLocks noRot="1" noChangeAspect="1" noMove="1" noResize="1" noEditPoints="1" noAdjustHandles="1" noChangeArrowheads="1" noChangeShapeType="1" noTextEdit="1"/>
              </p:cNvSpPr>
              <p:nvPr/>
            </p:nvSpPr>
            <p:spPr>
              <a:xfrm>
                <a:off x="1585235" y="5748944"/>
                <a:ext cx="868379" cy="369332"/>
              </a:xfrm>
              <a:prstGeom prst="rect">
                <a:avLst/>
              </a:prstGeom>
              <a:blipFill>
                <a:blip r:embed="rId4"/>
                <a:stretch>
                  <a:fillRect l="-3521" r="-7746"/>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B823B56E-CB27-3EA6-EC11-9ACBE2822F0B}"/>
                  </a:ext>
                </a:extLst>
              </p:cNvPr>
              <p:cNvSpPr txBox="1"/>
              <p:nvPr/>
            </p:nvSpPr>
            <p:spPr>
              <a:xfrm>
                <a:off x="3147928" y="5748944"/>
                <a:ext cx="872996"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𝑦</m:t>
                          </m:r>
                        </m:e>
                      </m:acc>
                      <m:r>
                        <a:rPr lang="de-DE" sz="2000" b="0" i="1" smtClean="0">
                          <a:latin typeface="Cambria Math" panose="02040503050406030204" pitchFamily="18" charset="0"/>
                        </a:rPr>
                        <m:t>=3,0</m:t>
                      </m:r>
                    </m:oMath>
                  </m:oMathPara>
                </a14:m>
                <a:endParaRPr lang="de-DE" sz="2000" dirty="0"/>
              </a:p>
            </p:txBody>
          </p:sp>
        </mc:Choice>
        <mc:Fallback xmlns="">
          <p:sp>
            <p:nvSpPr>
              <p:cNvPr id="8" name="Textfeld 7">
                <a:extLst>
                  <a:ext uri="{FF2B5EF4-FFF2-40B4-BE49-F238E27FC236}">
                    <a16:creationId xmlns:a16="http://schemas.microsoft.com/office/drawing/2014/main" id="{B823B56E-CB27-3EA6-EC11-9ACBE2822F0B}"/>
                  </a:ext>
                </a:extLst>
              </p:cNvPr>
              <p:cNvSpPr txBox="1">
                <a:spLocks noRot="1" noChangeAspect="1" noMove="1" noResize="1" noEditPoints="1" noAdjustHandles="1" noChangeArrowheads="1" noChangeShapeType="1" noTextEdit="1"/>
              </p:cNvSpPr>
              <p:nvPr/>
            </p:nvSpPr>
            <p:spPr>
              <a:xfrm>
                <a:off x="3147928" y="5748944"/>
                <a:ext cx="872996" cy="369332"/>
              </a:xfrm>
              <a:prstGeom prst="rect">
                <a:avLst/>
              </a:prstGeom>
              <a:blipFill>
                <a:blip r:embed="rId5"/>
                <a:stretch>
                  <a:fillRect l="-6944" r="-6250" b="-13115"/>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20B0EBE0-CABB-830A-AA3A-DDA59B9BA48D}"/>
                  </a:ext>
                </a:extLst>
              </p:cNvPr>
              <p:cNvSpPr txBox="1"/>
              <p:nvPr/>
            </p:nvSpPr>
            <p:spPr>
              <a:xfrm>
                <a:off x="8401103" y="2352023"/>
                <a:ext cx="3135368" cy="3653949"/>
              </a:xfrm>
              <a:prstGeom prst="rect">
                <a:avLst/>
              </a:prstGeom>
              <a:noFill/>
              <a:ln>
                <a:noFill/>
              </a:ln>
            </p:spPr>
            <p:txBody>
              <a:bodyPr wrap="squar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𝐻</m:t>
                          </m:r>
                        </m:e>
                        <m:sub>
                          <m:r>
                            <a:rPr lang="de-DE" sz="2000" b="0" i="1" smtClean="0">
                              <a:latin typeface="Cambria Math" panose="02040503050406030204" pitchFamily="18" charset="0"/>
                            </a:rPr>
                            <m:t>0</m:t>
                          </m:r>
                        </m:sub>
                      </m:sSub>
                      <m:r>
                        <a:rPr lang="de-DE" sz="2000" b="0" i="1" smtClean="0">
                          <a:latin typeface="Cambria Math" panose="02040503050406030204" pitchFamily="18" charset="0"/>
                        </a:rPr>
                        <m:t>: </m:t>
                      </m:r>
                      <m:sSub>
                        <m:sSubPr>
                          <m:ctrlPr>
                            <a:rPr lang="de-DE" sz="2000" b="0" i="1" smtClean="0">
                              <a:latin typeface="Cambria Math" panose="02040503050406030204" pitchFamily="18" charset="0"/>
                              <a:ea typeface="Cambria Math" panose="02040503050406030204" pitchFamily="18" charset="0"/>
                            </a:rPr>
                          </m:ctrlPr>
                        </m:sSubPr>
                        <m:e>
                          <m:r>
                            <a:rPr lang="de-DE" sz="2000" b="0" i="1" smtClean="0">
                              <a:latin typeface="Cambria Math" panose="02040503050406030204" pitchFamily="18" charset="0"/>
                              <a:ea typeface="Cambria Math" panose="02040503050406030204" pitchFamily="18" charset="0"/>
                            </a:rPr>
                            <m:t>𝜇</m:t>
                          </m:r>
                        </m:e>
                        <m:sub>
                          <m:r>
                            <a:rPr lang="de-DE" sz="2000" b="0" i="1" smtClean="0">
                              <a:latin typeface="Cambria Math" panose="02040503050406030204" pitchFamily="18" charset="0"/>
                              <a:ea typeface="Cambria Math" panose="02040503050406030204" pitchFamily="18" charset="0"/>
                            </a:rPr>
                            <m:t>𝐴𝑏𝑖</m:t>
                          </m:r>
                        </m:sub>
                      </m:sSub>
                      <m:r>
                        <a:rPr lang="de-DE" sz="2000" b="0" i="1" smtClean="0">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𝜇</m:t>
                          </m:r>
                        </m:e>
                        <m:sub>
                          <m:r>
                            <a:rPr lang="de-DE" sz="2000" b="0" i="1" smtClean="0">
                              <a:latin typeface="Cambria Math" panose="02040503050406030204" pitchFamily="18" charset="0"/>
                              <a:ea typeface="Cambria Math" panose="02040503050406030204" pitchFamily="18" charset="0"/>
                            </a:rPr>
                            <m:t>𝑈𝑛𝑖</m:t>
                          </m:r>
                        </m:sub>
                      </m:sSub>
                      <m:r>
                        <a:rPr lang="de-DE" sz="2000" b="0" i="1" smtClean="0">
                          <a:latin typeface="Cambria Math" panose="02040503050406030204" pitchFamily="18" charset="0"/>
                          <a:ea typeface="Cambria Math" panose="02040503050406030204" pitchFamily="18" charset="0"/>
                        </a:rPr>
                        <m:t>≥0</m:t>
                      </m:r>
                    </m:oMath>
                  </m:oMathPara>
                </a14:m>
                <a:endParaRPr lang="de-DE" sz="2000" dirty="0"/>
              </a:p>
              <a:p>
                <a:pPr>
                  <a:lnSpc>
                    <a:spcPct val="120000"/>
                  </a:lnSpc>
                </a:pPr>
                <a14:m>
                  <m:oMathPara xmlns:m="http://schemas.openxmlformats.org/officeDocument/2006/math">
                    <m:oMathParaPr>
                      <m:jc m:val="centerGroup"/>
                    </m:oMathParaPr>
                    <m:oMath xmlns:m="http://schemas.openxmlformats.org/officeDocument/2006/math">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𝐻</m:t>
                          </m:r>
                        </m:e>
                        <m:sub>
                          <m:r>
                            <a:rPr lang="de-DE" sz="2000" b="0" i="1" smtClean="0">
                              <a:latin typeface="Cambria Math" panose="02040503050406030204" pitchFamily="18" charset="0"/>
                            </a:rPr>
                            <m:t>1</m:t>
                          </m:r>
                        </m:sub>
                      </m:sSub>
                      <m:r>
                        <a:rPr lang="de-DE" sz="2000" b="0" i="1" smtClean="0">
                          <a:latin typeface="Cambria Math" panose="02040503050406030204" pitchFamily="18" charset="0"/>
                        </a:rPr>
                        <m:t>: </m:t>
                      </m:r>
                      <m:sSub>
                        <m:sSubPr>
                          <m:ctrlPr>
                            <a:rPr lang="de-DE" sz="2000" b="0" i="1" smtClean="0">
                              <a:latin typeface="Cambria Math" panose="02040503050406030204" pitchFamily="18" charset="0"/>
                              <a:ea typeface="Cambria Math" panose="02040503050406030204" pitchFamily="18" charset="0"/>
                            </a:rPr>
                          </m:ctrlPr>
                        </m:sSubPr>
                        <m:e>
                          <m:r>
                            <a:rPr lang="de-DE" sz="2000" b="0" i="1" smtClean="0">
                              <a:latin typeface="Cambria Math" panose="02040503050406030204" pitchFamily="18" charset="0"/>
                              <a:ea typeface="Cambria Math" panose="02040503050406030204" pitchFamily="18" charset="0"/>
                            </a:rPr>
                            <m:t>𝜇</m:t>
                          </m:r>
                        </m:e>
                        <m:sub>
                          <m:r>
                            <a:rPr lang="de-DE" sz="2000" b="0" i="1" smtClean="0">
                              <a:latin typeface="Cambria Math" panose="02040503050406030204" pitchFamily="18" charset="0"/>
                              <a:ea typeface="Cambria Math" panose="02040503050406030204" pitchFamily="18" charset="0"/>
                            </a:rPr>
                            <m:t>𝐴𝑏𝑖</m:t>
                          </m:r>
                        </m:sub>
                      </m:sSub>
                      <m:r>
                        <a:rPr lang="de-DE" sz="2000" b="0" i="1" smtClean="0">
                          <a:latin typeface="Cambria Math" panose="02040503050406030204" pitchFamily="18" charset="0"/>
                          <a:ea typeface="Cambria Math" panose="02040503050406030204" pitchFamily="18" charset="0"/>
                        </a:rPr>
                        <m:t>−</m:t>
                      </m:r>
                      <m:sSub>
                        <m:sSubPr>
                          <m:ctrlPr>
                            <a:rPr lang="de-DE" sz="2000" i="1">
                              <a:latin typeface="Cambria Math" panose="02040503050406030204" pitchFamily="18" charset="0"/>
                              <a:ea typeface="Cambria Math" panose="02040503050406030204" pitchFamily="18" charset="0"/>
                            </a:rPr>
                          </m:ctrlPr>
                        </m:sSubPr>
                        <m:e>
                          <m:r>
                            <a:rPr lang="de-DE" sz="2000" i="1">
                              <a:latin typeface="Cambria Math" panose="02040503050406030204" pitchFamily="18" charset="0"/>
                              <a:ea typeface="Cambria Math" panose="02040503050406030204" pitchFamily="18" charset="0"/>
                            </a:rPr>
                            <m:t>𝜇</m:t>
                          </m:r>
                        </m:e>
                        <m:sub>
                          <m:r>
                            <a:rPr lang="de-DE" sz="2000" b="0" i="1" smtClean="0">
                              <a:latin typeface="Cambria Math" panose="02040503050406030204" pitchFamily="18" charset="0"/>
                              <a:ea typeface="Cambria Math" panose="02040503050406030204" pitchFamily="18" charset="0"/>
                            </a:rPr>
                            <m:t>𝑈𝑛𝑖</m:t>
                          </m:r>
                        </m:sub>
                      </m:sSub>
                      <m:r>
                        <a:rPr lang="de-DE" sz="2000" b="0" i="1" smtClean="0">
                          <a:latin typeface="Cambria Math" panose="02040503050406030204" pitchFamily="18" charset="0"/>
                          <a:ea typeface="Cambria Math" panose="02040503050406030204" pitchFamily="18" charset="0"/>
                        </a:rPr>
                        <m:t>&lt;0</m:t>
                      </m:r>
                    </m:oMath>
                  </m:oMathPara>
                </a14:m>
                <a:endParaRPr lang="de-DE" sz="2000" dirty="0"/>
              </a:p>
              <a:p>
                <a:pPr>
                  <a:lnSpc>
                    <a:spcPct val="120000"/>
                  </a:lnSpc>
                </a:pPr>
                <a14:m>
                  <m:oMathPara xmlns:m="http://schemas.openxmlformats.org/officeDocument/2006/math">
                    <m:oMathParaPr>
                      <m:jc m:val="centerGroup"/>
                    </m:oMathParaPr>
                    <m:oMath xmlns:m="http://schemas.openxmlformats.org/officeDocument/2006/math">
                      <m:sSub>
                        <m:sSubPr>
                          <m:ctrlPr>
                            <a:rPr lang="de-DE" sz="2000" i="1" smtClean="0">
                              <a:latin typeface="Cambria Math" panose="02040503050406030204" pitchFamily="18" charset="0"/>
                              <a:ea typeface="Cambria Math" panose="02040503050406030204" pitchFamily="18" charset="0"/>
                            </a:rPr>
                          </m:ctrlPr>
                        </m:sSubPr>
                        <m:e>
                          <m:acc>
                            <m:accPr>
                              <m:chr m:val="̂"/>
                              <m:ctrlPr>
                                <a:rPr lang="de-DE" sz="2000" i="1">
                                  <a:latin typeface="Cambria Math" panose="02040503050406030204" pitchFamily="18" charset="0"/>
                                  <a:ea typeface="Cambria Math" panose="02040503050406030204" pitchFamily="18" charset="0"/>
                                </a:rPr>
                              </m:ctrlPr>
                            </m:accPr>
                            <m:e>
                              <m:r>
                                <a:rPr lang="de-DE" sz="2000" i="1">
                                  <a:latin typeface="Cambria Math" panose="02040503050406030204" pitchFamily="18" charset="0"/>
                                  <a:ea typeface="Cambria Math" panose="02040503050406030204" pitchFamily="18" charset="0"/>
                                </a:rPr>
                                <m:t>𝜎</m:t>
                              </m:r>
                            </m:e>
                          </m:acc>
                        </m:e>
                        <m:sub>
                          <m:sSub>
                            <m:sSubPr>
                              <m:ctrlPr>
                                <a:rPr lang="de-DE" sz="2000" i="1">
                                  <a:latin typeface="Cambria Math" panose="02040503050406030204" pitchFamily="18" charset="0"/>
                                </a:rPr>
                              </m:ctrlPr>
                            </m:sSubPr>
                            <m:e>
                              <m:acc>
                                <m:accPr>
                                  <m:chr m:val="̅"/>
                                  <m:ctrlPr>
                                    <a:rPr lang="de-DE" sz="2000" i="1">
                                      <a:latin typeface="Cambria Math" panose="02040503050406030204" pitchFamily="18" charset="0"/>
                                    </a:rPr>
                                  </m:ctrlPr>
                                </m:accPr>
                                <m:e>
                                  <m:r>
                                    <a:rPr lang="de-DE" sz="2000" i="1">
                                      <a:latin typeface="Cambria Math" panose="02040503050406030204" pitchFamily="18" charset="0"/>
                                    </a:rPr>
                                    <m:t>𝑥</m:t>
                                  </m:r>
                                </m:e>
                              </m:acc>
                            </m:e>
                            <m:sub>
                              <m:r>
                                <a:rPr lang="de-DE" sz="2000" i="1">
                                  <a:latin typeface="Cambria Math" panose="02040503050406030204" pitchFamily="18" charset="0"/>
                                </a:rPr>
                                <m:t>𝑑</m:t>
                              </m:r>
                            </m:sub>
                          </m:sSub>
                        </m:sub>
                      </m:sSub>
                      <m:r>
                        <a:rPr lang="de-DE" sz="2000" b="0" i="0" smtClean="0">
                          <a:latin typeface="Cambria Math" panose="02040503050406030204" pitchFamily="18" charset="0"/>
                        </a:rPr>
                        <m:t>=</m:t>
                      </m:r>
                      <m:rad>
                        <m:radPr>
                          <m:degHide m:val="on"/>
                          <m:ctrlPr>
                            <a:rPr lang="de-DE" sz="2000" b="0" i="1" smtClean="0">
                              <a:latin typeface="Cambria Math" panose="02040503050406030204" pitchFamily="18" charset="0"/>
                            </a:rPr>
                          </m:ctrlPr>
                        </m:radPr>
                        <m:deg/>
                        <m:e>
                          <m:f>
                            <m:fPr>
                              <m:ctrlPr>
                                <a:rPr lang="de-DE" sz="2000" b="0" i="1" smtClean="0">
                                  <a:latin typeface="Cambria Math" panose="02040503050406030204" pitchFamily="18" charset="0"/>
                                </a:rPr>
                              </m:ctrlPr>
                            </m:fPr>
                            <m:num>
                              <m:nary>
                                <m:naryPr>
                                  <m:chr m:val="∑"/>
                                  <m:ctrlPr>
                                    <a:rPr lang="de-DE" sz="2000" b="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d>
                                        <m:dPr>
                                          <m:ctrlPr>
                                            <a:rPr lang="de-DE" sz="2000" b="0" i="1" smtClean="0">
                                              <a:latin typeface="Cambria Math" panose="02040503050406030204" pitchFamily="18" charset="0"/>
                                            </a:rPr>
                                          </m:ctrlPr>
                                        </m:dPr>
                                        <m:e>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𝑑</m:t>
                                              </m:r>
                                            </m:e>
                                            <m:sub>
                                              <m:r>
                                                <a:rPr lang="de-DE" sz="2000" b="0" i="1" smtClean="0">
                                                  <a:latin typeface="Cambria Math" panose="02040503050406030204" pitchFamily="18" charset="0"/>
                                                </a:rPr>
                                                <m:t>𝑖</m:t>
                                              </m:r>
                                            </m:sub>
                                          </m:sSub>
                                          <m:r>
                                            <a:rPr lang="de-DE" sz="2000" b="0" i="1" smtClean="0">
                                              <a:latin typeface="Cambria Math" panose="02040503050406030204" pitchFamily="18" charset="0"/>
                                            </a:rPr>
                                            <m:t>−</m:t>
                                          </m:r>
                                          <m:sSub>
                                            <m:sSubPr>
                                              <m:ctrlPr>
                                                <a:rPr lang="de-DE" sz="2000" i="1">
                                                  <a:latin typeface="Cambria Math" panose="02040503050406030204" pitchFamily="18" charset="0"/>
                                                </a:rPr>
                                              </m:ctrlPr>
                                            </m:sSubPr>
                                            <m:e>
                                              <m:acc>
                                                <m:accPr>
                                                  <m:chr m:val="̅"/>
                                                  <m:ctrlPr>
                                                    <a:rPr lang="de-DE" sz="2000" i="1">
                                                      <a:latin typeface="Cambria Math" panose="02040503050406030204" pitchFamily="18" charset="0"/>
                                                    </a:rPr>
                                                  </m:ctrlPr>
                                                </m:accPr>
                                                <m:e>
                                                  <m:r>
                                                    <a:rPr lang="de-DE" sz="2000" i="1">
                                                      <a:latin typeface="Cambria Math" panose="02040503050406030204" pitchFamily="18" charset="0"/>
                                                    </a:rPr>
                                                    <m:t>𝑥</m:t>
                                                  </m:r>
                                                </m:e>
                                              </m:acc>
                                            </m:e>
                                            <m:sub>
                                              <m:r>
                                                <a:rPr lang="de-DE" sz="2000" i="1">
                                                  <a:latin typeface="Cambria Math" panose="02040503050406030204" pitchFamily="18" charset="0"/>
                                                </a:rPr>
                                                <m:t>𝑑</m:t>
                                              </m:r>
                                            </m:sub>
                                          </m:sSub>
                                        </m:e>
                                      </m:d>
                                    </m:e>
                                    <m:sup>
                                      <m:r>
                                        <a:rPr lang="de-DE" sz="2000" b="0" i="1" smtClean="0">
                                          <a:latin typeface="Cambria Math" panose="02040503050406030204" pitchFamily="18" charset="0"/>
                                        </a:rPr>
                                        <m:t>2</m:t>
                                      </m:r>
                                    </m:sup>
                                  </m:sSup>
                                  <m:r>
                                    <a:rPr lang="de-DE" sz="2000" b="0" i="1" smtClean="0">
                                      <a:latin typeface="Cambria Math" panose="02040503050406030204" pitchFamily="18" charset="0"/>
                                    </a:rPr>
                                    <m:t> </m:t>
                                  </m:r>
                                </m:e>
                              </m:nary>
                            </m:num>
                            <m:den>
                              <m:r>
                                <a:rPr lang="de-DE" sz="2000" b="0" i="1" smtClean="0">
                                  <a:latin typeface="Cambria Math" panose="02040503050406030204" pitchFamily="18" charset="0"/>
                                </a:rPr>
                                <m:t>𝑛</m:t>
                              </m:r>
                              <m:r>
                                <a:rPr lang="de-DE" sz="2000" b="0" i="1" smtClean="0">
                                  <a:latin typeface="Cambria Math" panose="02040503050406030204" pitchFamily="18" charset="0"/>
                                </a:rPr>
                                <m:t>−1</m:t>
                              </m:r>
                            </m:den>
                          </m:f>
                          <m:r>
                            <a:rPr lang="de-DE" sz="2000" i="1">
                              <a:latin typeface="Cambria Math" panose="02040503050406030204" pitchFamily="18" charset="0"/>
                              <a:ea typeface="Cambria Math" panose="02040503050406030204" pitchFamily="18" charset="0"/>
                            </a:rPr>
                            <m:t>∙</m:t>
                          </m:r>
                          <m:f>
                            <m:fPr>
                              <m:ctrlPr>
                                <a:rPr lang="de-DE" sz="2000" b="0" i="1" smtClean="0">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1</m:t>
                              </m:r>
                            </m:num>
                            <m:den>
                              <m:r>
                                <a:rPr lang="de-DE" sz="2000" b="0" i="1" smtClean="0">
                                  <a:latin typeface="Cambria Math" panose="02040503050406030204" pitchFamily="18" charset="0"/>
                                  <a:ea typeface="Cambria Math" panose="02040503050406030204" pitchFamily="18" charset="0"/>
                                </a:rPr>
                                <m:t>𝑛</m:t>
                              </m:r>
                            </m:den>
                          </m:f>
                        </m:e>
                      </m:rad>
                      <m:r>
                        <a:rPr lang="de-DE" sz="2000" b="0" i="1" smtClean="0">
                          <a:latin typeface="Cambria Math" panose="02040503050406030204" pitchFamily="18" charset="0"/>
                          <a:ea typeface="Cambria Math" panose="02040503050406030204" pitchFamily="18" charset="0"/>
                        </a:rPr>
                        <m:t>=</m:t>
                      </m:r>
                      <m:rad>
                        <m:radPr>
                          <m:degHide m:val="on"/>
                          <m:ctrlPr>
                            <a:rPr lang="de-DE" sz="2000" b="0" i="1" smtClean="0">
                              <a:latin typeface="Cambria Math" panose="02040503050406030204" pitchFamily="18" charset="0"/>
                              <a:ea typeface="Cambria Math" panose="02040503050406030204" pitchFamily="18" charset="0"/>
                            </a:rPr>
                          </m:ctrlPr>
                        </m:radPr>
                        <m:deg/>
                        <m:e>
                          <m:f>
                            <m:fPr>
                              <m:ctrlPr>
                                <a:rPr lang="de-DE" sz="2000" b="0" i="1" smtClean="0">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1,8</m:t>
                              </m:r>
                            </m:num>
                            <m:den>
                              <m:r>
                                <a:rPr lang="de-DE" sz="2000" b="0" i="1" smtClean="0">
                                  <a:latin typeface="Cambria Math" panose="02040503050406030204" pitchFamily="18" charset="0"/>
                                  <a:ea typeface="Cambria Math" panose="02040503050406030204" pitchFamily="18" charset="0"/>
                                </a:rPr>
                                <m:t>5</m:t>
                              </m:r>
                            </m:den>
                          </m:f>
                          <m:r>
                            <a:rPr lang="de-DE" sz="2000" i="1">
                              <a:latin typeface="Cambria Math" panose="02040503050406030204" pitchFamily="18" charset="0"/>
                              <a:ea typeface="Cambria Math" panose="02040503050406030204" pitchFamily="18" charset="0"/>
                            </a:rPr>
                            <m:t>∙</m:t>
                          </m:r>
                          <m:f>
                            <m:fPr>
                              <m:ctrlPr>
                                <a:rPr lang="de-DE" sz="2000" i="1">
                                  <a:latin typeface="Cambria Math" panose="02040503050406030204" pitchFamily="18" charset="0"/>
                                  <a:ea typeface="Cambria Math" panose="02040503050406030204" pitchFamily="18" charset="0"/>
                                </a:rPr>
                              </m:ctrlPr>
                            </m:fPr>
                            <m:num>
                              <m:r>
                                <a:rPr lang="de-DE" sz="2000" i="1">
                                  <a:latin typeface="Cambria Math" panose="02040503050406030204" pitchFamily="18" charset="0"/>
                                  <a:ea typeface="Cambria Math" panose="02040503050406030204" pitchFamily="18" charset="0"/>
                                </a:rPr>
                                <m:t>1</m:t>
                              </m:r>
                            </m:num>
                            <m:den>
                              <m:r>
                                <a:rPr lang="de-DE" sz="2000" b="0" i="1" smtClean="0">
                                  <a:latin typeface="Cambria Math" panose="02040503050406030204" pitchFamily="18" charset="0"/>
                                  <a:ea typeface="Cambria Math" panose="02040503050406030204" pitchFamily="18" charset="0"/>
                                </a:rPr>
                                <m:t>6</m:t>
                              </m:r>
                            </m:den>
                          </m:f>
                        </m:e>
                      </m:rad>
                      <m:r>
                        <a:rPr lang="de-DE" sz="2000" b="0" i="1" smtClean="0">
                          <a:latin typeface="Cambria Math" panose="02040503050406030204" pitchFamily="18" charset="0"/>
                          <a:ea typeface="Cambria Math" panose="02040503050406030204" pitchFamily="18" charset="0"/>
                        </a:rPr>
                        <m:t>=0,2449</m:t>
                      </m:r>
                    </m:oMath>
                  </m:oMathPara>
                </a14:m>
                <a:endParaRPr lang="de-DE" sz="2000" dirty="0"/>
              </a:p>
              <a:p>
                <a:pPr>
                  <a:lnSpc>
                    <a:spcPct val="120000"/>
                  </a:lnSpc>
                </a:pPr>
                <a14:m>
                  <m:oMathPara xmlns:m="http://schemas.openxmlformats.org/officeDocument/2006/math">
                    <m:oMathParaPr>
                      <m:jc m:val="centerGroup"/>
                    </m:oMathParaPr>
                    <m:oMath xmlns:m="http://schemas.openxmlformats.org/officeDocument/2006/math">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𝑡</m:t>
                          </m:r>
                        </m:e>
                        <m:sub>
                          <m:r>
                            <a:rPr lang="de-DE" sz="2000" b="0" i="1" smtClean="0">
                              <a:latin typeface="Cambria Math" panose="02040503050406030204" pitchFamily="18" charset="0"/>
                            </a:rPr>
                            <m:t>𝑒𝑚𝑝</m:t>
                          </m:r>
                        </m:sub>
                      </m:sSub>
                      <m:r>
                        <a:rPr lang="de-DE" sz="2000" b="0" i="1" smtClean="0">
                          <a:latin typeface="Cambria Math" panose="02040503050406030204" pitchFamily="18" charset="0"/>
                        </a:rPr>
                        <m:t>=</m:t>
                      </m:r>
                      <m:f>
                        <m:fPr>
                          <m:ctrlPr>
                            <a:rPr lang="de-DE" sz="2000" b="0" i="1" smtClean="0">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−0,5</m:t>
                          </m:r>
                        </m:num>
                        <m:den>
                          <m:r>
                            <a:rPr lang="de-DE" sz="2000" b="0" i="1" smtClean="0">
                              <a:latin typeface="Cambria Math" panose="02040503050406030204" pitchFamily="18" charset="0"/>
                            </a:rPr>
                            <m:t>0,2449</m:t>
                          </m:r>
                        </m:den>
                      </m:f>
                      <m:r>
                        <a:rPr lang="de-DE" sz="2000" b="0" i="1" smtClean="0">
                          <a:latin typeface="Cambria Math" panose="02040503050406030204" pitchFamily="18" charset="0"/>
                        </a:rPr>
                        <m:t>=−2,0416</m:t>
                      </m:r>
                    </m:oMath>
                  </m:oMathPara>
                </a14:m>
                <a:endParaRPr lang="de-DE" sz="2000" dirty="0"/>
              </a:p>
            </p:txBody>
          </p:sp>
        </mc:Choice>
        <mc:Fallback xmlns="">
          <p:sp>
            <p:nvSpPr>
              <p:cNvPr id="9" name="Textfeld 8">
                <a:extLst>
                  <a:ext uri="{FF2B5EF4-FFF2-40B4-BE49-F238E27FC236}">
                    <a16:creationId xmlns:a16="http://schemas.microsoft.com/office/drawing/2014/main" id="{20B0EBE0-CABB-830A-AA3A-DDA59B9BA48D}"/>
                  </a:ext>
                </a:extLst>
              </p:cNvPr>
              <p:cNvSpPr txBox="1">
                <a:spLocks noRot="1" noChangeAspect="1" noMove="1" noResize="1" noEditPoints="1" noAdjustHandles="1" noChangeArrowheads="1" noChangeShapeType="1" noTextEdit="1"/>
              </p:cNvSpPr>
              <p:nvPr/>
            </p:nvSpPr>
            <p:spPr>
              <a:xfrm>
                <a:off x="8401103" y="2352023"/>
                <a:ext cx="3135368" cy="3653949"/>
              </a:xfrm>
              <a:prstGeom prst="rect">
                <a:avLst/>
              </a:prstGeom>
              <a:blipFill>
                <a:blip r:embed="rId6"/>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65E69B0-7DDC-DE7F-E6D8-A6E3A3DEB5F2}"/>
                  </a:ext>
                </a:extLst>
              </p:cNvPr>
              <p:cNvSpPr txBox="1"/>
              <p:nvPr/>
            </p:nvSpPr>
            <p:spPr>
              <a:xfrm>
                <a:off x="4370290" y="5732712"/>
                <a:ext cx="1187313"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de-DE" sz="2000" b="0" i="1" smtClean="0">
                              <a:latin typeface="Cambria Math" panose="02040503050406030204" pitchFamily="18" charset="0"/>
                            </a:rPr>
                          </m:ctrlPr>
                        </m:sSubPr>
                        <m:e>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𝑥</m:t>
                              </m:r>
                            </m:e>
                          </m:acc>
                        </m:e>
                        <m:sub>
                          <m:r>
                            <a:rPr lang="de-DE" sz="2000" b="0" i="1" smtClean="0">
                              <a:latin typeface="Cambria Math" panose="02040503050406030204" pitchFamily="18" charset="0"/>
                            </a:rPr>
                            <m:t>𝑑</m:t>
                          </m:r>
                        </m:sub>
                      </m:sSub>
                      <m:r>
                        <a:rPr lang="de-DE" sz="2000" b="0" i="1" smtClean="0">
                          <a:latin typeface="Cambria Math" panose="02040503050406030204" pitchFamily="18" charset="0"/>
                        </a:rPr>
                        <m:t>=−0,5</m:t>
                      </m:r>
                    </m:oMath>
                  </m:oMathPara>
                </a14:m>
                <a:endParaRPr lang="de-DE" sz="2000" dirty="0"/>
              </a:p>
            </p:txBody>
          </p:sp>
        </mc:Choice>
        <mc:Fallback xmlns="">
          <p:sp>
            <p:nvSpPr>
              <p:cNvPr id="10" name="Textfeld 9">
                <a:extLst>
                  <a:ext uri="{FF2B5EF4-FFF2-40B4-BE49-F238E27FC236}">
                    <a16:creationId xmlns:a16="http://schemas.microsoft.com/office/drawing/2014/main" id="{C65E69B0-7DDC-DE7F-E6D8-A6E3A3DEB5F2}"/>
                  </a:ext>
                </a:extLst>
              </p:cNvPr>
              <p:cNvSpPr txBox="1">
                <a:spLocks noRot="1" noChangeAspect="1" noMove="1" noResize="1" noEditPoints="1" noAdjustHandles="1" noChangeArrowheads="1" noChangeShapeType="1" noTextEdit="1"/>
              </p:cNvSpPr>
              <p:nvPr/>
            </p:nvSpPr>
            <p:spPr>
              <a:xfrm>
                <a:off x="4370290" y="5732712"/>
                <a:ext cx="1187313" cy="369332"/>
              </a:xfrm>
              <a:prstGeom prst="rect">
                <a:avLst/>
              </a:prstGeom>
              <a:blipFill>
                <a:blip r:embed="rId7"/>
                <a:stretch>
                  <a:fillRect l="-3077" r="-5128" b="-6557"/>
                </a:stretch>
              </a:blipFill>
              <a:ln>
                <a:noFill/>
              </a:ln>
            </p:spPr>
            <p:txBody>
              <a:bodyPr/>
              <a:lstStyle/>
              <a:p>
                <a:r>
                  <a:rPr lang="de-DE">
                    <a:noFill/>
                  </a:rPr>
                  <a:t> </a:t>
                </a:r>
              </a:p>
            </p:txBody>
          </p:sp>
        </mc:Fallback>
      </mc:AlternateContent>
      <p:sp>
        <p:nvSpPr>
          <p:cNvPr id="11" name="Textfeld 10">
            <a:extLst>
              <a:ext uri="{FF2B5EF4-FFF2-40B4-BE49-F238E27FC236}">
                <a16:creationId xmlns:a16="http://schemas.microsoft.com/office/drawing/2014/main" id="{ADED5B2B-B263-F7F9-4CEB-DE7680EDFD3A}"/>
              </a:ext>
            </a:extLst>
          </p:cNvPr>
          <p:cNvSpPr txBox="1"/>
          <p:nvPr/>
        </p:nvSpPr>
        <p:spPr>
          <a:xfrm>
            <a:off x="6667616" y="5780796"/>
            <a:ext cx="1380186" cy="343812"/>
          </a:xfrm>
          <a:prstGeom prst="rect">
            <a:avLst/>
          </a:prstGeom>
          <a:noFill/>
          <a:ln>
            <a:noFill/>
          </a:ln>
        </p:spPr>
        <p:txBody>
          <a:bodyPr wrap="none" lIns="0" tIns="0" rIns="0" bIns="0" rtlCol="0">
            <a:spAutoFit/>
          </a:bodyPr>
          <a:lstStyle/>
          <a:p>
            <a:pPr algn="l">
              <a:lnSpc>
                <a:spcPct val="120000"/>
              </a:lnSpc>
            </a:pPr>
            <a:r>
              <a:rPr lang="de-DE" sz="2000" dirty="0"/>
              <a:t>Summe = 1,8</a:t>
            </a:r>
          </a:p>
        </p:txBody>
      </p:sp>
    </p:spTree>
    <p:extLst>
      <p:ext uri="{BB962C8B-B14F-4D97-AF65-F5344CB8AC3E}">
        <p14:creationId xmlns:p14="http://schemas.microsoft.com/office/powerpoint/2010/main" val="31667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9E8737EF-614A-C574-B83B-F37AFAC7EFFC}"/>
              </a:ext>
            </a:extLst>
          </p:cNvPr>
          <p:cNvSpPr>
            <a:spLocks noGrp="1"/>
          </p:cNvSpPr>
          <p:nvPr>
            <p:ph type="body" sz="quarter" idx="10"/>
          </p:nvPr>
        </p:nvSpPr>
        <p:spPr/>
        <p:txBody>
          <a:bodyPr/>
          <a:lstStyle/>
          <a:p>
            <a:r>
              <a:rPr lang="de-DE" sz="2400" dirty="0"/>
              <a:t>Für die Studierenden in der folgenden Stichprobe ist die durchschnittliche Note im Zertifikat von Power-BI als die durchschnittliche Note vom Zertifikat Linux. Wir wollen testen, ob wir das mit einer Konfidenz von 90% auf die Grundgesamtheit verallgemeinern können:</a:t>
            </a:r>
          </a:p>
        </p:txBody>
      </p:sp>
      <p:sp>
        <p:nvSpPr>
          <p:cNvPr id="4" name="Titel 3">
            <a:extLst>
              <a:ext uri="{FF2B5EF4-FFF2-40B4-BE49-F238E27FC236}">
                <a16:creationId xmlns:a16="http://schemas.microsoft.com/office/drawing/2014/main" id="{21557C47-3D82-81FF-E1D2-167E97BC79D9}"/>
              </a:ext>
            </a:extLst>
          </p:cNvPr>
          <p:cNvSpPr>
            <a:spLocks noGrp="1"/>
          </p:cNvSpPr>
          <p:nvPr>
            <p:ph type="title"/>
          </p:nvPr>
        </p:nvSpPr>
        <p:spPr>
          <a:xfrm>
            <a:off x="838043" y="1"/>
            <a:ext cx="10473085" cy="892464"/>
          </a:xfrm>
        </p:spPr>
        <p:txBody>
          <a:bodyPr/>
          <a:lstStyle/>
          <a:p>
            <a:r>
              <a:rPr lang="de-DE" dirty="0"/>
              <a:t>Rechenbeispiel</a:t>
            </a: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74560BCD-FAB3-B9EF-8ED1-BA486C2A2F35}"/>
                  </a:ext>
                </a:extLst>
              </p:cNvPr>
              <p:cNvGraphicFramePr>
                <a:graphicFrameLocks noGrp="1"/>
              </p:cNvGraphicFramePr>
              <p:nvPr/>
            </p:nvGraphicFramePr>
            <p:xfrm>
              <a:off x="413359" y="2340932"/>
              <a:ext cx="7554304" cy="3391780"/>
            </p:xfrm>
            <a:graphic>
              <a:graphicData uri="http://schemas.openxmlformats.org/drawingml/2006/table">
                <a:tbl>
                  <a:tblPr firstRow="1" bandRow="1">
                    <a:tableStyleId>{5C22544A-7EE6-4342-B048-85BDC9FD1C3A}</a:tableStyleId>
                  </a:tblPr>
                  <a:tblGrid>
                    <a:gridCol w="1061348">
                      <a:extLst>
                        <a:ext uri="{9D8B030D-6E8A-4147-A177-3AD203B41FA5}">
                          <a16:colId xmlns:a16="http://schemas.microsoft.com/office/drawing/2014/main" val="406764126"/>
                        </a:ext>
                      </a:extLst>
                    </a:gridCol>
                    <a:gridCol w="1464359">
                      <a:extLst>
                        <a:ext uri="{9D8B030D-6E8A-4147-A177-3AD203B41FA5}">
                          <a16:colId xmlns:a16="http://schemas.microsoft.com/office/drawing/2014/main" val="549524261"/>
                        </a:ext>
                      </a:extLst>
                    </a:gridCol>
                    <a:gridCol w="1436730">
                      <a:extLst>
                        <a:ext uri="{9D8B030D-6E8A-4147-A177-3AD203B41FA5}">
                          <a16:colId xmlns:a16="http://schemas.microsoft.com/office/drawing/2014/main" val="3699691174"/>
                        </a:ext>
                      </a:extLst>
                    </a:gridCol>
                    <a:gridCol w="1173234">
                      <a:extLst>
                        <a:ext uri="{9D8B030D-6E8A-4147-A177-3AD203B41FA5}">
                          <a16:colId xmlns:a16="http://schemas.microsoft.com/office/drawing/2014/main" val="2538998594"/>
                        </a:ext>
                      </a:extLst>
                    </a:gridCol>
                    <a:gridCol w="1152151">
                      <a:extLst>
                        <a:ext uri="{9D8B030D-6E8A-4147-A177-3AD203B41FA5}">
                          <a16:colId xmlns:a16="http://schemas.microsoft.com/office/drawing/2014/main" val="3318162481"/>
                        </a:ext>
                      </a:extLst>
                    </a:gridCol>
                    <a:gridCol w="1266482">
                      <a:extLst>
                        <a:ext uri="{9D8B030D-6E8A-4147-A177-3AD203B41FA5}">
                          <a16:colId xmlns:a16="http://schemas.microsoft.com/office/drawing/2014/main" val="2484985607"/>
                        </a:ext>
                      </a:extLst>
                    </a:gridCol>
                  </a:tblGrid>
                  <a:tr h="799780">
                    <a:tc>
                      <a:txBody>
                        <a:bodyPr/>
                        <a:lstStyle/>
                        <a:p>
                          <a:pPr algn="ctr"/>
                          <a:r>
                            <a:rPr lang="de-DE" sz="1800" dirty="0">
                              <a:solidFill>
                                <a:schemeClr val="tx1"/>
                              </a:solidFill>
                            </a:rPr>
                            <a:t>Person</a:t>
                          </a:r>
                        </a:p>
                      </a:txBody>
                      <a:tcPr anchor="ctr"/>
                    </a:tc>
                    <a:tc>
                      <a:txBody>
                        <a:bodyPr/>
                        <a:lstStyle/>
                        <a:p>
                          <a:pPr algn="ctr"/>
                          <a:r>
                            <a:rPr lang="de-DE" sz="1800" dirty="0">
                              <a:solidFill>
                                <a:schemeClr val="tx1"/>
                              </a:solidFill>
                            </a:rPr>
                            <a:t>Power-BI (</a:t>
                          </a:r>
                          <a14:m>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𝒙</m:t>
                                  </m:r>
                                </m:e>
                                <m:sub>
                                  <m:r>
                                    <a:rPr lang="de-DE" sz="1800" b="1" i="1" smtClean="0">
                                      <a:solidFill>
                                        <a:schemeClr val="tx1"/>
                                      </a:solidFill>
                                      <a:latin typeface="Cambria Math" panose="02040503050406030204" pitchFamily="18" charset="0"/>
                                    </a:rPr>
                                    <m:t>𝒊</m:t>
                                  </m:r>
                                </m:sub>
                              </m:sSub>
                            </m:oMath>
                          </a14:m>
                          <a:r>
                            <a:rPr lang="de-DE" sz="1800" dirty="0">
                              <a:solidFill>
                                <a:schemeClr val="tx1"/>
                              </a:solidFill>
                            </a:rPr>
                            <a:t>)</a:t>
                          </a:r>
                        </a:p>
                      </a:txBody>
                      <a:tcPr anchor="ctr"/>
                    </a:tc>
                    <a:tc>
                      <a:txBody>
                        <a:bodyPr/>
                        <a:lstStyle/>
                        <a:p>
                          <a:pPr algn="ctr"/>
                          <a:r>
                            <a:rPr lang="de-DE" sz="1800" dirty="0">
                              <a:solidFill>
                                <a:schemeClr val="tx1"/>
                              </a:solidFill>
                            </a:rPr>
                            <a:t>Linux (</a:t>
                          </a:r>
                          <a14:m>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𝒚</m:t>
                                  </m:r>
                                </m:e>
                                <m:sub>
                                  <m:r>
                                    <a:rPr lang="de-DE" sz="1800" b="1" i="1" smtClean="0">
                                      <a:solidFill>
                                        <a:schemeClr val="tx1"/>
                                      </a:solidFill>
                                      <a:latin typeface="Cambria Math" panose="02040503050406030204" pitchFamily="18" charset="0"/>
                                    </a:rPr>
                                    <m:t>𝒊</m:t>
                                  </m:r>
                                </m:sub>
                              </m:sSub>
                            </m:oMath>
                          </a14:m>
                          <a:r>
                            <a:rPr lang="de-DE" sz="1800" dirty="0">
                              <a:solidFill>
                                <a:schemeClr val="tx1"/>
                              </a:solidFill>
                            </a:rPr>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𝒙</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𝒚</m:t>
                                    </m:r>
                                  </m:e>
                                  <m:sub>
                                    <m:r>
                                      <a:rPr lang="de-DE" sz="1800" b="1" i="1" smtClean="0">
                                        <a:solidFill>
                                          <a:schemeClr val="tx1"/>
                                        </a:solidFill>
                                        <a:latin typeface="Cambria Math" panose="02040503050406030204" pitchFamily="18" charset="0"/>
                                      </a:rPr>
                                      <m:t>𝒊</m:t>
                                    </m:r>
                                  </m:sub>
                                </m:sSub>
                              </m:oMath>
                            </m:oMathPara>
                          </a14:m>
                          <a:endParaRPr lang="de-DE" sz="18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acc>
                                      <m:accPr>
                                        <m:chr m:val="̅"/>
                                        <m:ctrlPr>
                                          <a:rPr lang="de-DE" sz="1800" b="1" i="1" smtClean="0">
                                            <a:solidFill>
                                              <a:schemeClr val="tx1"/>
                                            </a:solidFill>
                                            <a:latin typeface="Cambria Math" panose="02040503050406030204" pitchFamily="18" charset="0"/>
                                          </a:rPr>
                                        </m:ctrlPr>
                                      </m:accPr>
                                      <m:e>
                                        <m:r>
                                          <a:rPr lang="de-DE" sz="1800" b="1" i="1" smtClean="0">
                                            <a:solidFill>
                                              <a:schemeClr val="tx1"/>
                                            </a:solidFill>
                                            <a:latin typeface="Cambria Math" panose="02040503050406030204" pitchFamily="18" charset="0"/>
                                          </a:rPr>
                                          <m:t>𝒙</m:t>
                                        </m:r>
                                      </m:e>
                                    </m:acc>
                                  </m:e>
                                  <m:sub>
                                    <m:r>
                                      <a:rPr lang="de-DE" sz="1800" b="1" i="1" smtClean="0">
                                        <a:solidFill>
                                          <a:schemeClr val="tx1"/>
                                        </a:solidFill>
                                        <a:latin typeface="Cambria Math" panose="02040503050406030204" pitchFamily="18" charset="0"/>
                                      </a:rPr>
                                      <m:t>𝒅</m:t>
                                    </m:r>
                                  </m:sub>
                                </m:sSub>
                                <m:r>
                                  <a:rPr lang="de-DE" sz="1800" b="1" i="1" smtClean="0">
                                    <a:solidFill>
                                      <a:schemeClr val="tx1"/>
                                    </a:solidFill>
                                    <a:latin typeface="Cambria Math" panose="02040503050406030204" pitchFamily="18" charset="0"/>
                                  </a:rPr>
                                  <m:t>)</m:t>
                                </m:r>
                              </m:oMath>
                            </m:oMathPara>
                          </a14:m>
                          <a:endParaRPr lang="de-DE" sz="18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de-DE" sz="1800" b="1" i="1" smtClean="0">
                                        <a:solidFill>
                                          <a:schemeClr val="tx1"/>
                                        </a:solidFill>
                                        <a:latin typeface="Cambria Math" panose="02040503050406030204" pitchFamily="18" charset="0"/>
                                      </a:rPr>
                                    </m:ctrlPr>
                                  </m:sSupPr>
                                  <m:e>
                                    <m:d>
                                      <m:dPr>
                                        <m:ctrlPr>
                                          <a:rPr lang="de-DE" sz="1800" b="1" i="1" smtClean="0">
                                            <a:solidFill>
                                              <a:schemeClr val="tx1"/>
                                            </a:solidFill>
                                            <a:latin typeface="Cambria Math" panose="02040503050406030204" pitchFamily="18" charset="0"/>
                                          </a:rPr>
                                        </m:ctrlPr>
                                      </m:dPr>
                                      <m:e>
                                        <m:sSub>
                                          <m:sSubPr>
                                            <m:ctrlPr>
                                              <a:rPr lang="de-DE" sz="1800" b="1" i="1" smtClean="0">
                                                <a:solidFill>
                                                  <a:schemeClr val="tx1"/>
                                                </a:solidFill>
                                                <a:latin typeface="Cambria Math" panose="02040503050406030204" pitchFamily="18" charset="0"/>
                                              </a:rPr>
                                            </m:ctrlPr>
                                          </m:sSubPr>
                                          <m:e>
                                            <m:r>
                                              <a:rPr lang="de-DE" sz="1800" b="1" i="1" smtClean="0">
                                                <a:solidFill>
                                                  <a:schemeClr val="tx1"/>
                                                </a:solidFill>
                                                <a:latin typeface="Cambria Math" panose="02040503050406030204" pitchFamily="18" charset="0"/>
                                              </a:rPr>
                                              <m:t>𝒅</m:t>
                                            </m:r>
                                          </m:e>
                                          <m:sub>
                                            <m:r>
                                              <a:rPr lang="de-DE" sz="1800" b="1" i="1" smtClean="0">
                                                <a:solidFill>
                                                  <a:schemeClr val="tx1"/>
                                                </a:solidFill>
                                                <a:latin typeface="Cambria Math" panose="02040503050406030204" pitchFamily="18" charset="0"/>
                                              </a:rPr>
                                              <m:t>𝒊</m:t>
                                            </m:r>
                                          </m:sub>
                                        </m:sSub>
                                        <m:r>
                                          <a:rPr lang="de-DE" sz="1800" b="1" i="1" smtClean="0">
                                            <a:solidFill>
                                              <a:schemeClr val="tx1"/>
                                            </a:solidFill>
                                            <a:latin typeface="Cambria Math" panose="02040503050406030204" pitchFamily="18" charset="0"/>
                                          </a:rPr>
                                          <m:t>−</m:t>
                                        </m:r>
                                        <m:sSub>
                                          <m:sSubPr>
                                            <m:ctrlPr>
                                              <a:rPr lang="de-DE" sz="1800" b="1" i="1" smtClean="0">
                                                <a:solidFill>
                                                  <a:schemeClr val="tx1"/>
                                                </a:solidFill>
                                                <a:latin typeface="Cambria Math" panose="02040503050406030204" pitchFamily="18" charset="0"/>
                                              </a:rPr>
                                            </m:ctrlPr>
                                          </m:sSubPr>
                                          <m:e>
                                            <m:acc>
                                              <m:accPr>
                                                <m:chr m:val="̅"/>
                                                <m:ctrlPr>
                                                  <a:rPr lang="de-DE" sz="1800" b="1" i="1" smtClean="0">
                                                    <a:solidFill>
                                                      <a:schemeClr val="tx1"/>
                                                    </a:solidFill>
                                                    <a:latin typeface="Cambria Math" panose="02040503050406030204" pitchFamily="18" charset="0"/>
                                                  </a:rPr>
                                                </m:ctrlPr>
                                              </m:accPr>
                                              <m:e>
                                                <m:r>
                                                  <a:rPr lang="de-DE" sz="1800" b="1" i="1" smtClean="0">
                                                    <a:solidFill>
                                                      <a:schemeClr val="tx1"/>
                                                    </a:solidFill>
                                                    <a:latin typeface="Cambria Math" panose="02040503050406030204" pitchFamily="18" charset="0"/>
                                                  </a:rPr>
                                                  <m:t>𝒙</m:t>
                                                </m:r>
                                              </m:e>
                                            </m:acc>
                                          </m:e>
                                          <m:sub>
                                            <m:r>
                                              <a:rPr lang="de-DE" sz="1800" b="1" i="1" smtClean="0">
                                                <a:solidFill>
                                                  <a:schemeClr val="tx1"/>
                                                </a:solidFill>
                                                <a:latin typeface="Cambria Math" panose="02040503050406030204" pitchFamily="18" charset="0"/>
                                              </a:rPr>
                                              <m:t>𝒅</m:t>
                                            </m:r>
                                          </m:sub>
                                        </m:sSub>
                                      </m:e>
                                    </m:d>
                                  </m:e>
                                  <m:sup>
                                    <m:r>
                                      <a:rPr lang="de-DE" sz="1800" b="1" i="0" smtClean="0">
                                        <a:solidFill>
                                          <a:schemeClr val="tx1"/>
                                        </a:solidFill>
                                        <a:latin typeface="Cambria Math" panose="02040503050406030204" pitchFamily="18" charset="0"/>
                                      </a:rPr>
                                      <m:t>𝟐</m:t>
                                    </m:r>
                                  </m:sup>
                                </m:sSup>
                              </m:oMath>
                            </m:oMathPara>
                          </a14:m>
                          <a:endParaRPr lang="de-DE" sz="1800" dirty="0">
                            <a:solidFill>
                              <a:schemeClr val="tx1"/>
                            </a:solidFill>
                          </a:endParaRPr>
                        </a:p>
                      </a:txBody>
                      <a:tcPr anchor="ctr"/>
                    </a:tc>
                    <a:extLst>
                      <a:ext uri="{0D108BD9-81ED-4DB2-BD59-A6C34878D82A}">
                        <a16:rowId xmlns:a16="http://schemas.microsoft.com/office/drawing/2014/main" val="291552918"/>
                      </a:ext>
                    </a:extLst>
                  </a:tr>
                  <a:tr h="432000">
                    <a:tc>
                      <a:txBody>
                        <a:bodyPr/>
                        <a:lstStyle/>
                        <a:p>
                          <a:pPr algn="ctr"/>
                          <a:r>
                            <a:rPr lang="de-DE" sz="1800" dirty="0">
                              <a:solidFill>
                                <a:schemeClr val="tx1"/>
                              </a:solidFill>
                            </a:rPr>
                            <a:t>Ivanka</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-0,6</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261379478"/>
                      </a:ext>
                    </a:extLst>
                  </a:tr>
                  <a:tr h="432000">
                    <a:tc>
                      <a:txBody>
                        <a:bodyPr/>
                        <a:lstStyle/>
                        <a:p>
                          <a:pPr algn="ctr"/>
                          <a:r>
                            <a:rPr lang="de-DE" sz="1800" dirty="0">
                              <a:solidFill>
                                <a:schemeClr val="tx1"/>
                              </a:solidFill>
                            </a:rPr>
                            <a:t>Leonie</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-0,4</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884793612"/>
                      </a:ext>
                    </a:extLst>
                  </a:tr>
                  <a:tr h="432000">
                    <a:tc>
                      <a:txBody>
                        <a:bodyPr/>
                        <a:lstStyle/>
                        <a:p>
                          <a:pPr algn="ctr"/>
                          <a:r>
                            <a:rPr lang="de-DE" sz="1800" dirty="0">
                              <a:solidFill>
                                <a:schemeClr val="tx1"/>
                              </a:solidFill>
                            </a:rPr>
                            <a:t>Nico</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-1,3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479359780"/>
                      </a:ext>
                    </a:extLst>
                  </a:tr>
                  <a:tr h="432000">
                    <a:tc>
                      <a:txBody>
                        <a:bodyPr/>
                        <a:lstStyle/>
                        <a:p>
                          <a:pPr algn="ctr"/>
                          <a:r>
                            <a:rPr lang="de-DE" sz="1800" dirty="0">
                              <a:solidFill>
                                <a:schemeClr val="tx1"/>
                              </a:solidFill>
                            </a:rPr>
                            <a:t>Janine</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4,0</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2976270848"/>
                      </a:ext>
                    </a:extLst>
                  </a:tr>
                  <a:tr h="432000">
                    <a:tc>
                      <a:txBody>
                        <a:bodyPr/>
                        <a:lstStyle/>
                        <a:p>
                          <a:pPr algn="ctr"/>
                          <a:r>
                            <a:rPr lang="de-DE" sz="1800" dirty="0">
                              <a:solidFill>
                                <a:schemeClr val="tx1"/>
                              </a:solidFill>
                            </a:rPr>
                            <a:t>Lisa</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0,3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3842787148"/>
                      </a:ext>
                    </a:extLst>
                  </a:tr>
                  <a:tr h="432000">
                    <a:tc>
                      <a:txBody>
                        <a:bodyPr/>
                        <a:lstStyle/>
                        <a:p>
                          <a:pPr algn="ctr"/>
                          <a:r>
                            <a:rPr lang="de-DE" sz="1800" dirty="0">
                              <a:solidFill>
                                <a:schemeClr val="tx1"/>
                              </a:solidFill>
                            </a:rPr>
                            <a:t>Mariusz</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1747189467"/>
                      </a:ext>
                    </a:extLst>
                  </a:tr>
                </a:tbl>
              </a:graphicData>
            </a:graphic>
          </p:graphicFrame>
        </mc:Choice>
        <mc:Fallback xmlns="">
          <p:graphicFrame>
            <p:nvGraphicFramePr>
              <p:cNvPr id="6" name="Tabelle 5">
                <a:extLst>
                  <a:ext uri="{FF2B5EF4-FFF2-40B4-BE49-F238E27FC236}">
                    <a16:creationId xmlns:a16="http://schemas.microsoft.com/office/drawing/2014/main" id="{74560BCD-FAB3-B9EF-8ED1-BA486C2A2F35}"/>
                  </a:ext>
                </a:extLst>
              </p:cNvPr>
              <p:cNvGraphicFramePr>
                <a:graphicFrameLocks noGrp="1"/>
              </p:cNvGraphicFramePr>
              <p:nvPr>
                <p:extLst/>
              </p:nvPr>
            </p:nvGraphicFramePr>
            <p:xfrm>
              <a:off x="413359" y="2340932"/>
              <a:ext cx="7554304" cy="3391780"/>
            </p:xfrm>
            <a:graphic>
              <a:graphicData uri="http://schemas.openxmlformats.org/drawingml/2006/table">
                <a:tbl>
                  <a:tblPr firstRow="1" bandRow="1">
                    <a:tableStyleId>{5C22544A-7EE6-4342-B048-85BDC9FD1C3A}</a:tableStyleId>
                  </a:tblPr>
                  <a:tblGrid>
                    <a:gridCol w="1061348">
                      <a:extLst>
                        <a:ext uri="{9D8B030D-6E8A-4147-A177-3AD203B41FA5}">
                          <a16:colId xmlns:a16="http://schemas.microsoft.com/office/drawing/2014/main" val="406764126"/>
                        </a:ext>
                      </a:extLst>
                    </a:gridCol>
                    <a:gridCol w="1464359">
                      <a:extLst>
                        <a:ext uri="{9D8B030D-6E8A-4147-A177-3AD203B41FA5}">
                          <a16:colId xmlns:a16="http://schemas.microsoft.com/office/drawing/2014/main" val="549524261"/>
                        </a:ext>
                      </a:extLst>
                    </a:gridCol>
                    <a:gridCol w="1436730">
                      <a:extLst>
                        <a:ext uri="{9D8B030D-6E8A-4147-A177-3AD203B41FA5}">
                          <a16:colId xmlns:a16="http://schemas.microsoft.com/office/drawing/2014/main" val="3699691174"/>
                        </a:ext>
                      </a:extLst>
                    </a:gridCol>
                    <a:gridCol w="1173234">
                      <a:extLst>
                        <a:ext uri="{9D8B030D-6E8A-4147-A177-3AD203B41FA5}">
                          <a16:colId xmlns:a16="http://schemas.microsoft.com/office/drawing/2014/main" val="2538998594"/>
                        </a:ext>
                      </a:extLst>
                    </a:gridCol>
                    <a:gridCol w="1152151">
                      <a:extLst>
                        <a:ext uri="{9D8B030D-6E8A-4147-A177-3AD203B41FA5}">
                          <a16:colId xmlns:a16="http://schemas.microsoft.com/office/drawing/2014/main" val="3318162481"/>
                        </a:ext>
                      </a:extLst>
                    </a:gridCol>
                    <a:gridCol w="1266482">
                      <a:extLst>
                        <a:ext uri="{9D8B030D-6E8A-4147-A177-3AD203B41FA5}">
                          <a16:colId xmlns:a16="http://schemas.microsoft.com/office/drawing/2014/main" val="2484985607"/>
                        </a:ext>
                      </a:extLst>
                    </a:gridCol>
                  </a:tblGrid>
                  <a:tr h="799780">
                    <a:tc>
                      <a:txBody>
                        <a:bodyPr/>
                        <a:lstStyle/>
                        <a:p>
                          <a:pPr algn="ctr"/>
                          <a:r>
                            <a:rPr lang="de-DE" sz="1800" dirty="0">
                              <a:solidFill>
                                <a:schemeClr val="tx1"/>
                              </a:solidFill>
                            </a:rPr>
                            <a:t>Person</a:t>
                          </a:r>
                        </a:p>
                      </a:txBody>
                      <a:tcPr anchor="ctr"/>
                    </a:tc>
                    <a:tc>
                      <a:txBody>
                        <a:bodyPr/>
                        <a:lstStyle/>
                        <a:p>
                          <a:endParaRPr lang="de-DE"/>
                        </a:p>
                      </a:txBody>
                      <a:tcPr anchor="ctr">
                        <a:blipFill>
                          <a:blip r:embed="rId3"/>
                          <a:stretch>
                            <a:fillRect l="-72614" t="-1527" r="-344398" b="-332824"/>
                          </a:stretch>
                        </a:blipFill>
                      </a:tcPr>
                    </a:tc>
                    <a:tc>
                      <a:txBody>
                        <a:bodyPr/>
                        <a:lstStyle/>
                        <a:p>
                          <a:endParaRPr lang="de-DE"/>
                        </a:p>
                      </a:txBody>
                      <a:tcPr anchor="ctr">
                        <a:blipFill>
                          <a:blip r:embed="rId3"/>
                          <a:stretch>
                            <a:fillRect l="-176271" t="-1527" r="-251695" b="-332824"/>
                          </a:stretch>
                        </a:blipFill>
                      </a:tcPr>
                    </a:tc>
                    <a:tc>
                      <a:txBody>
                        <a:bodyPr/>
                        <a:lstStyle/>
                        <a:p>
                          <a:endParaRPr lang="de-DE"/>
                        </a:p>
                      </a:txBody>
                      <a:tcPr anchor="ctr">
                        <a:blipFill>
                          <a:blip r:embed="rId3"/>
                          <a:stretch>
                            <a:fillRect l="-337824" t="-1527" r="-207772" b="-332824"/>
                          </a:stretch>
                        </a:blipFill>
                      </a:tcPr>
                    </a:tc>
                    <a:tc>
                      <a:txBody>
                        <a:bodyPr/>
                        <a:lstStyle/>
                        <a:p>
                          <a:endParaRPr lang="de-DE"/>
                        </a:p>
                      </a:txBody>
                      <a:tcPr anchor="ctr">
                        <a:blipFill>
                          <a:blip r:embed="rId3"/>
                          <a:stretch>
                            <a:fillRect l="-447090" t="-1527" r="-112169" b="-332824"/>
                          </a:stretch>
                        </a:blipFill>
                      </a:tcPr>
                    </a:tc>
                    <a:tc>
                      <a:txBody>
                        <a:bodyPr/>
                        <a:lstStyle/>
                        <a:p>
                          <a:endParaRPr lang="de-DE"/>
                        </a:p>
                      </a:txBody>
                      <a:tcPr anchor="ctr">
                        <a:blipFill>
                          <a:blip r:embed="rId3"/>
                          <a:stretch>
                            <a:fillRect l="-497115" t="-1527" r="-1923" b="-332824"/>
                          </a:stretch>
                        </a:blipFill>
                      </a:tcPr>
                    </a:tc>
                    <a:extLst>
                      <a:ext uri="{0D108BD9-81ED-4DB2-BD59-A6C34878D82A}">
                        <a16:rowId xmlns:a16="http://schemas.microsoft.com/office/drawing/2014/main" val="291552918"/>
                      </a:ext>
                    </a:extLst>
                  </a:tr>
                  <a:tr h="432000">
                    <a:tc>
                      <a:txBody>
                        <a:bodyPr/>
                        <a:lstStyle/>
                        <a:p>
                          <a:pPr algn="ctr"/>
                          <a:r>
                            <a:rPr lang="de-DE" sz="1800" dirty="0">
                              <a:solidFill>
                                <a:schemeClr val="tx1"/>
                              </a:solidFill>
                            </a:rPr>
                            <a:t>Ivanka</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-0,6</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261379478"/>
                      </a:ext>
                    </a:extLst>
                  </a:tr>
                  <a:tr h="432000">
                    <a:tc>
                      <a:txBody>
                        <a:bodyPr/>
                        <a:lstStyle/>
                        <a:p>
                          <a:pPr algn="ctr"/>
                          <a:r>
                            <a:rPr lang="de-DE" sz="1800" dirty="0">
                              <a:solidFill>
                                <a:schemeClr val="tx1"/>
                              </a:solidFill>
                            </a:rPr>
                            <a:t>Leonie</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-0,4</a:t>
                          </a:r>
                        </a:p>
                      </a:txBody>
                      <a:tcPr anchor="ctr"/>
                    </a:tc>
                    <a:tc>
                      <a:txBody>
                        <a:bodyPr/>
                        <a:lstStyle/>
                        <a:p>
                          <a:pPr algn="ctr"/>
                          <a:r>
                            <a:rPr lang="de-DE" sz="1800" dirty="0">
                              <a:solidFill>
                                <a:schemeClr val="tx1"/>
                              </a:solidFill>
                            </a:rPr>
                            <a:t>0,1</a:t>
                          </a:r>
                        </a:p>
                      </a:txBody>
                      <a:tcPr anchor="ctr"/>
                    </a:tc>
                    <a:tc>
                      <a:txBody>
                        <a:bodyPr/>
                        <a:lstStyle/>
                        <a:p>
                          <a:pPr algn="ctr"/>
                          <a:r>
                            <a:rPr lang="de-DE" sz="1800" dirty="0">
                              <a:solidFill>
                                <a:schemeClr val="tx1"/>
                              </a:solidFill>
                            </a:rPr>
                            <a:t>0,01</a:t>
                          </a:r>
                        </a:p>
                      </a:txBody>
                      <a:tcPr anchor="ctr"/>
                    </a:tc>
                    <a:extLst>
                      <a:ext uri="{0D108BD9-81ED-4DB2-BD59-A6C34878D82A}">
                        <a16:rowId xmlns:a16="http://schemas.microsoft.com/office/drawing/2014/main" val="3884793612"/>
                      </a:ext>
                    </a:extLst>
                  </a:tr>
                  <a:tr h="432000">
                    <a:tc>
                      <a:txBody>
                        <a:bodyPr/>
                        <a:lstStyle/>
                        <a:p>
                          <a:pPr algn="ctr"/>
                          <a:r>
                            <a:rPr lang="de-DE" sz="1800" dirty="0">
                              <a:solidFill>
                                <a:schemeClr val="tx1"/>
                              </a:solidFill>
                            </a:rPr>
                            <a:t>Nico</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2,3</a:t>
                          </a:r>
                        </a:p>
                      </a:txBody>
                      <a:tcPr anchor="ctr"/>
                    </a:tc>
                    <a:tc>
                      <a:txBody>
                        <a:bodyPr/>
                        <a:lstStyle/>
                        <a:p>
                          <a:pPr algn="ctr"/>
                          <a:r>
                            <a:rPr lang="de-DE" sz="1800" dirty="0">
                              <a:solidFill>
                                <a:schemeClr val="tx1"/>
                              </a:solidFill>
                            </a:rPr>
                            <a:t>-1,3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479359780"/>
                      </a:ext>
                    </a:extLst>
                  </a:tr>
                  <a:tr h="432000">
                    <a:tc>
                      <a:txBody>
                        <a:bodyPr/>
                        <a:lstStyle/>
                        <a:p>
                          <a:pPr algn="ctr"/>
                          <a:r>
                            <a:rPr lang="de-DE" sz="1800" dirty="0">
                              <a:solidFill>
                                <a:schemeClr val="tx1"/>
                              </a:solidFill>
                            </a:rPr>
                            <a:t>Janine</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4,0</a:t>
                          </a:r>
                        </a:p>
                      </a:txBody>
                      <a:tcPr anchor="ctr"/>
                    </a:tc>
                    <a:tc>
                      <a:txBody>
                        <a:bodyPr/>
                        <a:lstStyle/>
                        <a:p>
                          <a:pPr algn="ctr"/>
                          <a:r>
                            <a:rPr lang="de-DE" sz="1800" dirty="0">
                              <a:solidFill>
                                <a:schemeClr val="tx1"/>
                              </a:solidFill>
                            </a:rPr>
                            <a:t>-1,0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2976270848"/>
                      </a:ext>
                    </a:extLst>
                  </a:tr>
                  <a:tr h="432000">
                    <a:tc>
                      <a:txBody>
                        <a:bodyPr/>
                        <a:lstStyle/>
                        <a:p>
                          <a:pPr algn="ctr"/>
                          <a:r>
                            <a:rPr lang="de-DE" sz="1800" dirty="0">
                              <a:solidFill>
                                <a:schemeClr val="tx1"/>
                              </a:solidFill>
                            </a:rPr>
                            <a:t>Lisa</a:t>
                          </a:r>
                        </a:p>
                      </a:txBody>
                      <a:tcPr anchor="ctr"/>
                    </a:tc>
                    <a:tc>
                      <a:txBody>
                        <a:bodyPr/>
                        <a:lstStyle/>
                        <a:p>
                          <a:pPr algn="ctr"/>
                          <a:r>
                            <a:rPr lang="de-DE" sz="1800" dirty="0">
                              <a:solidFill>
                                <a:schemeClr val="tx1"/>
                              </a:solidFill>
                            </a:rPr>
                            <a:t>3,3</a:t>
                          </a:r>
                        </a:p>
                      </a:txBody>
                      <a:tcPr anchor="ctr"/>
                    </a:tc>
                    <a:tc>
                      <a:txBody>
                        <a:bodyPr/>
                        <a:lstStyle/>
                        <a:p>
                          <a:pPr algn="ctr"/>
                          <a:r>
                            <a:rPr lang="de-DE" sz="1800" dirty="0">
                              <a:solidFill>
                                <a:schemeClr val="tx1"/>
                              </a:solidFill>
                            </a:rPr>
                            <a:t>3,0</a:t>
                          </a:r>
                        </a:p>
                      </a:txBody>
                      <a:tcPr anchor="ctr"/>
                    </a:tc>
                    <a:tc>
                      <a:txBody>
                        <a:bodyPr/>
                        <a:lstStyle/>
                        <a:p>
                          <a:pPr algn="ctr"/>
                          <a:r>
                            <a:rPr lang="de-DE" sz="1800" dirty="0">
                              <a:solidFill>
                                <a:schemeClr val="tx1"/>
                              </a:solidFill>
                            </a:rPr>
                            <a:t>0,3</a:t>
                          </a:r>
                        </a:p>
                      </a:txBody>
                      <a:tcPr anchor="ctr"/>
                    </a:tc>
                    <a:tc>
                      <a:txBody>
                        <a:bodyPr/>
                        <a:lstStyle/>
                        <a:p>
                          <a:pPr algn="ctr"/>
                          <a:r>
                            <a:rPr lang="de-DE" sz="1800" dirty="0">
                              <a:solidFill>
                                <a:schemeClr val="tx1"/>
                              </a:solidFill>
                            </a:rPr>
                            <a:t>0,8</a:t>
                          </a:r>
                        </a:p>
                      </a:txBody>
                      <a:tcPr anchor="ctr"/>
                    </a:tc>
                    <a:tc>
                      <a:txBody>
                        <a:bodyPr/>
                        <a:lstStyle/>
                        <a:p>
                          <a:pPr algn="ctr"/>
                          <a:r>
                            <a:rPr lang="de-DE" sz="1800" dirty="0">
                              <a:solidFill>
                                <a:schemeClr val="tx1"/>
                              </a:solidFill>
                            </a:rPr>
                            <a:t>0,64</a:t>
                          </a:r>
                        </a:p>
                      </a:txBody>
                      <a:tcPr anchor="ctr"/>
                    </a:tc>
                    <a:extLst>
                      <a:ext uri="{0D108BD9-81ED-4DB2-BD59-A6C34878D82A}">
                        <a16:rowId xmlns:a16="http://schemas.microsoft.com/office/drawing/2014/main" val="3842787148"/>
                      </a:ext>
                    </a:extLst>
                  </a:tr>
                  <a:tr h="432000">
                    <a:tc>
                      <a:txBody>
                        <a:bodyPr/>
                        <a:lstStyle/>
                        <a:p>
                          <a:pPr algn="ctr"/>
                          <a:r>
                            <a:rPr lang="de-DE" sz="1800" dirty="0">
                              <a:solidFill>
                                <a:schemeClr val="tx1"/>
                              </a:solidFill>
                            </a:rPr>
                            <a:t>Mariusz</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2,7</a:t>
                          </a:r>
                        </a:p>
                      </a:txBody>
                      <a:tcPr anchor="ctr"/>
                    </a:tc>
                    <a:tc>
                      <a:txBody>
                        <a:bodyPr/>
                        <a:lstStyle/>
                        <a:p>
                          <a:pPr algn="ctr"/>
                          <a:r>
                            <a:rPr lang="de-DE" sz="1800" dirty="0">
                              <a:solidFill>
                                <a:schemeClr val="tx1"/>
                              </a:solidFill>
                            </a:rPr>
                            <a:t>0,0</a:t>
                          </a:r>
                        </a:p>
                      </a:txBody>
                      <a:tcPr anchor="ctr"/>
                    </a:tc>
                    <a:tc>
                      <a:txBody>
                        <a:bodyPr/>
                        <a:lstStyle/>
                        <a:p>
                          <a:pPr algn="ctr"/>
                          <a:r>
                            <a:rPr lang="de-DE" sz="1800" dirty="0">
                              <a:solidFill>
                                <a:schemeClr val="tx1"/>
                              </a:solidFill>
                            </a:rPr>
                            <a:t>0,5</a:t>
                          </a:r>
                        </a:p>
                      </a:txBody>
                      <a:tcPr anchor="ctr"/>
                    </a:tc>
                    <a:tc>
                      <a:txBody>
                        <a:bodyPr/>
                        <a:lstStyle/>
                        <a:p>
                          <a:pPr algn="ctr"/>
                          <a:r>
                            <a:rPr lang="de-DE" sz="1800" dirty="0">
                              <a:solidFill>
                                <a:schemeClr val="tx1"/>
                              </a:solidFill>
                            </a:rPr>
                            <a:t>0,25</a:t>
                          </a:r>
                        </a:p>
                      </a:txBody>
                      <a:tcPr anchor="ctr"/>
                    </a:tc>
                    <a:extLst>
                      <a:ext uri="{0D108BD9-81ED-4DB2-BD59-A6C34878D82A}">
                        <a16:rowId xmlns:a16="http://schemas.microsoft.com/office/drawing/2014/main" val="1747189467"/>
                      </a:ext>
                    </a:extLst>
                  </a:tr>
                </a:tbl>
              </a:graphicData>
            </a:graphic>
          </p:graphicFrame>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90D98F99-1E29-3C2F-C57A-BC8AA694C75D}"/>
                  </a:ext>
                </a:extLst>
              </p:cNvPr>
              <p:cNvSpPr txBox="1"/>
              <p:nvPr/>
            </p:nvSpPr>
            <p:spPr>
              <a:xfrm>
                <a:off x="1585235" y="5748944"/>
                <a:ext cx="868379"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𝑥</m:t>
                          </m:r>
                        </m:e>
                      </m:acc>
                      <m:r>
                        <a:rPr lang="de-DE" sz="2000" b="0" i="1" smtClean="0">
                          <a:latin typeface="Cambria Math" panose="02040503050406030204" pitchFamily="18" charset="0"/>
                        </a:rPr>
                        <m:t>=2,5</m:t>
                      </m:r>
                    </m:oMath>
                  </m:oMathPara>
                </a14:m>
                <a:endParaRPr lang="de-DE" sz="2000" dirty="0"/>
              </a:p>
            </p:txBody>
          </p:sp>
        </mc:Choice>
        <mc:Fallback xmlns="">
          <p:sp>
            <p:nvSpPr>
              <p:cNvPr id="7" name="Textfeld 6">
                <a:extLst>
                  <a:ext uri="{FF2B5EF4-FFF2-40B4-BE49-F238E27FC236}">
                    <a16:creationId xmlns:a16="http://schemas.microsoft.com/office/drawing/2014/main" id="{90D98F99-1E29-3C2F-C57A-BC8AA694C75D}"/>
                  </a:ext>
                </a:extLst>
              </p:cNvPr>
              <p:cNvSpPr txBox="1">
                <a:spLocks noRot="1" noChangeAspect="1" noMove="1" noResize="1" noEditPoints="1" noAdjustHandles="1" noChangeArrowheads="1" noChangeShapeType="1" noTextEdit="1"/>
              </p:cNvSpPr>
              <p:nvPr/>
            </p:nvSpPr>
            <p:spPr>
              <a:xfrm>
                <a:off x="1585235" y="5748944"/>
                <a:ext cx="868379" cy="369332"/>
              </a:xfrm>
              <a:prstGeom prst="rect">
                <a:avLst/>
              </a:prstGeom>
              <a:blipFill>
                <a:blip r:embed="rId4"/>
                <a:stretch>
                  <a:fillRect l="-3521" r="-7746"/>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B823B56E-CB27-3EA6-EC11-9ACBE2822F0B}"/>
                  </a:ext>
                </a:extLst>
              </p:cNvPr>
              <p:cNvSpPr txBox="1"/>
              <p:nvPr/>
            </p:nvSpPr>
            <p:spPr>
              <a:xfrm>
                <a:off x="3147928" y="5748944"/>
                <a:ext cx="872996"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𝑦</m:t>
                          </m:r>
                        </m:e>
                      </m:acc>
                      <m:r>
                        <a:rPr lang="de-DE" sz="2000" b="0" i="1" smtClean="0">
                          <a:latin typeface="Cambria Math" panose="02040503050406030204" pitchFamily="18" charset="0"/>
                        </a:rPr>
                        <m:t>=3,0</m:t>
                      </m:r>
                    </m:oMath>
                  </m:oMathPara>
                </a14:m>
                <a:endParaRPr lang="de-DE" sz="2000" dirty="0"/>
              </a:p>
            </p:txBody>
          </p:sp>
        </mc:Choice>
        <mc:Fallback xmlns="">
          <p:sp>
            <p:nvSpPr>
              <p:cNvPr id="8" name="Textfeld 7">
                <a:extLst>
                  <a:ext uri="{FF2B5EF4-FFF2-40B4-BE49-F238E27FC236}">
                    <a16:creationId xmlns:a16="http://schemas.microsoft.com/office/drawing/2014/main" id="{B823B56E-CB27-3EA6-EC11-9ACBE2822F0B}"/>
                  </a:ext>
                </a:extLst>
              </p:cNvPr>
              <p:cNvSpPr txBox="1">
                <a:spLocks noRot="1" noChangeAspect="1" noMove="1" noResize="1" noEditPoints="1" noAdjustHandles="1" noChangeArrowheads="1" noChangeShapeType="1" noTextEdit="1"/>
              </p:cNvSpPr>
              <p:nvPr/>
            </p:nvSpPr>
            <p:spPr>
              <a:xfrm>
                <a:off x="3147928" y="5748944"/>
                <a:ext cx="872996" cy="369332"/>
              </a:xfrm>
              <a:prstGeom prst="rect">
                <a:avLst/>
              </a:prstGeom>
              <a:blipFill>
                <a:blip r:embed="rId5"/>
                <a:stretch>
                  <a:fillRect l="-6944" r="-6250" b="-13115"/>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20B0EBE0-CABB-830A-AA3A-DDA59B9BA48D}"/>
                  </a:ext>
                </a:extLst>
              </p:cNvPr>
              <p:cNvSpPr txBox="1"/>
              <p:nvPr/>
            </p:nvSpPr>
            <p:spPr>
              <a:xfrm>
                <a:off x="8401103" y="2352023"/>
                <a:ext cx="3135368" cy="4407360"/>
              </a:xfrm>
              <a:prstGeom prst="rect">
                <a:avLst/>
              </a:prstGeom>
              <a:noFill/>
              <a:ln>
                <a:noFill/>
              </a:ln>
            </p:spPr>
            <p:txBody>
              <a:bodyPr wrap="square" lIns="0" tIns="0" rIns="0" bIns="0" rtlCol="0">
                <a:spAutoFit/>
              </a:bodyPr>
              <a:lstStyle/>
              <a:p>
                <a:pPr>
                  <a:lnSpc>
                    <a:spcPct val="120000"/>
                  </a:lnSpc>
                </a:pPr>
                <a:r>
                  <a:rPr lang="de-DE" sz="2000" dirty="0"/>
                  <a:t>p-Wert </a:t>
                </a:r>
                <a14:m>
                  <m:oMath xmlns:m="http://schemas.openxmlformats.org/officeDocument/2006/math">
                    <m:r>
                      <a:rPr lang="de-DE" sz="2000" i="1">
                        <a:latin typeface="Cambria Math" panose="02040503050406030204" pitchFamily="18" charset="0"/>
                      </a:rPr>
                      <m:t>=</m:t>
                    </m:r>
                    <m:r>
                      <a:rPr lang="de-DE" sz="2000" i="1">
                        <a:latin typeface="Cambria Math" panose="02040503050406030204" pitchFamily="18" charset="0"/>
                      </a:rPr>
                      <m:t>𝑃</m:t>
                    </m:r>
                    <m:d>
                      <m:dPr>
                        <m:ctrlPr>
                          <a:rPr lang="de-DE" sz="2000" i="1">
                            <a:latin typeface="Cambria Math" panose="02040503050406030204" pitchFamily="18" charset="0"/>
                          </a:rPr>
                        </m:ctrlPr>
                      </m:dPr>
                      <m:e>
                        <m:r>
                          <a:rPr lang="de-DE" sz="2000" i="1">
                            <a:latin typeface="Cambria Math" panose="02040503050406030204" pitchFamily="18" charset="0"/>
                          </a:rPr>
                          <m:t>𝑇</m:t>
                        </m:r>
                        <m:r>
                          <a:rPr lang="de-DE" sz="2000" i="1">
                            <a:latin typeface="Cambria Math" panose="02040503050406030204" pitchFamily="18" charset="0"/>
                          </a:rPr>
                          <m:t>&lt;−2,0416</m:t>
                        </m:r>
                      </m:e>
                    </m:d>
                    <m:r>
                      <a:rPr lang="de-DE" sz="2000" i="1">
                        <a:latin typeface="Cambria Math" panose="02040503050406030204" pitchFamily="18" charset="0"/>
                      </a:rPr>
                      <m:t>=</m:t>
                    </m:r>
                    <m:r>
                      <a:rPr lang="de-DE" sz="2000" i="1">
                        <a:latin typeface="Cambria Math" panose="02040503050406030204" pitchFamily="18" charset="0"/>
                      </a:rPr>
                      <m:t>𝑃</m:t>
                    </m:r>
                    <m:r>
                      <a:rPr lang="de-DE" sz="2000" i="1">
                        <a:latin typeface="Cambria Math" panose="02040503050406030204" pitchFamily="18" charset="0"/>
                      </a:rPr>
                      <m:t>(</m:t>
                    </m:r>
                    <m:r>
                      <a:rPr lang="de-DE" sz="2000" i="1">
                        <a:latin typeface="Cambria Math" panose="02040503050406030204" pitchFamily="18" charset="0"/>
                      </a:rPr>
                      <m:t>𝑇</m:t>
                    </m:r>
                    <m:r>
                      <a:rPr lang="de-DE" sz="2000" i="1">
                        <a:latin typeface="Cambria Math" panose="02040503050406030204" pitchFamily="18" charset="0"/>
                      </a:rPr>
                      <m:t>&gt;2,0416)</m:t>
                    </m:r>
                  </m:oMath>
                </a14:m>
                <a:endParaRPr lang="de-DE" sz="2000" dirty="0"/>
              </a:p>
              <a:p>
                <a:pPr>
                  <a:lnSpc>
                    <a:spcPct val="120000"/>
                  </a:lnSpc>
                </a:pPr>
                <a:endParaRPr lang="de-DE" sz="2000" dirty="0"/>
              </a:p>
              <a:p>
                <a:pPr>
                  <a:lnSpc>
                    <a:spcPct val="120000"/>
                  </a:lnSpc>
                </a:pPr>
                <a:r>
                  <a:rPr lang="de-DE" sz="2000" dirty="0"/>
                  <a:t>Mit t-Tabelle (Skript Anhang 3 und </a:t>
                </a:r>
                <a14:m>
                  <m:oMath xmlns:m="http://schemas.openxmlformats.org/officeDocument/2006/math">
                    <m:r>
                      <a:rPr lang="de-DE" sz="2000" i="1" dirty="0">
                        <a:latin typeface="Cambria Math" panose="02040503050406030204" pitchFamily="18" charset="0"/>
                      </a:rPr>
                      <m:t>𝑛</m:t>
                    </m:r>
                    <m:r>
                      <a:rPr lang="de-DE" sz="2000" i="1" dirty="0">
                        <a:latin typeface="Cambria Math" panose="02040503050406030204" pitchFamily="18" charset="0"/>
                      </a:rPr>
                      <m:t>−1 = 5</m:t>
                    </m:r>
                  </m:oMath>
                </a14:m>
                <a:r>
                  <a:rPr lang="de-DE" sz="2000" dirty="0"/>
                  <a:t>):</a:t>
                </a:r>
              </a:p>
              <a:p>
                <a:pPr>
                  <a:lnSpc>
                    <a:spcPct val="120000"/>
                  </a:lnSpc>
                </a:pPr>
                <a14:m>
                  <m:oMath xmlns:m="http://schemas.openxmlformats.org/officeDocument/2006/math">
                    <m:r>
                      <a:rPr lang="de-DE" sz="2000" i="1">
                        <a:latin typeface="Cambria Math" panose="02040503050406030204" pitchFamily="18" charset="0"/>
                      </a:rPr>
                      <m:t>𝑃</m:t>
                    </m:r>
                    <m:d>
                      <m:dPr>
                        <m:ctrlPr>
                          <a:rPr lang="de-DE" sz="2000" i="1">
                            <a:latin typeface="Cambria Math" panose="02040503050406030204" pitchFamily="18" charset="0"/>
                          </a:rPr>
                        </m:ctrlPr>
                      </m:dPr>
                      <m:e>
                        <m:r>
                          <a:rPr lang="de-DE" sz="2000" i="1">
                            <a:latin typeface="Cambria Math" panose="02040503050406030204" pitchFamily="18" charset="0"/>
                          </a:rPr>
                          <m:t>𝑇</m:t>
                        </m:r>
                        <m:r>
                          <a:rPr lang="de-DE" sz="2000" i="1">
                            <a:latin typeface="Cambria Math" panose="02040503050406030204" pitchFamily="18" charset="0"/>
                          </a:rPr>
                          <m:t>&gt;2,015</m:t>
                        </m:r>
                      </m:e>
                    </m:d>
                    <m:r>
                      <a:rPr lang="de-DE" sz="2000" i="1">
                        <a:latin typeface="Cambria Math" panose="02040503050406030204" pitchFamily="18" charset="0"/>
                      </a:rPr>
                      <m:t>=0,1</m:t>
                    </m:r>
                  </m:oMath>
                </a14:m>
                <a:r>
                  <a:rPr lang="de-DE" sz="2000" dirty="0"/>
                  <a:t> also:</a:t>
                </a:r>
              </a:p>
              <a:p>
                <a:pPr>
                  <a:lnSpc>
                    <a:spcPct val="120000"/>
                  </a:lnSpc>
                </a:pPr>
                <a:r>
                  <a:rPr lang="de-DE" sz="2000" dirty="0"/>
                  <a:t>p-Wert &lt; 0,1</a:t>
                </a:r>
              </a:p>
              <a:p>
                <a:pPr>
                  <a:lnSpc>
                    <a:spcPct val="120000"/>
                  </a:lnSpc>
                </a:pPr>
                <a:endParaRPr lang="de-DE" sz="2000" dirty="0"/>
              </a:p>
              <a:p>
                <a:pPr>
                  <a:lnSpc>
                    <a:spcPct val="120000"/>
                  </a:lnSpc>
                </a:pPr>
                <a:r>
                  <a:rPr lang="de-DE" sz="2000" dirty="0"/>
                  <a:t>Wir sind 90% sicher, dass die durchschnittliche Note Power-BI besser ist als durch. Note von Linux.</a:t>
                </a:r>
              </a:p>
            </p:txBody>
          </p:sp>
        </mc:Choice>
        <mc:Fallback xmlns="">
          <p:sp>
            <p:nvSpPr>
              <p:cNvPr id="9" name="Textfeld 8">
                <a:extLst>
                  <a:ext uri="{FF2B5EF4-FFF2-40B4-BE49-F238E27FC236}">
                    <a16:creationId xmlns:a16="http://schemas.microsoft.com/office/drawing/2014/main" id="{20B0EBE0-CABB-830A-AA3A-DDA59B9BA48D}"/>
                  </a:ext>
                </a:extLst>
              </p:cNvPr>
              <p:cNvSpPr txBox="1">
                <a:spLocks noRot="1" noChangeAspect="1" noMove="1" noResize="1" noEditPoints="1" noAdjustHandles="1" noChangeArrowheads="1" noChangeShapeType="1" noTextEdit="1"/>
              </p:cNvSpPr>
              <p:nvPr/>
            </p:nvSpPr>
            <p:spPr>
              <a:xfrm>
                <a:off x="8401103" y="2352023"/>
                <a:ext cx="3135368" cy="4407360"/>
              </a:xfrm>
              <a:prstGeom prst="rect">
                <a:avLst/>
              </a:prstGeom>
              <a:blipFill>
                <a:blip r:embed="rId6"/>
                <a:stretch>
                  <a:fillRect l="-4864" t="-968" r="-5253" b="-2490"/>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65E69B0-7DDC-DE7F-E6D8-A6E3A3DEB5F2}"/>
                  </a:ext>
                </a:extLst>
              </p:cNvPr>
              <p:cNvSpPr txBox="1"/>
              <p:nvPr/>
            </p:nvSpPr>
            <p:spPr>
              <a:xfrm>
                <a:off x="4370290" y="5732712"/>
                <a:ext cx="1187313" cy="369332"/>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de-DE" sz="2000" b="0" i="1" smtClean="0">
                              <a:latin typeface="Cambria Math" panose="02040503050406030204" pitchFamily="18" charset="0"/>
                            </a:rPr>
                          </m:ctrlPr>
                        </m:sSubPr>
                        <m:e>
                          <m:acc>
                            <m:accPr>
                              <m:chr m:val="̅"/>
                              <m:ctrlPr>
                                <a:rPr lang="de-DE" sz="2000" i="1" smtClean="0">
                                  <a:latin typeface="Cambria Math" panose="02040503050406030204" pitchFamily="18" charset="0"/>
                                </a:rPr>
                              </m:ctrlPr>
                            </m:accPr>
                            <m:e>
                              <m:r>
                                <a:rPr lang="de-DE" sz="2000" b="0" i="1" smtClean="0">
                                  <a:latin typeface="Cambria Math" panose="02040503050406030204" pitchFamily="18" charset="0"/>
                                </a:rPr>
                                <m:t>𝑥</m:t>
                              </m:r>
                            </m:e>
                          </m:acc>
                        </m:e>
                        <m:sub>
                          <m:r>
                            <a:rPr lang="de-DE" sz="2000" b="0" i="1" smtClean="0">
                              <a:latin typeface="Cambria Math" panose="02040503050406030204" pitchFamily="18" charset="0"/>
                            </a:rPr>
                            <m:t>𝑑</m:t>
                          </m:r>
                        </m:sub>
                      </m:sSub>
                      <m:r>
                        <a:rPr lang="de-DE" sz="2000" b="0" i="1" smtClean="0">
                          <a:latin typeface="Cambria Math" panose="02040503050406030204" pitchFamily="18" charset="0"/>
                        </a:rPr>
                        <m:t>=−0,5</m:t>
                      </m:r>
                    </m:oMath>
                  </m:oMathPara>
                </a14:m>
                <a:endParaRPr lang="de-DE" sz="2000" dirty="0"/>
              </a:p>
            </p:txBody>
          </p:sp>
        </mc:Choice>
        <mc:Fallback xmlns="">
          <p:sp>
            <p:nvSpPr>
              <p:cNvPr id="10" name="Textfeld 9">
                <a:extLst>
                  <a:ext uri="{FF2B5EF4-FFF2-40B4-BE49-F238E27FC236}">
                    <a16:creationId xmlns:a16="http://schemas.microsoft.com/office/drawing/2014/main" id="{C65E69B0-7DDC-DE7F-E6D8-A6E3A3DEB5F2}"/>
                  </a:ext>
                </a:extLst>
              </p:cNvPr>
              <p:cNvSpPr txBox="1">
                <a:spLocks noRot="1" noChangeAspect="1" noMove="1" noResize="1" noEditPoints="1" noAdjustHandles="1" noChangeArrowheads="1" noChangeShapeType="1" noTextEdit="1"/>
              </p:cNvSpPr>
              <p:nvPr/>
            </p:nvSpPr>
            <p:spPr>
              <a:xfrm>
                <a:off x="4370290" y="5732712"/>
                <a:ext cx="1187313" cy="369332"/>
              </a:xfrm>
              <a:prstGeom prst="rect">
                <a:avLst/>
              </a:prstGeom>
              <a:blipFill>
                <a:blip r:embed="rId7"/>
                <a:stretch>
                  <a:fillRect l="-3077" r="-5128" b="-6557"/>
                </a:stretch>
              </a:blipFill>
              <a:ln>
                <a:noFill/>
              </a:ln>
            </p:spPr>
            <p:txBody>
              <a:bodyPr/>
              <a:lstStyle/>
              <a:p>
                <a:r>
                  <a:rPr lang="de-DE">
                    <a:noFill/>
                  </a:rPr>
                  <a:t> </a:t>
                </a:r>
              </a:p>
            </p:txBody>
          </p:sp>
        </mc:Fallback>
      </mc:AlternateContent>
      <p:sp>
        <p:nvSpPr>
          <p:cNvPr id="11" name="Textfeld 10">
            <a:extLst>
              <a:ext uri="{FF2B5EF4-FFF2-40B4-BE49-F238E27FC236}">
                <a16:creationId xmlns:a16="http://schemas.microsoft.com/office/drawing/2014/main" id="{ADED5B2B-B263-F7F9-4CEB-DE7680EDFD3A}"/>
              </a:ext>
            </a:extLst>
          </p:cNvPr>
          <p:cNvSpPr txBox="1"/>
          <p:nvPr/>
        </p:nvSpPr>
        <p:spPr>
          <a:xfrm>
            <a:off x="6667616" y="5780796"/>
            <a:ext cx="1380186" cy="343812"/>
          </a:xfrm>
          <a:prstGeom prst="rect">
            <a:avLst/>
          </a:prstGeom>
          <a:noFill/>
          <a:ln>
            <a:noFill/>
          </a:ln>
        </p:spPr>
        <p:txBody>
          <a:bodyPr wrap="none" lIns="0" tIns="0" rIns="0" bIns="0" rtlCol="0">
            <a:spAutoFit/>
          </a:bodyPr>
          <a:lstStyle/>
          <a:p>
            <a:pPr algn="l">
              <a:lnSpc>
                <a:spcPct val="120000"/>
              </a:lnSpc>
            </a:pPr>
            <a:r>
              <a:rPr lang="de-DE" sz="2000" dirty="0"/>
              <a:t>Summe = 1,8</a:t>
            </a:r>
          </a:p>
        </p:txBody>
      </p:sp>
    </p:spTree>
    <p:extLst>
      <p:ext uri="{BB962C8B-B14F-4D97-AF65-F5344CB8AC3E}">
        <p14:creationId xmlns:p14="http://schemas.microsoft.com/office/powerpoint/2010/main" val="39962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Zweistichproben t-Test für unabhängige Variablen</a:t>
            </a:r>
          </a:p>
        </p:txBody>
      </p:sp>
    </p:spTree>
    <p:extLst>
      <p:ext uri="{BB962C8B-B14F-4D97-AF65-F5344CB8AC3E}">
        <p14:creationId xmlns:p14="http://schemas.microsoft.com/office/powerpoint/2010/main" val="4014216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420688" y="0"/>
            <a:ext cx="10515600" cy="1325563"/>
          </a:xfrm>
        </p:spPr>
        <p:txBody>
          <a:bodyPr/>
          <a:lstStyle/>
          <a:p>
            <a:r>
              <a:rPr lang="de-DE" dirty="0"/>
              <a:t>t-Test für zwei unabhängige Stichproben</a:t>
            </a:r>
          </a:p>
        </p:txBody>
      </p:sp>
      <p:sp>
        <p:nvSpPr>
          <p:cNvPr id="5" name="Inhaltsplatzhalter 4"/>
          <p:cNvSpPr>
            <a:spLocks noGrp="1"/>
          </p:cNvSpPr>
          <p:nvPr>
            <p:ph sz="quarter" idx="12"/>
          </p:nvPr>
        </p:nvSpPr>
        <p:spPr/>
        <p:txBody>
          <a:bodyPr/>
          <a:lstStyle/>
          <a:p>
            <a:pPr marL="0" indent="0">
              <a:buNone/>
            </a:pPr>
            <a:r>
              <a:rPr lang="de-DE" sz="2800" dirty="0"/>
              <a:t>Ein t-Test für zwei unabhängige Stichproben wird häufig verwendet, um die Mittelwerte zweier unterschiedlicher Gruppen zu untersuchen:</a:t>
            </a:r>
          </a:p>
        </p:txBody>
      </p:sp>
      <p:sp>
        <p:nvSpPr>
          <p:cNvPr id="6" name="Textplatzhalter 5"/>
          <p:cNvSpPr>
            <a:spLocks noGrp="1"/>
          </p:cNvSpPr>
          <p:nvPr>
            <p:ph type="body" sz="quarter" idx="4294967295"/>
          </p:nvPr>
        </p:nvSpPr>
        <p:spPr>
          <a:xfrm>
            <a:off x="420688" y="6316591"/>
            <a:ext cx="11474450" cy="223837"/>
          </a:xfrm>
        </p:spPr>
        <p:txBody>
          <a:bodyPr>
            <a:normAutofit fontScale="92500" lnSpcReduction="20000"/>
          </a:bodyPr>
          <a:lstStyle/>
          <a:p>
            <a:r>
              <a:rPr lang="de-DE" sz="1200" dirty="0"/>
              <a:t>Datenquelle: Länderdateninfo (2020)</a:t>
            </a:r>
          </a:p>
        </p:txBody>
      </p:sp>
      <p:graphicFrame>
        <p:nvGraphicFramePr>
          <p:cNvPr id="10" name="Diagramm 9"/>
          <p:cNvGraphicFramePr/>
          <p:nvPr/>
        </p:nvGraphicFramePr>
        <p:xfrm>
          <a:off x="2032000" y="2671948"/>
          <a:ext cx="8128000" cy="3466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165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3" y="0"/>
            <a:ext cx="10515600" cy="1325563"/>
          </a:xfrm>
        </p:spPr>
        <p:txBody>
          <a:bodyPr/>
          <a:lstStyle/>
          <a:p>
            <a:r>
              <a:rPr lang="de-DE" dirty="0"/>
              <a:t>t-Test für zwei unabhängige Stichproben</a:t>
            </a:r>
          </a:p>
        </p:txBody>
      </p:sp>
      <mc:AlternateContent xmlns:mc="http://schemas.openxmlformats.org/markup-compatibility/2006" xmlns:a14="http://schemas.microsoft.com/office/drawing/2010/main">
        <mc:Choice Requires="a14">
          <p:sp>
            <p:nvSpPr>
              <p:cNvPr id="5" name="Inhaltsplatzhalter 4"/>
              <p:cNvSpPr>
                <a:spLocks noGrp="1"/>
              </p:cNvSpPr>
              <p:nvPr>
                <p:ph sz="quarter" idx="12"/>
              </p:nvPr>
            </p:nvSpPr>
            <p:spPr/>
            <p:txBody>
              <a:bodyPr/>
              <a:lstStyle/>
              <a:p>
                <a:pPr marL="0" indent="0">
                  <a:buNone/>
                </a:pPr>
                <a:r>
                  <a:rPr lang="de-DE" sz="2400" dirty="0"/>
                  <a:t>Ein t-Test für zwei unabhängige Stichproben kann durchgeführt werden, wenn</a:t>
                </a:r>
              </a:p>
              <a:p>
                <a:pPr marL="0" indent="0">
                  <a:spcAft>
                    <a:spcPts val="0"/>
                  </a:spcAft>
                  <a:buNone/>
                </a:pPr>
                <a:r>
                  <a:rPr lang="de-DE" sz="2400" dirty="0"/>
                  <a:t>Wir für </a:t>
                </a:r>
                <a:r>
                  <a:rPr lang="de-DE" sz="2400" b="1" dirty="0"/>
                  <a:t>zwei unabhängige Stichproben </a:t>
                </a:r>
                <a:r>
                  <a:rPr lang="de-DE" sz="2400" dirty="0"/>
                  <a:t>Daten erhoben haben (d.h. zwei unterschiedliche Gruppen, die sich nicht überschneiden)</a:t>
                </a:r>
              </a:p>
              <a:p>
                <a:pPr marL="0" indent="0">
                  <a:buNone/>
                </a:pPr>
                <a:r>
                  <a:rPr lang="de-DE" sz="2400" dirty="0"/>
                  <a:t>	</a:t>
                </a:r>
                <a:r>
                  <a:rPr lang="de-DE" sz="2400" dirty="0">
                    <a:solidFill>
                      <a:schemeClr val="accent5"/>
                    </a:solidFill>
                  </a:rPr>
                  <a:t>z.B. 	Körpergröße von 100 erwachsenen Frauen in Deutschland und 				Körpergröße von 80 erwachsenen Männern in Deutschland</a:t>
                </a:r>
              </a:p>
              <a:p>
                <a:pPr marL="0" indent="0">
                  <a:buNone/>
                </a:pPr>
                <a:r>
                  <a:rPr lang="de-DE" sz="2400" dirty="0"/>
                  <a:t>Wir testen möchten, ob die Mittelwerte </a:t>
                </a:r>
                <a14:m>
                  <m:oMath xmlns:m="http://schemas.openxmlformats.org/officeDocument/2006/math">
                    <m:sSub>
                      <m:sSubPr>
                        <m:ctrlPr>
                          <a:rPr lang="de-DE" sz="2400" b="0" i="1" smtClean="0">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1</m:t>
                        </m:r>
                      </m:sub>
                    </m:sSub>
                  </m:oMath>
                </a14:m>
                <a:r>
                  <a:rPr lang="de-DE" sz="2400" dirty="0"/>
                  <a:t> und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2</m:t>
                        </m:r>
                      </m:sub>
                    </m:sSub>
                  </m:oMath>
                </a14:m>
                <a:r>
                  <a:rPr lang="de-DE" sz="2400" dirty="0"/>
                  <a:t> der zugehörigen Populationen</a:t>
                </a:r>
              </a:p>
              <a:p>
                <a:pPr marL="704850" lvl="2" indent="-342900">
                  <a:spcAft>
                    <a:spcPts val="0"/>
                  </a:spcAft>
                  <a:buFont typeface="Symbol" panose="05050102010706020507" pitchFamily="18" charset="2"/>
                  <a:buChar char="-"/>
                </a:pPr>
                <a:r>
                  <a:rPr lang="de-DE" sz="2400" dirty="0"/>
                  <a:t>signifikant voneinander abweichen (</a:t>
                </a:r>
                <a:r>
                  <a:rPr lang="de-DE" sz="2400" b="1" dirty="0"/>
                  <a:t>ungerichtete Alternativhypothese</a:t>
                </a:r>
                <a:r>
                  <a:rPr lang="de-DE" sz="2400" dirty="0"/>
                  <a:t>) </a:t>
                </a:r>
                <a:endParaRPr lang="de-DE" sz="2400" dirty="0">
                  <a:solidFill>
                    <a:schemeClr val="accent5"/>
                  </a:solidFill>
                </a:endParaRPr>
              </a:p>
              <a:p>
                <a:pPr marL="361950" lvl="2" indent="0">
                  <a:buNone/>
                </a:pPr>
                <a:r>
                  <a:rPr lang="de-DE" sz="2400" dirty="0">
                    <a:solidFill>
                      <a:schemeClr val="accent5"/>
                    </a:solidFill>
                  </a:rPr>
                  <a:t>	</a:t>
                </a:r>
                <a14:m>
                  <m:oMath xmlns:m="http://schemas.openxmlformats.org/officeDocument/2006/math">
                    <m:sSub>
                      <m:sSubPr>
                        <m:ctrlPr>
                          <a:rPr lang="de-DE" sz="2400" b="0" i="1" smtClean="0">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endParaRPr lang="de-DE" sz="2400" dirty="0">
                  <a:solidFill>
                    <a:schemeClr val="accent5"/>
                  </a:solidFill>
                </a:endParaRPr>
              </a:p>
              <a:p>
                <a:pPr marL="704850" lvl="2" indent="-342900">
                  <a:spcAft>
                    <a:spcPts val="0"/>
                  </a:spcAft>
                  <a:buFont typeface="Symbol" panose="05050102010706020507" pitchFamily="18" charset="2"/>
                  <a:buChar char="-"/>
                </a:pPr>
                <a:r>
                  <a:rPr lang="de-DE" sz="2400" dirty="0"/>
                  <a:t>einer der Mittelwerte signifikant größer als der andere ist (</a:t>
                </a:r>
                <a:r>
                  <a:rPr lang="de-DE" sz="2400" b="1" dirty="0"/>
                  <a:t>gerichtete Alternativhypothese</a:t>
                </a:r>
                <a:r>
                  <a:rPr lang="de-DE" sz="2400" dirty="0"/>
                  <a:t>)</a:t>
                </a:r>
              </a:p>
              <a:p>
                <a:pPr marL="361950" lvl="2" indent="0">
                  <a:buNone/>
                </a:pPr>
                <a:r>
                  <a:rPr lang="de-DE" sz="2400" dirty="0"/>
                  <a:t>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&lt;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&lt;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oder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b="0" i="1" smtClean="0">
                        <a:solidFill>
                          <a:schemeClr val="accent5"/>
                        </a:solidFill>
                        <a:latin typeface="Cambria Math" panose="02040503050406030204" pitchFamily="18" charset="0"/>
                        <a:ea typeface="Cambria Math" panose="02040503050406030204" pitchFamily="18" charset="0"/>
                      </a:rPr>
                      <m:t>&gt;0</m:t>
                    </m:r>
                  </m:oMath>
                </a14:m>
                <a:r>
                  <a:rPr lang="de-DE" sz="2400" dirty="0"/>
                  <a:t> </a:t>
                </a:r>
                <a:r>
                  <a:rPr lang="de-DE" sz="2400" dirty="0">
                    <a:solidFill>
                      <a:schemeClr val="accent5"/>
                    </a:solidFill>
                  </a:rPr>
                  <a:t>(also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&gt;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a:t>
                </a:r>
                <a:endParaRPr lang="de-DE" sz="2400" dirty="0"/>
              </a:p>
            </p:txBody>
          </p:sp>
        </mc:Choice>
        <mc:Fallback xmlns="">
          <p:sp>
            <p:nvSpPr>
              <p:cNvPr id="5" name="Inhaltsplatzhalter 4"/>
              <p:cNvSpPr>
                <a:spLocks noGrp="1" noRot="1" noChangeAspect="1" noMove="1" noResize="1" noEditPoints="1" noAdjustHandles="1" noChangeArrowheads="1" noChangeShapeType="1" noTextEdit="1"/>
              </p:cNvSpPr>
              <p:nvPr>
                <p:ph sz="quarter" idx="12"/>
              </p:nvPr>
            </p:nvSpPr>
            <p:spPr>
              <a:blipFill>
                <a:blip r:embed="rId3"/>
                <a:stretch>
                  <a:fillRect l="-806" t="-1669"/>
                </a:stretch>
              </a:blipFill>
            </p:spPr>
            <p:txBody>
              <a:bodyPr/>
              <a:lstStyle/>
              <a:p>
                <a:r>
                  <a:rPr lang="de-DE">
                    <a:noFill/>
                  </a:rPr>
                  <a:t> </a:t>
                </a:r>
              </a:p>
            </p:txBody>
          </p:sp>
        </mc:Fallback>
      </mc:AlternateContent>
    </p:spTree>
    <p:extLst>
      <p:ext uri="{BB962C8B-B14F-4D97-AF65-F5344CB8AC3E}">
        <p14:creationId xmlns:p14="http://schemas.microsoft.com/office/powerpoint/2010/main" val="14155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el 5">
            <a:extLst>
              <a:ext uri="{FF2B5EF4-FFF2-40B4-BE49-F238E27FC236}">
                <a16:creationId xmlns:a16="http://schemas.microsoft.com/office/drawing/2014/main" id="{DECD7852-B9CE-C96D-E8B1-13F0457B0164}"/>
              </a:ext>
            </a:extLst>
          </p:cNvPr>
          <p:cNvSpPr>
            <a:spLocks noGrp="1"/>
          </p:cNvSpPr>
          <p:nvPr>
            <p:ph type="title"/>
          </p:nvPr>
        </p:nvSpPr>
        <p:spPr>
          <a:xfrm>
            <a:off x="838043" y="11187"/>
            <a:ext cx="10515600" cy="1325563"/>
          </a:xfrm>
        </p:spPr>
        <p:txBody>
          <a:bodyPr/>
          <a:lstStyle/>
          <a:p>
            <a:r>
              <a:rPr lang="de-DE" dirty="0"/>
              <a:t>Berechnung der Prüfgröße</a:t>
            </a:r>
          </a:p>
        </p:txBody>
      </p:sp>
      <p:sp>
        <p:nvSpPr>
          <p:cNvPr id="18" name="Inhaltsplatzhalter 17">
            <a:extLst>
              <a:ext uri="{FF2B5EF4-FFF2-40B4-BE49-F238E27FC236}">
                <a16:creationId xmlns:a16="http://schemas.microsoft.com/office/drawing/2014/main" id="{AB4C8C2F-C776-6206-3625-F9CB9AFD26A5}"/>
              </a:ext>
            </a:extLst>
          </p:cNvPr>
          <p:cNvSpPr>
            <a:spLocks noGrp="1"/>
          </p:cNvSpPr>
          <p:nvPr>
            <p:ph sz="quarter" idx="12"/>
          </p:nvPr>
        </p:nvSpPr>
        <p:spPr/>
        <p:txBody>
          <a:bodyPr/>
          <a:lstStyle/>
          <a:p>
            <a:r>
              <a:rPr lang="de-DE" sz="2800" dirty="0"/>
              <a:t>Formel zur Berechnung der Prüfgröße (Schritt 3):</a:t>
            </a:r>
          </a:p>
        </p:txBody>
      </p:sp>
      <mc:AlternateContent xmlns:mc="http://schemas.openxmlformats.org/markup-compatibility/2006" xmlns:a14="http://schemas.microsoft.com/office/drawing/2010/main">
        <mc:Choice Requires="a14">
          <p:sp>
            <p:nvSpPr>
              <p:cNvPr id="5" name="Textfeld 4"/>
              <p:cNvSpPr txBox="1"/>
              <p:nvPr/>
            </p:nvSpPr>
            <p:spPr>
              <a:xfrm>
                <a:off x="4326224" y="2393705"/>
                <a:ext cx="3297734" cy="1445267"/>
              </a:xfrm>
              <a:prstGeom prst="rect">
                <a:avLst/>
              </a:prstGeom>
              <a:noFill/>
              <a:ln>
                <a:noFill/>
              </a:ln>
            </p:spPr>
            <p:txBody>
              <a:bodyPr wrap="squar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𝑡</m:t>
                          </m:r>
                        </m:e>
                        <m:sub>
                          <m:r>
                            <a:rPr lang="de-DE" sz="3600" b="0" i="1" smtClean="0">
                              <a:latin typeface="Cambria Math" panose="02040503050406030204" pitchFamily="18" charset="0"/>
                            </a:rPr>
                            <m:t>𝑒𝑚𝑝</m:t>
                          </m:r>
                        </m:sub>
                      </m:sSub>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sSub>
                            <m:sSubPr>
                              <m:ctrlPr>
                                <a:rPr lang="de-DE" sz="3600" b="0" i="1" smtClean="0">
                                  <a:latin typeface="Cambria Math" panose="02040503050406030204" pitchFamily="18" charset="0"/>
                                </a:rPr>
                              </m:ctrlPr>
                            </m:sSubPr>
                            <m:e>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𝑥</m:t>
                                  </m:r>
                                </m:e>
                              </m:acc>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b="0" i="1" smtClean="0">
                                  <a:latin typeface="Cambria Math" panose="02040503050406030204" pitchFamily="18" charset="0"/>
                                </a:rPr>
                                <m:t>2</m:t>
                              </m:r>
                            </m:sub>
                          </m:sSub>
                        </m:num>
                        <m:den>
                          <m:sSub>
                            <m:sSubPr>
                              <m:ctrlPr>
                                <a:rPr lang="de-DE" sz="3600" b="0" i="1" smtClean="0">
                                  <a:latin typeface="Cambria Math" panose="02040503050406030204" pitchFamily="18" charset="0"/>
                                  <a:ea typeface="Cambria Math" panose="02040503050406030204" pitchFamily="18" charset="0"/>
                                </a:rPr>
                              </m:ctrlPr>
                            </m:sSubPr>
                            <m:e>
                              <m:acc>
                                <m:accPr>
                                  <m:chr m:val="̂"/>
                                  <m:ctrlPr>
                                    <a:rPr lang="de-DE" sz="3600" b="0" i="1" smtClean="0">
                                      <a:latin typeface="Cambria Math" panose="02040503050406030204" pitchFamily="18" charset="0"/>
                                      <a:ea typeface="Cambria Math" panose="02040503050406030204" pitchFamily="18" charset="0"/>
                                    </a:rPr>
                                  </m:ctrlPr>
                                </m:accPr>
                                <m:e>
                                  <m:r>
                                    <a:rPr lang="de-DE" sz="3600" b="0" i="1" smtClean="0">
                                      <a:latin typeface="Cambria Math" panose="02040503050406030204" pitchFamily="18" charset="0"/>
                                      <a:ea typeface="Cambria Math" panose="02040503050406030204" pitchFamily="18" charset="0"/>
                                    </a:rPr>
                                    <m:t>𝜎</m:t>
                                  </m:r>
                                </m:e>
                              </m:acc>
                            </m:e>
                            <m:sub>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𝑥</m:t>
                                      </m:r>
                                    </m:e>
                                  </m:acc>
                                </m:e>
                                <m:sub>
                                  <m:r>
                                    <a:rPr lang="de-DE" sz="3600" b="0" i="1" smtClean="0">
                                      <a:latin typeface="Cambria Math" panose="02040503050406030204" pitchFamily="18" charset="0"/>
                                    </a:rPr>
                                    <m:t>2</m:t>
                                  </m:r>
                                </m:sub>
                              </m:sSub>
                            </m:sub>
                          </m:sSub>
                        </m:den>
                      </m:f>
                    </m:oMath>
                  </m:oMathPara>
                </a14:m>
                <a:endParaRPr lang="de-DE" sz="3600" dirty="0"/>
              </a:p>
            </p:txBody>
          </p:sp>
        </mc:Choice>
        <mc:Fallback xmlns="">
          <p:sp>
            <p:nvSpPr>
              <p:cNvPr id="5" name="Textfeld 4"/>
              <p:cNvSpPr txBox="1">
                <a:spLocks noRot="1" noChangeAspect="1" noMove="1" noResize="1" noEditPoints="1" noAdjustHandles="1" noChangeArrowheads="1" noChangeShapeType="1" noTextEdit="1"/>
              </p:cNvSpPr>
              <p:nvPr/>
            </p:nvSpPr>
            <p:spPr>
              <a:xfrm>
                <a:off x="4326224" y="2393705"/>
                <a:ext cx="3297734" cy="1445267"/>
              </a:xfrm>
              <a:prstGeom prst="rect">
                <a:avLst/>
              </a:prstGeom>
              <a:blipFill>
                <a:blip r:embed="rId3"/>
                <a:stretch>
                  <a:fillRect/>
                </a:stretch>
              </a:blipFill>
              <a:ln>
                <a:noFill/>
              </a:ln>
            </p:spPr>
            <p:txBody>
              <a:bodyPr/>
              <a:lstStyle/>
              <a:p>
                <a:r>
                  <a:rPr lang="de-DE">
                    <a:noFill/>
                  </a:rPr>
                  <a:t> </a:t>
                </a:r>
              </a:p>
            </p:txBody>
          </p:sp>
        </mc:Fallback>
      </mc:AlternateContent>
      <p:sp>
        <p:nvSpPr>
          <p:cNvPr id="22" name="Abgerundete rechteckige Legende 21"/>
          <p:cNvSpPr/>
          <p:nvPr/>
        </p:nvSpPr>
        <p:spPr>
          <a:xfrm>
            <a:off x="8127783" y="1501798"/>
            <a:ext cx="3788919" cy="977406"/>
          </a:xfrm>
          <a:prstGeom prst="wedgeRoundRectCallout">
            <a:avLst>
              <a:gd name="adj1" fmla="val -66502"/>
              <a:gd name="adj2" fmla="val 88704"/>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Mittelwert Gruppe 1 minus Mittelwert Gruppe 2</a:t>
            </a:r>
          </a:p>
        </p:txBody>
      </p:sp>
      <p:sp>
        <p:nvSpPr>
          <p:cNvPr id="24" name="Abgerundete rechteckige Legende 23"/>
          <p:cNvSpPr/>
          <p:nvPr/>
        </p:nvSpPr>
        <p:spPr>
          <a:xfrm>
            <a:off x="7730836" y="3225216"/>
            <a:ext cx="1596459" cy="781868"/>
          </a:xfrm>
          <a:prstGeom prst="wedgeRoundRectCallout">
            <a:avLst>
              <a:gd name="adj1" fmla="val -157754"/>
              <a:gd name="adj2" fmla="val 144553"/>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Varianz Gruppe 1</a:t>
            </a:r>
          </a:p>
        </p:txBody>
      </p:sp>
      <p:sp>
        <p:nvSpPr>
          <p:cNvPr id="14" name="Abgerundete rechteckige Legende 13"/>
          <p:cNvSpPr/>
          <p:nvPr/>
        </p:nvSpPr>
        <p:spPr>
          <a:xfrm>
            <a:off x="311791" y="2543692"/>
            <a:ext cx="3808947" cy="927380"/>
          </a:xfrm>
          <a:prstGeom prst="wedgeRoundRectCallout">
            <a:avLst>
              <a:gd name="adj1" fmla="val 58099"/>
              <a:gd name="adj2" fmla="val 2133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Prüfgröße</a:t>
            </a:r>
          </a:p>
          <a:p>
            <a:pPr algn="ctr"/>
            <a:r>
              <a:rPr lang="de-DE" sz="2200" dirty="0"/>
              <a:t>(„</a:t>
            </a:r>
            <a:r>
              <a:rPr lang="de-DE" sz="2200" dirty="0" err="1"/>
              <a:t>emp</a:t>
            </a:r>
            <a:r>
              <a:rPr lang="de-DE" sz="2200" dirty="0"/>
              <a:t>“ steht für „empirisch“)</a:t>
            </a:r>
          </a:p>
        </p:txBody>
      </p:sp>
      <mc:AlternateContent xmlns:mc="http://schemas.openxmlformats.org/markup-compatibility/2006" xmlns:a14="http://schemas.microsoft.com/office/drawing/2010/main">
        <mc:Choice Requires="a14">
          <p:sp>
            <p:nvSpPr>
              <p:cNvPr id="7" name="Textfeld 6"/>
              <p:cNvSpPr txBox="1"/>
              <p:nvPr/>
            </p:nvSpPr>
            <p:spPr>
              <a:xfrm>
                <a:off x="2829538" y="4298901"/>
                <a:ext cx="6700424" cy="1339149"/>
              </a:xfrm>
              <a:prstGeom prst="rect">
                <a:avLst/>
              </a:prstGeom>
              <a:noFill/>
              <a:ln>
                <a:no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2400" i="1" smtClean="0">
                              <a:latin typeface="Cambria Math" panose="02040503050406030204" pitchFamily="18" charset="0"/>
                              <a:ea typeface="Cambria Math" panose="02040503050406030204" pitchFamily="18" charset="0"/>
                            </a:rPr>
                          </m:ctrlPr>
                        </m:sSub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𝜎</m:t>
                              </m:r>
                            </m:e>
                          </m:acc>
                        </m:e>
                        <m:sub>
                          <m:sSub>
                            <m:sSubPr>
                              <m:ctrlPr>
                                <a:rPr lang="de-DE" sz="2400" i="1">
                                  <a:latin typeface="Cambria Math" panose="02040503050406030204" pitchFamily="18" charset="0"/>
                                </a:rPr>
                              </m:ctrlPr>
                            </m:sSubPr>
                            <m:e>
                              <m:acc>
                                <m:accPr>
                                  <m:chr m:val="̅"/>
                                  <m:ctrlPr>
                                    <a:rPr lang="de-DE" sz="2400" i="1">
                                      <a:latin typeface="Cambria Math" panose="02040503050406030204" pitchFamily="18" charset="0"/>
                                    </a:rPr>
                                  </m:ctrlPr>
                                </m:accPr>
                                <m:e>
                                  <m:r>
                                    <a:rPr lang="de-DE" sz="2400" i="1">
                                      <a:latin typeface="Cambria Math" panose="02040503050406030204" pitchFamily="18" charset="0"/>
                                    </a:rPr>
                                    <m:t>𝑥</m:t>
                                  </m:r>
                                </m:e>
                              </m:acc>
                            </m:e>
                            <m:sub>
                              <m:r>
                                <a:rPr lang="de-DE" sz="2400" b="0" i="1" smtClean="0">
                                  <a:latin typeface="Cambria Math" panose="02040503050406030204" pitchFamily="18" charset="0"/>
                                </a:rPr>
                                <m:t>1</m:t>
                              </m:r>
                            </m:sub>
                          </m:sSub>
                          <m:r>
                            <a:rPr lang="de-DE" sz="2400" b="0" i="1" smtClean="0">
                              <a:latin typeface="Cambria Math" panose="02040503050406030204" pitchFamily="18" charset="0"/>
                            </a:rPr>
                            <m:t>−</m:t>
                          </m:r>
                          <m:sSub>
                            <m:sSubPr>
                              <m:ctrlPr>
                                <a:rPr lang="de-DE" sz="2400" i="1">
                                  <a:latin typeface="Cambria Math" panose="02040503050406030204" pitchFamily="18" charset="0"/>
                                </a:rPr>
                              </m:ctrlPr>
                            </m:sSubPr>
                            <m:e>
                              <m:acc>
                                <m:accPr>
                                  <m:chr m:val="̅"/>
                                  <m:ctrlPr>
                                    <a:rPr lang="de-DE" sz="2400" i="1">
                                      <a:latin typeface="Cambria Math" panose="02040503050406030204" pitchFamily="18" charset="0"/>
                                    </a:rPr>
                                  </m:ctrlPr>
                                </m:accPr>
                                <m:e>
                                  <m:r>
                                    <a:rPr lang="de-DE" sz="2400" i="1">
                                      <a:latin typeface="Cambria Math" panose="02040503050406030204" pitchFamily="18" charset="0"/>
                                    </a:rPr>
                                    <m:t>𝑥</m:t>
                                  </m:r>
                                </m:e>
                              </m:acc>
                            </m:e>
                            <m:sub>
                              <m:r>
                                <a:rPr lang="de-DE" sz="2400" b="0" i="1" smtClean="0">
                                  <a:latin typeface="Cambria Math" panose="02040503050406030204" pitchFamily="18" charset="0"/>
                                </a:rPr>
                                <m:t>2</m:t>
                              </m:r>
                            </m:sub>
                          </m:sSub>
                        </m:sub>
                      </m:sSub>
                      <m:r>
                        <a:rPr lang="de-DE" sz="2400" b="0" i="0" smtClean="0">
                          <a:latin typeface="Cambria Math" panose="02040503050406030204" pitchFamily="18" charset="0"/>
                        </a:rPr>
                        <m:t>=</m:t>
                      </m:r>
                      <m:rad>
                        <m:radPr>
                          <m:degHide m:val="on"/>
                          <m:ctrlPr>
                            <a:rPr lang="de-DE" sz="2400" b="0" i="1" smtClean="0">
                              <a:latin typeface="Cambria Math" panose="02040503050406030204" pitchFamily="18" charset="0"/>
                            </a:rPr>
                          </m:ctrlPr>
                        </m:radPr>
                        <m:deg/>
                        <m:e>
                          <m:f>
                            <m:fPr>
                              <m:ctrlPr>
                                <a:rPr lang="de-DE" sz="2400" b="0" i="1" smtClean="0">
                                  <a:latin typeface="Cambria Math" panose="02040503050406030204" pitchFamily="18" charset="0"/>
                                </a:rPr>
                              </m:ctrlPr>
                            </m:fPr>
                            <m:num>
                              <m:d>
                                <m:dPr>
                                  <m:ctrlPr>
                                    <a:rPr lang="de-DE" sz="2400" b="0" i="1" smtClean="0">
                                      <a:latin typeface="Cambria Math" panose="02040503050406030204" pitchFamily="18" charset="0"/>
                                    </a:rPr>
                                  </m:ctrlPr>
                                </m:dPr>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−1</m:t>
                                  </m:r>
                                </m:e>
                              </m:d>
                              <m:r>
                                <a:rPr lang="de-DE" sz="2400" b="0" i="1" smtClean="0">
                                  <a:latin typeface="Cambria Math" panose="02040503050406030204" pitchFamily="18" charset="0"/>
                                  <a:ea typeface="Cambria Math" panose="02040503050406030204" pitchFamily="18" charset="0"/>
                                </a:rPr>
                                <m:t>∙</m:t>
                              </m:r>
                              <m:sSubSup>
                                <m:sSubSupPr>
                                  <m:ctrlPr>
                                    <a:rPr lang="de-DE" sz="2400" b="0" i="1" smtClean="0">
                                      <a:latin typeface="Cambria Math" panose="02040503050406030204" pitchFamily="18" charset="0"/>
                                      <a:ea typeface="Cambria Math" panose="02040503050406030204" pitchFamily="18" charset="0"/>
                                    </a:rPr>
                                  </m:ctrlPr>
                                </m:sSubSupPr>
                                <m:e>
                                  <m:acc>
                                    <m:accPr>
                                      <m:chr m:val="̂"/>
                                      <m:ctrlPr>
                                        <a:rPr lang="de-DE" sz="2400" b="0" i="1" smtClean="0">
                                          <a:latin typeface="Cambria Math" panose="02040503050406030204" pitchFamily="18" charset="0"/>
                                          <a:ea typeface="Cambria Math" panose="02040503050406030204" pitchFamily="18" charset="0"/>
                                        </a:rPr>
                                      </m:ctrlPr>
                                    </m:accPr>
                                    <m:e>
                                      <m:r>
                                        <a:rPr lang="de-DE" sz="2400" b="0" i="1" smtClean="0">
                                          <a:latin typeface="Cambria Math" panose="02040503050406030204" pitchFamily="18" charset="0"/>
                                          <a:ea typeface="Cambria Math" panose="02040503050406030204" pitchFamily="18" charset="0"/>
                                        </a:rPr>
                                        <m:t>𝜎</m:t>
                                      </m:r>
                                    </m:e>
                                  </m:acc>
                                </m:e>
                                <m:sub>
                                  <m:r>
                                    <a:rPr lang="de-DE" sz="2400" b="0" i="1" smtClean="0">
                                      <a:latin typeface="Cambria Math" panose="02040503050406030204" pitchFamily="18" charset="0"/>
                                      <a:ea typeface="Cambria Math" panose="02040503050406030204" pitchFamily="18" charset="0"/>
                                    </a:rPr>
                                    <m:t>1</m:t>
                                  </m:r>
                                </m:sub>
                                <m:sup>
                                  <m:r>
                                    <a:rPr lang="de-DE" sz="2400" b="0" i="1" smtClean="0">
                                      <a:latin typeface="Cambria Math" panose="02040503050406030204" pitchFamily="18" charset="0"/>
                                      <a:ea typeface="Cambria Math" panose="02040503050406030204" pitchFamily="18" charset="0"/>
                                    </a:rPr>
                                    <m:t>2</m:t>
                                  </m:r>
                                </m:sup>
                              </m:sSubSup>
                              <m:r>
                                <a:rPr lang="de-DE" sz="2400" b="0" i="1" smtClean="0">
                                  <a:latin typeface="Cambria Math" panose="02040503050406030204" pitchFamily="18" charset="0"/>
                                  <a:ea typeface="Cambria Math" panose="02040503050406030204" pitchFamily="18" charset="0"/>
                                </a:rPr>
                                <m:t>+(</m:t>
                              </m:r>
                              <m:sSub>
                                <m:sSubPr>
                                  <m:ctrlPr>
                                    <a:rPr lang="de-DE" sz="2400" i="1">
                                      <a:latin typeface="Cambria Math" panose="02040503050406030204" pitchFamily="18" charset="0"/>
                                    </a:rPr>
                                  </m:ctrlPr>
                                </m:sSubPr>
                                <m:e>
                                  <m:r>
                                    <a:rPr lang="de-DE" sz="2400" i="1">
                                      <a:latin typeface="Cambria Math" panose="02040503050406030204" pitchFamily="18" charset="0"/>
                                    </a:rPr>
                                    <m:t>𝑛</m:t>
                                  </m:r>
                                </m:e>
                                <m:sub>
                                  <m:r>
                                    <a:rPr lang="de-DE" sz="2400" b="0" i="1" smtClean="0">
                                      <a:latin typeface="Cambria Math" panose="02040503050406030204" pitchFamily="18" charset="0"/>
                                    </a:rPr>
                                    <m:t>2</m:t>
                                  </m:r>
                                </m:sub>
                              </m:sSub>
                              <m:r>
                                <a:rPr lang="de-DE" sz="2400" i="1">
                                  <a:latin typeface="Cambria Math" panose="02040503050406030204" pitchFamily="18" charset="0"/>
                                </a:rPr>
                                <m:t>−1)</m:t>
                              </m:r>
                              <m:r>
                                <a:rPr lang="de-DE" sz="2400" i="1">
                                  <a:latin typeface="Cambria Math" panose="02040503050406030204" pitchFamily="18" charset="0"/>
                                  <a:ea typeface="Cambria Math" panose="02040503050406030204" pitchFamily="18" charset="0"/>
                                </a:rPr>
                                <m:t>∙</m:t>
                              </m:r>
                              <m:sSubSup>
                                <m:sSubSupPr>
                                  <m:ctrlPr>
                                    <a:rPr lang="de-DE" sz="2400" i="1">
                                      <a:latin typeface="Cambria Math" panose="02040503050406030204" pitchFamily="18" charset="0"/>
                                      <a:ea typeface="Cambria Math" panose="02040503050406030204" pitchFamily="18" charset="0"/>
                                    </a:rPr>
                                  </m:ctrlPr>
                                </m:sSubSup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𝜎</m:t>
                                      </m:r>
                                    </m:e>
                                  </m:acc>
                                </m:e>
                                <m:sub>
                                  <m:r>
                                    <a:rPr lang="de-DE" sz="2400" b="0" i="1" smtClean="0">
                                      <a:latin typeface="Cambria Math" panose="02040503050406030204" pitchFamily="18" charset="0"/>
                                      <a:ea typeface="Cambria Math" panose="02040503050406030204" pitchFamily="18" charset="0"/>
                                    </a:rPr>
                                    <m:t>2</m:t>
                                  </m:r>
                                </m:sub>
                                <m:sup>
                                  <m:r>
                                    <a:rPr lang="de-DE" sz="2400" i="1">
                                      <a:latin typeface="Cambria Math" panose="02040503050406030204" pitchFamily="18" charset="0"/>
                                      <a:ea typeface="Cambria Math" panose="02040503050406030204" pitchFamily="18" charset="0"/>
                                    </a:rPr>
                                    <m:t>2</m:t>
                                  </m:r>
                                </m:sup>
                              </m:sSubSup>
                            </m:num>
                            <m:den>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2</m:t>
                                  </m:r>
                                </m:sub>
                              </m:sSub>
                              <m:r>
                                <a:rPr lang="de-DE" sz="2400" b="0" i="1" smtClean="0">
                                  <a:latin typeface="Cambria Math" panose="02040503050406030204" pitchFamily="18" charset="0"/>
                                </a:rPr>
                                <m:t>−2</m:t>
                              </m:r>
                            </m:den>
                          </m:f>
                        </m:e>
                      </m:rad>
                      <m:r>
                        <a:rPr lang="de-DE" sz="2400" b="0" i="1" smtClean="0">
                          <a:latin typeface="Cambria Math" panose="02040503050406030204" pitchFamily="18" charset="0"/>
                          <a:ea typeface="Cambria Math" panose="02040503050406030204" pitchFamily="18" charset="0"/>
                        </a:rPr>
                        <m:t>∙</m:t>
                      </m:r>
                      <m:rad>
                        <m:radPr>
                          <m:degHide m:val="on"/>
                          <m:ctrlPr>
                            <a:rPr lang="de-DE" sz="2400" b="0" i="1" smtClean="0">
                              <a:latin typeface="Cambria Math" panose="02040503050406030204" pitchFamily="18" charset="0"/>
                              <a:ea typeface="Cambria Math" panose="02040503050406030204" pitchFamily="18" charset="0"/>
                            </a:rPr>
                          </m:ctrlPr>
                        </m:radPr>
                        <m:deg/>
                        <m:e>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1</m:t>
                              </m:r>
                            </m:num>
                            <m:den>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𝑛</m:t>
                                  </m:r>
                                </m:e>
                                <m:sub>
                                  <m:r>
                                    <a:rPr lang="de-DE" sz="2400" b="0" i="1" smtClean="0">
                                      <a:latin typeface="Cambria Math" panose="02040503050406030204" pitchFamily="18" charset="0"/>
                                      <a:ea typeface="Cambria Math" panose="02040503050406030204" pitchFamily="18" charset="0"/>
                                    </a:rPr>
                                    <m:t>1</m:t>
                                  </m:r>
                                </m:sub>
                              </m:sSub>
                            </m:den>
                          </m:f>
                          <m:r>
                            <a:rPr lang="de-DE" sz="2400" b="0" i="1" smtClean="0">
                              <a:latin typeface="Cambria Math" panose="02040503050406030204" pitchFamily="18" charset="0"/>
                              <a:ea typeface="Cambria Math" panose="02040503050406030204" pitchFamily="18" charset="0"/>
                            </a:rPr>
                            <m:t>+</m:t>
                          </m:r>
                          <m:f>
                            <m:fPr>
                              <m:ctrlPr>
                                <a:rPr lang="de-DE" sz="2400" b="0" i="1" smtClean="0">
                                  <a:latin typeface="Cambria Math" panose="02040503050406030204" pitchFamily="18" charset="0"/>
                                  <a:ea typeface="Cambria Math" panose="02040503050406030204" pitchFamily="18" charset="0"/>
                                </a:rPr>
                              </m:ctrlPr>
                            </m:fPr>
                            <m:num>
                              <m:r>
                                <a:rPr lang="de-DE" sz="2400" b="0" i="1" smtClean="0">
                                  <a:latin typeface="Cambria Math" panose="02040503050406030204" pitchFamily="18" charset="0"/>
                                  <a:ea typeface="Cambria Math" panose="02040503050406030204" pitchFamily="18" charset="0"/>
                                </a:rPr>
                                <m:t>1</m:t>
                              </m:r>
                            </m:num>
                            <m:den>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𝑛</m:t>
                                  </m:r>
                                </m:e>
                                <m:sub>
                                  <m:r>
                                    <a:rPr lang="de-DE" sz="2400" b="0" i="1" smtClean="0">
                                      <a:latin typeface="Cambria Math" panose="02040503050406030204" pitchFamily="18" charset="0"/>
                                      <a:ea typeface="Cambria Math" panose="02040503050406030204" pitchFamily="18" charset="0"/>
                                    </a:rPr>
                                    <m:t>2</m:t>
                                  </m:r>
                                </m:sub>
                              </m:sSub>
                            </m:den>
                          </m:f>
                        </m:e>
                      </m:rad>
                    </m:oMath>
                  </m:oMathPara>
                </a14:m>
                <a:endParaRPr lang="de-DE" sz="2400" dirty="0"/>
              </a:p>
            </p:txBody>
          </p:sp>
        </mc:Choice>
        <mc:Fallback xmlns="">
          <p:sp>
            <p:nvSpPr>
              <p:cNvPr id="7" name="Textfeld 6"/>
              <p:cNvSpPr txBox="1">
                <a:spLocks noRot="1" noChangeAspect="1" noMove="1" noResize="1" noEditPoints="1" noAdjustHandles="1" noChangeArrowheads="1" noChangeShapeType="1" noTextEdit="1"/>
              </p:cNvSpPr>
              <p:nvPr/>
            </p:nvSpPr>
            <p:spPr>
              <a:xfrm>
                <a:off x="2829538" y="4298901"/>
                <a:ext cx="6700424" cy="1339149"/>
              </a:xfrm>
              <a:prstGeom prst="rect">
                <a:avLst/>
              </a:prstGeom>
              <a:blipFill>
                <a:blip r:embed="rId4"/>
                <a:stretch>
                  <a:fillRect/>
                </a:stretch>
              </a:blipFill>
              <a:ln>
                <a:noFill/>
              </a:ln>
            </p:spPr>
            <p:txBody>
              <a:bodyPr/>
              <a:lstStyle/>
              <a:p>
                <a:r>
                  <a:rPr lang="de-DE">
                    <a:noFill/>
                  </a:rPr>
                  <a:t> </a:t>
                </a:r>
              </a:p>
            </p:txBody>
          </p:sp>
        </mc:Fallback>
      </mc:AlternateContent>
      <p:sp>
        <p:nvSpPr>
          <p:cNvPr id="8" name="Pfeil nach rechts 7"/>
          <p:cNvSpPr/>
          <p:nvPr/>
        </p:nvSpPr>
        <p:spPr>
          <a:xfrm rot="9362028">
            <a:off x="3323096" y="4025809"/>
            <a:ext cx="2504284" cy="363135"/>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Abgerundete rechteckige Legende 16"/>
          <p:cNvSpPr/>
          <p:nvPr/>
        </p:nvSpPr>
        <p:spPr>
          <a:xfrm>
            <a:off x="4120738" y="5658669"/>
            <a:ext cx="2344455" cy="933538"/>
          </a:xfrm>
          <a:prstGeom prst="wedgeRoundRectCallout">
            <a:avLst>
              <a:gd name="adj1" fmla="val -27169"/>
              <a:gd name="adj2" fmla="val -109031"/>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Stichproben-Größe Gruppe 1</a:t>
            </a:r>
            <a:endParaRPr lang="de-DE" sz="2200" dirty="0"/>
          </a:p>
        </p:txBody>
      </p:sp>
      <p:sp>
        <p:nvSpPr>
          <p:cNvPr id="19" name="Abgerundete rechteckige Legende 18"/>
          <p:cNvSpPr/>
          <p:nvPr/>
        </p:nvSpPr>
        <p:spPr>
          <a:xfrm>
            <a:off x="9643094" y="3422865"/>
            <a:ext cx="1596459" cy="781868"/>
          </a:xfrm>
          <a:prstGeom prst="wedgeRoundRectCallout">
            <a:avLst>
              <a:gd name="adj1" fmla="val -148084"/>
              <a:gd name="adj2" fmla="val 12480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Varianz Gruppe 2</a:t>
            </a:r>
          </a:p>
        </p:txBody>
      </p:sp>
      <p:sp>
        <p:nvSpPr>
          <p:cNvPr id="20" name="Abgerundete rechteckige Legende 19"/>
          <p:cNvSpPr/>
          <p:nvPr/>
        </p:nvSpPr>
        <p:spPr>
          <a:xfrm>
            <a:off x="6955555" y="5672532"/>
            <a:ext cx="2344455" cy="933538"/>
          </a:xfrm>
          <a:prstGeom prst="wedgeRoundRectCallout">
            <a:avLst>
              <a:gd name="adj1" fmla="val -53508"/>
              <a:gd name="adj2" fmla="val -115391"/>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Stichproben-Größe Gruppe 2</a:t>
            </a:r>
            <a:endParaRPr lang="de-DE" sz="2200" dirty="0"/>
          </a:p>
        </p:txBody>
      </p:sp>
    </p:spTree>
    <p:extLst>
      <p:ext uri="{BB962C8B-B14F-4D97-AF65-F5344CB8AC3E}">
        <p14:creationId xmlns:p14="http://schemas.microsoft.com/office/powerpoint/2010/main" val="324303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14" grpId="0" animBg="1"/>
      <p:bldP spid="7" grpId="0"/>
      <p:bldP spid="8" grpId="0" animBg="1"/>
      <p:bldP spid="17" grpId="0" animBg="1"/>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 der drei verschiedenen t-Tests</a:t>
            </a:r>
          </a:p>
        </p:txBody>
      </p:sp>
    </p:spTree>
    <p:extLst>
      <p:ext uri="{BB962C8B-B14F-4D97-AF65-F5344CB8AC3E}">
        <p14:creationId xmlns:p14="http://schemas.microsoft.com/office/powerpoint/2010/main" val="221102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240DE7-BDAD-4850-8732-0A5F64EA0BDC}"/>
              </a:ext>
            </a:extLst>
          </p:cNvPr>
          <p:cNvSpPr>
            <a:spLocks noGrp="1"/>
          </p:cNvSpPr>
          <p:nvPr>
            <p:ph type="title"/>
          </p:nvPr>
        </p:nvSpPr>
        <p:spPr>
          <a:xfrm>
            <a:off x="838043" y="0"/>
            <a:ext cx="10515600" cy="1325563"/>
          </a:xfrm>
        </p:spPr>
        <p:txBody>
          <a:bodyPr/>
          <a:lstStyle/>
          <a:p>
            <a:r>
              <a:rPr lang="de-DE" dirty="0"/>
              <a:t>Erinnerung: Signifikanztests</a:t>
            </a:r>
          </a:p>
        </p:txBody>
      </p:sp>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0E2FDE4A-AF44-4B4B-B93D-01715EA6923A}"/>
                  </a:ext>
                </a:extLst>
              </p:cNvPr>
              <p:cNvSpPr>
                <a:spLocks noGrp="1"/>
              </p:cNvSpPr>
              <p:nvPr>
                <p:ph sz="quarter" idx="12"/>
              </p:nvPr>
            </p:nvSpPr>
            <p:spPr/>
            <p:txBody>
              <a:bodyPr/>
              <a:lstStyle/>
              <a:p>
                <a:pPr marL="355600" indent="-355600">
                  <a:spcAft>
                    <a:spcPts val="600"/>
                  </a:spcAft>
                  <a:buFont typeface="Wingdings" panose="05000000000000000000" pitchFamily="2" charset="2"/>
                  <a:buChar char="§"/>
                </a:pPr>
                <a:r>
                  <a:rPr lang="de-DE" sz="2400" dirty="0"/>
                  <a:t>In der Inferenzstatistik versuchen wir nachzuweisen, dass eine Beobachtung, die wir für eine Stichprobe gemacht haben, auch für die Grundgesamtheit gilt</a:t>
                </a:r>
              </a:p>
              <a:p>
                <a:pPr marL="355600" indent="-355600">
                  <a:spcAft>
                    <a:spcPts val="600"/>
                  </a:spcAft>
                  <a:buFont typeface="Wingdings" panose="05000000000000000000" pitchFamily="2" charset="2"/>
                  <a:buChar char="§"/>
                </a:pPr>
                <a:r>
                  <a:rPr lang="de-DE" sz="2400" dirty="0"/>
                  <a:t>Dieser Nachweis wird in der Statistik durch einen so genannten </a:t>
                </a:r>
                <a:r>
                  <a:rPr lang="de-DE" sz="2400" b="1" dirty="0"/>
                  <a:t>Signifikanztest</a:t>
                </a:r>
                <a:r>
                  <a:rPr lang="de-DE" sz="2400" dirty="0"/>
                  <a:t> geführt, einer speziellen Art eines Hypothesentests</a:t>
                </a:r>
              </a:p>
              <a:p>
                <a:pPr marL="355600" indent="-355600">
                  <a:spcAft>
                    <a:spcPts val="600"/>
                  </a:spcAft>
                  <a:buFont typeface="Wingdings" panose="05000000000000000000" pitchFamily="2" charset="2"/>
                  <a:buChar char="§"/>
                </a:pPr>
                <a:r>
                  <a:rPr lang="de-DE" sz="2400" dirty="0"/>
                  <a:t>In einem Hypothesentest formulieren wir anhand der Beobachtungen aus der Stichprobe eine Behauptung (</a:t>
                </a:r>
                <a:r>
                  <a:rPr lang="de-DE" sz="2400" b="1" dirty="0"/>
                  <a:t>Hypothese</a:t>
                </a:r>
                <a:r>
                  <a:rPr lang="de-DE" sz="2400" dirty="0"/>
                  <a:t>) über die Grundgesamtheit. Anschließend versuchen wir mit statistischen Mitteln, diese Hypothese zu zeigen oder zu widerlegen.</a:t>
                </a:r>
              </a:p>
              <a:p>
                <a:pPr marL="355600" indent="-355600">
                  <a:spcAft>
                    <a:spcPts val="600"/>
                  </a:spcAft>
                  <a:buFont typeface="Wingdings" panose="05000000000000000000" pitchFamily="2" charset="2"/>
                  <a:buChar char="§"/>
                </a:pPr>
                <a:r>
                  <a:rPr lang="de-DE" sz="2400" dirty="0"/>
                  <a:t>Hypothesen treten in der Statistik immer paarweise auf:</a:t>
                </a:r>
              </a:p>
              <a:p>
                <a:pPr lvl="2">
                  <a:spcAft>
                    <a:spcPts val="600"/>
                  </a:spcAft>
                  <a:buFont typeface="Wingdings" panose="05000000000000000000" pitchFamily="2" charset="2"/>
                  <a:buChar char="§"/>
                </a:pPr>
                <a:r>
                  <a:rPr lang="de-DE" sz="2400" b="1" dirty="0"/>
                  <a:t>Nullhypothese (</a:t>
                </a:r>
                <a14:m>
                  <m:oMath xmlns:m="http://schemas.openxmlformats.org/officeDocument/2006/math">
                    <m:sSub>
                      <m:sSubPr>
                        <m:ctrlPr>
                          <a:rPr lang="de-DE" sz="2400" b="1" i="1" smtClean="0">
                            <a:latin typeface="Cambria Math" panose="02040503050406030204" pitchFamily="18" charset="0"/>
                          </a:rPr>
                        </m:ctrlPr>
                      </m:sSubPr>
                      <m:e>
                        <m:r>
                          <a:rPr lang="de-DE" sz="2400" b="1" i="1" smtClean="0">
                            <a:latin typeface="Cambria Math" panose="02040503050406030204" pitchFamily="18" charset="0"/>
                          </a:rPr>
                          <m:t>𝑯</m:t>
                        </m:r>
                      </m:e>
                      <m:sub>
                        <m:r>
                          <a:rPr lang="de-DE" sz="2400" b="1" i="1" smtClean="0">
                            <a:latin typeface="Cambria Math" panose="02040503050406030204" pitchFamily="18" charset="0"/>
                          </a:rPr>
                          <m:t>𝟎</m:t>
                        </m:r>
                      </m:sub>
                    </m:sSub>
                  </m:oMath>
                </a14:m>
                <a:r>
                  <a:rPr lang="de-DE" sz="2400" b="1" dirty="0"/>
                  <a:t>): </a:t>
                </a:r>
                <a:r>
                  <a:rPr lang="de-DE" sz="2400" dirty="0"/>
                  <a:t>Vorläufige Annahme zur Grundgesamtheit; diese versuchen wir zu widerlegen</a:t>
                </a:r>
              </a:p>
              <a:p>
                <a:pPr lvl="2">
                  <a:spcAft>
                    <a:spcPts val="600"/>
                  </a:spcAft>
                  <a:buFont typeface="Wingdings" panose="05000000000000000000" pitchFamily="2" charset="2"/>
                  <a:buChar char="§"/>
                </a:pPr>
                <a:r>
                  <a:rPr lang="de-DE" sz="2400" b="1" dirty="0"/>
                  <a:t>Alternativhypothese (</a:t>
                </a:r>
                <a14:m>
                  <m:oMath xmlns:m="http://schemas.openxmlformats.org/officeDocument/2006/math">
                    <m:sSub>
                      <m:sSubPr>
                        <m:ctrlPr>
                          <a:rPr lang="de-DE" sz="2400" b="1" i="1" smtClean="0">
                            <a:latin typeface="Cambria Math" panose="02040503050406030204" pitchFamily="18" charset="0"/>
                          </a:rPr>
                        </m:ctrlPr>
                      </m:sSubPr>
                      <m:e>
                        <m:r>
                          <a:rPr lang="de-DE" sz="2400" b="1" i="1" smtClean="0">
                            <a:latin typeface="Cambria Math" panose="02040503050406030204" pitchFamily="18" charset="0"/>
                          </a:rPr>
                          <m:t>𝑯</m:t>
                        </m:r>
                      </m:e>
                      <m:sub>
                        <m:r>
                          <a:rPr lang="de-DE" sz="2400" b="1" i="1" smtClean="0">
                            <a:latin typeface="Cambria Math" panose="02040503050406030204" pitchFamily="18" charset="0"/>
                          </a:rPr>
                          <m:t>𝟏</m:t>
                        </m:r>
                      </m:sub>
                    </m:sSub>
                  </m:oMath>
                </a14:m>
                <a:r>
                  <a:rPr lang="de-DE" sz="2400" b="1" dirty="0"/>
                  <a:t>): </a:t>
                </a:r>
                <a:r>
                  <a:rPr lang="de-DE" sz="2400" dirty="0"/>
                  <a:t>Gegenteil der Nullhypothese; diese versuchen wir zu zeigen</a:t>
                </a:r>
                <a:endParaRPr lang="de-DE" sz="2400" b="1" dirty="0"/>
              </a:p>
            </p:txBody>
          </p:sp>
        </mc:Choice>
        <mc:Fallback xmlns="">
          <p:sp>
            <p:nvSpPr>
              <p:cNvPr id="5" name="Inhaltsplatzhalter 4">
                <a:extLst>
                  <a:ext uri="{FF2B5EF4-FFF2-40B4-BE49-F238E27FC236}">
                    <a16:creationId xmlns:a16="http://schemas.microsoft.com/office/drawing/2014/main" id="{0E2FDE4A-AF44-4B4B-B93D-01715EA6923A}"/>
                  </a:ext>
                </a:extLst>
              </p:cNvPr>
              <p:cNvSpPr>
                <a:spLocks noGrp="1" noRot="1" noChangeAspect="1" noMove="1" noResize="1" noEditPoints="1" noAdjustHandles="1" noChangeArrowheads="1" noChangeShapeType="1" noTextEdit="1"/>
              </p:cNvSpPr>
              <p:nvPr>
                <p:ph sz="quarter" idx="12"/>
              </p:nvPr>
            </p:nvSpPr>
            <p:spPr>
              <a:blipFill>
                <a:blip r:embed="rId2"/>
                <a:stretch>
                  <a:fillRect l="-1933" t="-2861" r="-1557" b="-13588"/>
                </a:stretch>
              </a:blipFill>
            </p:spPr>
            <p:txBody>
              <a:bodyPr/>
              <a:lstStyle/>
              <a:p>
                <a:r>
                  <a:rPr lang="de-DE">
                    <a:noFill/>
                  </a:rPr>
                  <a:t> </a:t>
                </a:r>
              </a:p>
            </p:txBody>
          </p:sp>
        </mc:Fallback>
      </mc:AlternateContent>
    </p:spTree>
    <p:extLst>
      <p:ext uri="{BB962C8B-B14F-4D97-AF65-F5344CB8AC3E}">
        <p14:creationId xmlns:p14="http://schemas.microsoft.com/office/powerpoint/2010/main" val="349187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7FF6897-06CF-242E-CFAA-6D4A615FDC60}"/>
              </a:ext>
            </a:extLst>
          </p:cNvPr>
          <p:cNvSpPr>
            <a:spLocks noGrp="1"/>
          </p:cNvSpPr>
          <p:nvPr>
            <p:ph type="title"/>
          </p:nvPr>
        </p:nvSpPr>
        <p:spPr>
          <a:xfrm>
            <a:off x="39506" y="0"/>
            <a:ext cx="10515600" cy="1325563"/>
          </a:xfrm>
        </p:spPr>
        <p:txBody>
          <a:bodyPr/>
          <a:lstStyle/>
          <a:p>
            <a:r>
              <a:rPr lang="de-DE" dirty="0"/>
              <a:t>Überblick: Unterscheidung t-Tests</a:t>
            </a:r>
          </a:p>
        </p:txBody>
      </p:sp>
      <p:graphicFrame>
        <p:nvGraphicFramePr>
          <p:cNvPr id="5" name="Diagram 1">
            <a:extLst>
              <a:ext uri="{FF2B5EF4-FFF2-40B4-BE49-F238E27FC236}">
                <a16:creationId xmlns:a16="http://schemas.microsoft.com/office/drawing/2014/main" id="{37282747-7BAD-5CE8-C813-DE0DA7ABF70A}"/>
              </a:ext>
            </a:extLst>
          </p:cNvPr>
          <p:cNvGraphicFramePr/>
          <p:nvPr/>
        </p:nvGraphicFramePr>
        <p:xfrm>
          <a:off x="-10796" y="1016000"/>
          <a:ext cx="3448822" cy="5551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09A62E7-5BC3-1561-F6E5-5DFDBF3ECD3A}"/>
              </a:ext>
            </a:extLst>
          </p:cNvPr>
          <p:cNvSpPr txBox="1"/>
          <p:nvPr/>
        </p:nvSpPr>
        <p:spPr bwMode="auto">
          <a:xfrm>
            <a:off x="3287713" y="1031111"/>
            <a:ext cx="8483600" cy="1323439"/>
          </a:xfrm>
          <a:prstGeom prst="rect">
            <a:avLst/>
          </a:prstGeom>
          <a:solidFill>
            <a:schemeClr val="bg1"/>
          </a:solidFill>
          <a:ln w="12700">
            <a:noFill/>
          </a:ln>
          <a:effectLst/>
        </p:spPr>
        <p:txBody>
          <a:bodyPr vert="horz" wrap="square" lIns="91440" tIns="45720" rIns="91440" bIns="45720" numCol="1" rtlCol="0" anchor="t" anchorCtr="0" compatLnSpc="1">
            <a:prstTxWarp prst="textNoShape">
              <a:avLst/>
            </a:prstTxWarp>
            <a:spAutoFit/>
          </a:bodyPr>
          <a:lstStyle/>
          <a:p>
            <a:pPr>
              <a:spcBef>
                <a:spcPts val="0"/>
              </a:spcBef>
              <a:spcAft>
                <a:spcPts val="600"/>
              </a:spcAft>
              <a:buClr>
                <a:srgbClr val="23A092"/>
              </a:buClr>
              <a:buSzPct val="80000"/>
            </a:pPr>
            <a:r>
              <a:rPr lang="de-DE" sz="2000" kern="0" dirty="0">
                <a:solidFill>
                  <a:schemeClr val="tx2"/>
                </a:solidFill>
                <a:latin typeface="+mn-lt"/>
              </a:rPr>
              <a:t>Vergleicht den Mittelwert </a:t>
            </a:r>
            <a:r>
              <a:rPr lang="de-DE" sz="2000" b="1" kern="0" dirty="0">
                <a:solidFill>
                  <a:schemeClr val="tx2"/>
                </a:solidFill>
                <a:latin typeface="+mn-lt"/>
              </a:rPr>
              <a:t>einer Variablen </a:t>
            </a:r>
            <a:r>
              <a:rPr lang="de-DE" sz="2000" kern="0" dirty="0">
                <a:solidFill>
                  <a:schemeClr val="tx2"/>
                </a:solidFill>
                <a:latin typeface="+mn-lt"/>
              </a:rPr>
              <a:t>mit einer angegebenen </a:t>
            </a:r>
            <a:r>
              <a:rPr lang="de-DE" sz="2000" b="1" kern="0" dirty="0">
                <a:solidFill>
                  <a:schemeClr val="tx2"/>
                </a:solidFill>
                <a:latin typeface="+mn-lt"/>
              </a:rPr>
              <a:t>Konstanten</a:t>
            </a:r>
            <a:br>
              <a:rPr lang="de-DE" sz="2000" kern="0" dirty="0">
                <a:latin typeface="+mn-lt"/>
              </a:rPr>
            </a:br>
            <a:r>
              <a:rPr lang="de-DE" sz="2000" kern="0" dirty="0"/>
              <a:t>Für eine Gruppe wird ein Merkmal erhoben. </a:t>
            </a:r>
            <a:br>
              <a:rPr lang="de-DE" sz="2000" kern="0" dirty="0"/>
            </a:br>
            <a:r>
              <a:rPr lang="de-DE" sz="2000" kern="0" dirty="0"/>
              <a:t>Dann wird </a:t>
            </a:r>
            <a:r>
              <a:rPr lang="de-DE" sz="2000" kern="0"/>
              <a:t>der Mittelwert mit </a:t>
            </a:r>
            <a:r>
              <a:rPr lang="de-DE" sz="2000" kern="0" dirty="0"/>
              <a:t>einem festen Wert verglichen.</a:t>
            </a:r>
            <a:br>
              <a:rPr lang="de-DE" sz="2000" kern="0" dirty="0">
                <a:latin typeface="+mn-lt"/>
              </a:rPr>
            </a:br>
            <a:r>
              <a:rPr lang="de-DE" sz="2000" kern="0" dirty="0">
                <a:solidFill>
                  <a:schemeClr val="tx2"/>
                </a:solidFill>
                <a:latin typeface="+mn-lt"/>
              </a:rPr>
              <a:t>1</a:t>
            </a:r>
            <a:r>
              <a:rPr lang="de-DE" sz="2000" kern="0" dirty="0">
                <a:solidFill>
                  <a:schemeClr val="tx2"/>
                </a:solidFill>
              </a:rPr>
              <a:t> Gruppe  / 1 Merkmal</a:t>
            </a:r>
            <a:endParaRPr lang="en-US" sz="2000" kern="0" dirty="0">
              <a:solidFill>
                <a:schemeClr val="tx2"/>
              </a:solidFill>
              <a:latin typeface="+mn-lt"/>
            </a:endParaRPr>
          </a:p>
        </p:txBody>
      </p:sp>
      <p:sp>
        <p:nvSpPr>
          <p:cNvPr id="7" name="TextBox 8">
            <a:extLst>
              <a:ext uri="{FF2B5EF4-FFF2-40B4-BE49-F238E27FC236}">
                <a16:creationId xmlns:a16="http://schemas.microsoft.com/office/drawing/2014/main" id="{37E8168D-C2FB-FEE1-1FC8-D1D90E14063A}"/>
              </a:ext>
            </a:extLst>
          </p:cNvPr>
          <p:cNvSpPr txBox="1"/>
          <p:nvPr/>
        </p:nvSpPr>
        <p:spPr bwMode="auto">
          <a:xfrm>
            <a:off x="3287713" y="2704513"/>
            <a:ext cx="8483599" cy="1708160"/>
          </a:xfrm>
          <a:prstGeom prst="rect">
            <a:avLst/>
          </a:prstGeom>
          <a:solidFill>
            <a:schemeClr val="bg1"/>
          </a:solidFill>
          <a:ln w="12700">
            <a:noFill/>
          </a:ln>
          <a:effectLst/>
        </p:spPr>
        <p:txBody>
          <a:bodyPr vert="horz" wrap="square" lIns="91440" tIns="45720" rIns="91440" bIns="45720" numCol="1" rtlCol="0" anchor="t" anchorCtr="0" compatLnSpc="1">
            <a:prstTxWarp prst="textNoShape">
              <a:avLst/>
            </a:prstTxWarp>
            <a:spAutoFit/>
          </a:bodyPr>
          <a:lstStyle/>
          <a:p>
            <a:pPr>
              <a:spcBef>
                <a:spcPts val="0"/>
              </a:spcBef>
              <a:spcAft>
                <a:spcPts val="600"/>
              </a:spcAft>
              <a:buClr>
                <a:srgbClr val="23A092"/>
              </a:buClr>
              <a:buSzPct val="80000"/>
            </a:pPr>
            <a:r>
              <a:rPr lang="de-DE" sz="2000" kern="0" dirty="0">
                <a:solidFill>
                  <a:schemeClr val="tx2"/>
                </a:solidFill>
                <a:latin typeface="+mn-lt"/>
              </a:rPr>
              <a:t>Vergleicht die Mittelwerte </a:t>
            </a:r>
            <a:r>
              <a:rPr lang="de-DE" sz="2000" b="1" kern="0" dirty="0">
                <a:solidFill>
                  <a:schemeClr val="tx2"/>
                </a:solidFill>
                <a:latin typeface="+mn-lt"/>
              </a:rPr>
              <a:t>einer</a:t>
            </a:r>
            <a:r>
              <a:rPr lang="de-DE" sz="2000" kern="0" dirty="0">
                <a:solidFill>
                  <a:schemeClr val="tx2"/>
                </a:solidFill>
                <a:latin typeface="+mn-lt"/>
              </a:rPr>
              <a:t> </a:t>
            </a:r>
            <a:r>
              <a:rPr lang="de-DE" sz="2000" b="1" kern="0" dirty="0">
                <a:solidFill>
                  <a:schemeClr val="tx2"/>
                </a:solidFill>
                <a:latin typeface="+mn-lt"/>
              </a:rPr>
              <a:t>Variablen</a:t>
            </a:r>
            <a:r>
              <a:rPr lang="de-DE" sz="2000" kern="0" dirty="0">
                <a:solidFill>
                  <a:schemeClr val="tx2"/>
                </a:solidFill>
                <a:latin typeface="+mn-lt"/>
              </a:rPr>
              <a:t> für </a:t>
            </a:r>
            <a:r>
              <a:rPr lang="de-DE" sz="2000" b="1" kern="0" dirty="0">
                <a:solidFill>
                  <a:schemeClr val="tx2"/>
                </a:solidFill>
                <a:latin typeface="+mn-lt"/>
              </a:rPr>
              <a:t>zwei Fallgruppen </a:t>
            </a:r>
          </a:p>
          <a:p>
            <a:pPr>
              <a:spcBef>
                <a:spcPts val="0"/>
              </a:spcBef>
              <a:spcAft>
                <a:spcPts val="600"/>
              </a:spcAft>
              <a:buClr>
                <a:srgbClr val="23A092"/>
              </a:buClr>
              <a:buSzPct val="80000"/>
            </a:pPr>
            <a:r>
              <a:rPr lang="de-DE" sz="2000" kern="0" dirty="0">
                <a:solidFill>
                  <a:schemeClr val="tx2"/>
                </a:solidFill>
                <a:latin typeface="+mn-lt"/>
              </a:rPr>
              <a:t>(Häufigster Fall)</a:t>
            </a:r>
            <a:br>
              <a:rPr lang="de-DE" sz="2000" kern="0" dirty="0">
                <a:solidFill>
                  <a:schemeClr val="accent1"/>
                </a:solidFill>
                <a:latin typeface="+mn-lt"/>
              </a:rPr>
            </a:br>
            <a:r>
              <a:rPr lang="de-DE" sz="2000" kern="0" dirty="0">
                <a:latin typeface="+mn-lt"/>
              </a:rPr>
              <a:t>Für zwei verschiedenen Gruppen wird das gleiche Merkmal erhoben. </a:t>
            </a:r>
            <a:br>
              <a:rPr lang="de-DE" sz="2000" kern="0" dirty="0">
                <a:latin typeface="+mn-lt"/>
              </a:rPr>
            </a:br>
            <a:r>
              <a:rPr lang="de-DE" sz="2000" kern="0" dirty="0">
                <a:latin typeface="+mn-lt"/>
              </a:rPr>
              <a:t>Dann werden die Mittelwerte beider Gruppen miteinander verglichen.</a:t>
            </a:r>
            <a:br>
              <a:rPr lang="de-DE" sz="2000" kern="0" dirty="0">
                <a:latin typeface="+mn-lt"/>
              </a:rPr>
            </a:br>
            <a:r>
              <a:rPr lang="de-DE" sz="2000" kern="0" dirty="0">
                <a:solidFill>
                  <a:schemeClr val="tx2"/>
                </a:solidFill>
                <a:latin typeface="+mn-lt"/>
              </a:rPr>
              <a:t> 2 Gruppen / 1 Merkmal</a:t>
            </a:r>
            <a:endParaRPr lang="en-US" sz="2000" kern="0" dirty="0">
              <a:solidFill>
                <a:schemeClr val="tx2"/>
              </a:solidFill>
              <a:latin typeface="+mn-lt"/>
            </a:endParaRPr>
          </a:p>
        </p:txBody>
      </p:sp>
      <p:sp>
        <p:nvSpPr>
          <p:cNvPr id="8" name="TextBox 9">
            <a:extLst>
              <a:ext uri="{FF2B5EF4-FFF2-40B4-BE49-F238E27FC236}">
                <a16:creationId xmlns:a16="http://schemas.microsoft.com/office/drawing/2014/main" id="{91A8CBFA-9272-A98A-E68C-81A51F97A45F}"/>
              </a:ext>
            </a:extLst>
          </p:cNvPr>
          <p:cNvSpPr txBox="1"/>
          <p:nvPr/>
        </p:nvSpPr>
        <p:spPr bwMode="auto">
          <a:xfrm>
            <a:off x="3287712" y="4753013"/>
            <a:ext cx="8483601" cy="1631216"/>
          </a:xfrm>
          <a:prstGeom prst="rect">
            <a:avLst/>
          </a:prstGeom>
          <a:solidFill>
            <a:schemeClr val="bg1"/>
          </a:solidFill>
          <a:ln w="12700">
            <a:noFill/>
          </a:ln>
          <a:effectLst/>
        </p:spPr>
        <p:txBody>
          <a:bodyPr vert="horz" wrap="square" lIns="91440" tIns="45720" rIns="91440" bIns="45720" numCol="1" rtlCol="0" anchor="t" anchorCtr="0" compatLnSpc="1">
            <a:prstTxWarp prst="textNoShape">
              <a:avLst/>
            </a:prstTxWarp>
            <a:spAutoFit/>
          </a:bodyPr>
          <a:lstStyle/>
          <a:p>
            <a:pPr>
              <a:spcBef>
                <a:spcPts val="0"/>
              </a:spcBef>
              <a:spcAft>
                <a:spcPts val="600"/>
              </a:spcAft>
              <a:buClr>
                <a:srgbClr val="23A092"/>
              </a:buClr>
              <a:buSzPct val="80000"/>
            </a:pPr>
            <a:r>
              <a:rPr lang="de-DE" sz="2000" kern="0" dirty="0">
                <a:solidFill>
                  <a:schemeClr val="tx2"/>
                </a:solidFill>
                <a:latin typeface="+mn-lt"/>
              </a:rPr>
              <a:t>Vergleicht den Mittelwert </a:t>
            </a:r>
            <a:r>
              <a:rPr lang="de-DE" sz="2000" b="1" kern="0" dirty="0">
                <a:solidFill>
                  <a:schemeClr val="tx2"/>
                </a:solidFill>
                <a:latin typeface="+mn-lt"/>
              </a:rPr>
              <a:t>zweier Variablen </a:t>
            </a:r>
            <a:r>
              <a:rPr lang="de-DE" sz="2000" kern="0" dirty="0">
                <a:solidFill>
                  <a:schemeClr val="tx2"/>
                </a:solidFill>
                <a:latin typeface="+mn-lt"/>
              </a:rPr>
              <a:t>für eine </a:t>
            </a:r>
            <a:r>
              <a:rPr lang="de-DE" sz="2000" b="1" kern="0" dirty="0">
                <a:solidFill>
                  <a:schemeClr val="tx2"/>
                </a:solidFill>
                <a:latin typeface="+mn-lt"/>
              </a:rPr>
              <a:t>einzelne Gruppe</a:t>
            </a:r>
            <a:br>
              <a:rPr lang="de-DE" sz="2000" kern="0" dirty="0">
                <a:latin typeface="+mn-lt"/>
              </a:rPr>
            </a:br>
            <a:r>
              <a:rPr lang="de-DE" sz="2000" kern="0" dirty="0">
                <a:latin typeface="+mn-lt"/>
              </a:rPr>
              <a:t>Für eine Gruppe werden zwei verschiedene Merkmale erhoben. </a:t>
            </a:r>
            <a:br>
              <a:rPr lang="de-DE" sz="2000" kern="0" dirty="0">
                <a:latin typeface="+mn-lt"/>
              </a:rPr>
            </a:br>
            <a:r>
              <a:rPr lang="de-DE" sz="2000" kern="0" dirty="0">
                <a:latin typeface="+mn-lt"/>
              </a:rPr>
              <a:t>Die Daten liegen paarweise vor. </a:t>
            </a:r>
            <a:br>
              <a:rPr lang="de-DE" sz="2000" kern="0" dirty="0">
                <a:latin typeface="+mn-lt"/>
              </a:rPr>
            </a:br>
            <a:r>
              <a:rPr lang="de-DE" sz="2000" kern="0" dirty="0">
                <a:latin typeface="+mn-lt"/>
              </a:rPr>
              <a:t>Es werden die Mittelwerte beider Merkmale miteinander verglichen.</a:t>
            </a:r>
            <a:br>
              <a:rPr lang="de-DE" sz="2000" kern="0" dirty="0">
                <a:latin typeface="+mn-lt"/>
              </a:rPr>
            </a:br>
            <a:r>
              <a:rPr lang="de-DE" sz="2000" kern="0" dirty="0">
                <a:solidFill>
                  <a:schemeClr val="tx2"/>
                </a:solidFill>
                <a:latin typeface="+mn-lt"/>
              </a:rPr>
              <a:t>1 Gruppe / 2 Merkmale</a:t>
            </a:r>
            <a:endParaRPr lang="en-US" sz="2000" kern="0" dirty="0">
              <a:solidFill>
                <a:schemeClr val="tx2"/>
              </a:solidFill>
              <a:latin typeface="+mn-lt"/>
            </a:endParaRPr>
          </a:p>
        </p:txBody>
      </p:sp>
    </p:spTree>
    <p:extLst>
      <p:ext uri="{BB962C8B-B14F-4D97-AF65-F5344CB8AC3E}">
        <p14:creationId xmlns:p14="http://schemas.microsoft.com/office/powerpoint/2010/main" val="315213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8AC3D3B-F9D1-4EAC-DC1E-EBD8F2DEB6C5}"/>
              </a:ext>
            </a:extLst>
          </p:cNvPr>
          <p:cNvSpPr>
            <a:spLocks noGrp="1"/>
          </p:cNvSpPr>
          <p:nvPr>
            <p:ph type="body" sz="quarter" idx="17"/>
          </p:nvPr>
        </p:nvSpPr>
        <p:spPr>
          <a:xfrm>
            <a:off x="420586" y="1020592"/>
            <a:ext cx="9420327" cy="5112943"/>
          </a:xfrm>
        </p:spPr>
        <p:txBody>
          <a:bodyPr/>
          <a:lstStyle/>
          <a:p>
            <a:pPr marL="0" indent="0">
              <a:buNone/>
            </a:pPr>
            <a:r>
              <a:rPr lang="de-DE" dirty="0"/>
              <a:t>Dir liegen folgende Daten vor:</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Entscheide dich für den passenden T-Test und führe alle 5 üblichen Schritte zur Hypothesenbewertung aus! </a:t>
            </a:r>
          </a:p>
          <a:p>
            <a:pPr marL="0" indent="0">
              <a:buNone/>
            </a:pPr>
            <a:endParaRPr lang="de-DE" dirty="0"/>
          </a:p>
          <a:p>
            <a:pPr marL="0" indent="0">
              <a:buNone/>
            </a:pPr>
            <a:endParaRPr lang="de-DE" dirty="0"/>
          </a:p>
        </p:txBody>
      </p:sp>
      <p:graphicFrame>
        <p:nvGraphicFramePr>
          <p:cNvPr id="3" name="Tabelle 2">
            <a:extLst>
              <a:ext uri="{FF2B5EF4-FFF2-40B4-BE49-F238E27FC236}">
                <a16:creationId xmlns:a16="http://schemas.microsoft.com/office/drawing/2014/main" id="{CE392D1D-FA30-85D0-AC29-ABBCA30C73D1}"/>
              </a:ext>
            </a:extLst>
          </p:cNvPr>
          <p:cNvGraphicFramePr>
            <a:graphicFrameLocks noGrp="1"/>
          </p:cNvGraphicFramePr>
          <p:nvPr>
            <p:extLst>
              <p:ext uri="{D42A27DB-BD31-4B8C-83A1-F6EECF244321}">
                <p14:modId xmlns:p14="http://schemas.microsoft.com/office/powerpoint/2010/main" val="3111255974"/>
              </p:ext>
            </p:extLst>
          </p:nvPr>
        </p:nvGraphicFramePr>
        <p:xfrm>
          <a:off x="1066749" y="1557154"/>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62411058"/>
                    </a:ext>
                  </a:extLst>
                </a:gridCol>
                <a:gridCol w="2709333">
                  <a:extLst>
                    <a:ext uri="{9D8B030D-6E8A-4147-A177-3AD203B41FA5}">
                      <a16:colId xmlns:a16="http://schemas.microsoft.com/office/drawing/2014/main" val="2227129590"/>
                    </a:ext>
                  </a:extLst>
                </a:gridCol>
                <a:gridCol w="2709333">
                  <a:extLst>
                    <a:ext uri="{9D8B030D-6E8A-4147-A177-3AD203B41FA5}">
                      <a16:colId xmlns:a16="http://schemas.microsoft.com/office/drawing/2014/main" val="2337563264"/>
                    </a:ext>
                  </a:extLst>
                </a:gridCol>
              </a:tblGrid>
              <a:tr h="370840">
                <a:tc>
                  <a:txBody>
                    <a:bodyPr/>
                    <a:lstStyle/>
                    <a:p>
                      <a:r>
                        <a:rPr lang="de-DE" dirty="0"/>
                        <a:t>Kurs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IT Zufriedenheit Kursstart</a:t>
                      </a:r>
                    </a:p>
                  </a:txBody>
                  <a:tcPr/>
                </a:tc>
                <a:tc>
                  <a:txBody>
                    <a:bodyPr/>
                    <a:lstStyle/>
                    <a:p>
                      <a:r>
                        <a:rPr lang="de-DE" dirty="0"/>
                        <a:t>IT-Zufriedenheit nach 3 Monaten</a:t>
                      </a:r>
                    </a:p>
                  </a:txBody>
                  <a:tcPr/>
                </a:tc>
                <a:extLst>
                  <a:ext uri="{0D108BD9-81ED-4DB2-BD59-A6C34878D82A}">
                    <a16:rowId xmlns:a16="http://schemas.microsoft.com/office/drawing/2014/main" val="2062962540"/>
                  </a:ext>
                </a:extLst>
              </a:tr>
              <a:tr h="370840">
                <a:tc>
                  <a:txBody>
                    <a:bodyPr/>
                    <a:lstStyle/>
                    <a:p>
                      <a:r>
                        <a:rPr lang="de-DE" dirty="0"/>
                        <a:t>05-2022</a:t>
                      </a:r>
                    </a:p>
                  </a:txBody>
                  <a:tcPr/>
                </a:tc>
                <a:tc>
                  <a:txBody>
                    <a:bodyPr/>
                    <a:lstStyle/>
                    <a:p>
                      <a:r>
                        <a:rPr lang="de-DE" dirty="0"/>
                        <a:t>2,5</a:t>
                      </a:r>
                    </a:p>
                  </a:txBody>
                  <a:tcPr/>
                </a:tc>
                <a:tc>
                  <a:txBody>
                    <a:bodyPr/>
                    <a:lstStyle/>
                    <a:p>
                      <a:r>
                        <a:rPr lang="de-DE" dirty="0"/>
                        <a:t>2,0</a:t>
                      </a:r>
                    </a:p>
                  </a:txBody>
                  <a:tcPr/>
                </a:tc>
                <a:extLst>
                  <a:ext uri="{0D108BD9-81ED-4DB2-BD59-A6C34878D82A}">
                    <a16:rowId xmlns:a16="http://schemas.microsoft.com/office/drawing/2014/main" val="3160762866"/>
                  </a:ext>
                </a:extLst>
              </a:tr>
              <a:tr h="370840">
                <a:tc>
                  <a:txBody>
                    <a:bodyPr/>
                    <a:lstStyle/>
                    <a:p>
                      <a:r>
                        <a:rPr lang="de-DE" dirty="0"/>
                        <a:t>08-2022</a:t>
                      </a:r>
                    </a:p>
                  </a:txBody>
                  <a:tcPr/>
                </a:tc>
                <a:tc>
                  <a:txBody>
                    <a:bodyPr/>
                    <a:lstStyle/>
                    <a:p>
                      <a:r>
                        <a:rPr lang="de-DE" dirty="0"/>
                        <a:t>2,7</a:t>
                      </a:r>
                    </a:p>
                  </a:txBody>
                  <a:tcPr/>
                </a:tc>
                <a:tc>
                  <a:txBody>
                    <a:bodyPr/>
                    <a:lstStyle/>
                    <a:p>
                      <a:r>
                        <a:rPr lang="de-DE" dirty="0"/>
                        <a:t>2,1</a:t>
                      </a:r>
                    </a:p>
                  </a:txBody>
                  <a:tcPr/>
                </a:tc>
                <a:extLst>
                  <a:ext uri="{0D108BD9-81ED-4DB2-BD59-A6C34878D82A}">
                    <a16:rowId xmlns:a16="http://schemas.microsoft.com/office/drawing/2014/main" val="2796863334"/>
                  </a:ext>
                </a:extLst>
              </a:tr>
              <a:tr h="370840">
                <a:tc>
                  <a:txBody>
                    <a:bodyPr/>
                    <a:lstStyle/>
                    <a:p>
                      <a:r>
                        <a:rPr lang="de-DE" dirty="0"/>
                        <a:t>10-2022</a:t>
                      </a:r>
                    </a:p>
                  </a:txBody>
                  <a:tcPr/>
                </a:tc>
                <a:tc>
                  <a:txBody>
                    <a:bodyPr/>
                    <a:lstStyle/>
                    <a:p>
                      <a:r>
                        <a:rPr lang="de-DE" dirty="0"/>
                        <a:t>2,9</a:t>
                      </a:r>
                    </a:p>
                  </a:txBody>
                  <a:tcPr/>
                </a:tc>
                <a:tc>
                  <a:txBody>
                    <a:bodyPr/>
                    <a:lstStyle/>
                    <a:p>
                      <a:r>
                        <a:rPr lang="de-DE" dirty="0"/>
                        <a:t>2,5</a:t>
                      </a:r>
                    </a:p>
                  </a:txBody>
                  <a:tcPr/>
                </a:tc>
                <a:extLst>
                  <a:ext uri="{0D108BD9-81ED-4DB2-BD59-A6C34878D82A}">
                    <a16:rowId xmlns:a16="http://schemas.microsoft.com/office/drawing/2014/main" val="4120313193"/>
                  </a:ext>
                </a:extLst>
              </a:tr>
              <a:tr h="370840">
                <a:tc>
                  <a:txBody>
                    <a:bodyPr/>
                    <a:lstStyle/>
                    <a:p>
                      <a:r>
                        <a:rPr lang="de-DE" dirty="0"/>
                        <a:t>02-2023</a:t>
                      </a:r>
                    </a:p>
                  </a:txBody>
                  <a:tcPr/>
                </a:tc>
                <a:tc>
                  <a:txBody>
                    <a:bodyPr/>
                    <a:lstStyle/>
                    <a:p>
                      <a:r>
                        <a:rPr lang="de-DE" dirty="0"/>
                        <a:t>2,7</a:t>
                      </a:r>
                    </a:p>
                  </a:txBody>
                  <a:tcPr/>
                </a:tc>
                <a:tc>
                  <a:txBody>
                    <a:bodyPr/>
                    <a:lstStyle/>
                    <a:p>
                      <a:r>
                        <a:rPr lang="de-DE" dirty="0"/>
                        <a:t>2,5</a:t>
                      </a:r>
                    </a:p>
                  </a:txBody>
                  <a:tcPr/>
                </a:tc>
                <a:extLst>
                  <a:ext uri="{0D108BD9-81ED-4DB2-BD59-A6C34878D82A}">
                    <a16:rowId xmlns:a16="http://schemas.microsoft.com/office/drawing/2014/main" val="394589066"/>
                  </a:ext>
                </a:extLst>
              </a:tr>
              <a:tr h="370840">
                <a:tc>
                  <a:txBody>
                    <a:bodyPr/>
                    <a:lstStyle/>
                    <a:p>
                      <a:r>
                        <a:rPr lang="de-DE" dirty="0"/>
                        <a:t>05-2023</a:t>
                      </a:r>
                    </a:p>
                  </a:txBody>
                  <a:tcPr/>
                </a:tc>
                <a:tc>
                  <a:txBody>
                    <a:bodyPr/>
                    <a:lstStyle/>
                    <a:p>
                      <a:r>
                        <a:rPr lang="de-DE" dirty="0"/>
                        <a:t>2,7</a:t>
                      </a:r>
                    </a:p>
                  </a:txBody>
                  <a:tcPr/>
                </a:tc>
                <a:tc>
                  <a:txBody>
                    <a:bodyPr/>
                    <a:lstStyle/>
                    <a:p>
                      <a:r>
                        <a:rPr lang="de-DE" dirty="0"/>
                        <a:t>2,1</a:t>
                      </a:r>
                    </a:p>
                  </a:txBody>
                  <a:tcPr/>
                </a:tc>
                <a:extLst>
                  <a:ext uri="{0D108BD9-81ED-4DB2-BD59-A6C34878D82A}">
                    <a16:rowId xmlns:a16="http://schemas.microsoft.com/office/drawing/2014/main" val="3717858272"/>
                  </a:ext>
                </a:extLst>
              </a:tr>
              <a:tr h="370840">
                <a:tc>
                  <a:txBody>
                    <a:bodyPr/>
                    <a:lstStyle/>
                    <a:p>
                      <a:r>
                        <a:rPr lang="de-DE" dirty="0"/>
                        <a:t>07-2023</a:t>
                      </a:r>
                    </a:p>
                  </a:txBody>
                  <a:tcPr/>
                </a:tc>
                <a:tc>
                  <a:txBody>
                    <a:bodyPr/>
                    <a:lstStyle/>
                    <a:p>
                      <a:r>
                        <a:rPr lang="de-DE" dirty="0"/>
                        <a:t>2,5</a:t>
                      </a:r>
                    </a:p>
                  </a:txBody>
                  <a:tcPr/>
                </a:tc>
                <a:tc>
                  <a:txBody>
                    <a:bodyPr/>
                    <a:lstStyle/>
                    <a:p>
                      <a:r>
                        <a:rPr lang="de-DE" dirty="0"/>
                        <a:t>1,9</a:t>
                      </a:r>
                    </a:p>
                  </a:txBody>
                  <a:tcPr/>
                </a:tc>
                <a:extLst>
                  <a:ext uri="{0D108BD9-81ED-4DB2-BD59-A6C34878D82A}">
                    <a16:rowId xmlns:a16="http://schemas.microsoft.com/office/drawing/2014/main" val="3754601831"/>
                  </a:ext>
                </a:extLst>
              </a:tr>
              <a:tr h="370840">
                <a:tc>
                  <a:txBody>
                    <a:bodyPr/>
                    <a:lstStyle/>
                    <a:p>
                      <a:r>
                        <a:rPr lang="de-DE" dirty="0"/>
                        <a:t>10-2023</a:t>
                      </a:r>
                    </a:p>
                  </a:txBody>
                  <a:tcPr/>
                </a:tc>
                <a:tc>
                  <a:txBody>
                    <a:bodyPr/>
                    <a:lstStyle/>
                    <a:p>
                      <a:r>
                        <a:rPr lang="de-DE" dirty="0"/>
                        <a:t>2,2</a:t>
                      </a:r>
                    </a:p>
                  </a:txBody>
                  <a:tcPr/>
                </a:tc>
                <a:tc>
                  <a:txBody>
                    <a:bodyPr/>
                    <a:lstStyle/>
                    <a:p>
                      <a:r>
                        <a:rPr lang="de-DE" dirty="0"/>
                        <a:t>2,3</a:t>
                      </a:r>
                    </a:p>
                  </a:txBody>
                  <a:tcPr/>
                </a:tc>
                <a:extLst>
                  <a:ext uri="{0D108BD9-81ED-4DB2-BD59-A6C34878D82A}">
                    <a16:rowId xmlns:a16="http://schemas.microsoft.com/office/drawing/2014/main" val="2380344797"/>
                  </a:ext>
                </a:extLst>
              </a:tr>
            </a:tbl>
          </a:graphicData>
        </a:graphic>
      </p:graphicFrame>
    </p:spTree>
    <p:extLst>
      <p:ext uri="{BB962C8B-B14F-4D97-AF65-F5344CB8AC3E}">
        <p14:creationId xmlns:p14="http://schemas.microsoft.com/office/powerpoint/2010/main" val="224503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38043" y="17424"/>
            <a:ext cx="10515600" cy="1325563"/>
          </a:xfrm>
        </p:spPr>
        <p:txBody>
          <a:bodyPr/>
          <a:lstStyle/>
          <a:p>
            <a:r>
              <a:rPr lang="de-DE" dirty="0"/>
              <a:t>Nullhypothese und Alternative</a:t>
            </a:r>
          </a:p>
        </p:txBody>
      </p:sp>
      <p:sp>
        <p:nvSpPr>
          <p:cNvPr id="5" name="Inhaltsplatzhalter 4">
            <a:extLst>
              <a:ext uri="{FF2B5EF4-FFF2-40B4-BE49-F238E27FC236}">
                <a16:creationId xmlns:a16="http://schemas.microsoft.com/office/drawing/2014/main" id="{D20D0BDF-F591-384C-BF69-971E01149AD0}"/>
              </a:ext>
            </a:extLst>
          </p:cNvPr>
          <p:cNvSpPr>
            <a:spLocks noGrp="1"/>
          </p:cNvSpPr>
          <p:nvPr>
            <p:ph sz="quarter" idx="12"/>
          </p:nvPr>
        </p:nvSpPr>
        <p:spPr/>
        <p:txBody>
          <a:bodyPr/>
          <a:lstStyle/>
          <a:p>
            <a:pPr marL="0" indent="0">
              <a:spcAft>
                <a:spcPts val="0"/>
              </a:spcAft>
              <a:buNone/>
            </a:pPr>
            <a:r>
              <a:rPr lang="de-DE" sz="2400" dirty="0"/>
              <a:t>Jede wissenschaftliche Fragestellung hat…	</a:t>
            </a:r>
          </a:p>
          <a:p>
            <a:pPr marL="0" indent="0">
              <a:spcAft>
                <a:spcPts val="0"/>
              </a:spcAft>
              <a:buNone/>
            </a:pPr>
            <a:r>
              <a:rPr lang="de-DE" sz="2400" dirty="0"/>
              <a:t>…eine gerichtete ODER ungerichtete </a:t>
            </a:r>
            <a:r>
              <a:rPr lang="de-DE" sz="2400" b="1" dirty="0"/>
              <a:t>Alternativhypothese</a:t>
            </a:r>
          </a:p>
          <a:p>
            <a:pPr marL="0" indent="0">
              <a:spcAft>
                <a:spcPts val="1200"/>
              </a:spcAft>
              <a:buNone/>
            </a:pPr>
            <a:r>
              <a:rPr lang="de-DE" sz="2400" dirty="0"/>
              <a:t>… und dazu eine </a:t>
            </a:r>
            <a:r>
              <a:rPr lang="de-DE" sz="2400" b="1" dirty="0"/>
              <a:t>Nullhypothese</a:t>
            </a:r>
            <a:r>
              <a:rPr lang="de-DE" sz="2400" dirty="0"/>
              <a:t> (immer exaktes Gegenteil).</a:t>
            </a:r>
          </a:p>
        </p:txBody>
      </p:sp>
      <p:grpSp>
        <p:nvGrpSpPr>
          <p:cNvPr id="16" name="Gruppieren 15">
            <a:extLst>
              <a:ext uri="{FF2B5EF4-FFF2-40B4-BE49-F238E27FC236}">
                <a16:creationId xmlns:a16="http://schemas.microsoft.com/office/drawing/2014/main" id="{C498ACD9-A55C-4634-992F-D8E93D71B8A1}"/>
              </a:ext>
            </a:extLst>
          </p:cNvPr>
          <p:cNvGrpSpPr/>
          <p:nvPr/>
        </p:nvGrpSpPr>
        <p:grpSpPr>
          <a:xfrm>
            <a:off x="445725" y="2965270"/>
            <a:ext cx="10239544" cy="2926080"/>
            <a:chOff x="312842" y="1185323"/>
            <a:chExt cx="10239544" cy="2926080"/>
          </a:xfrm>
        </p:grpSpPr>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415B51B2-F8C8-459E-B839-C4802C894AE8}"/>
                    </a:ext>
                  </a:extLst>
                </p:cNvPr>
                <p:cNvGraphicFramePr>
                  <a:graphicFrameLocks/>
                </p:cNvGraphicFramePr>
                <p:nvPr/>
              </p:nvGraphicFramePr>
              <p:xfrm>
                <a:off x="312842" y="1185323"/>
                <a:ext cx="10239544" cy="2926080"/>
              </p:xfrm>
              <a:graphic>
                <a:graphicData uri="http://schemas.openxmlformats.org/drawingml/2006/table">
                  <a:tbl>
                    <a:tblPr firstRow="1" bandRow="1">
                      <a:tableStyleId>{5C22544A-7EE6-4342-B048-85BDC9FD1C3A}</a:tableStyleId>
                    </a:tblPr>
                    <a:tblGrid>
                      <a:gridCol w="3187103">
                        <a:extLst>
                          <a:ext uri="{9D8B030D-6E8A-4147-A177-3AD203B41FA5}">
                            <a16:colId xmlns:a16="http://schemas.microsoft.com/office/drawing/2014/main" val="3847573550"/>
                          </a:ext>
                        </a:extLst>
                      </a:gridCol>
                      <a:gridCol w="1912883">
                        <a:extLst>
                          <a:ext uri="{9D8B030D-6E8A-4147-A177-3AD203B41FA5}">
                            <a16:colId xmlns:a16="http://schemas.microsoft.com/office/drawing/2014/main" val="1071640681"/>
                          </a:ext>
                        </a:extLst>
                      </a:gridCol>
                      <a:gridCol w="5139558">
                        <a:extLst>
                          <a:ext uri="{9D8B030D-6E8A-4147-A177-3AD203B41FA5}">
                            <a16:colId xmlns:a16="http://schemas.microsoft.com/office/drawing/2014/main" val="4248234052"/>
                          </a:ext>
                        </a:extLst>
                      </a:gridCol>
                    </a:tblGrid>
                    <a:tr h="728428">
                      <a:tc>
                        <a:txBody>
                          <a:bodyPr/>
                          <a:lstStyle/>
                          <a:p>
                            <a:pPr algn="ctr"/>
                            <a:r>
                              <a:rPr lang="de-DE" sz="2100" dirty="0">
                                <a:solidFill>
                                  <a:schemeClr val="tx1"/>
                                </a:solidFill>
                              </a:rPr>
                              <a:t>Hypothesen</a:t>
                            </a:r>
                          </a:p>
                        </a:txBody>
                        <a:tcPr anchor="ctr"/>
                      </a:tc>
                      <a:tc>
                        <a:txBody>
                          <a:bodyPr/>
                          <a:lstStyle/>
                          <a:p>
                            <a:pPr algn="ctr"/>
                            <a:r>
                              <a:rPr lang="de-DE" sz="2100" dirty="0">
                                <a:solidFill>
                                  <a:schemeClr val="tx1"/>
                                </a:solidFill>
                              </a:rPr>
                              <a:t>Statistisches Zeichen</a:t>
                            </a:r>
                          </a:p>
                        </a:txBody>
                        <a:tcPr anchor="ctr"/>
                      </a:tc>
                      <a:tc>
                        <a:txBody>
                          <a:bodyPr/>
                          <a:lstStyle/>
                          <a:p>
                            <a:pPr algn="ctr"/>
                            <a:r>
                              <a:rPr lang="de-DE" sz="2100" dirty="0">
                                <a:solidFill>
                                  <a:schemeClr val="tx1"/>
                                </a:solidFill>
                              </a:rPr>
                              <a:t>Mögl. Formel(n)</a:t>
                            </a:r>
                          </a:p>
                        </a:txBody>
                        <a:tcPr anchor="ctr"/>
                      </a:tc>
                      <a:extLst>
                        <a:ext uri="{0D108BD9-81ED-4DB2-BD59-A6C34878D82A}">
                          <a16:rowId xmlns:a16="http://schemas.microsoft.com/office/drawing/2014/main" val="3417997631"/>
                        </a:ext>
                      </a:extLst>
                    </a:tr>
                    <a:tr h="728428">
                      <a:tc>
                        <a:txBody>
                          <a:bodyPr/>
                          <a:lstStyle/>
                          <a:p>
                            <a:pPr algn="ctr"/>
                            <a:r>
                              <a:rPr lang="de-DE" sz="2100" b="1" dirty="0">
                                <a:solidFill>
                                  <a:schemeClr val="tx1"/>
                                </a:solidFill>
                              </a:rPr>
                              <a:t>Gerichtete Alternativhypothese</a:t>
                            </a:r>
                          </a:p>
                        </a:txBody>
                        <a:tcPr anchor="ctr"/>
                      </a:tc>
                      <a:tc>
                        <a:txBody>
                          <a:bodyPr/>
                          <a:lstStyle/>
                          <a:p>
                            <a:pPr algn="ctr"/>
                            <a:r>
                              <a:rPr lang="de-DE" sz="2100" dirty="0">
                                <a:solidFill>
                                  <a:schemeClr val="tx1"/>
                                </a:solidFill>
                              </a:rPr>
                              <a:t>H</a:t>
                            </a:r>
                            <a:r>
                              <a:rPr lang="de-DE" sz="2100" baseline="-25000" dirty="0">
                                <a:solidFill>
                                  <a:schemeClr val="tx1"/>
                                </a:solidFill>
                              </a:rPr>
                              <a:t>1</a:t>
                            </a:r>
                            <a:endParaRPr lang="de-DE" sz="2100" dirty="0">
                              <a:solidFill>
                                <a:schemeClr val="tx1"/>
                              </a:solidFill>
                            </a:endParaRPr>
                          </a:p>
                        </a:txBody>
                        <a:tcPr anchor="ctr"/>
                      </a:tc>
                      <a:tc>
                        <a:txBody>
                          <a:bodyPr/>
                          <a:lstStyle/>
                          <a:p>
                            <a:r>
                              <a:rPr lang="de-DE" sz="2100" dirty="0">
                                <a:solidFill>
                                  <a:schemeClr val="tx1"/>
                                </a:solidFill>
                              </a:rPr>
                              <a:t>	                        oder</a:t>
                            </a:r>
                          </a:p>
                        </a:txBody>
                        <a:tcPr anchor="ctr"/>
                      </a:tc>
                      <a:extLst>
                        <a:ext uri="{0D108BD9-81ED-4DB2-BD59-A6C34878D82A}">
                          <a16:rowId xmlns:a16="http://schemas.microsoft.com/office/drawing/2014/main" val="2795979772"/>
                        </a:ext>
                      </a:extLst>
                    </a:tr>
                    <a:tr h="7284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100" b="1" dirty="0">
                                <a:solidFill>
                                  <a:schemeClr val="tx1"/>
                                </a:solidFill>
                              </a:rPr>
                              <a:t>Ungerichtete Alternativhypothese</a:t>
                            </a:r>
                          </a:p>
                        </a:txBody>
                        <a:tcPr anchor="ctr"/>
                      </a:tc>
                      <a:tc>
                        <a:txBody>
                          <a:bodyPr/>
                          <a:lstStyle/>
                          <a:p>
                            <a:pPr algn="ctr"/>
                            <a:r>
                              <a:rPr lang="de-DE" sz="2100" dirty="0">
                                <a:solidFill>
                                  <a:schemeClr val="tx1"/>
                                </a:solidFill>
                              </a:rPr>
                              <a:t>H</a:t>
                            </a:r>
                            <a:r>
                              <a:rPr lang="de-DE" sz="2100" baseline="-25000" dirty="0">
                                <a:solidFill>
                                  <a:schemeClr val="tx1"/>
                                </a:solidFill>
                              </a:rPr>
                              <a:t>1</a:t>
                            </a:r>
                            <a:endParaRPr lang="de-DE" sz="2100" dirty="0">
                              <a:solidFill>
                                <a:schemeClr val="tx1"/>
                              </a:solidFill>
                            </a:endParaRPr>
                          </a:p>
                        </a:txBody>
                        <a:tcPr anchor="ctr"/>
                      </a:tc>
                      <a:tc>
                        <a:txBody>
                          <a:bodyPr/>
                          <a:lstStyle/>
                          <a:p>
                            <a:endParaRPr lang="de-DE" sz="2100" dirty="0">
                              <a:solidFill>
                                <a:schemeClr val="tx1"/>
                              </a:solidFill>
                            </a:endParaRPr>
                          </a:p>
                        </a:txBody>
                        <a:tcPr anchor="ctr"/>
                      </a:tc>
                      <a:extLst>
                        <a:ext uri="{0D108BD9-81ED-4DB2-BD59-A6C34878D82A}">
                          <a16:rowId xmlns:a16="http://schemas.microsoft.com/office/drawing/2014/main" val="1145901877"/>
                        </a:ext>
                      </a:extLst>
                    </a:tr>
                    <a:tr h="728428">
                      <a:tc>
                        <a:txBody>
                          <a:bodyPr/>
                          <a:lstStyle/>
                          <a:p>
                            <a:pPr algn="ctr"/>
                            <a:r>
                              <a:rPr lang="de-DE" sz="2100" b="1" dirty="0">
                                <a:solidFill>
                                  <a:schemeClr val="tx1"/>
                                </a:solidFill>
                              </a:rPr>
                              <a:t>Nullhypothese</a:t>
                            </a:r>
                            <a:r>
                              <a:rPr lang="de-DE" sz="2100" dirty="0">
                                <a:solidFill>
                                  <a:schemeClr val="tx1"/>
                                </a:solidFill>
                              </a:rPr>
                              <a:t> </a:t>
                            </a:r>
                          </a:p>
                          <a:p>
                            <a:pPr algn="ctr"/>
                            <a:r>
                              <a:rPr lang="de-DE" sz="2100" dirty="0">
                                <a:solidFill>
                                  <a:schemeClr val="tx1"/>
                                </a:solidFill>
                              </a:rPr>
                              <a:t>(immer exaktes Gegenteil)</a:t>
                            </a:r>
                          </a:p>
                        </a:txBody>
                        <a:tcPr anchor="ctr"/>
                      </a:tc>
                      <a:tc>
                        <a:txBody>
                          <a:bodyPr/>
                          <a:lstStyle/>
                          <a:p>
                            <a:pPr algn="ctr"/>
                            <a:r>
                              <a:rPr lang="de-DE" sz="2100" dirty="0">
                                <a:solidFill>
                                  <a:schemeClr val="tx1"/>
                                </a:solidFill>
                              </a:rPr>
                              <a:t>H</a:t>
                            </a:r>
                            <a:r>
                              <a:rPr lang="de-DE" sz="2100" baseline="-25000" dirty="0">
                                <a:solidFill>
                                  <a:schemeClr val="tx1"/>
                                </a:solidFill>
                              </a:rPr>
                              <a:t>0</a:t>
                            </a:r>
                          </a:p>
                        </a:txBody>
                        <a:tcPr anchor="ctr"/>
                      </a:tc>
                      <a:tc>
                        <a:txBody>
                          <a:bodyPr/>
                          <a:lstStyle/>
                          <a:p>
                            <a:endParaRPr lang="de-DE" sz="2100" dirty="0">
                              <a:solidFill>
                                <a:schemeClr val="tx1"/>
                              </a:solidFill>
                            </a:endParaRPr>
                          </a:p>
                          <a:p>
                            <a:endParaRPr lang="de-DE" sz="2100" dirty="0">
                              <a:solidFill>
                                <a:schemeClr val="tx1"/>
                              </a:solidFill>
                            </a:endParaRPr>
                          </a:p>
                        </a:txBody>
                        <a:tcPr anchor="ctr"/>
                      </a:tc>
                      <a:extLst>
                        <a:ext uri="{0D108BD9-81ED-4DB2-BD59-A6C34878D82A}">
                          <a16:rowId xmlns:a16="http://schemas.microsoft.com/office/drawing/2014/main" val="4182445168"/>
                        </a:ext>
                      </a:extLst>
                    </a:tr>
                  </a:tbl>
                </a:graphicData>
              </a:graphic>
            </p:graphicFrame>
          </mc:Choice>
          <mc:Fallback xmlns="">
            <p:graphicFrame>
              <p:nvGraphicFramePr>
                <p:cNvPr id="7" name="Tabelle 6">
                  <a:extLst>
                    <a:ext uri="{FF2B5EF4-FFF2-40B4-BE49-F238E27FC236}">
                      <a16:creationId xmlns:a16="http://schemas.microsoft.com/office/drawing/2014/main" id="{415B51B2-F8C8-459E-B839-C4802C894AE8}"/>
                    </a:ext>
                  </a:extLst>
                </p:cNvPr>
                <p:cNvGraphicFramePr>
                  <a:graphicFrameLocks/>
                </p:cNvGraphicFramePr>
                <p:nvPr>
                  <p:extLst>
                    <p:ext uri="{D42A27DB-BD31-4B8C-83A1-F6EECF244321}">
                      <p14:modId xmlns:p14="http://schemas.microsoft.com/office/powerpoint/2010/main" val="4055723248"/>
                    </p:ext>
                  </p:extLst>
                </p:nvPr>
              </p:nvGraphicFramePr>
              <p:xfrm>
                <a:off x="312842" y="1185323"/>
                <a:ext cx="10239544" cy="2926080"/>
              </p:xfrm>
              <a:graphic>
                <a:graphicData uri="http://schemas.openxmlformats.org/drawingml/2006/table">
                  <a:tbl>
                    <a:tblPr firstRow="1" bandRow="1">
                      <a:tableStyleId>{5C22544A-7EE6-4342-B048-85BDC9FD1C3A}</a:tableStyleId>
                    </a:tblPr>
                    <a:tblGrid>
                      <a:gridCol w="3187103">
                        <a:extLst>
                          <a:ext uri="{9D8B030D-6E8A-4147-A177-3AD203B41FA5}">
                            <a16:colId xmlns:a16="http://schemas.microsoft.com/office/drawing/2014/main" val="3847573550"/>
                          </a:ext>
                        </a:extLst>
                      </a:gridCol>
                      <a:gridCol w="1912883">
                        <a:extLst>
                          <a:ext uri="{9D8B030D-6E8A-4147-A177-3AD203B41FA5}">
                            <a16:colId xmlns:a16="http://schemas.microsoft.com/office/drawing/2014/main" val="1071640681"/>
                          </a:ext>
                        </a:extLst>
                      </a:gridCol>
                      <a:gridCol w="5139558">
                        <a:extLst>
                          <a:ext uri="{9D8B030D-6E8A-4147-A177-3AD203B41FA5}">
                            <a16:colId xmlns:a16="http://schemas.microsoft.com/office/drawing/2014/main" val="4248234052"/>
                          </a:ext>
                        </a:extLst>
                      </a:gridCol>
                    </a:tblGrid>
                    <a:tr h="728428">
                      <a:tc>
                        <a:txBody>
                          <a:bodyPr/>
                          <a:lstStyle/>
                          <a:p>
                            <a:pPr algn="ctr"/>
                            <a:r>
                              <a:rPr lang="de-DE" sz="2100" dirty="0">
                                <a:solidFill>
                                  <a:schemeClr val="tx1"/>
                                </a:solidFill>
                              </a:rPr>
                              <a:t>Hypothesen</a:t>
                            </a:r>
                          </a:p>
                        </a:txBody>
                        <a:tcPr anchor="ctr"/>
                      </a:tc>
                      <a:tc>
                        <a:txBody>
                          <a:bodyPr/>
                          <a:lstStyle/>
                          <a:p>
                            <a:pPr algn="ctr"/>
                            <a:r>
                              <a:rPr lang="de-DE" sz="2100" dirty="0">
                                <a:solidFill>
                                  <a:schemeClr val="tx1"/>
                                </a:solidFill>
                              </a:rPr>
                              <a:t>Statistisches Zeichen</a:t>
                            </a:r>
                          </a:p>
                        </a:txBody>
                        <a:tcPr anchor="ctr"/>
                      </a:tc>
                      <a:tc>
                        <a:txBody>
                          <a:bodyPr/>
                          <a:lstStyle/>
                          <a:p>
                            <a:pPr algn="ctr"/>
                            <a:r>
                              <a:rPr lang="de-DE" sz="2100" dirty="0">
                                <a:solidFill>
                                  <a:schemeClr val="tx1"/>
                                </a:solidFill>
                              </a:rPr>
                              <a:t>Mögl. Formel(n)</a:t>
                            </a:r>
                          </a:p>
                        </a:txBody>
                        <a:tcPr anchor="ctr"/>
                      </a:tc>
                      <a:extLst>
                        <a:ext uri="{0D108BD9-81ED-4DB2-BD59-A6C34878D82A}">
                          <a16:rowId xmlns:a16="http://schemas.microsoft.com/office/drawing/2014/main" val="3417997631"/>
                        </a:ext>
                      </a:extLst>
                    </a:tr>
                    <a:tr h="728428">
                      <a:tc>
                        <a:txBody>
                          <a:bodyPr/>
                          <a:lstStyle/>
                          <a:p>
                            <a:pPr algn="ctr"/>
                            <a:r>
                              <a:rPr lang="de-DE" sz="2100" b="1" dirty="0">
                                <a:solidFill>
                                  <a:schemeClr val="tx1"/>
                                </a:solidFill>
                              </a:rPr>
                              <a:t>Gerichtete Alternativhypothese</a:t>
                            </a:r>
                          </a:p>
                        </a:txBody>
                        <a:tcPr anchor="ctr"/>
                      </a:tc>
                      <a:tc>
                        <a:txBody>
                          <a:bodyPr/>
                          <a:lstStyle/>
                          <a:p>
                            <a:pPr algn="ctr"/>
                            <a:r>
                              <a:rPr lang="de-DE" sz="2100" dirty="0">
                                <a:solidFill>
                                  <a:schemeClr val="tx1"/>
                                </a:solidFill>
                              </a:rPr>
                              <a:t>H</a:t>
                            </a:r>
                            <a:r>
                              <a:rPr lang="de-DE" sz="2100" baseline="-25000" dirty="0">
                                <a:solidFill>
                                  <a:schemeClr val="tx1"/>
                                </a:solidFill>
                              </a:rPr>
                              <a:t>1</a:t>
                            </a:r>
                            <a:endParaRPr lang="de-DE" sz="2100" dirty="0">
                              <a:solidFill>
                                <a:schemeClr val="tx1"/>
                              </a:solidFill>
                            </a:endParaRPr>
                          </a:p>
                        </a:txBody>
                        <a:tcPr anchor="ctr"/>
                      </a:tc>
                      <a:tc>
                        <a:txBody>
                          <a:bodyPr/>
                          <a:lstStyle/>
                          <a:p>
                            <a:r>
                              <a:rPr lang="de-DE" sz="2100" dirty="0">
                                <a:solidFill>
                                  <a:schemeClr val="tx1"/>
                                </a:solidFill>
                              </a:rPr>
                              <a:t>	                        oder</a:t>
                            </a:r>
                          </a:p>
                        </a:txBody>
                        <a:tcPr anchor="ctr"/>
                      </a:tc>
                      <a:extLst>
                        <a:ext uri="{0D108BD9-81ED-4DB2-BD59-A6C34878D82A}">
                          <a16:rowId xmlns:a16="http://schemas.microsoft.com/office/drawing/2014/main" val="2795979772"/>
                        </a:ext>
                      </a:extLst>
                    </a:tr>
                    <a:tr h="7284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100" b="1" dirty="0">
                                <a:solidFill>
                                  <a:schemeClr val="tx1"/>
                                </a:solidFill>
                              </a:rPr>
                              <a:t>Ungerichtete Alternativhypothese</a:t>
                            </a:r>
                          </a:p>
                        </a:txBody>
                        <a:tcPr anchor="ctr"/>
                      </a:tc>
                      <a:tc>
                        <a:txBody>
                          <a:bodyPr/>
                          <a:lstStyle/>
                          <a:p>
                            <a:pPr algn="ctr"/>
                            <a:r>
                              <a:rPr lang="de-DE" sz="2100" dirty="0">
                                <a:solidFill>
                                  <a:schemeClr val="tx1"/>
                                </a:solidFill>
                              </a:rPr>
                              <a:t>H</a:t>
                            </a:r>
                            <a:r>
                              <a:rPr lang="de-DE" sz="2100" baseline="-25000" dirty="0">
                                <a:solidFill>
                                  <a:schemeClr val="tx1"/>
                                </a:solidFill>
                              </a:rPr>
                              <a:t>1</a:t>
                            </a:r>
                            <a:endParaRPr lang="de-DE" sz="2100" dirty="0">
                              <a:solidFill>
                                <a:schemeClr val="tx1"/>
                              </a:solidFill>
                            </a:endParaRPr>
                          </a:p>
                        </a:txBody>
                        <a:tcPr anchor="ctr"/>
                      </a:tc>
                      <a:tc>
                        <a:txBody>
                          <a:bodyPr/>
                          <a:lstStyle/>
                          <a:p>
                            <a:endParaRPr lang="de-DE" sz="2100" dirty="0">
                              <a:solidFill>
                                <a:schemeClr val="tx1"/>
                              </a:solidFill>
                            </a:endParaRPr>
                          </a:p>
                        </a:txBody>
                        <a:tcPr anchor="ctr"/>
                      </a:tc>
                      <a:extLst>
                        <a:ext uri="{0D108BD9-81ED-4DB2-BD59-A6C34878D82A}">
                          <a16:rowId xmlns:a16="http://schemas.microsoft.com/office/drawing/2014/main" val="1145901877"/>
                        </a:ext>
                      </a:extLst>
                    </a:tr>
                    <a:tr h="728428">
                      <a:tc>
                        <a:txBody>
                          <a:bodyPr/>
                          <a:lstStyle/>
                          <a:p>
                            <a:pPr algn="ctr"/>
                            <a:r>
                              <a:rPr lang="de-DE" sz="2100" b="1" dirty="0">
                                <a:solidFill>
                                  <a:schemeClr val="tx1"/>
                                </a:solidFill>
                              </a:rPr>
                              <a:t>Nullhypothese</a:t>
                            </a:r>
                            <a:r>
                              <a:rPr lang="de-DE" sz="2100" dirty="0">
                                <a:solidFill>
                                  <a:schemeClr val="tx1"/>
                                </a:solidFill>
                              </a:rPr>
                              <a:t> </a:t>
                            </a:r>
                          </a:p>
                          <a:p>
                            <a:pPr algn="ctr"/>
                            <a:r>
                              <a:rPr lang="de-DE" sz="2100" dirty="0">
                                <a:solidFill>
                                  <a:schemeClr val="tx1"/>
                                </a:solidFill>
                              </a:rPr>
                              <a:t>(immer exaktes Gegenteil)</a:t>
                            </a:r>
                          </a:p>
                        </a:txBody>
                        <a:tcPr anchor="ctr"/>
                      </a:tc>
                      <a:tc>
                        <a:txBody>
                          <a:bodyPr/>
                          <a:lstStyle/>
                          <a:p>
                            <a:pPr algn="ctr"/>
                            <a:r>
                              <a:rPr lang="de-DE" sz="2100" dirty="0">
                                <a:solidFill>
                                  <a:schemeClr val="tx1"/>
                                </a:solidFill>
                              </a:rPr>
                              <a:t>H</a:t>
                            </a:r>
                            <a:r>
                              <a:rPr lang="de-DE" sz="2100" baseline="-25000" dirty="0">
                                <a:solidFill>
                                  <a:schemeClr val="tx1"/>
                                </a:solidFill>
                              </a:rPr>
                              <a:t>0</a:t>
                            </a:r>
                          </a:p>
                        </a:txBody>
                        <a:tcPr anchor="ctr"/>
                      </a:tc>
                      <a:tc>
                        <a:txBody>
                          <a:bodyPr/>
                          <a:lstStyle/>
                          <a:p>
                            <a:endParaRPr lang="de-DE" sz="2100" dirty="0">
                              <a:solidFill>
                                <a:schemeClr val="tx1"/>
                              </a:solidFill>
                            </a:endParaRPr>
                          </a:p>
                          <a:p>
                            <a:endParaRPr lang="de-DE" sz="2100" dirty="0">
                              <a:solidFill>
                                <a:schemeClr val="tx1"/>
                              </a:solidFill>
                            </a:endParaRPr>
                          </a:p>
                        </a:txBody>
                        <a:tcPr anchor="ctr"/>
                      </a:tc>
                      <a:extLst>
                        <a:ext uri="{0D108BD9-81ED-4DB2-BD59-A6C34878D82A}">
                          <a16:rowId xmlns:a16="http://schemas.microsoft.com/office/drawing/2014/main" val="4182445168"/>
                        </a:ext>
                      </a:extLst>
                    </a:tr>
                  </a:tbl>
                </a:graphicData>
              </a:graphic>
            </p:graphicFrame>
          </mc:Fallback>
        </mc:AlternateContent>
        <p:pic>
          <p:nvPicPr>
            <p:cNvPr id="8" name="Grafik 7">
              <a:extLst>
                <a:ext uri="{FF2B5EF4-FFF2-40B4-BE49-F238E27FC236}">
                  <a16:creationId xmlns:a16="http://schemas.microsoft.com/office/drawing/2014/main" id="{33DAC34B-FAC3-45A3-A3F3-BF5710E8D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556" y="2077978"/>
              <a:ext cx="1495060" cy="411142"/>
            </a:xfrm>
            <a:prstGeom prst="rect">
              <a:avLst/>
            </a:prstGeom>
          </p:spPr>
        </p:pic>
        <p:pic>
          <p:nvPicPr>
            <p:cNvPr id="9" name="Grafik 8">
              <a:extLst>
                <a:ext uri="{FF2B5EF4-FFF2-40B4-BE49-F238E27FC236}">
                  <a16:creationId xmlns:a16="http://schemas.microsoft.com/office/drawing/2014/main" id="{59D9DC23-3BBE-4EC6-BDD9-9C71F996B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4383" y="2077978"/>
              <a:ext cx="1353764" cy="411143"/>
            </a:xfrm>
            <a:prstGeom prst="rect">
              <a:avLst/>
            </a:prstGeom>
          </p:spPr>
        </p:pic>
        <p:pic>
          <p:nvPicPr>
            <p:cNvPr id="11" name="Grafik 10">
              <a:extLst>
                <a:ext uri="{FF2B5EF4-FFF2-40B4-BE49-F238E27FC236}">
                  <a16:creationId xmlns:a16="http://schemas.microsoft.com/office/drawing/2014/main" id="{EEF7DDE2-8878-43EB-ADA5-90EBF0C85A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124" y="2800930"/>
              <a:ext cx="1458631" cy="442329"/>
            </a:xfrm>
            <a:prstGeom prst="rect">
              <a:avLst/>
            </a:prstGeom>
          </p:spPr>
        </p:pic>
        <p:pic>
          <p:nvPicPr>
            <p:cNvPr id="12" name="Grafik 11">
              <a:extLst>
                <a:ext uri="{FF2B5EF4-FFF2-40B4-BE49-F238E27FC236}">
                  <a16:creationId xmlns:a16="http://schemas.microsoft.com/office/drawing/2014/main" id="{C983436D-2F5F-4606-8E0D-AB1297C876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2083" y="3543036"/>
              <a:ext cx="1406005" cy="411142"/>
            </a:xfrm>
            <a:prstGeom prst="rect">
              <a:avLst/>
            </a:prstGeom>
          </p:spPr>
        </p:pic>
        <p:pic>
          <p:nvPicPr>
            <p:cNvPr id="13" name="Grafik 12">
              <a:extLst>
                <a:ext uri="{FF2B5EF4-FFF2-40B4-BE49-F238E27FC236}">
                  <a16:creationId xmlns:a16="http://schemas.microsoft.com/office/drawing/2014/main" id="{EFEF93C8-7D66-45E7-A712-DC76791696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9857" y="3543036"/>
              <a:ext cx="1481164" cy="411142"/>
            </a:xfrm>
            <a:prstGeom prst="rect">
              <a:avLst/>
            </a:prstGeom>
          </p:spPr>
        </p:pic>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308DE989-FB2F-4921-9893-DB755D62C12A}"/>
                    </a:ext>
                  </a:extLst>
                </p:cNvPr>
                <p:cNvSpPr txBox="1"/>
                <p:nvPr/>
              </p:nvSpPr>
              <p:spPr>
                <a:xfrm>
                  <a:off x="8832790" y="3507566"/>
                  <a:ext cx="1499578" cy="443198"/>
                </a:xfrm>
                <a:prstGeom prst="rect">
                  <a:avLst/>
                </a:prstGeom>
                <a:solidFill>
                  <a:schemeClr val="bg1"/>
                </a:solid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0</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m:t>
                        </m:r>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0</m:t>
                            </m:r>
                          </m:sub>
                        </m:sSub>
                      </m:oMath>
                    </m:oMathPara>
                  </a14:m>
                  <a:endParaRPr lang="de-DE" sz="2400" dirty="0"/>
                </a:p>
              </p:txBody>
            </p:sp>
          </mc:Choice>
          <mc:Fallback xmlns="">
            <p:sp>
              <p:nvSpPr>
                <p:cNvPr id="10" name="Textfeld 9">
                  <a:extLst>
                    <a:ext uri="{FF2B5EF4-FFF2-40B4-BE49-F238E27FC236}">
                      <a16:creationId xmlns:a16="http://schemas.microsoft.com/office/drawing/2014/main" id="{308DE989-FB2F-4921-9893-DB755D62C12A}"/>
                    </a:ext>
                  </a:extLst>
                </p:cNvPr>
                <p:cNvSpPr txBox="1">
                  <a:spLocks noRot="1" noChangeAspect="1" noMove="1" noResize="1" noEditPoints="1" noAdjustHandles="1" noChangeArrowheads="1" noChangeShapeType="1" noTextEdit="1"/>
                </p:cNvSpPr>
                <p:nvPr/>
              </p:nvSpPr>
              <p:spPr>
                <a:xfrm>
                  <a:off x="8832790" y="3507566"/>
                  <a:ext cx="1499578" cy="443198"/>
                </a:xfrm>
                <a:prstGeom prst="rect">
                  <a:avLst/>
                </a:prstGeom>
                <a:blipFill>
                  <a:blip r:embed="rId8"/>
                  <a:stretch>
                    <a:fillRect/>
                  </a:stretch>
                </a:blipFill>
                <a:ln>
                  <a:noFill/>
                </a:ln>
              </p:spPr>
              <p:txBody>
                <a:bodyPr/>
                <a:lstStyle/>
                <a:p>
                  <a:r>
                    <a:rPr lang="de-DE">
                      <a:noFill/>
                    </a:rPr>
                    <a:t> </a:t>
                  </a:r>
                </a:p>
              </p:txBody>
            </p:sp>
          </mc:Fallback>
        </mc:AlternateContent>
      </p:grpSp>
    </p:spTree>
    <p:extLst>
      <p:ext uri="{BB962C8B-B14F-4D97-AF65-F5344CB8AC3E}">
        <p14:creationId xmlns:p14="http://schemas.microsoft.com/office/powerpoint/2010/main" val="271833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ED47F557-F140-4669-86F7-D1142EAA40BC}"/>
              </a:ext>
            </a:extLst>
          </p:cNvPr>
          <p:cNvSpPr>
            <a:spLocks noGrp="1"/>
          </p:cNvSpPr>
          <p:nvPr>
            <p:ph type="title"/>
          </p:nvPr>
        </p:nvSpPr>
        <p:spPr>
          <a:xfrm>
            <a:off x="838043" y="0"/>
            <a:ext cx="10515600" cy="1325563"/>
          </a:xfrm>
        </p:spPr>
        <p:txBody>
          <a:bodyPr/>
          <a:lstStyle/>
          <a:p>
            <a:r>
              <a:rPr lang="de-DE" dirty="0"/>
              <a:t>Beispiele</a:t>
            </a:r>
          </a:p>
        </p:txBody>
      </p:sp>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9FE5950B-BE26-48F7-B904-9B92E78ECDC4}"/>
                  </a:ext>
                </a:extLst>
              </p:cNvPr>
              <p:cNvSpPr>
                <a:spLocks noGrp="1"/>
              </p:cNvSpPr>
              <p:nvPr>
                <p:ph sz="quarter" idx="12"/>
              </p:nvPr>
            </p:nvSpPr>
            <p:spPr/>
            <p:txBody>
              <a:bodyPr>
                <a:normAutofit lnSpcReduction="10000"/>
              </a:bodyPr>
              <a:lstStyle/>
              <a:p>
                <a:pPr>
                  <a:spcAft>
                    <a:spcPts val="600"/>
                  </a:spcAft>
                  <a:buFont typeface="Wingdings" panose="05000000000000000000" pitchFamily="2" charset="2"/>
                  <a:buChar char="§"/>
                </a:pPr>
                <a:r>
                  <a:rPr lang="de-DE" sz="2400" b="1" dirty="0"/>
                  <a:t>Beispiel 1: </a:t>
                </a:r>
                <a:r>
                  <a:rPr lang="de-DE" sz="2400" dirty="0"/>
                  <a:t>	Ein Bäcker vermutet, dass er täglich mehr als 80 Kunden bedient.</a:t>
                </a:r>
              </a:p>
              <a:p>
                <a:pPr marL="0" indent="0">
                  <a:spcAft>
                    <a:spcPts val="600"/>
                  </a:spcAft>
                  <a:buNone/>
                </a:pPr>
                <a:r>
                  <a:rPr lang="de-DE" sz="2400" dirty="0"/>
                  <a:t>		</a:t>
                </a:r>
                <a14:m>
                  <m:oMath xmlns:m="http://schemas.openxmlformats.org/officeDocument/2006/math">
                    <m:r>
                      <a:rPr lang="de-DE" sz="2400" i="1" smtClean="0">
                        <a:latin typeface="Cambria Math" panose="02040503050406030204" pitchFamily="18" charset="0"/>
                        <a:ea typeface="Cambria Math" panose="02040503050406030204" pitchFamily="18" charset="0"/>
                      </a:rPr>
                      <m:t>𝜇</m:t>
                    </m:r>
                  </m:oMath>
                </a14:m>
                <a:r>
                  <a:rPr lang="de-DE" sz="2400" dirty="0"/>
                  <a:t> = durchschnittliche Kundenzahl an allen Öffnungstagen der Bäckerei</a:t>
                </a:r>
              </a:p>
              <a:p>
                <a:pPr marL="0" indent="0">
                  <a:spcAft>
                    <a:spcPts val="600"/>
                  </a:spcAft>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0</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≤80</m:t>
                    </m:r>
                  </m:oMath>
                </a14:m>
                <a:endParaRPr lang="de-DE" sz="2400" dirty="0"/>
              </a:p>
              <a:p>
                <a:pPr marL="0" indent="0">
                  <a:spcAft>
                    <a:spcPts val="2400"/>
                  </a:spcAft>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&gt;80</m:t>
                    </m:r>
                  </m:oMath>
                </a14:m>
                <a:endParaRPr lang="de-DE" sz="2400" dirty="0"/>
              </a:p>
              <a:p>
                <a:pPr>
                  <a:lnSpc>
                    <a:spcPct val="100000"/>
                  </a:lnSpc>
                  <a:spcAft>
                    <a:spcPts val="600"/>
                  </a:spcAft>
                  <a:buFont typeface="Wingdings" panose="05000000000000000000" pitchFamily="2" charset="2"/>
                  <a:buChar char="§"/>
                </a:pPr>
                <a:r>
                  <a:rPr lang="de-DE" sz="2400" b="1" dirty="0"/>
                  <a:t>Beispiel 2:</a:t>
                </a:r>
                <a:r>
                  <a:rPr lang="de-DE" sz="2400" dirty="0"/>
                  <a:t>	Ein Hersteller behauptet, dass seine Cornflakes-Packungen im Schnitt 			genau 750g Cornflakes enthalten. Du hast den Verdacht, dass das nicht 			stimmt.</a:t>
                </a:r>
              </a:p>
              <a:p>
                <a:pPr marL="0" indent="0">
                  <a:spcAft>
                    <a:spcPts val="600"/>
                  </a:spcAft>
                  <a:buNone/>
                </a:pPr>
                <a:r>
                  <a:rPr lang="de-DE" sz="2400" dirty="0"/>
                  <a:t>		</a:t>
                </a:r>
                <a14:m>
                  <m:oMath xmlns:m="http://schemas.openxmlformats.org/officeDocument/2006/math">
                    <m:r>
                      <a:rPr lang="de-DE" sz="2400" i="1" smtClean="0">
                        <a:latin typeface="Cambria Math" panose="02040503050406030204" pitchFamily="18" charset="0"/>
                        <a:ea typeface="Cambria Math" panose="02040503050406030204" pitchFamily="18" charset="0"/>
                      </a:rPr>
                      <m:t>𝜇</m:t>
                    </m:r>
                  </m:oMath>
                </a14:m>
                <a:r>
                  <a:rPr lang="de-DE" sz="2400" dirty="0"/>
                  <a:t> = durchschnittliches Füllgewicht pro Packung</a:t>
                </a:r>
              </a:p>
              <a:p>
                <a:pPr marL="0" indent="0">
                  <a:spcAft>
                    <a:spcPts val="600"/>
                  </a:spcAft>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0</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=750</m:t>
                    </m:r>
                  </m:oMath>
                </a14:m>
                <a:endParaRPr lang="de-DE" sz="2400" dirty="0"/>
              </a:p>
              <a:p>
                <a:pPr marL="0" indent="0">
                  <a:spcAft>
                    <a:spcPts val="600"/>
                  </a:spcAft>
                  <a:buNone/>
                </a:pPr>
                <a:r>
                  <a:rPr lang="de-DE" sz="240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1</m:t>
                        </m:r>
                      </m:sub>
                    </m:sSub>
                    <m:r>
                      <a:rPr lang="de-DE" sz="2400" b="0" i="1" smtClean="0">
                        <a:latin typeface="Cambria Math" panose="02040503050406030204" pitchFamily="18" charset="0"/>
                      </a:rPr>
                      <m:t>: </m:t>
                    </m:r>
                    <m:r>
                      <a:rPr lang="de-DE" sz="2400" b="0" i="1" smtClean="0">
                        <a:latin typeface="Cambria Math" panose="02040503050406030204" pitchFamily="18" charset="0"/>
                        <a:ea typeface="Cambria Math" panose="02040503050406030204" pitchFamily="18" charset="0"/>
                      </a:rPr>
                      <m:t>𝜇</m:t>
                    </m:r>
                    <m:r>
                      <a:rPr lang="de-DE" sz="2400" b="0" i="1" smtClean="0">
                        <a:latin typeface="Cambria Math" panose="02040503050406030204" pitchFamily="18" charset="0"/>
                        <a:ea typeface="Cambria Math" panose="02040503050406030204" pitchFamily="18" charset="0"/>
                      </a:rPr>
                      <m:t>≠750</m:t>
                    </m:r>
                  </m:oMath>
                </a14:m>
                <a:endParaRPr lang="de-DE" sz="2400" dirty="0"/>
              </a:p>
              <a:p>
                <a:pPr marL="0" indent="0">
                  <a:buNone/>
                </a:pPr>
                <a:endParaRPr lang="de-DE" sz="2400" dirty="0"/>
              </a:p>
            </p:txBody>
          </p:sp>
        </mc:Choice>
        <mc:Fallback xmlns="">
          <p:sp>
            <p:nvSpPr>
              <p:cNvPr id="5" name="Inhaltsplatzhalter 4">
                <a:extLst>
                  <a:ext uri="{FF2B5EF4-FFF2-40B4-BE49-F238E27FC236}">
                    <a16:creationId xmlns:a16="http://schemas.microsoft.com/office/drawing/2014/main" id="{9FE5950B-BE26-48F7-B904-9B92E78ECDC4}"/>
                  </a:ext>
                </a:extLst>
              </p:cNvPr>
              <p:cNvSpPr>
                <a:spLocks noGrp="1" noRot="1" noChangeAspect="1" noMove="1" noResize="1" noEditPoints="1" noAdjustHandles="1" noChangeArrowheads="1" noChangeShapeType="1" noTextEdit="1"/>
              </p:cNvSpPr>
              <p:nvPr>
                <p:ph sz="quarter" idx="12"/>
              </p:nvPr>
            </p:nvSpPr>
            <p:spPr>
              <a:blipFill>
                <a:blip r:embed="rId2"/>
                <a:stretch>
                  <a:fillRect l="-698" t="-2265"/>
                </a:stretch>
              </a:blipFill>
            </p:spPr>
            <p:txBody>
              <a:bodyPr/>
              <a:lstStyle/>
              <a:p>
                <a:r>
                  <a:rPr lang="de-DE">
                    <a:noFill/>
                  </a:rPr>
                  <a:t> </a:t>
                </a:r>
              </a:p>
            </p:txBody>
          </p:sp>
        </mc:Fallback>
      </mc:AlternateContent>
    </p:spTree>
    <p:extLst>
      <p:ext uri="{BB962C8B-B14F-4D97-AF65-F5344CB8AC3E}">
        <p14:creationId xmlns:p14="http://schemas.microsoft.com/office/powerpoint/2010/main" val="98539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p:txBody>
          <a:bodyPr/>
          <a:lstStyle/>
          <a:p>
            <a:r>
              <a:rPr lang="de-DE" dirty="0"/>
              <a:t>Alpha- und Betafehler</a:t>
            </a:r>
          </a:p>
        </p:txBody>
      </p:sp>
      <p:graphicFrame>
        <p:nvGraphicFramePr>
          <p:cNvPr id="7" name="Tabelle 10">
            <a:extLst>
              <a:ext uri="{FF2B5EF4-FFF2-40B4-BE49-F238E27FC236}">
                <a16:creationId xmlns:a16="http://schemas.microsoft.com/office/drawing/2014/main" id="{5E8CBA68-F807-419C-9A09-92A9B1FE759F}"/>
              </a:ext>
            </a:extLst>
          </p:cNvPr>
          <p:cNvGraphicFramePr>
            <a:graphicFrameLocks/>
          </p:cNvGraphicFramePr>
          <p:nvPr/>
        </p:nvGraphicFramePr>
        <p:xfrm>
          <a:off x="456535" y="1719826"/>
          <a:ext cx="10975267" cy="3485304"/>
        </p:xfrm>
        <a:graphic>
          <a:graphicData uri="http://schemas.openxmlformats.org/drawingml/2006/table">
            <a:tbl>
              <a:tblPr firstRow="1" bandRow="1">
                <a:tableStyleId>{5C22544A-7EE6-4342-B048-85BDC9FD1C3A}</a:tableStyleId>
              </a:tblPr>
              <a:tblGrid>
                <a:gridCol w="3251719">
                  <a:extLst>
                    <a:ext uri="{9D8B030D-6E8A-4147-A177-3AD203B41FA5}">
                      <a16:colId xmlns:a16="http://schemas.microsoft.com/office/drawing/2014/main" val="3323701820"/>
                    </a:ext>
                  </a:extLst>
                </a:gridCol>
                <a:gridCol w="1448977">
                  <a:extLst>
                    <a:ext uri="{9D8B030D-6E8A-4147-A177-3AD203B41FA5}">
                      <a16:colId xmlns:a16="http://schemas.microsoft.com/office/drawing/2014/main" val="480000073"/>
                    </a:ext>
                  </a:extLst>
                </a:gridCol>
                <a:gridCol w="3147750">
                  <a:extLst>
                    <a:ext uri="{9D8B030D-6E8A-4147-A177-3AD203B41FA5}">
                      <a16:colId xmlns:a16="http://schemas.microsoft.com/office/drawing/2014/main" val="4020475940"/>
                    </a:ext>
                  </a:extLst>
                </a:gridCol>
                <a:gridCol w="3126821">
                  <a:extLst>
                    <a:ext uri="{9D8B030D-6E8A-4147-A177-3AD203B41FA5}">
                      <a16:colId xmlns:a16="http://schemas.microsoft.com/office/drawing/2014/main" val="3330094360"/>
                    </a:ext>
                  </a:extLst>
                </a:gridCol>
              </a:tblGrid>
              <a:tr h="664105">
                <a:tc rowSpan="2" gridSpan="2">
                  <a:txBody>
                    <a:bodyPr/>
                    <a:lstStyle/>
                    <a:p>
                      <a:endParaRPr lang="de-DE" sz="2000" dirty="0">
                        <a:solidFill>
                          <a:schemeClr val="tx1"/>
                        </a:solidFill>
                      </a:endParaRPr>
                    </a:p>
                    <a:p>
                      <a:endParaRPr lang="de-DE" sz="2000" dirty="0">
                        <a:solidFill>
                          <a:schemeClr val="tx1"/>
                        </a:solidFill>
                      </a:endParaRPr>
                    </a:p>
                    <a:p>
                      <a:endParaRPr lang="de-DE" sz="2000" dirty="0">
                        <a:solidFill>
                          <a:schemeClr val="tx1"/>
                        </a:solidFill>
                      </a:endParaRPr>
                    </a:p>
                    <a:p>
                      <a:endParaRPr lang="de-DE" sz="2000" dirty="0">
                        <a:solidFill>
                          <a:schemeClr val="tx1"/>
                        </a:solidFill>
                      </a:endParaRPr>
                    </a:p>
                  </a:txBody>
                  <a:tcPr anchor="ctr">
                    <a:lnR w="28575" cap="flat" cmpd="sng" algn="ctr">
                      <a:solidFill>
                        <a:schemeClr val="accent5">
                          <a:lumMod val="40000"/>
                          <a:lumOff val="60000"/>
                        </a:schemeClr>
                      </a:solidFill>
                      <a:prstDash val="solid"/>
                      <a:round/>
                      <a:headEnd type="none" w="med" len="med"/>
                      <a:tailEnd type="none" w="med" len="med"/>
                    </a:lnR>
                    <a:lnB w="28575" cap="flat" cmpd="sng" algn="ctr">
                      <a:solidFill>
                        <a:schemeClr val="accent5">
                          <a:lumMod val="40000"/>
                          <a:lumOff val="60000"/>
                        </a:schemeClr>
                      </a:solidFill>
                      <a:prstDash val="solid"/>
                      <a:round/>
                      <a:headEnd type="none" w="med" len="med"/>
                      <a:tailEnd type="none" w="med" len="med"/>
                    </a:lnB>
                    <a:noFill/>
                  </a:tcPr>
                </a:tc>
                <a:tc rowSpan="2" hMerge="1">
                  <a:txBody>
                    <a:bodyPr/>
                    <a:lstStyle/>
                    <a:p>
                      <a:endParaRPr lang="de-DE"/>
                    </a:p>
                  </a:txBody>
                  <a:tcPr/>
                </a:tc>
                <a:tc gridSpan="2">
                  <a:txBody>
                    <a:bodyPr/>
                    <a:lstStyle/>
                    <a:p>
                      <a:pPr algn="ctr"/>
                      <a:r>
                        <a:rPr lang="de-DE" sz="2000" b="1" dirty="0">
                          <a:solidFill>
                            <a:schemeClr val="tx1"/>
                          </a:solidFill>
                        </a:rPr>
                        <a:t>Entscheidung im Test </a:t>
                      </a:r>
                      <a:br>
                        <a:rPr lang="de-DE" sz="2000" dirty="0">
                          <a:solidFill>
                            <a:schemeClr val="tx1"/>
                          </a:solidFill>
                        </a:rPr>
                      </a:br>
                      <a:r>
                        <a:rPr lang="de-DE" sz="2000" dirty="0">
                          <a:solidFill>
                            <a:schemeClr val="tx1"/>
                          </a:solidFill>
                        </a:rPr>
                        <a:t>(= auf Basis meiner Stichprobe)</a:t>
                      </a:r>
                    </a:p>
                  </a:txBody>
                  <a:tcPr anchor="ctr">
                    <a:lnL w="28575" cap="flat" cmpd="sng" algn="ctr">
                      <a:solidFill>
                        <a:schemeClr val="accent5">
                          <a:lumMod val="40000"/>
                          <a:lumOff val="60000"/>
                        </a:schemeClr>
                      </a:solidFill>
                      <a:prstDash val="solid"/>
                      <a:round/>
                      <a:headEnd type="none" w="med" len="med"/>
                      <a:tailEnd type="none" w="med" len="med"/>
                    </a:lnL>
                    <a:lnB w="28575" cap="flat" cmpd="sng" algn="ctr">
                      <a:solidFill>
                        <a:schemeClr val="accent5">
                          <a:lumMod val="40000"/>
                          <a:lumOff val="60000"/>
                        </a:schemeClr>
                      </a:solidFill>
                      <a:prstDash val="solid"/>
                      <a:round/>
                      <a:headEnd type="none" w="med" len="med"/>
                      <a:tailEnd type="none" w="med" len="med"/>
                    </a:lnB>
                    <a:solidFill>
                      <a:schemeClr val="accent4">
                        <a:lumMod val="20000"/>
                        <a:lumOff val="80000"/>
                      </a:schemeClr>
                    </a:solidFill>
                  </a:tcPr>
                </a:tc>
                <a:tc hMerge="1">
                  <a:txBody>
                    <a:bodyPr/>
                    <a:lstStyle/>
                    <a:p>
                      <a:endParaRPr lang="de-DE"/>
                    </a:p>
                  </a:txBody>
                  <a:tcPr/>
                </a:tc>
                <a:extLst>
                  <a:ext uri="{0D108BD9-81ED-4DB2-BD59-A6C34878D82A}">
                    <a16:rowId xmlns:a16="http://schemas.microsoft.com/office/drawing/2014/main" val="508759503"/>
                  </a:ext>
                </a:extLst>
              </a:tr>
              <a:tr h="430589">
                <a:tc gridSpan="2" vMerge="1">
                  <a:txBody>
                    <a:bodyPr/>
                    <a:lstStyle/>
                    <a:p>
                      <a:endParaRPr lang="de-DE"/>
                    </a:p>
                  </a:txBody>
                  <a:tcPr/>
                </a:tc>
                <a:tc hMerge="1" vMerge="1">
                  <a:txBody>
                    <a:bodyPr/>
                    <a:lstStyle/>
                    <a:p>
                      <a:endParaRPr lang="de-DE"/>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schemeClr val="tx1"/>
                          </a:solidFill>
                        </a:rPr>
                        <a:t>für H</a:t>
                      </a:r>
                      <a:r>
                        <a:rPr lang="de-DE" sz="2000" baseline="-25000" dirty="0">
                          <a:solidFill>
                            <a:schemeClr val="tx1"/>
                          </a:solidFill>
                        </a:rPr>
                        <a:t>0</a:t>
                      </a:r>
                    </a:p>
                  </a:txBody>
                  <a:tcPr anchor="ctr">
                    <a:lnL w="28575" cap="flat" cmpd="sng" algn="ctr">
                      <a:solidFill>
                        <a:schemeClr val="accent5">
                          <a:lumMod val="40000"/>
                          <a:lumOff val="60000"/>
                        </a:schemeClr>
                      </a:solidFill>
                      <a:prstDash val="solid"/>
                      <a:round/>
                      <a:headEnd type="none" w="med" len="med"/>
                      <a:tailEnd type="none" w="med" len="med"/>
                    </a:lnL>
                    <a:lnR w="28575" cap="flat" cmpd="sng" algn="ctr">
                      <a:solidFill>
                        <a:schemeClr val="accent5">
                          <a:lumMod val="40000"/>
                          <a:lumOff val="60000"/>
                        </a:schemeClr>
                      </a:solidFill>
                      <a:prstDash val="solid"/>
                      <a:round/>
                      <a:headEnd type="none" w="med" len="med"/>
                      <a:tailEnd type="none" w="med" len="med"/>
                    </a:lnR>
                    <a:lnT w="28575" cap="flat" cmpd="sng" algn="ctr">
                      <a:solidFill>
                        <a:schemeClr val="accent5">
                          <a:lumMod val="40000"/>
                          <a:lumOff val="60000"/>
                        </a:schemeClr>
                      </a:solidFill>
                      <a:prstDash val="solid"/>
                      <a:round/>
                      <a:headEnd type="none" w="med" len="med"/>
                      <a:tailEnd type="none" w="med" len="med"/>
                    </a:lnT>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schemeClr val="tx1"/>
                          </a:solidFill>
                        </a:rPr>
                        <a:t>gegen H</a:t>
                      </a:r>
                      <a:r>
                        <a:rPr lang="de-DE" sz="2000" baseline="-25000" dirty="0">
                          <a:solidFill>
                            <a:schemeClr val="tx1"/>
                          </a:solidFill>
                        </a:rPr>
                        <a:t>0</a:t>
                      </a:r>
                    </a:p>
                  </a:txBody>
                  <a:tcPr anchor="ctr">
                    <a:lnL w="28575" cap="flat" cmpd="sng" algn="ctr">
                      <a:solidFill>
                        <a:schemeClr val="accent5">
                          <a:lumMod val="40000"/>
                          <a:lumOff val="60000"/>
                        </a:schemeClr>
                      </a:solidFill>
                      <a:prstDash val="solid"/>
                      <a:round/>
                      <a:headEnd type="none" w="med" len="med"/>
                      <a:tailEnd type="none" w="med" len="med"/>
                    </a:lnL>
                    <a:lnT w="28575" cap="flat" cmpd="sng" algn="ctr">
                      <a:solidFill>
                        <a:schemeClr val="accent5">
                          <a:lumMod val="40000"/>
                          <a:lumOff val="60000"/>
                        </a:schemeClr>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790038317"/>
                  </a:ext>
                </a:extLst>
              </a:tr>
              <a:tr h="956311">
                <a:tc rowSpan="2">
                  <a:txBody>
                    <a:bodyPr/>
                    <a:lstStyle/>
                    <a:p>
                      <a:pPr algn="ctr"/>
                      <a:r>
                        <a:rPr lang="de-DE" sz="2000" b="1" dirty="0">
                          <a:solidFill>
                            <a:schemeClr val="tx1"/>
                          </a:solidFill>
                        </a:rPr>
                        <a:t>Grundgesamtheit </a:t>
                      </a:r>
                    </a:p>
                    <a:p>
                      <a:pPr algn="ctr"/>
                      <a:endParaRPr lang="de-DE" sz="2000" dirty="0">
                        <a:solidFill>
                          <a:schemeClr val="tx1"/>
                        </a:solidFill>
                      </a:endParaRPr>
                    </a:p>
                    <a:p>
                      <a:pPr algn="ctr"/>
                      <a:r>
                        <a:rPr lang="de-DE" sz="2000" dirty="0">
                          <a:solidFill>
                            <a:schemeClr val="tx1"/>
                          </a:solidFill>
                        </a:rPr>
                        <a:t>(= was gilt in der Realität wirklich, habe ich aber evtl. nicht richtig in meinen Daten erfasst)</a:t>
                      </a:r>
                    </a:p>
                  </a:txBody>
                  <a:tcPr anchor="ctr">
                    <a:lnR w="28575" cap="flat" cmpd="sng" algn="ctr">
                      <a:solidFill>
                        <a:schemeClr val="accent5">
                          <a:lumMod val="40000"/>
                          <a:lumOff val="60000"/>
                        </a:schemeClr>
                      </a:solidFill>
                      <a:prstDash val="solid"/>
                      <a:round/>
                      <a:headEnd type="none" w="med" len="med"/>
                      <a:tailEnd type="none" w="med" len="med"/>
                    </a:lnR>
                    <a:lnT w="28575" cap="flat" cmpd="sng" algn="ctr">
                      <a:solidFill>
                        <a:schemeClr val="accent5">
                          <a:lumMod val="40000"/>
                          <a:lumOff val="60000"/>
                        </a:schemeClr>
                      </a:solidFill>
                      <a:prstDash val="solid"/>
                      <a:round/>
                      <a:headEnd type="none" w="med" len="med"/>
                      <a:tailEnd type="none" w="med" len="med"/>
                    </a:lnT>
                    <a:solidFill>
                      <a:schemeClr val="accent4">
                        <a:lumMod val="20000"/>
                        <a:lumOff val="80000"/>
                      </a:schemeClr>
                    </a:solidFill>
                  </a:tcPr>
                </a:tc>
                <a:tc>
                  <a:txBody>
                    <a:bodyPr/>
                    <a:lstStyle/>
                    <a:p>
                      <a:r>
                        <a:rPr lang="de-DE" sz="2000" dirty="0">
                          <a:solidFill>
                            <a:schemeClr val="tx1"/>
                          </a:solidFill>
                        </a:rPr>
                        <a:t>H</a:t>
                      </a:r>
                      <a:r>
                        <a:rPr lang="de-DE" sz="2000" baseline="-25000" dirty="0">
                          <a:solidFill>
                            <a:schemeClr val="tx1"/>
                          </a:solidFill>
                        </a:rPr>
                        <a:t>0</a:t>
                      </a:r>
                      <a:r>
                        <a:rPr lang="de-DE" sz="2000" baseline="0" dirty="0">
                          <a:solidFill>
                            <a:schemeClr val="tx1"/>
                          </a:solidFill>
                        </a:rPr>
                        <a:t> gilt</a:t>
                      </a:r>
                    </a:p>
                  </a:txBody>
                  <a:tcPr anchor="ctr">
                    <a:lnL w="28575" cap="flat" cmpd="sng" algn="ctr">
                      <a:solidFill>
                        <a:schemeClr val="accent5">
                          <a:lumMod val="40000"/>
                          <a:lumOff val="60000"/>
                        </a:schemeClr>
                      </a:solidFill>
                      <a:prstDash val="solid"/>
                      <a:round/>
                      <a:headEnd type="none" w="med" len="med"/>
                      <a:tailEnd type="none" w="med" len="med"/>
                    </a:lnL>
                    <a:lnT w="28575" cap="flat" cmpd="sng" algn="ctr">
                      <a:solidFill>
                        <a:schemeClr val="accent5">
                          <a:lumMod val="40000"/>
                          <a:lumOff val="60000"/>
                        </a:schemeClr>
                      </a:solidFill>
                      <a:prstDash val="solid"/>
                      <a:round/>
                      <a:headEnd type="none" w="med" len="med"/>
                      <a:tailEnd type="none" w="med" len="med"/>
                    </a:lnT>
                    <a:lnB w="28575" cap="flat" cmpd="sng" algn="ctr">
                      <a:solidFill>
                        <a:schemeClr val="accent5">
                          <a:lumMod val="40000"/>
                          <a:lumOff val="60000"/>
                        </a:schemeClr>
                      </a:solidFill>
                      <a:prstDash val="solid"/>
                      <a:round/>
                      <a:headEnd type="none" w="med" len="med"/>
                      <a:tailEnd type="none" w="med" len="med"/>
                    </a:lnB>
                    <a:solidFill>
                      <a:schemeClr val="accent4">
                        <a:lumMod val="20000"/>
                        <a:lumOff val="80000"/>
                      </a:schemeClr>
                    </a:solidFill>
                  </a:tcPr>
                </a:tc>
                <a:tc>
                  <a:txBody>
                    <a:bodyPr/>
                    <a:lstStyle/>
                    <a:p>
                      <a:pPr algn="ctr"/>
                      <a:r>
                        <a:rPr lang="de-DE" sz="2000" dirty="0">
                          <a:solidFill>
                            <a:schemeClr val="tx1"/>
                          </a:solidFill>
                        </a:rPr>
                        <a:t>Schlussfolgerung auf Basis der Stichprobe </a:t>
                      </a:r>
                    </a:p>
                    <a:p>
                      <a:pPr algn="ctr"/>
                      <a:r>
                        <a:rPr lang="de-DE" sz="2000" dirty="0">
                          <a:solidFill>
                            <a:schemeClr val="tx1"/>
                          </a:solidFill>
                        </a:rPr>
                        <a:t>(= Testergebnis) korrekt</a:t>
                      </a:r>
                    </a:p>
                  </a:txBody>
                  <a:tcPr anchor="ctr">
                    <a:solidFill>
                      <a:srgbClr val="90FF8B"/>
                    </a:solidFill>
                  </a:tcPr>
                </a:tc>
                <a:tc>
                  <a:txBody>
                    <a:bodyPr/>
                    <a:lstStyle/>
                    <a:p>
                      <a:pPr algn="ctr"/>
                      <a:r>
                        <a:rPr lang="de-DE" sz="2000" dirty="0">
                          <a:solidFill>
                            <a:schemeClr val="tx1"/>
                          </a:solidFill>
                        </a:rPr>
                        <a:t>Fehler 1. Art </a:t>
                      </a:r>
                      <a:br>
                        <a:rPr lang="de-DE" sz="2000" dirty="0">
                          <a:solidFill>
                            <a:schemeClr val="tx1"/>
                          </a:solidFill>
                        </a:rPr>
                      </a:br>
                      <a:r>
                        <a:rPr lang="de-DE" sz="2000" dirty="0">
                          <a:solidFill>
                            <a:schemeClr val="tx1"/>
                          </a:solidFill>
                        </a:rPr>
                        <a:t>(Alpha-Fehler)</a:t>
                      </a:r>
                    </a:p>
                  </a:txBody>
                  <a:tcPr anchor="ctr">
                    <a:solidFill>
                      <a:srgbClr val="FF8792"/>
                    </a:solidFill>
                  </a:tcPr>
                </a:tc>
                <a:extLst>
                  <a:ext uri="{0D108BD9-81ED-4DB2-BD59-A6C34878D82A}">
                    <a16:rowId xmlns:a16="http://schemas.microsoft.com/office/drawing/2014/main" val="2262468845"/>
                  </a:ext>
                </a:extLst>
              </a:tr>
              <a:tr h="1168824">
                <a:tc vMerge="1">
                  <a:txBody>
                    <a:bodyPr/>
                    <a:lstStyle/>
                    <a:p>
                      <a:endParaRPr lang="de-DE"/>
                    </a:p>
                  </a:txBody>
                  <a:tcPr/>
                </a:tc>
                <a:tc>
                  <a:txBody>
                    <a:bodyPr/>
                    <a:lstStyle/>
                    <a:p>
                      <a:r>
                        <a:rPr lang="de-DE" sz="2000" dirty="0">
                          <a:solidFill>
                            <a:schemeClr val="tx1"/>
                          </a:solidFill>
                        </a:rPr>
                        <a:t>H</a:t>
                      </a:r>
                      <a:r>
                        <a:rPr lang="de-DE" sz="2000" baseline="-25000" dirty="0">
                          <a:solidFill>
                            <a:schemeClr val="tx1"/>
                          </a:solidFill>
                        </a:rPr>
                        <a:t>0</a:t>
                      </a:r>
                      <a:r>
                        <a:rPr lang="de-DE" sz="2000" baseline="0" dirty="0">
                          <a:solidFill>
                            <a:schemeClr val="tx1"/>
                          </a:solidFill>
                        </a:rPr>
                        <a:t> gilt nicht</a:t>
                      </a:r>
                    </a:p>
                  </a:txBody>
                  <a:tcPr anchor="ctr">
                    <a:lnL w="28575" cap="flat" cmpd="sng" algn="ctr">
                      <a:solidFill>
                        <a:schemeClr val="accent5">
                          <a:lumMod val="40000"/>
                          <a:lumOff val="60000"/>
                        </a:schemeClr>
                      </a:solidFill>
                      <a:prstDash val="solid"/>
                      <a:round/>
                      <a:headEnd type="none" w="med" len="med"/>
                      <a:tailEnd type="none" w="med" len="med"/>
                    </a:lnL>
                    <a:lnT w="28575" cap="flat" cmpd="sng" algn="ctr">
                      <a:solidFill>
                        <a:schemeClr val="accent5">
                          <a:lumMod val="40000"/>
                          <a:lumOff val="60000"/>
                        </a:schemeClr>
                      </a:solidFill>
                      <a:prstDash val="solid"/>
                      <a:round/>
                      <a:headEnd type="none" w="med" len="med"/>
                      <a:tailEnd type="none" w="med" len="med"/>
                    </a:lnT>
                    <a:solidFill>
                      <a:schemeClr val="accent4">
                        <a:lumMod val="20000"/>
                        <a:lumOff val="80000"/>
                      </a:schemeClr>
                    </a:solidFill>
                  </a:tcPr>
                </a:tc>
                <a:tc>
                  <a:txBody>
                    <a:bodyPr/>
                    <a:lstStyle/>
                    <a:p>
                      <a:pPr algn="ctr"/>
                      <a:r>
                        <a:rPr lang="de-DE" sz="2000" dirty="0">
                          <a:solidFill>
                            <a:schemeClr val="tx1"/>
                          </a:solidFill>
                        </a:rPr>
                        <a:t>Fehler 2. Art</a:t>
                      </a:r>
                      <a:br>
                        <a:rPr lang="de-DE" sz="2000" dirty="0">
                          <a:solidFill>
                            <a:schemeClr val="tx1"/>
                          </a:solidFill>
                        </a:rPr>
                      </a:br>
                      <a:r>
                        <a:rPr lang="de-DE" sz="2000" dirty="0">
                          <a:solidFill>
                            <a:schemeClr val="tx1"/>
                          </a:solidFill>
                        </a:rPr>
                        <a:t>(Beta-Fehler)</a:t>
                      </a:r>
                    </a:p>
                  </a:txBody>
                  <a:tcPr anchor="ctr">
                    <a:solidFill>
                      <a:srgbClr val="FF879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kern="1200" dirty="0">
                          <a:solidFill>
                            <a:schemeClr val="tx1"/>
                          </a:solidFill>
                          <a:latin typeface="+mn-lt"/>
                          <a:ea typeface="+mn-ea"/>
                          <a:cs typeface="+mn-cs"/>
                        </a:rPr>
                        <a:t>Schlussfolgerung auf Basis der Stichprobe </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kern="1200" dirty="0">
                          <a:solidFill>
                            <a:schemeClr val="tx1"/>
                          </a:solidFill>
                          <a:latin typeface="+mn-lt"/>
                          <a:ea typeface="+mn-ea"/>
                          <a:cs typeface="+mn-cs"/>
                        </a:rPr>
                        <a:t>(= Testergebnis) korrekt</a:t>
                      </a:r>
                    </a:p>
                  </a:txBody>
                  <a:tcPr anchor="ctr">
                    <a:solidFill>
                      <a:srgbClr val="90FF8B"/>
                    </a:solidFill>
                  </a:tcPr>
                </a:tc>
                <a:extLst>
                  <a:ext uri="{0D108BD9-81ED-4DB2-BD59-A6C34878D82A}">
                    <a16:rowId xmlns:a16="http://schemas.microsoft.com/office/drawing/2014/main" val="2405144526"/>
                  </a:ext>
                </a:extLst>
              </a:tr>
            </a:tbl>
          </a:graphicData>
        </a:graphic>
      </p:graphicFrame>
      <p:sp>
        <p:nvSpPr>
          <p:cNvPr id="9" name="Rechteck 8"/>
          <p:cNvSpPr/>
          <p:nvPr/>
        </p:nvSpPr>
        <p:spPr>
          <a:xfrm>
            <a:off x="442912" y="5746098"/>
            <a:ext cx="11306175" cy="769441"/>
          </a:xfrm>
          <a:prstGeom prst="rect">
            <a:avLst/>
          </a:prstGeom>
        </p:spPr>
        <p:txBody>
          <a:bodyPr wrap="square">
            <a:spAutoFit/>
          </a:bodyPr>
          <a:lstStyle/>
          <a:p>
            <a:pPr algn="ctr"/>
            <a:r>
              <a:rPr lang="de-DE" sz="2200" dirty="0"/>
              <a:t>Je nach Ergebnis des statistischen Tests wird entweder die Alternativhypothese </a:t>
            </a:r>
            <a:r>
              <a:rPr lang="de-DE" sz="2200" b="1" dirty="0"/>
              <a:t>angenommen</a:t>
            </a:r>
            <a:r>
              <a:rPr lang="de-DE" sz="2200" dirty="0"/>
              <a:t> oder die Nullhypothese </a:t>
            </a:r>
            <a:r>
              <a:rPr lang="de-DE" sz="2200" b="1" dirty="0"/>
              <a:t>beibehalten</a:t>
            </a:r>
            <a:r>
              <a:rPr lang="de-DE" sz="2200" dirty="0"/>
              <a:t>.</a:t>
            </a:r>
          </a:p>
        </p:txBody>
      </p:sp>
      <p:sp>
        <p:nvSpPr>
          <p:cNvPr id="8" name="Gleichschenkliges Dreieck 7"/>
          <p:cNvSpPr/>
          <p:nvPr/>
        </p:nvSpPr>
        <p:spPr>
          <a:xfrm rot="10800000">
            <a:off x="456535" y="5305862"/>
            <a:ext cx="10975268" cy="42041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9995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ADEC9F7-8883-451D-B5CC-5D46C688B0A7}"/>
              </a:ext>
            </a:extLst>
          </p:cNvPr>
          <p:cNvSpPr>
            <a:spLocks noGrp="1"/>
          </p:cNvSpPr>
          <p:nvPr>
            <p:ph type="title"/>
          </p:nvPr>
        </p:nvSpPr>
        <p:spPr>
          <a:xfrm>
            <a:off x="870455" y="-15390"/>
            <a:ext cx="10515600" cy="1325563"/>
          </a:xfrm>
        </p:spPr>
        <p:txBody>
          <a:bodyPr/>
          <a:lstStyle/>
          <a:p>
            <a:r>
              <a:rPr lang="de-DE" dirty="0"/>
              <a:t>Alpha- und Betafehler</a:t>
            </a:r>
          </a:p>
        </p:txBody>
      </p:sp>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A9CEF853-CA3C-4050-AED9-8E060D53281D}"/>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Das </a:t>
                </a:r>
                <a:r>
                  <a:rPr lang="de-DE" sz="2400" b="1" dirty="0"/>
                  <a:t>Signifikanzniveau</a:t>
                </a:r>
                <a:r>
                  <a:rPr lang="de-DE" sz="2400" dirty="0"/>
                  <a:t>, d.h. die maximale Größe des Alpha-Fehlers, wird in einem Signifikanz-Test </a:t>
                </a:r>
                <a:r>
                  <a:rPr lang="de-DE" sz="2400" b="1" dirty="0"/>
                  <a:t>vorab festgelegt</a:t>
                </a:r>
                <a:r>
                  <a:rPr lang="de-DE" sz="2400" dirty="0"/>
                  <a:t>. Häufig startet man mit einem Wert von </a:t>
                </a:r>
                <a14:m>
                  <m:oMath xmlns:m="http://schemas.openxmlformats.org/officeDocument/2006/math">
                    <m:r>
                      <a:rPr lang="de-DE" sz="2400" b="1" i="1" smtClean="0">
                        <a:latin typeface="Cambria Math" panose="02040503050406030204" pitchFamily="18" charset="0"/>
                        <a:ea typeface="Cambria Math" panose="02040503050406030204" pitchFamily="18" charset="0"/>
                      </a:rPr>
                      <m:t>𝜶</m:t>
                    </m:r>
                    <m:r>
                      <a:rPr lang="de-DE" sz="2400" b="1" i="1" smtClean="0">
                        <a:latin typeface="Cambria Math" panose="02040503050406030204" pitchFamily="18" charset="0"/>
                        <a:ea typeface="Cambria Math" panose="02040503050406030204" pitchFamily="18" charset="0"/>
                      </a:rPr>
                      <m:t>=</m:t>
                    </m:r>
                    <m:r>
                      <a:rPr lang="de-DE" sz="2400" b="1" i="1" smtClean="0">
                        <a:latin typeface="Cambria Math" panose="02040503050406030204" pitchFamily="18" charset="0"/>
                        <a:ea typeface="Cambria Math" panose="02040503050406030204" pitchFamily="18" charset="0"/>
                      </a:rPr>
                      <m:t>𝟓</m:t>
                    </m:r>
                    <m:r>
                      <a:rPr lang="de-DE" sz="2400" b="1" i="1" smtClean="0">
                        <a:latin typeface="Cambria Math" panose="02040503050406030204" pitchFamily="18" charset="0"/>
                        <a:ea typeface="Cambria Math" panose="02040503050406030204" pitchFamily="18" charset="0"/>
                      </a:rPr>
                      <m:t>%</m:t>
                    </m:r>
                  </m:oMath>
                </a14:m>
                <a:r>
                  <a:rPr lang="de-DE" sz="2400" dirty="0"/>
                  <a:t>.</a:t>
                </a:r>
                <a:r>
                  <a:rPr lang="de-DE" sz="24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Das bedeutet: Wenn wir die Nullhypothese verwerfen (und die Alternative annehmen), sind wir 95% sicher, dass das stimmt.</a:t>
                </a:r>
              </a:p>
            </p:txBody>
          </p:sp>
        </mc:Choice>
        <mc:Fallback xmlns="">
          <p:sp>
            <p:nvSpPr>
              <p:cNvPr id="5" name="Inhaltsplatzhalter 4">
                <a:extLst>
                  <a:ext uri="{FF2B5EF4-FFF2-40B4-BE49-F238E27FC236}">
                    <a16:creationId xmlns:a16="http://schemas.microsoft.com/office/drawing/2014/main" id="{A9CEF853-CA3C-4050-AED9-8E060D53281D}"/>
                  </a:ext>
                </a:extLst>
              </p:cNvPr>
              <p:cNvSpPr>
                <a:spLocks noGrp="1" noRot="1" noChangeAspect="1" noMove="1" noResize="1" noEditPoints="1" noAdjustHandles="1" noChangeArrowheads="1" noChangeShapeType="1" noTextEdit="1"/>
              </p:cNvSpPr>
              <p:nvPr>
                <p:ph sz="quarter" idx="12"/>
              </p:nvPr>
            </p:nvSpPr>
            <p:spPr>
              <a:blipFill>
                <a:blip r:embed="rId3"/>
                <a:stretch>
                  <a:fillRect l="-1611" t="-1788"/>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067E0CBA-0CCE-4EAA-B0AD-66BC64562228}"/>
              </a:ext>
            </a:extLst>
          </p:cNvPr>
          <p:cNvSpPr txBox="1"/>
          <p:nvPr/>
        </p:nvSpPr>
        <p:spPr>
          <a:xfrm>
            <a:off x="2316162" y="2876630"/>
            <a:ext cx="8636317" cy="3416320"/>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b="1" dirty="0">
                <a:solidFill>
                  <a:schemeClr val="tx2"/>
                </a:solidFill>
              </a:rPr>
              <a:t>ACHTUNG:</a:t>
            </a:r>
            <a:r>
              <a:rPr lang="de-DE"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Der Beta-Fehler kann in einem Hypothesentest normalerweise NICHT kontrolliert werden. </a:t>
            </a:r>
            <a:r>
              <a:rPr lang="de-DE" sz="2400" b="1" dirty="0"/>
              <a:t>Wenn wir die Nullhypothese beibehalten, heißt das also nicht notwendig, dass sie stimmt </a:t>
            </a:r>
            <a:r>
              <a:rPr lang="de-DE" sz="2400" dirty="0"/>
              <a:t>(denn wir wissen nicht, wie groß der Beta-Fehler 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„Nullhypothese beibehalten“ heißt daher statistisch nur: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„Die Daten sind nicht ausreichend, um die Nullhypothese zu widerlegen“</a:t>
            </a:r>
          </a:p>
        </p:txBody>
      </p:sp>
      <p:pic>
        <p:nvPicPr>
          <p:cNvPr id="12" name="Grafik 11" descr="Warnung mit einfarbiger Füllung">
            <a:extLst>
              <a:ext uri="{FF2B5EF4-FFF2-40B4-BE49-F238E27FC236}">
                <a16:creationId xmlns:a16="http://schemas.microsoft.com/office/drawing/2014/main" id="{3CF7DAFE-57F7-4F25-BC34-F47E9218014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0970" y="3264936"/>
            <a:ext cx="914400" cy="914400"/>
          </a:xfrm>
          <a:prstGeom prst="rect">
            <a:avLst/>
          </a:prstGeom>
        </p:spPr>
      </p:pic>
    </p:spTree>
    <p:extLst>
      <p:ext uri="{BB962C8B-B14F-4D97-AF65-F5344CB8AC3E}">
        <p14:creationId xmlns:p14="http://schemas.microsoft.com/office/powerpoint/2010/main" val="35850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03031" y="0"/>
            <a:ext cx="10515600" cy="1325563"/>
          </a:xfrm>
        </p:spPr>
        <p:txBody>
          <a:bodyPr/>
          <a:lstStyle/>
          <a:p>
            <a:r>
              <a:rPr lang="de-DE" dirty="0"/>
              <a:t>Annahme der Alternativhypothese</a:t>
            </a:r>
          </a:p>
        </p:txBody>
      </p:sp>
      <p:sp>
        <p:nvSpPr>
          <p:cNvPr id="5" name="Inhaltsplatzhalter 4">
            <a:extLst>
              <a:ext uri="{FF2B5EF4-FFF2-40B4-BE49-F238E27FC236}">
                <a16:creationId xmlns:a16="http://schemas.microsoft.com/office/drawing/2014/main" id="{D20D0BDF-F591-384C-BF69-971E01149AD0}"/>
              </a:ext>
            </a:extLst>
          </p:cNvPr>
          <p:cNvSpPr>
            <a:spLocks noGrp="1"/>
          </p:cNvSpPr>
          <p:nvPr>
            <p:ph sz="quarter" idx="12"/>
          </p:nvPr>
        </p:nvSpPr>
        <p:spPr>
          <a:xfrm>
            <a:off x="420688" y="1018140"/>
            <a:ext cx="4738687" cy="5115959"/>
          </a:xfrm>
        </p:spPr>
        <p:txBody>
          <a:bodyPr/>
          <a:lstStyle/>
          <a:p>
            <a:pPr marL="0" indent="0">
              <a:spcAft>
                <a:spcPts val="1200"/>
              </a:spcAft>
              <a:buNone/>
            </a:pPr>
            <a:r>
              <a:rPr lang="de-DE" sz="2400" dirty="0"/>
              <a:t>Die Alternativhypothese wird </a:t>
            </a:r>
            <a:r>
              <a:rPr lang="de-DE" sz="2400" b="1" dirty="0"/>
              <a:t>angenommen</a:t>
            </a:r>
            <a:r>
              <a:rPr lang="de-DE" sz="2400" dirty="0"/>
              <a:t>, wenn der statistische </a:t>
            </a:r>
            <a:br>
              <a:rPr lang="de-DE" sz="2400" dirty="0"/>
            </a:br>
            <a:r>
              <a:rPr lang="de-DE" sz="2400" dirty="0"/>
              <a:t>Wert meiner Stichprobe in den Extrembereichen der Verteilung liegt.</a:t>
            </a:r>
          </a:p>
          <a:p>
            <a:pPr marL="0" indent="0">
              <a:spcAft>
                <a:spcPts val="1200"/>
              </a:spcAft>
              <a:buNone/>
            </a:pPr>
            <a:r>
              <a:rPr lang="de-DE" sz="2400" dirty="0"/>
              <a:t>Wissenschaftlich wurde sich auf eine Chance &lt; 5% geeinigt (= Chance, dass Stichprobe </a:t>
            </a:r>
            <a:r>
              <a:rPr lang="de-DE" sz="2400" b="1" dirty="0"/>
              <a:t>dennoch</a:t>
            </a:r>
            <a:r>
              <a:rPr lang="de-DE" sz="2400" dirty="0"/>
              <a:t> zur Population gehört; </a:t>
            </a:r>
            <a:r>
              <a:rPr lang="de-DE" sz="2400" i="1" dirty="0"/>
              <a:t>Fehler 1. Art </a:t>
            </a:r>
            <a:r>
              <a:rPr lang="de-DE" sz="2400" dirty="0"/>
              <a:t>bzw. </a:t>
            </a:r>
            <a:r>
              <a:rPr lang="de-DE" sz="2400" i="1" dirty="0"/>
              <a:t>Alpha-Fehler</a:t>
            </a:r>
            <a:r>
              <a:rPr lang="de-DE" sz="2400" dirty="0"/>
              <a:t>)</a:t>
            </a:r>
          </a:p>
        </p:txBody>
      </p:sp>
      <p:pic>
        <p:nvPicPr>
          <p:cNvPr id="9" name="Grafik 8">
            <a:extLst>
              <a:ext uri="{FF2B5EF4-FFF2-40B4-BE49-F238E27FC236}">
                <a16:creationId xmlns:a16="http://schemas.microsoft.com/office/drawing/2014/main" id="{8F880D75-2668-4E0D-A529-6F254F21E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2478" y="1520825"/>
            <a:ext cx="6136610" cy="3068305"/>
          </a:xfrm>
          <a:prstGeom prst="rect">
            <a:avLst/>
          </a:prstGeom>
        </p:spPr>
      </p:pic>
      <p:sp>
        <p:nvSpPr>
          <p:cNvPr id="10" name="Rechteck 9"/>
          <p:cNvSpPr/>
          <p:nvPr/>
        </p:nvSpPr>
        <p:spPr>
          <a:xfrm>
            <a:off x="419100" y="6283100"/>
            <a:ext cx="10680700" cy="276999"/>
          </a:xfrm>
          <a:prstGeom prst="rect">
            <a:avLst/>
          </a:prstGeom>
        </p:spPr>
        <p:txBody>
          <a:bodyPr wrap="square">
            <a:spAutoFit/>
          </a:bodyPr>
          <a:lstStyle/>
          <a:p>
            <a:r>
              <a:rPr lang="de-DE" sz="1200" dirty="0"/>
              <a:t>Bildquelle: </a:t>
            </a:r>
            <a:r>
              <a:rPr lang="de-DE" sz="1200" dirty="0">
                <a:hlinkClick r:id="rId4"/>
              </a:rPr>
              <a:t>https://upload.wikimedia.org/wikipedia/commons/thumb/8/8c/Standard_deviation_diagram.svg/1280px-Standard_deviation_diagram.svg.png</a:t>
            </a:r>
            <a:endParaRPr lang="de-DE" sz="1200" dirty="0"/>
          </a:p>
        </p:txBody>
      </p:sp>
    </p:spTree>
    <p:extLst>
      <p:ext uri="{BB962C8B-B14F-4D97-AF65-F5344CB8AC3E}">
        <p14:creationId xmlns:p14="http://schemas.microsoft.com/office/powerpoint/2010/main" val="278496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22641" y="-1111"/>
            <a:ext cx="10515600" cy="1325563"/>
          </a:xfrm>
        </p:spPr>
        <p:txBody>
          <a:bodyPr/>
          <a:lstStyle/>
          <a:p>
            <a:r>
              <a:rPr lang="de-DE" dirty="0"/>
              <a:t>Hypothesentest in fünf Schritten</a:t>
            </a:r>
          </a:p>
        </p:txBody>
      </p:sp>
      <p:sp>
        <p:nvSpPr>
          <p:cNvPr id="24" name="Textplatzhalter 5">
            <a:extLst>
              <a:ext uri="{FF2B5EF4-FFF2-40B4-BE49-F238E27FC236}">
                <a16:creationId xmlns:a16="http://schemas.microsoft.com/office/drawing/2014/main" id="{A2A94834-CB95-4C03-A43A-6BD2E4F725B9}"/>
              </a:ext>
            </a:extLst>
          </p:cNvPr>
          <p:cNvSpPr>
            <a:spLocks noGrp="1"/>
          </p:cNvSpPr>
          <p:nvPr>
            <p:ph sz="quarter" idx="12"/>
          </p:nvPr>
        </p:nvSpPr>
        <p:spPr/>
        <p:txBody>
          <a:bodyPr/>
          <a:lstStyle/>
          <a:p>
            <a:r>
              <a:rPr lang="de-DE" sz="2400" dirty="0"/>
              <a:t>Für einen Hypothesentest müssen immer die folgenden 5 Schritte durchgeführt werden:</a:t>
            </a:r>
          </a:p>
        </p:txBody>
      </p:sp>
      <p:sp>
        <p:nvSpPr>
          <p:cNvPr id="9" name="Rechteck 8"/>
          <p:cNvSpPr/>
          <p:nvPr/>
        </p:nvSpPr>
        <p:spPr>
          <a:xfrm>
            <a:off x="348467" y="1995057"/>
            <a:ext cx="1622836" cy="5106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1:</a:t>
            </a:r>
          </a:p>
        </p:txBody>
      </p:sp>
      <p:sp>
        <p:nvSpPr>
          <p:cNvPr id="11" name="Textfeld 10"/>
          <p:cNvSpPr txBox="1"/>
          <p:nvPr/>
        </p:nvSpPr>
        <p:spPr>
          <a:xfrm>
            <a:off x="2505695" y="2018807"/>
            <a:ext cx="6261329" cy="412613"/>
          </a:xfrm>
          <a:prstGeom prst="rect">
            <a:avLst/>
          </a:prstGeom>
          <a:noFill/>
          <a:ln>
            <a:noFill/>
          </a:ln>
        </p:spPr>
        <p:txBody>
          <a:bodyPr wrap="none" lIns="0" tIns="0" rIns="0" bIns="0" rtlCol="0">
            <a:spAutoFit/>
          </a:bodyPr>
          <a:lstStyle/>
          <a:p>
            <a:pPr>
              <a:lnSpc>
                <a:spcPct val="120000"/>
              </a:lnSpc>
            </a:pPr>
            <a:r>
              <a:rPr lang="de-DE" sz="2400" dirty="0">
                <a:solidFill>
                  <a:schemeClr val="dk1"/>
                </a:solidFill>
              </a:rPr>
              <a:t>Spezifikation der Null- und Alternativhypothese</a:t>
            </a:r>
            <a:endParaRPr lang="de-DE" sz="2400" dirty="0"/>
          </a:p>
        </p:txBody>
      </p:sp>
      <p:sp>
        <p:nvSpPr>
          <p:cNvPr id="12" name="Rechteck 11"/>
          <p:cNvSpPr/>
          <p:nvPr/>
        </p:nvSpPr>
        <p:spPr>
          <a:xfrm>
            <a:off x="348467" y="2903871"/>
            <a:ext cx="1622836" cy="5106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2:</a:t>
            </a:r>
          </a:p>
        </p:txBody>
      </p:sp>
      <mc:AlternateContent xmlns:mc="http://schemas.openxmlformats.org/markup-compatibility/2006" xmlns:a14="http://schemas.microsoft.com/office/drawing/2010/main">
        <mc:Choice Requires="a14">
          <p:sp>
            <p:nvSpPr>
              <p:cNvPr id="13" name="Textfeld 12"/>
              <p:cNvSpPr txBox="1"/>
              <p:nvPr/>
            </p:nvSpPr>
            <p:spPr>
              <a:xfrm>
                <a:off x="2505695" y="2927621"/>
                <a:ext cx="4706097" cy="443198"/>
              </a:xfrm>
              <a:prstGeom prst="rect">
                <a:avLst/>
              </a:prstGeom>
              <a:noFill/>
              <a:ln>
                <a:noFill/>
              </a:ln>
            </p:spPr>
            <p:txBody>
              <a:bodyPr wrap="none" lIns="0" tIns="0" rIns="0" bIns="0" rtlCol="0">
                <a:spAutoFit/>
              </a:bodyPr>
              <a:lstStyle/>
              <a:p>
                <a:pPr>
                  <a:lnSpc>
                    <a:spcPct val="120000"/>
                  </a:lnSpc>
                </a:pPr>
                <a:r>
                  <a:rPr lang="de-DE" sz="2400" dirty="0">
                    <a:solidFill>
                      <a:schemeClr val="dk1"/>
                    </a:solidFill>
                  </a:rPr>
                  <a:t>Festlegung des Signifikanzniveaus  </a:t>
                </a:r>
                <a14:m>
                  <m:oMath xmlns:m="http://schemas.openxmlformats.org/officeDocument/2006/math">
                    <m:r>
                      <a:rPr lang="de-DE" sz="2400" i="1" smtClean="0">
                        <a:solidFill>
                          <a:schemeClr val="dk1"/>
                        </a:solidFill>
                        <a:latin typeface="Cambria Math" panose="02040503050406030204" pitchFamily="18" charset="0"/>
                        <a:ea typeface="Cambria Math" panose="02040503050406030204" pitchFamily="18" charset="0"/>
                      </a:rPr>
                      <m:t>𝛼</m:t>
                    </m:r>
                  </m:oMath>
                </a14:m>
                <a:endParaRPr lang="de-DE" sz="2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2505695" y="2927621"/>
                <a:ext cx="4706097" cy="443198"/>
              </a:xfrm>
              <a:prstGeom prst="rect">
                <a:avLst/>
              </a:prstGeom>
              <a:blipFill>
                <a:blip r:embed="rId3"/>
                <a:stretch>
                  <a:fillRect l="-3886" t="-10959" r="-518" b="-34247"/>
                </a:stretch>
              </a:blipFill>
              <a:ln>
                <a:noFill/>
              </a:ln>
            </p:spPr>
            <p:txBody>
              <a:bodyPr/>
              <a:lstStyle/>
              <a:p>
                <a:r>
                  <a:rPr lang="de-DE">
                    <a:noFill/>
                  </a:rPr>
                  <a:t> </a:t>
                </a:r>
              </a:p>
            </p:txBody>
          </p:sp>
        </mc:Fallback>
      </mc:AlternateContent>
      <p:sp>
        <p:nvSpPr>
          <p:cNvPr id="14" name="Rechteck 13"/>
          <p:cNvSpPr/>
          <p:nvPr/>
        </p:nvSpPr>
        <p:spPr>
          <a:xfrm>
            <a:off x="348467" y="3812685"/>
            <a:ext cx="1622836" cy="5106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3:</a:t>
            </a:r>
          </a:p>
        </p:txBody>
      </p:sp>
      <p:sp>
        <p:nvSpPr>
          <p:cNvPr id="15" name="Textfeld 14"/>
          <p:cNvSpPr txBox="1"/>
          <p:nvPr/>
        </p:nvSpPr>
        <p:spPr>
          <a:xfrm>
            <a:off x="2505695" y="3836435"/>
            <a:ext cx="9290300" cy="369332"/>
          </a:xfrm>
          <a:prstGeom prst="rect">
            <a:avLst/>
          </a:prstGeom>
          <a:noFill/>
          <a:ln>
            <a:noFill/>
          </a:ln>
        </p:spPr>
        <p:txBody>
          <a:bodyPr wrap="none" lIns="0" tIns="0" rIns="0" bIns="0" rtlCol="0">
            <a:spAutoFit/>
          </a:bodyPr>
          <a:lstStyle/>
          <a:p>
            <a:r>
              <a:rPr lang="de-DE" sz="2400" dirty="0">
                <a:solidFill>
                  <a:schemeClr val="dk1"/>
                </a:solidFill>
              </a:rPr>
              <a:t>Bestimmung der Prüfgröße und deren Verteilung (z.B. t sowie t-Verteilung)</a:t>
            </a:r>
            <a:endParaRPr lang="de-DE" sz="2400" dirty="0"/>
          </a:p>
        </p:txBody>
      </p:sp>
      <p:sp>
        <p:nvSpPr>
          <p:cNvPr id="16" name="Rechteck 15"/>
          <p:cNvSpPr/>
          <p:nvPr/>
        </p:nvSpPr>
        <p:spPr>
          <a:xfrm>
            <a:off x="348467" y="4722424"/>
            <a:ext cx="1622836" cy="5106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4:</a:t>
            </a:r>
          </a:p>
        </p:txBody>
      </p:sp>
      <p:sp>
        <p:nvSpPr>
          <p:cNvPr id="17" name="Textfeld 16"/>
          <p:cNvSpPr txBox="1"/>
          <p:nvPr/>
        </p:nvSpPr>
        <p:spPr>
          <a:xfrm>
            <a:off x="2505695" y="4746174"/>
            <a:ext cx="6668492" cy="369332"/>
          </a:xfrm>
          <a:prstGeom prst="rect">
            <a:avLst/>
          </a:prstGeom>
          <a:noFill/>
          <a:ln>
            <a:noFill/>
          </a:ln>
        </p:spPr>
        <p:txBody>
          <a:bodyPr wrap="none" lIns="0" tIns="0" rIns="0" bIns="0" rtlCol="0">
            <a:spAutoFit/>
          </a:bodyPr>
          <a:lstStyle/>
          <a:p>
            <a:r>
              <a:rPr lang="de-DE" sz="2400" dirty="0">
                <a:solidFill>
                  <a:schemeClr val="dk1"/>
                </a:solidFill>
              </a:rPr>
              <a:t>Bestimmung des kritischen Wertes oder des p-Werts</a:t>
            </a:r>
            <a:endParaRPr lang="de-DE" sz="2400" dirty="0"/>
          </a:p>
        </p:txBody>
      </p:sp>
      <p:sp>
        <p:nvSpPr>
          <p:cNvPr id="18" name="Rechteck 17"/>
          <p:cNvSpPr/>
          <p:nvPr/>
        </p:nvSpPr>
        <p:spPr>
          <a:xfrm>
            <a:off x="348467" y="5569294"/>
            <a:ext cx="1622836" cy="5106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mj-lt"/>
              </a:rPr>
              <a:t>Schritt 5:</a:t>
            </a:r>
          </a:p>
        </p:txBody>
      </p:sp>
      <p:sp>
        <p:nvSpPr>
          <p:cNvPr id="19" name="Textfeld 18"/>
          <p:cNvSpPr txBox="1"/>
          <p:nvPr/>
        </p:nvSpPr>
        <p:spPr>
          <a:xfrm>
            <a:off x="2505695" y="5593044"/>
            <a:ext cx="8832546" cy="369332"/>
          </a:xfrm>
          <a:prstGeom prst="rect">
            <a:avLst/>
          </a:prstGeom>
          <a:noFill/>
          <a:ln>
            <a:noFill/>
          </a:ln>
        </p:spPr>
        <p:txBody>
          <a:bodyPr wrap="none" lIns="0" tIns="0" rIns="0" bIns="0" rtlCol="0">
            <a:spAutoFit/>
          </a:bodyPr>
          <a:lstStyle/>
          <a:p>
            <a:r>
              <a:rPr lang="de-DE" sz="2400" dirty="0">
                <a:solidFill>
                  <a:schemeClr val="dk1"/>
                </a:solidFill>
              </a:rPr>
              <a:t>Entscheidung über Beibehaltung oder Verwerfung der Nullhypothese</a:t>
            </a:r>
            <a:endParaRPr lang="de-DE" sz="2400" dirty="0"/>
          </a:p>
        </p:txBody>
      </p:sp>
      <p:sp>
        <p:nvSpPr>
          <p:cNvPr id="21" name="Textfeld 20"/>
          <p:cNvSpPr txBox="1"/>
          <p:nvPr/>
        </p:nvSpPr>
        <p:spPr>
          <a:xfrm>
            <a:off x="2505695" y="2431420"/>
            <a:ext cx="2691442" cy="412613"/>
          </a:xfrm>
          <a:prstGeom prst="rect">
            <a:avLst/>
          </a:prstGeom>
          <a:noFill/>
          <a:ln>
            <a:noFill/>
          </a:ln>
        </p:spPr>
        <p:txBody>
          <a:bodyPr wrap="none" lIns="0" tIns="0" rIns="0" bIns="0" rtlCol="0">
            <a:spAutoFit/>
          </a:bodyPr>
          <a:lstStyle/>
          <a:p>
            <a:pPr>
              <a:lnSpc>
                <a:spcPct val="120000"/>
              </a:lnSpc>
            </a:pPr>
            <a:r>
              <a:rPr lang="de-DE" sz="2400" dirty="0">
                <a:solidFill>
                  <a:schemeClr val="accent5"/>
                </a:solidFill>
              </a:rPr>
              <a:t>Auf Basis der Theorie</a:t>
            </a:r>
          </a:p>
        </p:txBody>
      </p:sp>
      <mc:AlternateContent xmlns:mc="http://schemas.openxmlformats.org/markup-compatibility/2006" xmlns:a14="http://schemas.microsoft.com/office/drawing/2010/main">
        <mc:Choice Requires="a14">
          <p:sp>
            <p:nvSpPr>
              <p:cNvPr id="22" name="Textfeld 21"/>
              <p:cNvSpPr txBox="1"/>
              <p:nvPr/>
            </p:nvSpPr>
            <p:spPr>
              <a:xfrm>
                <a:off x="2505695" y="3343540"/>
                <a:ext cx="3662990" cy="443198"/>
              </a:xfrm>
              <a:prstGeom prst="rect">
                <a:avLst/>
              </a:prstGeom>
              <a:noFill/>
              <a:ln>
                <a:noFill/>
              </a:ln>
            </p:spPr>
            <p:txBody>
              <a:bodyPr wrap="none" lIns="0" tIns="0" rIns="0" bIns="0" rtlCol="0">
                <a:spAutoFit/>
              </a:bodyPr>
              <a:lstStyle/>
              <a:p>
                <a:pPr>
                  <a:lnSpc>
                    <a:spcPct val="120000"/>
                  </a:lnSpc>
                </a:pPr>
                <a:r>
                  <a:rPr lang="de-DE" sz="2400" dirty="0">
                    <a:solidFill>
                      <a:schemeClr val="accent5"/>
                    </a:solidFill>
                  </a:rPr>
                  <a:t>In der Regel: </a:t>
                </a:r>
                <a14:m>
                  <m:oMath xmlns:m="http://schemas.openxmlformats.org/officeDocument/2006/math">
                    <m:r>
                      <a:rPr lang="de-DE" sz="2400" i="1" smtClean="0">
                        <a:solidFill>
                          <a:schemeClr val="accent5"/>
                        </a:solidFill>
                        <a:latin typeface="Cambria Math" panose="02040503050406030204" pitchFamily="18" charset="0"/>
                        <a:ea typeface="Cambria Math" panose="02040503050406030204" pitchFamily="18" charset="0"/>
                      </a:rPr>
                      <m:t>𝛼</m:t>
                    </m:r>
                    <m:r>
                      <a:rPr lang="de-DE" sz="2400" b="0" i="1" smtClean="0">
                        <a:solidFill>
                          <a:schemeClr val="accent5"/>
                        </a:solidFill>
                        <a:latin typeface="Cambria Math" panose="02040503050406030204" pitchFamily="18" charset="0"/>
                        <a:ea typeface="Cambria Math" panose="02040503050406030204" pitchFamily="18" charset="0"/>
                      </a:rPr>
                      <m:t>=0.05=5%</m:t>
                    </m:r>
                  </m:oMath>
                </a14:m>
                <a:endParaRPr lang="de-DE" sz="2400" dirty="0">
                  <a:solidFill>
                    <a:schemeClr val="accent5"/>
                  </a:solidFill>
                </a:endParaRPr>
              </a:p>
            </p:txBody>
          </p:sp>
        </mc:Choice>
        <mc:Fallback xmlns="">
          <p:sp>
            <p:nvSpPr>
              <p:cNvPr id="22" name="Textfeld 21"/>
              <p:cNvSpPr txBox="1">
                <a:spLocks noRot="1" noChangeAspect="1" noMove="1" noResize="1" noEditPoints="1" noAdjustHandles="1" noChangeArrowheads="1" noChangeShapeType="1" noTextEdit="1"/>
              </p:cNvSpPr>
              <p:nvPr/>
            </p:nvSpPr>
            <p:spPr>
              <a:xfrm>
                <a:off x="2505695" y="3343540"/>
                <a:ext cx="3662990" cy="443198"/>
              </a:xfrm>
              <a:prstGeom prst="rect">
                <a:avLst/>
              </a:prstGeom>
              <a:blipFill>
                <a:blip r:embed="rId4"/>
                <a:stretch>
                  <a:fillRect l="-4992" t="-10959" r="-2329" b="-34247"/>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p:cNvSpPr txBox="1"/>
              <p:nvPr/>
            </p:nvSpPr>
            <p:spPr>
              <a:xfrm>
                <a:off x="2505695" y="6047370"/>
                <a:ext cx="7834068" cy="443198"/>
              </a:xfrm>
              <a:prstGeom prst="rect">
                <a:avLst/>
              </a:prstGeom>
              <a:noFill/>
              <a:ln>
                <a:noFill/>
              </a:ln>
            </p:spPr>
            <p:txBody>
              <a:bodyPr wrap="none" lIns="0" tIns="0" rIns="0" bIns="0" rtlCol="0">
                <a:spAutoFit/>
              </a:bodyPr>
              <a:lstStyle/>
              <a:p>
                <a:pPr>
                  <a:lnSpc>
                    <a:spcPct val="120000"/>
                  </a:lnSpc>
                </a:pPr>
                <a:r>
                  <a:rPr lang="de-DE" sz="2400" dirty="0">
                    <a:solidFill>
                      <a:schemeClr val="accent5"/>
                    </a:solidFill>
                  </a:rPr>
                  <a:t>„MANTRA“: Verwerfe die Nullhypothese, wenn p-Wert </a:t>
                </a:r>
                <a14:m>
                  <m:oMath xmlns:m="http://schemas.openxmlformats.org/officeDocument/2006/math">
                    <m:r>
                      <a:rPr lang="de-DE" sz="2400" b="0" i="0" smtClean="0">
                        <a:solidFill>
                          <a:schemeClr val="accent5"/>
                        </a:solidFill>
                        <a:latin typeface="Cambria Math" panose="02040503050406030204" pitchFamily="18" charset="0"/>
                        <a:ea typeface="Cambria Math" panose="02040503050406030204" pitchFamily="18" charset="0"/>
                      </a:rPr>
                      <m:t>≤</m:t>
                    </m:r>
                    <m:r>
                      <a:rPr lang="de-DE" sz="2400" i="1" smtClean="0">
                        <a:solidFill>
                          <a:schemeClr val="accent5"/>
                        </a:solidFill>
                        <a:latin typeface="Cambria Math" panose="02040503050406030204" pitchFamily="18" charset="0"/>
                        <a:ea typeface="Cambria Math" panose="02040503050406030204" pitchFamily="18" charset="0"/>
                      </a:rPr>
                      <m:t>𝛼</m:t>
                    </m:r>
                  </m:oMath>
                </a14:m>
                <a:r>
                  <a:rPr lang="de-DE" sz="2400" dirty="0">
                    <a:solidFill>
                      <a:schemeClr val="accent5"/>
                    </a:solidFill>
                  </a:rPr>
                  <a:t> ist.</a:t>
                </a:r>
              </a:p>
            </p:txBody>
          </p:sp>
        </mc:Choice>
        <mc:Fallback xmlns="">
          <p:sp>
            <p:nvSpPr>
              <p:cNvPr id="23" name="Textfeld 22"/>
              <p:cNvSpPr txBox="1">
                <a:spLocks noRot="1" noChangeAspect="1" noMove="1" noResize="1" noEditPoints="1" noAdjustHandles="1" noChangeArrowheads="1" noChangeShapeType="1" noTextEdit="1"/>
              </p:cNvSpPr>
              <p:nvPr/>
            </p:nvSpPr>
            <p:spPr>
              <a:xfrm>
                <a:off x="2505695" y="6047370"/>
                <a:ext cx="7834068" cy="443198"/>
              </a:xfrm>
              <a:prstGeom prst="rect">
                <a:avLst/>
              </a:prstGeom>
              <a:blipFill>
                <a:blip r:embed="rId5"/>
                <a:stretch>
                  <a:fillRect l="-2335" t="-10959" r="-1401" b="-34247"/>
                </a:stretch>
              </a:blipFill>
              <a:ln>
                <a:noFill/>
              </a:ln>
            </p:spPr>
            <p:txBody>
              <a:bodyPr/>
              <a:lstStyle/>
              <a:p>
                <a:r>
                  <a:rPr lang="de-DE">
                    <a:noFill/>
                  </a:rPr>
                  <a:t> </a:t>
                </a:r>
              </a:p>
            </p:txBody>
          </p:sp>
        </mc:Fallback>
      </mc:AlternateContent>
    </p:spTree>
    <p:extLst>
      <p:ext uri="{BB962C8B-B14F-4D97-AF65-F5344CB8AC3E}">
        <p14:creationId xmlns:p14="http://schemas.microsoft.com/office/powerpoint/2010/main" val="139869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P spid="18" grpId="0" animBg="1"/>
      <p:bldP spid="19" grpId="0"/>
      <p:bldP spid="21" grpId="0"/>
      <p:bldP spid="22" grpId="0"/>
      <p:bldP spid="23"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2787</Words>
  <Application>Microsoft Office PowerPoint</Application>
  <PresentationFormat>Breitbild</PresentationFormat>
  <Paragraphs>397</Paragraphs>
  <Slides>31</Slides>
  <Notes>22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Calibri Light</vt:lpstr>
      <vt:lpstr>Cambria Math</vt:lpstr>
      <vt:lpstr>Source Sans Pro</vt:lpstr>
      <vt:lpstr>Symbol</vt:lpstr>
      <vt:lpstr>Wingdings</vt:lpstr>
      <vt:lpstr>Office</vt:lpstr>
      <vt:lpstr>Einführung Hypothesentests</vt:lpstr>
      <vt:lpstr>Grundbegriffe für Hypothesentests</vt:lpstr>
      <vt:lpstr>Erinnerung: Signifikanztests</vt:lpstr>
      <vt:lpstr>Nullhypothese und Alternative</vt:lpstr>
      <vt:lpstr>Beispiele</vt:lpstr>
      <vt:lpstr>Alpha- und Betafehler</vt:lpstr>
      <vt:lpstr>Alpha- und Betafehler</vt:lpstr>
      <vt:lpstr>Annahme der Alternativhypothese</vt:lpstr>
      <vt:lpstr>Hypothesentest in fünf Schritten</vt:lpstr>
      <vt:lpstr>Einstichproben T-Tests</vt:lpstr>
      <vt:lpstr>t-Test für eine Stichprobe </vt:lpstr>
      <vt:lpstr>Berechnung der Prüfgröße</vt:lpstr>
      <vt:lpstr>T-Test vs. Z-Test</vt:lpstr>
      <vt:lpstr>PowerPoint-Präsentation</vt:lpstr>
      <vt:lpstr>PowerPoint-Präsentation</vt:lpstr>
      <vt:lpstr>PowerPoint-Präsentation</vt:lpstr>
      <vt:lpstr>PowerPoint-Präsentation</vt:lpstr>
      <vt:lpstr>PowerPoint-Präsentation</vt:lpstr>
      <vt:lpstr>Zweistichproben t-Test für abhängige Stichproben</vt:lpstr>
      <vt:lpstr>t-Test für zwei abhängige Stichproben</vt:lpstr>
      <vt:lpstr>t-Test für zwei abhängige Stichproben</vt:lpstr>
      <vt:lpstr>Berechnung der Prüfgröße</vt:lpstr>
      <vt:lpstr>Rechenbeispiel</vt:lpstr>
      <vt:lpstr>Rechenbeispiel</vt:lpstr>
      <vt:lpstr>Zweistichproben t-Test für unabhängige Variablen</vt:lpstr>
      <vt:lpstr>t-Test für zwei unabhängige Stichproben</vt:lpstr>
      <vt:lpstr>t-Test für zwei unabhängige Stichproben</vt:lpstr>
      <vt:lpstr>Berechnung der Prüfgröße</vt:lpstr>
      <vt:lpstr>Zusammenfassung der drei verschiedenen t-Tests</vt:lpstr>
      <vt:lpstr>Überblick: Unterscheidung t-Tests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Kombinatorik</dc:title>
  <dc:creator>Eric Rost</dc:creator>
  <cp:lastModifiedBy>Valentin</cp:lastModifiedBy>
  <cp:revision>40</cp:revision>
  <dcterms:created xsi:type="dcterms:W3CDTF">2023-01-13T06:50:08Z</dcterms:created>
  <dcterms:modified xsi:type="dcterms:W3CDTF">2025-02-12T20:55:58Z</dcterms:modified>
</cp:coreProperties>
</file>